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5959"/>
    <a:srgbClr val="BA54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83946" autoAdjust="0"/>
  </p:normalViewPr>
  <p:slideViewPr>
    <p:cSldViewPr snapToGrid="0" snapToObjects="1">
      <p:cViewPr varScale="1">
        <p:scale>
          <a:sx n="106" d="100"/>
          <a:sy n="106" d="100"/>
        </p:scale>
        <p:origin x="11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0D82C2-61A0-4511-86CF-970065D5CC1B}" type="datetimeFigureOut">
              <a:rPr lang="en-US" smtClean="0"/>
              <a:t>4/19/22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6416BF-B78A-4F5E-8769-179FCB25ABE9}" type="slidenum">
              <a:rPr lang="en-US" smtClean="0"/>
              <a:t>‹#›</a:t>
            </a:fld>
            <a:endParaRPr lang="en-US"/>
          </a:p>
        </p:txBody>
      </p:sp>
    </p:spTree>
    <p:extLst>
      <p:ext uri="{BB962C8B-B14F-4D97-AF65-F5344CB8AC3E}">
        <p14:creationId xmlns:p14="http://schemas.microsoft.com/office/powerpoint/2010/main" val="200951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americanmadechallenges.org/cable/docs/rules/CABLE_Prize_Official_Rules.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effectLst/>
                <a:latin typeface="Franklin Gothic Book" panose="020B0503020102020204" pitchFamily="34" charset="0"/>
              </a:rPr>
              <a:t>Voucher Work Template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Franklin Gothic Book" panose="020B0503020102020204" pitchFamily="34" charset="0"/>
              </a:rPr>
              <a:t>Please refer to the official CABLE Prize Rules Document for full requirements:  </a:t>
            </a:r>
            <a:r>
              <a:rPr lang="en-US" b="0" i="0" u="none" strike="noStrike" dirty="0">
                <a:solidFill>
                  <a:srgbClr val="C41F25"/>
                </a:solidFill>
                <a:effectLst/>
                <a:latin typeface="system-ui"/>
                <a:hlinkClick r:id="rId3"/>
              </a:rPr>
              <a:t>https://americanmadechallenges.org/cable/docs/rules/CABLE_Prize_Official_Rules.pdf</a:t>
            </a:r>
            <a:endParaRPr lang="en-US" dirty="0"/>
          </a:p>
        </p:txBody>
      </p:sp>
      <p:sp>
        <p:nvSpPr>
          <p:cNvPr id="4" name="Slide Number Placeholder 3"/>
          <p:cNvSpPr>
            <a:spLocks noGrp="1"/>
          </p:cNvSpPr>
          <p:nvPr>
            <p:ph type="sldNum" sz="quarter" idx="5"/>
          </p:nvPr>
        </p:nvSpPr>
        <p:spPr/>
        <p:txBody>
          <a:bodyPr/>
          <a:lstStyle/>
          <a:p>
            <a:fld id="{306416BF-B78A-4F5E-8769-179FCB25ABE9}" type="slidenum">
              <a:rPr lang="en-US" smtClean="0"/>
              <a:t>1</a:t>
            </a:fld>
            <a:endParaRPr lang="en-US"/>
          </a:p>
        </p:txBody>
      </p:sp>
    </p:spTree>
    <p:extLst>
      <p:ext uri="{BB962C8B-B14F-4D97-AF65-F5344CB8AC3E}">
        <p14:creationId xmlns:p14="http://schemas.microsoft.com/office/powerpoint/2010/main" val="4269328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Title Placeholder 1">
            <a:extLst>
              <a:ext uri="{FF2B5EF4-FFF2-40B4-BE49-F238E27FC236}">
                <a16:creationId xmlns:a16="http://schemas.microsoft.com/office/drawing/2014/main" id="{91EF715A-EFEF-2046-A9A8-9AAA6BD6A2AA}"/>
              </a:ext>
            </a:extLst>
          </p:cNvPr>
          <p:cNvSpPr>
            <a:spLocks noGrp="1"/>
          </p:cNvSpPr>
          <p:nvPr>
            <p:ph type="title"/>
          </p:nvPr>
        </p:nvSpPr>
        <p:spPr>
          <a:xfrm>
            <a:off x="419100" y="-348"/>
            <a:ext cx="6113745" cy="1046162"/>
          </a:xfrm>
          <a:prstGeom prst="rect">
            <a:avLst/>
          </a:prstGeom>
          <a:solidFill>
            <a:srgbClr val="585959"/>
          </a:solidFill>
        </p:spPr>
        <p:txBody>
          <a:bodyPr vert="horz" lIns="91440" tIns="45720" rIns="91440" bIns="45720" rtlCol="0" anchor="ctr" anchorCtr="0">
            <a:noAutofit/>
          </a:bodyPr>
          <a:lstStyle/>
          <a:p>
            <a:r>
              <a:rPr lang="en-US" dirty="0"/>
              <a:t>Click to edit Master title style</a:t>
            </a:r>
          </a:p>
        </p:txBody>
      </p:sp>
      <p:sp>
        <p:nvSpPr>
          <p:cNvPr id="24" name="Text Placeholder 23">
            <a:extLst>
              <a:ext uri="{FF2B5EF4-FFF2-40B4-BE49-F238E27FC236}">
                <a16:creationId xmlns:a16="http://schemas.microsoft.com/office/drawing/2014/main" id="{97C8A130-CE76-BD47-96BC-6671121FCAB4}"/>
              </a:ext>
            </a:extLst>
          </p:cNvPr>
          <p:cNvSpPr>
            <a:spLocks noGrp="1"/>
          </p:cNvSpPr>
          <p:nvPr>
            <p:ph type="body" sz="quarter" idx="10"/>
          </p:nvPr>
        </p:nvSpPr>
        <p:spPr>
          <a:xfrm>
            <a:off x="635000" y="1536700"/>
            <a:ext cx="5638800" cy="4127500"/>
          </a:xfrm>
          <a:prstGeom prst="rect">
            <a:avLst/>
          </a:prstGeom>
        </p:spPr>
        <p:txBody>
          <a:bodyPr/>
          <a:lstStyle>
            <a:lvl1pPr>
              <a:defRPr b="0" i="0">
                <a:latin typeface="Franklin Gothic Book" panose="020B0503020102020204" pitchFamily="34" charset="0"/>
              </a:defRPr>
            </a:lvl1pPr>
            <a:lvl2pPr>
              <a:defRPr b="0" i="0">
                <a:latin typeface="Franklin Gothic Book" panose="020B0503020102020204" pitchFamily="34" charset="0"/>
              </a:defRPr>
            </a:lvl2pPr>
            <a:lvl3pPr>
              <a:defRPr b="0" i="0">
                <a:latin typeface="Franklin Gothic Book" panose="020B0503020102020204" pitchFamily="34" charset="0"/>
              </a:defRPr>
            </a:lvl3pPr>
            <a:lvl4pPr>
              <a:defRPr b="0" i="0">
                <a:latin typeface="Franklin Gothic Book" panose="020B0503020102020204" pitchFamily="34" charset="0"/>
              </a:defRPr>
            </a:lvl4pPr>
            <a:lvl5pPr>
              <a:defRPr b="0" i="0">
                <a:latin typeface="Franklin Gothic Book" panose="020B05030201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Picture Placeholder 25">
            <a:extLst>
              <a:ext uri="{FF2B5EF4-FFF2-40B4-BE49-F238E27FC236}">
                <a16:creationId xmlns:a16="http://schemas.microsoft.com/office/drawing/2014/main" id="{8DEC202E-E524-CF47-9AB0-3BEE64A4C5C7}"/>
              </a:ext>
            </a:extLst>
          </p:cNvPr>
          <p:cNvSpPr>
            <a:spLocks noGrp="1"/>
          </p:cNvSpPr>
          <p:nvPr>
            <p:ph type="pic" sz="quarter" idx="11"/>
          </p:nvPr>
        </p:nvSpPr>
        <p:spPr>
          <a:xfrm>
            <a:off x="6883400" y="1562100"/>
            <a:ext cx="4051300" cy="4025900"/>
          </a:xfrm>
          <a:prstGeom prst="rect">
            <a:avLst/>
          </a:prstGeom>
        </p:spPr>
        <p:txBody>
          <a:bodyPr/>
          <a:lstStyle/>
          <a:p>
            <a:endParaRPr lang="en-US"/>
          </a:p>
        </p:txBody>
      </p:sp>
    </p:spTree>
    <p:extLst>
      <p:ext uri="{BB962C8B-B14F-4D97-AF65-F5344CB8AC3E}">
        <p14:creationId xmlns:p14="http://schemas.microsoft.com/office/powerpoint/2010/main" val="1663154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9093A1E-ED5F-FF46-9916-5DF9CEE25FB3}"/>
              </a:ext>
            </a:extLst>
          </p:cNvPr>
          <p:cNvSpPr>
            <a:spLocks noGrp="1"/>
          </p:cNvSpPr>
          <p:nvPr>
            <p:ph type="title"/>
          </p:nvPr>
        </p:nvSpPr>
        <p:spPr>
          <a:xfrm>
            <a:off x="419100" y="-348"/>
            <a:ext cx="6113745" cy="1046162"/>
          </a:xfrm>
          <a:prstGeom prst="rect">
            <a:avLst/>
          </a:prstGeom>
          <a:solidFill>
            <a:srgbClr val="585959"/>
          </a:solidFill>
        </p:spPr>
        <p:txBody>
          <a:bodyPr vert="horz" lIns="91440" tIns="45720" rIns="91440" bIns="45720" rtlCol="0" anchor="ctr" anchorCtr="0">
            <a:noAutofit/>
          </a:bodyPr>
          <a:lstStyle/>
          <a:p>
            <a:r>
              <a:rPr lang="en-US" dirty="0"/>
              <a:t>Click to edit Master title style</a:t>
            </a:r>
          </a:p>
        </p:txBody>
      </p:sp>
      <p:sp>
        <p:nvSpPr>
          <p:cNvPr id="6" name="Picture Placeholder 25">
            <a:extLst>
              <a:ext uri="{FF2B5EF4-FFF2-40B4-BE49-F238E27FC236}">
                <a16:creationId xmlns:a16="http://schemas.microsoft.com/office/drawing/2014/main" id="{ABDC03E3-5C85-A447-8A38-06858C7C2079}"/>
              </a:ext>
            </a:extLst>
          </p:cNvPr>
          <p:cNvSpPr>
            <a:spLocks noGrp="1"/>
          </p:cNvSpPr>
          <p:nvPr>
            <p:ph type="pic" sz="quarter" idx="11"/>
          </p:nvPr>
        </p:nvSpPr>
        <p:spPr>
          <a:xfrm>
            <a:off x="787400" y="1562100"/>
            <a:ext cx="10541000" cy="4025900"/>
          </a:xfrm>
          <a:prstGeom prst="rect">
            <a:avLst/>
          </a:prstGeom>
        </p:spPr>
        <p:txBody>
          <a:bodyPr/>
          <a:lstStyle/>
          <a:p>
            <a:endParaRPr lang="en-US"/>
          </a:p>
        </p:txBody>
      </p:sp>
    </p:spTree>
    <p:extLst>
      <p:ext uri="{BB962C8B-B14F-4D97-AF65-F5344CB8AC3E}">
        <p14:creationId xmlns:p14="http://schemas.microsoft.com/office/powerpoint/2010/main" val="24548120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FC865B2-E0A2-8641-AFFD-5640F16CC557}"/>
              </a:ext>
            </a:extLst>
          </p:cNvPr>
          <p:cNvPicPr>
            <a:picLocks noChangeAspect="1"/>
          </p:cNvPicPr>
          <p:nvPr userDrawn="1"/>
        </p:nvPicPr>
        <p:blipFill rotWithShape="1">
          <a:blip r:embed="rId4" cstate="print">
            <a:alphaModFix amt="63000"/>
            <a:extLst>
              <a:ext uri="{28A0092B-C50C-407E-A947-70E740481C1C}">
                <a14:useLocalDpi xmlns:a14="http://schemas.microsoft.com/office/drawing/2010/main"/>
              </a:ext>
            </a:extLst>
          </a:blip>
          <a:srcRect/>
          <a:stretch/>
        </p:blipFill>
        <p:spPr>
          <a:xfrm>
            <a:off x="0" y="6526060"/>
            <a:ext cx="12192000" cy="344466"/>
          </a:xfrm>
          <a:prstGeom prst="rect">
            <a:avLst/>
          </a:prstGeom>
        </p:spPr>
      </p:pic>
      <p:sp>
        <p:nvSpPr>
          <p:cNvPr id="9" name="TextBox 8">
            <a:extLst>
              <a:ext uri="{FF2B5EF4-FFF2-40B4-BE49-F238E27FC236}">
                <a16:creationId xmlns:a16="http://schemas.microsoft.com/office/drawing/2014/main" id="{DFC8096F-7AF7-4B40-9573-B28CF5573C95}"/>
              </a:ext>
            </a:extLst>
          </p:cNvPr>
          <p:cNvSpPr txBox="1"/>
          <p:nvPr userDrawn="1"/>
        </p:nvSpPr>
        <p:spPr>
          <a:xfrm>
            <a:off x="200417" y="6555949"/>
            <a:ext cx="6751528" cy="276999"/>
          </a:xfrm>
          <a:prstGeom prst="rect">
            <a:avLst/>
          </a:prstGeom>
          <a:noFill/>
        </p:spPr>
        <p:txBody>
          <a:bodyPr wrap="square" rtlCol="0">
            <a:spAutoFit/>
          </a:bodyPr>
          <a:lstStyle/>
          <a:p>
            <a:r>
              <a:rPr lang="en-US" sz="1200" dirty="0">
                <a:latin typeface="Franklin Gothic Book" panose="020B0503020102020204" pitchFamily="34" charset="0"/>
              </a:rPr>
              <a:t>CABLE CONDUCTOR MANUFACTURING PRIZE  |  U.S. DEPARTMENT OF ENERGY</a:t>
            </a:r>
          </a:p>
        </p:txBody>
      </p:sp>
      <p:sp>
        <p:nvSpPr>
          <p:cNvPr id="10" name="TextBox 9">
            <a:extLst>
              <a:ext uri="{FF2B5EF4-FFF2-40B4-BE49-F238E27FC236}">
                <a16:creationId xmlns:a16="http://schemas.microsoft.com/office/drawing/2014/main" id="{CAAB2EB4-12FD-8A40-9362-698B7560444E}"/>
              </a:ext>
            </a:extLst>
          </p:cNvPr>
          <p:cNvSpPr txBox="1"/>
          <p:nvPr userDrawn="1"/>
        </p:nvSpPr>
        <p:spPr>
          <a:xfrm>
            <a:off x="11755853" y="6526061"/>
            <a:ext cx="448800" cy="344465"/>
          </a:xfrm>
          <a:prstGeom prst="rect">
            <a:avLst/>
          </a:prstGeom>
          <a:solidFill>
            <a:schemeClr val="tx1">
              <a:lumMod val="50000"/>
              <a:lumOff val="50000"/>
            </a:schemeClr>
          </a:solidFill>
        </p:spPr>
        <p:txBody>
          <a:bodyPr wrap="square" rtlCol="0" anchor="ctr" anchorCtr="0">
            <a:noAutofit/>
          </a:bodyPr>
          <a:lstStyle/>
          <a:p>
            <a:pPr algn="ctr"/>
            <a:fld id="{28C19033-D94D-E54D-A722-6A6268CB915C}" type="slidenum">
              <a:rPr lang="en-US" sz="1200" b="1" smtClean="0">
                <a:solidFill>
                  <a:schemeClr val="bg1"/>
                </a:solidFill>
                <a:latin typeface="Franklin Gothic Book" panose="020B0503020102020204" pitchFamily="34" charset="0"/>
              </a:rPr>
              <a:t>‹#›</a:t>
            </a:fld>
            <a:endParaRPr lang="en-US" sz="1200" b="1" dirty="0">
              <a:solidFill>
                <a:schemeClr val="bg1"/>
              </a:solidFill>
              <a:latin typeface="Franklin Gothic Book" panose="020B0503020102020204" pitchFamily="34" charset="0"/>
            </a:endParaRPr>
          </a:p>
        </p:txBody>
      </p:sp>
    </p:spTree>
    <p:extLst>
      <p:ext uri="{BB962C8B-B14F-4D97-AF65-F5344CB8AC3E}">
        <p14:creationId xmlns:p14="http://schemas.microsoft.com/office/powerpoint/2010/main" val="3178428541"/>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ctr" defTabSz="914400" rtl="0" eaLnBrk="1" latinLnBrk="0" hangingPunct="1">
        <a:lnSpc>
          <a:spcPct val="90000"/>
        </a:lnSpc>
        <a:spcBef>
          <a:spcPct val="0"/>
        </a:spcBef>
        <a:buNone/>
        <a:defRPr sz="3600" b="0" i="0" kern="1200">
          <a:solidFill>
            <a:schemeClr val="bg1"/>
          </a:solidFill>
          <a:latin typeface="Franklin Gothic Medium" panose="020B06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a:extLst>
              <a:ext uri="{FF2B5EF4-FFF2-40B4-BE49-F238E27FC236}">
                <a16:creationId xmlns:a16="http://schemas.microsoft.com/office/drawing/2014/main" id="{6F23BC50-2198-41DA-9B60-E65214A859F7}"/>
              </a:ext>
            </a:extLst>
          </p:cNvPr>
          <p:cNvGraphicFramePr>
            <a:graphicFrameLocks noGrp="1"/>
          </p:cNvGraphicFramePr>
          <p:nvPr>
            <p:extLst>
              <p:ext uri="{D42A27DB-BD31-4B8C-83A1-F6EECF244321}">
                <p14:modId xmlns:p14="http://schemas.microsoft.com/office/powerpoint/2010/main" val="1746078659"/>
              </p:ext>
            </p:extLst>
          </p:nvPr>
        </p:nvGraphicFramePr>
        <p:xfrm>
          <a:off x="263260" y="913268"/>
          <a:ext cx="11438415" cy="2210432"/>
        </p:xfrm>
        <a:graphic>
          <a:graphicData uri="http://schemas.openxmlformats.org/drawingml/2006/table">
            <a:tbl>
              <a:tblPr firstRow="1" bandRow="1">
                <a:tableStyleId>{8799B23B-EC83-4686-B30A-512413B5E67A}</a:tableStyleId>
              </a:tblPr>
              <a:tblGrid>
                <a:gridCol w="1998677">
                  <a:extLst>
                    <a:ext uri="{9D8B030D-6E8A-4147-A177-3AD203B41FA5}">
                      <a16:colId xmlns:a16="http://schemas.microsoft.com/office/drawing/2014/main" val="2644748259"/>
                    </a:ext>
                  </a:extLst>
                </a:gridCol>
                <a:gridCol w="9439738">
                  <a:extLst>
                    <a:ext uri="{9D8B030D-6E8A-4147-A177-3AD203B41FA5}">
                      <a16:colId xmlns:a16="http://schemas.microsoft.com/office/drawing/2014/main" val="3380098625"/>
                    </a:ext>
                  </a:extLst>
                </a:gridCol>
              </a:tblGrid>
              <a:tr h="450918">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b="1" kern="1200" dirty="0">
                          <a:solidFill>
                            <a:schemeClr val="lt1"/>
                          </a:solidFill>
                          <a:latin typeface="Franklin Gothic Book" panose="020B0503020102020204" pitchFamily="34" charset="0"/>
                          <a:ea typeface="+mn-ea"/>
                          <a:cs typeface="+mn-cs"/>
                        </a:rPr>
                        <a:t>Prepared by:</a:t>
                      </a:r>
                    </a:p>
                  </a:txBody>
                  <a:tcPr>
                    <a:solidFill>
                      <a:srgbClr val="585959"/>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i="1" dirty="0">
                          <a:solidFill>
                            <a:schemeClr val="bg1"/>
                          </a:solidFill>
                          <a:latin typeface="Franklin Gothic Book" panose="020B0503020102020204" pitchFamily="34" charset="0"/>
                        </a:rPr>
                        <a:t>[Insert Team &amp; Primary Submitter Names]</a:t>
                      </a:r>
                    </a:p>
                  </a:txBody>
                  <a:tcPr>
                    <a:solidFill>
                      <a:srgbClr val="585959"/>
                    </a:solidFill>
                  </a:tcPr>
                </a:tc>
                <a:extLst>
                  <a:ext uri="{0D108BD9-81ED-4DB2-BD59-A6C34878D82A}">
                    <a16:rowId xmlns:a16="http://schemas.microsoft.com/office/drawing/2014/main" val="1122764051"/>
                  </a:ext>
                </a:extLst>
              </a:tr>
              <a:tr h="34004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kern="1200" dirty="0">
                          <a:solidFill>
                            <a:schemeClr val="tx1">
                              <a:lumMod val="75000"/>
                              <a:lumOff val="25000"/>
                            </a:schemeClr>
                          </a:solidFill>
                          <a:latin typeface="Franklin Gothic Book" panose="020B0503020102020204" pitchFamily="34" charset="0"/>
                          <a:ea typeface="+mn-ea"/>
                          <a:cs typeface="+mn-cs"/>
                        </a:rPr>
                        <a:t>Lab name:</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solidFill>
                          <a:schemeClr val="tx1">
                            <a:lumMod val="75000"/>
                            <a:lumOff val="25000"/>
                          </a:schemeClr>
                        </a:solidFill>
                        <a:latin typeface="Franklin Gothic Book" panose="020B0503020102020204" pitchFamily="34" charset="0"/>
                      </a:endParaRPr>
                    </a:p>
                  </a:txBody>
                  <a:tcPr/>
                </a:tc>
                <a:extLst>
                  <a:ext uri="{0D108BD9-81ED-4DB2-BD59-A6C34878D82A}">
                    <a16:rowId xmlns:a16="http://schemas.microsoft.com/office/drawing/2014/main" val="1145458500"/>
                  </a:ext>
                </a:extLst>
              </a:tr>
              <a:tr h="377228">
                <a:tc>
                  <a:txBody>
                    <a:bodyPr/>
                    <a:lstStyle/>
                    <a:p>
                      <a:r>
                        <a:rPr lang="en-US" sz="1600" kern="1200" dirty="0">
                          <a:solidFill>
                            <a:schemeClr val="tx1">
                              <a:lumMod val="75000"/>
                              <a:lumOff val="25000"/>
                            </a:schemeClr>
                          </a:solidFill>
                          <a:latin typeface="Franklin Gothic Book" panose="020B0503020102020204" pitchFamily="34" charset="0"/>
                          <a:ea typeface="+mn-ea"/>
                          <a:cs typeface="+mn-cs"/>
                        </a:rPr>
                        <a:t>Anticipated cost:</a:t>
                      </a:r>
                    </a:p>
                  </a:txBody>
                  <a:tcPr/>
                </a:tc>
                <a:tc>
                  <a:txBody>
                    <a:bodyPr/>
                    <a:lstStyle/>
                    <a:p>
                      <a:endParaRPr lang="en-US" sz="1200" dirty="0">
                        <a:solidFill>
                          <a:schemeClr val="tx1">
                            <a:lumMod val="75000"/>
                            <a:lumOff val="25000"/>
                          </a:schemeClr>
                        </a:solidFill>
                        <a:latin typeface="Franklin Gothic Book" panose="020B0503020102020204" pitchFamily="34" charset="0"/>
                      </a:endParaRPr>
                    </a:p>
                  </a:txBody>
                  <a:tcPr/>
                </a:tc>
                <a:extLst>
                  <a:ext uri="{0D108BD9-81ED-4DB2-BD59-A6C34878D82A}">
                    <a16:rowId xmlns:a16="http://schemas.microsoft.com/office/drawing/2014/main" val="3810666006"/>
                  </a:ext>
                </a:extLst>
              </a:tr>
              <a:tr h="104223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kern="1200" dirty="0">
                          <a:solidFill>
                            <a:schemeClr val="tx1">
                              <a:lumMod val="75000"/>
                              <a:lumOff val="25000"/>
                            </a:schemeClr>
                          </a:solidFill>
                          <a:latin typeface="Franklin Gothic Book" panose="020B0503020102020204" pitchFamily="34" charset="0"/>
                          <a:ea typeface="+mn-ea"/>
                          <a:cs typeface="+mn-cs"/>
                        </a:rPr>
                        <a:t>Work objective and how it would benefit your project:</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sz="1200" dirty="0">
                        <a:solidFill>
                          <a:schemeClr val="tx1">
                            <a:lumMod val="75000"/>
                            <a:lumOff val="25000"/>
                          </a:schemeClr>
                        </a:solidFill>
                        <a:latin typeface="Franklin Gothic Book" panose="020B0503020102020204" pitchFamily="34" charset="0"/>
                      </a:endParaRPr>
                    </a:p>
                  </a:txBody>
                  <a:tcPr/>
                </a:tc>
                <a:extLst>
                  <a:ext uri="{0D108BD9-81ED-4DB2-BD59-A6C34878D82A}">
                    <a16:rowId xmlns:a16="http://schemas.microsoft.com/office/drawing/2014/main" val="1904241950"/>
                  </a:ext>
                </a:extLst>
              </a:tr>
            </a:tbl>
          </a:graphicData>
        </a:graphic>
      </p:graphicFrame>
      <p:sp>
        <p:nvSpPr>
          <p:cNvPr id="22" name="TextBox 21">
            <a:extLst>
              <a:ext uri="{FF2B5EF4-FFF2-40B4-BE49-F238E27FC236}">
                <a16:creationId xmlns:a16="http://schemas.microsoft.com/office/drawing/2014/main" id="{D81B02DA-5730-4AE0-93A4-D475F35BB96C}"/>
              </a:ext>
            </a:extLst>
          </p:cNvPr>
          <p:cNvSpPr txBox="1"/>
          <p:nvPr/>
        </p:nvSpPr>
        <p:spPr>
          <a:xfrm>
            <a:off x="9997245" y="6550222"/>
            <a:ext cx="1726755" cy="307777"/>
          </a:xfrm>
          <a:prstGeom prst="rect">
            <a:avLst/>
          </a:prstGeom>
          <a:noFill/>
        </p:spPr>
        <p:txBody>
          <a:bodyPr wrap="none" rtlCol="0">
            <a:spAutoFit/>
          </a:bodyPr>
          <a:lstStyle/>
          <a:p>
            <a:r>
              <a:rPr lang="en-US" sz="1400" i="1" dirty="0">
                <a:latin typeface="Franklin Gothic Book" panose="020B0503020102020204" pitchFamily="34" charset="0"/>
              </a:rPr>
              <a:t>*A Public Document</a:t>
            </a:r>
          </a:p>
        </p:txBody>
      </p:sp>
      <p:sp>
        <p:nvSpPr>
          <p:cNvPr id="30" name="Text Placeholder 5">
            <a:extLst>
              <a:ext uri="{FF2B5EF4-FFF2-40B4-BE49-F238E27FC236}">
                <a16:creationId xmlns:a16="http://schemas.microsoft.com/office/drawing/2014/main" id="{B138A67C-5533-47CF-A99D-49FCEAEE323A}"/>
              </a:ext>
            </a:extLst>
          </p:cNvPr>
          <p:cNvSpPr txBox="1">
            <a:spLocks/>
          </p:cNvSpPr>
          <p:nvPr/>
        </p:nvSpPr>
        <p:spPr>
          <a:xfrm>
            <a:off x="276999" y="3193702"/>
            <a:ext cx="4848454" cy="2651791"/>
          </a:xfrm>
          <a:prstGeom prst="rect">
            <a:avLst/>
          </a:prstGeom>
          <a:ln>
            <a:solidFill>
              <a:schemeClr val="accent3"/>
            </a:solidFill>
          </a:ln>
        </p:spPr>
        <p:txBody>
          <a:bodyPr lIns="0" tIns="0" rIns="0" bIns="0"/>
          <a:lstStyle>
            <a:lvl1pPr marL="0" eaLnBrk="1" hangingPunct="1">
              <a:defRPr b="0" i="0">
                <a:latin typeface="Franklin Gothic Book" panose="020B0503020102020204"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115888">
              <a:spcAft>
                <a:spcPts val="600"/>
              </a:spcAft>
            </a:pPr>
            <a:r>
              <a:rPr lang="en-US" sz="2400" b="1" kern="0" dirty="0">
                <a:solidFill>
                  <a:srgbClr val="005486"/>
                </a:solidFill>
              </a:rPr>
              <a:t>Tasks</a:t>
            </a:r>
          </a:p>
          <a:p>
            <a:pPr marL="460375" indent="-342900">
              <a:spcAft>
                <a:spcPts val="600"/>
              </a:spcAft>
              <a:buFont typeface="Arial" panose="020B0604020202020204" pitchFamily="34" charset="0"/>
              <a:buChar char="•"/>
            </a:pPr>
            <a:r>
              <a:rPr lang="en-US" sz="1400" kern="0" dirty="0">
                <a:solidFill>
                  <a:prstClr val="black"/>
                </a:solidFill>
              </a:rPr>
              <a:t> </a:t>
            </a:r>
          </a:p>
        </p:txBody>
      </p:sp>
      <p:sp>
        <p:nvSpPr>
          <p:cNvPr id="31" name="Text Placeholder 5">
            <a:extLst>
              <a:ext uri="{FF2B5EF4-FFF2-40B4-BE49-F238E27FC236}">
                <a16:creationId xmlns:a16="http://schemas.microsoft.com/office/drawing/2014/main" id="{BA713E08-9AC8-4281-97E3-767CFD43BBA6}"/>
              </a:ext>
            </a:extLst>
          </p:cNvPr>
          <p:cNvSpPr txBox="1">
            <a:spLocks/>
          </p:cNvSpPr>
          <p:nvPr/>
        </p:nvSpPr>
        <p:spPr>
          <a:xfrm>
            <a:off x="5317958" y="3203877"/>
            <a:ext cx="6383717" cy="2651791"/>
          </a:xfrm>
          <a:prstGeom prst="rect">
            <a:avLst/>
          </a:prstGeom>
          <a:ln>
            <a:solidFill>
              <a:schemeClr val="accent3"/>
            </a:solidFill>
          </a:ln>
        </p:spPr>
        <p:txBody>
          <a:bodyPr lIns="0" tIns="0" rIns="0" bIns="0"/>
          <a:lstStyle>
            <a:lvl1pPr marL="0" eaLnBrk="1" hangingPunct="1">
              <a:defRPr b="0" i="0">
                <a:latin typeface="Franklin Gothic Book" panose="020B0503020102020204" pitchFamily="34" charset="0"/>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marL="115888">
              <a:spcAft>
                <a:spcPts val="600"/>
              </a:spcAft>
            </a:pPr>
            <a:r>
              <a:rPr lang="en-US" sz="2400" b="1" kern="0" dirty="0">
                <a:solidFill>
                  <a:srgbClr val="005486"/>
                </a:solidFill>
              </a:rPr>
              <a:t>Deliverables</a:t>
            </a:r>
          </a:p>
          <a:p>
            <a:pPr marL="460375" indent="-342900">
              <a:spcAft>
                <a:spcPts val="600"/>
              </a:spcAft>
              <a:buFont typeface="Arial" panose="020B0604020202020204" pitchFamily="34" charset="0"/>
              <a:buChar char="•"/>
            </a:pPr>
            <a:r>
              <a:rPr lang="en-US" sz="1400" kern="0" dirty="0">
                <a:solidFill>
                  <a:prstClr val="black"/>
                </a:solidFill>
              </a:rPr>
              <a:t> </a:t>
            </a:r>
          </a:p>
        </p:txBody>
      </p:sp>
      <p:sp>
        <p:nvSpPr>
          <p:cNvPr id="2" name="TextBox 1">
            <a:extLst>
              <a:ext uri="{FF2B5EF4-FFF2-40B4-BE49-F238E27FC236}">
                <a16:creationId xmlns:a16="http://schemas.microsoft.com/office/drawing/2014/main" id="{32361724-7681-3945-99E1-6B8D53CB1EF3}"/>
              </a:ext>
            </a:extLst>
          </p:cNvPr>
          <p:cNvSpPr txBox="1"/>
          <p:nvPr/>
        </p:nvSpPr>
        <p:spPr>
          <a:xfrm>
            <a:off x="84221" y="5946825"/>
            <a:ext cx="11887200" cy="523220"/>
          </a:xfrm>
          <a:prstGeom prst="rect">
            <a:avLst/>
          </a:prstGeom>
          <a:noFill/>
        </p:spPr>
        <p:txBody>
          <a:bodyPr wrap="square" rtlCol="0">
            <a:spAutoFit/>
          </a:bodyPr>
          <a:lstStyle/>
          <a:p>
            <a:r>
              <a:rPr lang="en-US" sz="1400" dirty="0">
                <a:solidFill>
                  <a:schemeClr val="tx1">
                    <a:lumMod val="75000"/>
                    <a:lumOff val="25000"/>
                  </a:schemeClr>
                </a:solidFill>
                <a:latin typeface="Franklin Gothic Medium" panose="020B0603020102020204" pitchFamily="34" charset="0"/>
              </a:rPr>
              <a:t>Note: A statement of support from the relevant PI is required. This could be an email or short note confirming they agree with the proposed scope of work. If splitting your voucher between multiple vendors, please create 1 slide for each voucher provider.  </a:t>
            </a:r>
          </a:p>
        </p:txBody>
      </p:sp>
      <p:sp>
        <p:nvSpPr>
          <p:cNvPr id="10" name="Rectangle 9">
            <a:extLst>
              <a:ext uri="{FF2B5EF4-FFF2-40B4-BE49-F238E27FC236}">
                <a16:creationId xmlns:a16="http://schemas.microsoft.com/office/drawing/2014/main" id="{01909DA0-BFDC-4E1A-B133-4AB89D4AA899}"/>
              </a:ext>
            </a:extLst>
          </p:cNvPr>
          <p:cNvSpPr/>
          <p:nvPr/>
        </p:nvSpPr>
        <p:spPr>
          <a:xfrm>
            <a:off x="0" y="-30638"/>
            <a:ext cx="12192000" cy="751971"/>
          </a:xfrm>
          <a:prstGeom prst="rect">
            <a:avLst/>
          </a:prstGeom>
          <a:solidFill>
            <a:srgbClr val="0633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logo&#10;&#10;Description automatically generated">
            <a:extLst>
              <a:ext uri="{FF2B5EF4-FFF2-40B4-BE49-F238E27FC236}">
                <a16:creationId xmlns:a16="http://schemas.microsoft.com/office/drawing/2014/main" id="{C0A8C5D5-FB85-4EF8-9E2E-8C1945CCB206}"/>
              </a:ext>
            </a:extLst>
          </p:cNvPr>
          <p:cNvPicPr>
            <a:picLocks noChangeAspect="1"/>
          </p:cNvPicPr>
          <p:nvPr/>
        </p:nvPicPr>
        <p:blipFill rotWithShape="1">
          <a:blip r:embed="rId3"/>
          <a:srcRect b="5443"/>
          <a:stretch/>
        </p:blipFill>
        <p:spPr>
          <a:xfrm>
            <a:off x="10534120" y="32928"/>
            <a:ext cx="1057737" cy="1003424"/>
          </a:xfrm>
          <a:prstGeom prst="rect">
            <a:avLst/>
          </a:prstGeom>
        </p:spPr>
      </p:pic>
      <p:pic>
        <p:nvPicPr>
          <p:cNvPr id="11" name="Picture 10">
            <a:extLst>
              <a:ext uri="{FF2B5EF4-FFF2-40B4-BE49-F238E27FC236}">
                <a16:creationId xmlns:a16="http://schemas.microsoft.com/office/drawing/2014/main" id="{26228EAA-422D-4526-8337-DE840B2F92B3}"/>
              </a:ext>
            </a:extLst>
          </p:cNvPr>
          <p:cNvPicPr>
            <a:picLocks noChangeAspect="1"/>
          </p:cNvPicPr>
          <p:nvPr/>
        </p:nvPicPr>
        <p:blipFill>
          <a:blip r:embed="rId4"/>
          <a:stretch>
            <a:fillRect/>
          </a:stretch>
        </p:blipFill>
        <p:spPr>
          <a:xfrm>
            <a:off x="525148" y="102317"/>
            <a:ext cx="8779062" cy="517684"/>
          </a:xfrm>
          <a:prstGeom prst="rect">
            <a:avLst/>
          </a:prstGeom>
        </p:spPr>
      </p:pic>
    </p:spTree>
    <p:extLst>
      <p:ext uri="{BB962C8B-B14F-4D97-AF65-F5344CB8AC3E}">
        <p14:creationId xmlns:p14="http://schemas.microsoft.com/office/powerpoint/2010/main" val="2522563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1485</TotalTime>
  <Words>121</Words>
  <Application>Microsoft Macintosh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Franklin Gothic Book</vt:lpstr>
      <vt:lpstr>Franklin Gothic Medium</vt:lpstr>
      <vt:lpstr>system-ui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Frenzl, John</dc:creator>
  <cp:lastModifiedBy>Evans, Emily</cp:lastModifiedBy>
  <cp:revision>33</cp:revision>
  <dcterms:created xsi:type="dcterms:W3CDTF">2021-02-02T16:35:29Z</dcterms:created>
  <dcterms:modified xsi:type="dcterms:W3CDTF">2022-04-19T23:14:48Z</dcterms:modified>
</cp:coreProperties>
</file>