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77" r:id="rId2"/>
  </p:sldMasterIdLst>
  <p:notesMasterIdLst>
    <p:notesMasterId r:id="rId5"/>
  </p:notesMasterIdLst>
  <p:sldIdLst>
    <p:sldId id="257" r:id="rId3"/>
    <p:sldId id="671" r:id="rId4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egele, Jennifer" initials="WJ" lastIdx="6" clrIdx="0">
    <p:extLst>
      <p:ext uri="{19B8F6BF-5375-455C-9EA6-DF929625EA0E}">
        <p15:presenceInfo xmlns:p15="http://schemas.microsoft.com/office/powerpoint/2012/main" userId="S::jwiegele@nrel.gov::e81e5088-4209-4973-bdcc-aa8b1ac876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C1D4"/>
    <a:srgbClr val="4BACC6"/>
    <a:srgbClr val="57C8DA"/>
    <a:srgbClr val="74C267"/>
    <a:srgbClr val="00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6462" autoAdjust="0"/>
  </p:normalViewPr>
  <p:slideViewPr>
    <p:cSldViewPr>
      <p:cViewPr varScale="1">
        <p:scale>
          <a:sx n="66" d="100"/>
          <a:sy n="66" d="100"/>
        </p:scale>
        <p:origin x="869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B57C2-1043-2344-973F-01C2CD6A3E0E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82E2A-64F1-544C-B761-78BB8277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82E2A-64F1-544C-B761-78BB8277A9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89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8.tiff"/><Relationship Id="rId7" Type="http://schemas.openxmlformats.org/officeDocument/2006/relationships/image" Target="../media/image19.emf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5" Type="http://schemas.openxmlformats.org/officeDocument/2006/relationships/image" Target="../media/image17.emf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png"/><Relationship Id="rId3" Type="http://schemas.openxmlformats.org/officeDocument/2006/relationships/image" Target="../media/image14.tif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jpeg"/><Relationship Id="rId9" Type="http://schemas.openxmlformats.org/officeDocument/2006/relationships/image" Target="../media/image20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7.png"/><Relationship Id="rId3" Type="http://schemas.openxmlformats.org/officeDocument/2006/relationships/image" Target="../media/image25.tif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26.jpeg"/><Relationship Id="rId9" Type="http://schemas.openxmlformats.org/officeDocument/2006/relationships/image" Target="../media/image20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1EF662D-A9B9-8C43-8252-78BCBD923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-60326"/>
            <a:ext cx="20184557" cy="113696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8411225" y="8474075"/>
            <a:ext cx="1017522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5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AC228D-C663-114C-9637-363EA05D24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1225" y="1235075"/>
            <a:ext cx="10384971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AB209E-9756-FF4D-BDE6-78FE95B654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450" y="4432570"/>
            <a:ext cx="2971800" cy="30923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0C4ED4-E841-4E85-B2DC-17C36428642D}"/>
              </a:ext>
            </a:extLst>
          </p:cNvPr>
          <p:cNvSpPr/>
          <p:nvPr/>
        </p:nvSpPr>
        <p:spPr>
          <a:xfrm>
            <a:off x="1" y="1693786"/>
            <a:ext cx="20104100" cy="915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96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41" y="354366"/>
            <a:ext cx="18093166" cy="134036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015941" y="2455365"/>
            <a:ext cx="18299762" cy="79115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44661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219E3-9E86-44DB-A7DF-FF186D66A887}"/>
              </a:ext>
            </a:extLst>
          </p:cNvPr>
          <p:cNvSpPr/>
          <p:nvPr/>
        </p:nvSpPr>
        <p:spPr>
          <a:xfrm>
            <a:off x="1" y="1693786"/>
            <a:ext cx="20104100" cy="915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968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24521" y="3687877"/>
            <a:ext cx="9079705" cy="7036929"/>
          </a:xfrm>
          <a:prstGeom prst="rect">
            <a:avLst/>
          </a:prstGeom>
        </p:spPr>
        <p:txBody>
          <a:bodyPr/>
          <a:lstStyle>
            <a:lvl1pPr marL="301587" indent="-301587">
              <a:defRPr sz="3628" b="0" baseline="0"/>
            </a:lvl1pPr>
            <a:lvl2pPr>
              <a:buSzPct val="80000"/>
              <a:buFont typeface="Courier New" pitchFamily="49" charset="0"/>
              <a:buChar char="o"/>
              <a:defRPr lang="en-US" sz="3628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3298"/>
            </a:lvl3pPr>
            <a:lvl4pPr>
              <a:buFont typeface="Wingdings" pitchFamily="2" charset="2"/>
              <a:buChar char="§"/>
              <a:defRPr sz="2968"/>
            </a:lvl4pPr>
            <a:lvl5pPr>
              <a:defRPr sz="2968"/>
            </a:lvl5pPr>
            <a:lvl6pPr>
              <a:defRPr sz="2968"/>
            </a:lvl6pPr>
            <a:lvl7pPr>
              <a:defRPr sz="2968"/>
            </a:lvl7pPr>
            <a:lvl8pPr>
              <a:defRPr sz="2968"/>
            </a:lvl8pPr>
            <a:lvl9pPr>
              <a:defRPr sz="29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10416684" y="3687877"/>
            <a:ext cx="9342494" cy="7036929"/>
          </a:xfrm>
          <a:prstGeom prst="rect">
            <a:avLst/>
          </a:prstGeom>
        </p:spPr>
        <p:txBody>
          <a:bodyPr/>
          <a:lstStyle>
            <a:lvl1pPr marL="301587" indent="-301587">
              <a:defRPr sz="3628" b="0"/>
            </a:lvl1pPr>
            <a:lvl2pPr>
              <a:buSzPct val="80000"/>
              <a:buFont typeface="Courier New" pitchFamily="49" charset="0"/>
              <a:buChar char="o"/>
              <a:defRPr sz="3628"/>
            </a:lvl2pPr>
            <a:lvl3pPr>
              <a:buFont typeface="Calibri" pitchFamily="34" charset="0"/>
              <a:buChar char="–"/>
              <a:defRPr sz="3298"/>
            </a:lvl3pPr>
            <a:lvl4pPr>
              <a:buFont typeface="Wingdings" pitchFamily="2" charset="2"/>
              <a:buChar char="§"/>
              <a:defRPr sz="2968"/>
            </a:lvl4pPr>
            <a:lvl5pPr>
              <a:defRPr sz="2968"/>
            </a:lvl5pPr>
            <a:lvl6pPr>
              <a:defRPr sz="2968"/>
            </a:lvl6pPr>
            <a:lvl7pPr>
              <a:defRPr sz="2968"/>
            </a:lvl7pPr>
            <a:lvl8pPr>
              <a:defRPr sz="2968"/>
            </a:lvl8pPr>
            <a:lvl9pPr>
              <a:defRPr sz="29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24522" y="2682601"/>
            <a:ext cx="9063282" cy="753957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3958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0416684" y="2682601"/>
            <a:ext cx="9342494" cy="753957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3958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05466" y="354366"/>
            <a:ext cx="18093166" cy="134036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21820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7554D52-FD8F-4EC1-94FE-F895C54D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63589"/>
            <a:ext cx="20104100" cy="490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96976B-7BE1-43E2-ABFC-3594F82F60DF}"/>
              </a:ext>
            </a:extLst>
          </p:cNvPr>
          <p:cNvCxnSpPr/>
          <p:nvPr/>
        </p:nvCxnSpPr>
        <p:spPr>
          <a:xfrm>
            <a:off x="1" y="1714729"/>
            <a:ext cx="201041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41" y="354366"/>
            <a:ext cx="18093166" cy="134036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015941" y="2455365"/>
            <a:ext cx="18299762" cy="79115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04532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E9528F-1A58-4645-9D2A-50869E5AAD7D}"/>
              </a:ext>
            </a:extLst>
          </p:cNvPr>
          <p:cNvSpPr/>
          <p:nvPr/>
        </p:nvSpPr>
        <p:spPr>
          <a:xfrm>
            <a:off x="1" y="0"/>
            <a:ext cx="20104100" cy="10848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968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804198" y="1724264"/>
            <a:ext cx="16655491" cy="8648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2136617" y="1905835"/>
            <a:ext cx="15773261" cy="7874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6107663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8DD8E0E-4B19-4293-82C1-F78D60D6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63589"/>
            <a:ext cx="20104100" cy="490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2136617" y="1759232"/>
            <a:ext cx="16150311" cy="7937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7131341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48498-6988-4047-A06C-AA01F878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63589"/>
            <a:ext cx="20104100" cy="490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366954D-DF0F-45A6-ADCF-0D5591A2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26"/>
          <a:stretch>
            <a:fillRect/>
          </a:stretch>
        </p:blipFill>
        <p:spPr bwMode="auto">
          <a:xfrm>
            <a:off x="-75933" y="-117806"/>
            <a:ext cx="16042957" cy="1098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C8EE724-B837-4AF9-9BB1-F6AC68FE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00" y="9487289"/>
            <a:ext cx="772428" cy="77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C2585E9B-58BE-4483-BB3C-066EB07D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949" y="9631274"/>
            <a:ext cx="1044744" cy="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3C2300CB-5D61-4C3F-BE11-97CC586B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13" y="9615567"/>
            <a:ext cx="646745" cy="5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785FE27F-B8CF-4D07-8D8F-2FAC178F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60" y="9537030"/>
            <a:ext cx="607470" cy="67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45E4BAF-9EC7-4A5D-841D-B50285C9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650" y="9607712"/>
            <a:ext cx="764574" cy="53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8ABEABDF-7818-4954-9C95-95AC7D2B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345" y="9576298"/>
            <a:ext cx="452983" cy="59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530E30BF-2022-4EA9-92D7-B42A03A9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223" y="9513468"/>
            <a:ext cx="1123296" cy="7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A986DB0-91FF-4516-B3FF-AEA4A032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449" y="9565826"/>
            <a:ext cx="434655" cy="61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3393452" y="4676649"/>
            <a:ext cx="14851583" cy="27372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6596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75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07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61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1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69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2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77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3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39918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1"/>
            <a:ext cx="18093690" cy="1539874"/>
          </a:xfrm>
          <a:prstGeom prst="rect">
            <a:avLst/>
          </a:prstGeom>
          <a:solidFill>
            <a:srgbClr val="54C1D4"/>
          </a:solidFill>
        </p:spPr>
        <p:txBody>
          <a:bodyPr lIns="457200" tIns="274320" rIns="457200" bIns="274320" anchor="ctr" anchorCtr="0"/>
          <a:lstStyle>
            <a:lvl1pPr>
              <a:defRPr sz="575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11E29C-6AD2-0846-939B-D4398044D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424650" y="10836275"/>
            <a:ext cx="685800" cy="418098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00D414F6-50DE-7C4D-9647-F708F2004F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Holder 2">
            <a:extLst>
              <a:ext uri="{FF2B5EF4-FFF2-40B4-BE49-F238E27FC236}">
                <a16:creationId xmlns:a16="http://schemas.microsoft.com/office/drawing/2014/main" id="{4ABADCF1-4666-9A43-811D-561D41894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05" y="1"/>
            <a:ext cx="18093690" cy="1539874"/>
          </a:xfrm>
          <a:prstGeom prst="rect">
            <a:avLst/>
          </a:prstGeom>
          <a:solidFill>
            <a:srgbClr val="54C1D4"/>
          </a:solidFill>
        </p:spPr>
        <p:txBody>
          <a:bodyPr lIns="457200" tIns="274320" rIns="457200" bIns="274320" anchor="ctr" anchorCtr="0"/>
          <a:lstStyle>
            <a:lvl1pPr>
              <a:defRPr sz="575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07B339-DC23-4947-AD1A-A61264E88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437" t="2486" r="602" b="20509"/>
          <a:stretch/>
        </p:blipFill>
        <p:spPr>
          <a:xfrm>
            <a:off x="-8891" y="0"/>
            <a:ext cx="20100290" cy="113093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86B54BE-58A9-FE4E-B7CA-46EA41F4A3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4000"/>
          </a:blip>
          <a:stretch>
            <a:fillRect/>
          </a:stretch>
        </p:blipFill>
        <p:spPr>
          <a:xfrm>
            <a:off x="-25402" y="-136525"/>
            <a:ext cx="20288251" cy="116585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A4CE71-E137-8747-BED5-800EBAC6BC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799" y="4129998"/>
            <a:ext cx="2534077" cy="26368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984250" y="4359275"/>
            <a:ext cx="148590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rgbClr val="54C1D4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Section Title</a:t>
            </a:r>
            <a:endParaRPr dirty="0"/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4D7049BD-7ABD-5748-9298-84B16E2774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900" y="5644197"/>
            <a:ext cx="14865350" cy="1152525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A92F47BF-A8A1-9342-B9BD-EAC0D064F6EB}"/>
              </a:ext>
            </a:extLst>
          </p:cNvPr>
          <p:cNvSpPr/>
          <p:nvPr userDrawn="1"/>
        </p:nvSpPr>
        <p:spPr>
          <a:xfrm>
            <a:off x="984250" y="-1"/>
            <a:ext cx="5638800" cy="1997076"/>
          </a:xfrm>
          <a:custGeom>
            <a:avLst/>
            <a:gdLst/>
            <a:ahLst/>
            <a:cxnLst/>
            <a:rect l="l" t="t" r="r" b="b"/>
            <a:pathLst>
              <a:path w="19424015" h="554990">
                <a:moveTo>
                  <a:pt x="0" y="554956"/>
                </a:moveTo>
                <a:lnTo>
                  <a:pt x="19423492" y="554956"/>
                </a:lnTo>
                <a:lnTo>
                  <a:pt x="19423492" y="0"/>
                </a:lnTo>
                <a:lnTo>
                  <a:pt x="0" y="0"/>
                </a:lnTo>
                <a:lnTo>
                  <a:pt x="0" y="554956"/>
                </a:lnTo>
                <a:close/>
              </a:path>
            </a:pathLst>
          </a:custGeom>
          <a:solidFill>
            <a:srgbClr val="54C1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B1B198-0F0E-1D44-920C-CFE9C1B649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89050" y="293358"/>
            <a:ext cx="5007429" cy="132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91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 column - photo bkg">
  <p:cSld name="1_1 column - photo bkg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63589"/>
            <a:ext cx="20104098" cy="49059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6"/>
          <p:cNvCxnSpPr/>
          <p:nvPr/>
        </p:nvCxnSpPr>
        <p:spPr>
          <a:xfrm>
            <a:off x="0" y="1714729"/>
            <a:ext cx="201041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1015941" y="354366"/>
            <a:ext cx="18093030" cy="1340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5497" b="1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5497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5497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5497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5497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5497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5497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5497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5497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1015941" y="2455363"/>
            <a:ext cx="18299480" cy="791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1005200" marR="0" lvl="0" indent="-781822" algn="l" rtl="0">
              <a:spcBef>
                <a:spcPts val="879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4397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2010400" marR="0" lvl="1" indent="-753900" algn="l" rtl="0">
              <a:spcBef>
                <a:spcPts val="87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3957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3015600" marR="0" lvl="2" indent="-739939" algn="l" rtl="0">
              <a:spcBef>
                <a:spcPts val="66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  <a:defRPr sz="3738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4020800" marR="0" lvl="3" indent="-712017" algn="l" rtl="0">
              <a:spcBef>
                <a:spcPts val="66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–"/>
              <a:defRPr sz="3298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5026000" marR="0" lvl="4" indent="-698056" algn="l" rtl="0">
              <a:spcBef>
                <a:spcPts val="6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»"/>
              <a:defRPr sz="3078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6031200" marR="0" lvl="5" indent="-712017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2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7036399" marR="0" lvl="6" indent="-712017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2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8041599" marR="0" lvl="7" indent="-712017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2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9046799" marR="0" lvl="8" indent="-712017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2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9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5BF098-CAB8-FE48-8F43-50468A4FBE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1748C-D51B-6C42-B473-5419B0357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532737" y="464522"/>
            <a:ext cx="2451071" cy="25447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E1E489-27DB-4242-B1C0-9631BB85C37F}"/>
              </a:ext>
            </a:extLst>
          </p:cNvPr>
          <p:cNvSpPr/>
          <p:nvPr userDrawn="1"/>
        </p:nvSpPr>
        <p:spPr>
          <a:xfrm>
            <a:off x="5663739" y="4437312"/>
            <a:ext cx="14440363" cy="3431941"/>
          </a:xfrm>
          <a:prstGeom prst="rect">
            <a:avLst/>
          </a:prstGeom>
          <a:solidFill>
            <a:srgbClr val="4F6D82">
              <a:alpha val="7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57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5F843-DBCC-1F4C-8B82-527C50F545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2157" y="5015717"/>
            <a:ext cx="18139155" cy="25334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7036" b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746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1EFE39-4B35-874D-B929-2C0662B6CD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96" y="0"/>
            <a:ext cx="20104100" cy="228979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5206" y="3015828"/>
            <a:ext cx="17852861" cy="7420888"/>
          </a:xfrm>
        </p:spPr>
        <p:txBody>
          <a:bodyPr>
            <a:normAutofit/>
          </a:bodyPr>
          <a:lstStyle>
            <a:lvl1pPr>
              <a:defRPr sz="4837">
                <a:latin typeface="Franklin Gothic Book" panose="020B0503020102020204" pitchFamily="34" charset="0"/>
              </a:defRPr>
            </a:lvl1pPr>
            <a:lvl2pPr>
              <a:defRPr sz="4837">
                <a:latin typeface="Franklin Gothic Book" panose="020B0503020102020204" pitchFamily="34" charset="0"/>
              </a:defRPr>
            </a:lvl2pPr>
            <a:lvl3pPr>
              <a:defRPr sz="4837">
                <a:latin typeface="Franklin Gothic Book" panose="020B0503020102020204" pitchFamily="34" charset="0"/>
              </a:defRPr>
            </a:lvl3pPr>
            <a:lvl4pPr>
              <a:defRPr sz="4837">
                <a:latin typeface="Franklin Gothic Book" panose="020B0503020102020204" pitchFamily="34" charset="0"/>
              </a:defRPr>
            </a:lvl4pPr>
            <a:lvl5pPr>
              <a:defRPr sz="4837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4756423" y="10643156"/>
            <a:ext cx="5011782" cy="363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100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59" baseline="0" dirty="0"/>
              <a:t>Groundbreaking    </a:t>
            </a:r>
            <a:r>
              <a:rPr lang="en-US" sz="1759" dirty="0"/>
              <a:t>|    </a:t>
            </a:r>
            <a:fld id="{BFD71CF8-5198-8441-A7C0-DC22FD64CBE4}" type="slidenum">
              <a:rPr lang="en-US" sz="1759"/>
              <a:pPr marL="0" marR="0" indent="0" algn="r" defTabSz="1005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759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9807" y="373061"/>
            <a:ext cx="7670062" cy="1543672"/>
          </a:xfrm>
          <a:noFill/>
        </p:spPr>
        <p:txBody>
          <a:bodyPr/>
          <a:lstStyle>
            <a:lvl1pPr algn="l">
              <a:lnSpc>
                <a:spcPct val="90000"/>
              </a:lnSpc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Simple 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175202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D8E61AA0-E020-4E33-A886-936F9751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63589"/>
            <a:ext cx="20104100" cy="490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BA928BB-DBE8-4DFF-8835-78229165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26"/>
          <a:stretch>
            <a:fillRect/>
          </a:stretch>
        </p:blipFill>
        <p:spPr bwMode="auto">
          <a:xfrm>
            <a:off x="1" y="1981755"/>
            <a:ext cx="13893248" cy="881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EERE identifier_vert_2017_top bleed_BC.jpg">
            <a:extLst>
              <a:ext uri="{FF2B5EF4-FFF2-40B4-BE49-F238E27FC236}">
                <a16:creationId xmlns:a16="http://schemas.microsoft.com/office/drawing/2014/main" id="{603DDF2A-DC25-4BD9-A836-E8A098051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0724"/>
            <a:ext cx="3068769" cy="200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635AE0A-FD1F-4F5E-AB27-EB8AC09C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00" y="9487289"/>
            <a:ext cx="772428" cy="77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F9BAD70F-E894-4E6E-8F59-05C73C9E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949" y="9631274"/>
            <a:ext cx="1044744" cy="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270D679-A901-4D72-A907-E9558A7F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13" y="9615567"/>
            <a:ext cx="646745" cy="5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30270F52-56F6-47D5-9BAA-7FD9554C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60" y="9537030"/>
            <a:ext cx="607470" cy="67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7C2E4D7C-12F8-4C24-949B-68D7C990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650" y="9607712"/>
            <a:ext cx="764574" cy="53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79E82517-CDDE-499D-9139-74455752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345" y="9576298"/>
            <a:ext cx="452983" cy="59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BF3E7AF-2253-4433-9E05-51E1DDEF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223" y="9513468"/>
            <a:ext cx="1123296" cy="7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5E71D81D-FEF5-4F8E-B9C0-E70A2BE3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449" y="9565826"/>
            <a:ext cx="434655" cy="61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6B7148E0-5EA2-4432-B7B7-FEDECCF91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47" y="1193765"/>
            <a:ext cx="6072076" cy="198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3393451" y="5242117"/>
            <a:ext cx="18181973" cy="1159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6596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75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07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61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1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69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2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77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3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3394173" y="6692586"/>
            <a:ext cx="9170521" cy="546050"/>
          </a:xfrm>
          <a:prstGeom prst="rect">
            <a:avLst/>
          </a:prstGeom>
        </p:spPr>
        <p:txBody>
          <a:bodyPr/>
          <a:lstStyle>
            <a:lvl1pPr marL="0" marR="0" indent="0" algn="l" defTabSz="7539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639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3403929" y="7530085"/>
            <a:ext cx="4078290" cy="47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979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35566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11D636C-BE87-4185-802E-31893A65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63589"/>
            <a:ext cx="20104100" cy="490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738722E-D9A4-4A65-8DAE-D8891625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26"/>
          <a:stretch>
            <a:fillRect/>
          </a:stretch>
        </p:blipFill>
        <p:spPr bwMode="auto">
          <a:xfrm>
            <a:off x="1" y="1981755"/>
            <a:ext cx="11685934" cy="881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EERE identifier_vert_2017_top bleed_BC.jpg">
            <a:extLst>
              <a:ext uri="{FF2B5EF4-FFF2-40B4-BE49-F238E27FC236}">
                <a16:creationId xmlns:a16="http://schemas.microsoft.com/office/drawing/2014/main" id="{C6C2A059-0609-41AB-8F92-452BD7B6A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6" b="-4311"/>
          <a:stretch>
            <a:fillRect/>
          </a:stretch>
        </p:blipFill>
        <p:spPr bwMode="auto">
          <a:xfrm>
            <a:off x="1280401" y="-18326"/>
            <a:ext cx="3754790" cy="25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3A074C3-73BA-4F16-90B3-33B4B08C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00" y="9487289"/>
            <a:ext cx="772428" cy="77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E8707DDE-C2E1-4F94-8794-C21A7FE0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949" y="9631274"/>
            <a:ext cx="1044744" cy="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29F02A27-7996-4E1C-B979-A780FF20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13" y="9615567"/>
            <a:ext cx="646745" cy="5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DF912079-B784-4A6C-8417-D62D7F54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60" y="9537030"/>
            <a:ext cx="607470" cy="67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D829D4C-0B96-4001-AF0F-77930521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650" y="9607712"/>
            <a:ext cx="764574" cy="53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45AB63E0-4A0E-468A-A0B0-98DF17E4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345" y="9576298"/>
            <a:ext cx="452983" cy="59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7B9ED432-7420-4BB2-BF66-2E6C06AC1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223" y="9513468"/>
            <a:ext cx="1123296" cy="7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BC8E4ACE-9C56-4804-BB5C-6E4782BD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449" y="9565826"/>
            <a:ext cx="434655" cy="61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88D801B4-7568-46BC-A83E-4DC1735E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74" y="3055097"/>
            <a:ext cx="11109886" cy="363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206400" y="6758622"/>
            <a:ext cx="9170521" cy="546050"/>
          </a:xfrm>
          <a:prstGeom prst="rect">
            <a:avLst/>
          </a:prstGeom>
        </p:spPr>
        <p:txBody>
          <a:bodyPr/>
          <a:lstStyle>
            <a:lvl1pPr marL="0" marR="0" indent="0" algn="l" defTabSz="7539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639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216157" y="7596121"/>
            <a:ext cx="4078290" cy="47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979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81234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F67159EF-67FD-C643-938A-810E92FA6DDF}"/>
              </a:ext>
            </a:extLst>
          </p:cNvPr>
          <p:cNvSpPr/>
          <p:nvPr userDrawn="1"/>
        </p:nvSpPr>
        <p:spPr>
          <a:xfrm>
            <a:off x="19356320" y="10750175"/>
            <a:ext cx="747780" cy="566222"/>
          </a:xfrm>
          <a:custGeom>
            <a:avLst/>
            <a:gdLst/>
            <a:ahLst/>
            <a:cxnLst/>
            <a:rect l="l" t="t" r="r" b="b"/>
            <a:pathLst>
              <a:path w="19424015" h="554990">
                <a:moveTo>
                  <a:pt x="0" y="554956"/>
                </a:moveTo>
                <a:lnTo>
                  <a:pt x="19423492" y="554956"/>
                </a:lnTo>
                <a:lnTo>
                  <a:pt x="19423492" y="0"/>
                </a:lnTo>
                <a:lnTo>
                  <a:pt x="0" y="0"/>
                </a:lnTo>
                <a:lnTo>
                  <a:pt x="0" y="55495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BB523BA6-F91C-7045-B475-D736B27296BD}"/>
              </a:ext>
            </a:extLst>
          </p:cNvPr>
          <p:cNvSpPr/>
          <p:nvPr userDrawn="1"/>
        </p:nvSpPr>
        <p:spPr>
          <a:xfrm>
            <a:off x="-29712" y="10750175"/>
            <a:ext cx="19424015" cy="566222"/>
          </a:xfrm>
          <a:custGeom>
            <a:avLst/>
            <a:gdLst/>
            <a:ahLst/>
            <a:cxnLst/>
            <a:rect l="l" t="t" r="r" b="b"/>
            <a:pathLst>
              <a:path w="19424015" h="554990">
                <a:moveTo>
                  <a:pt x="0" y="554956"/>
                </a:moveTo>
                <a:lnTo>
                  <a:pt x="19423492" y="554956"/>
                </a:lnTo>
                <a:lnTo>
                  <a:pt x="19423492" y="0"/>
                </a:lnTo>
                <a:lnTo>
                  <a:pt x="0" y="0"/>
                </a:lnTo>
                <a:lnTo>
                  <a:pt x="0" y="554956"/>
                </a:lnTo>
                <a:close/>
              </a:path>
            </a:pathLst>
          </a:custGeom>
          <a:solidFill>
            <a:srgbClr val="E3E4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6D85ECF8-301A-8446-9F95-AAD024E361D9}"/>
              </a:ext>
            </a:extLst>
          </p:cNvPr>
          <p:cNvSpPr txBox="1"/>
          <p:nvPr userDrawn="1"/>
        </p:nvSpPr>
        <p:spPr>
          <a:xfrm>
            <a:off x="341316" y="10860052"/>
            <a:ext cx="10396529" cy="27058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lang="en-US" sz="1650" spc="30" dirty="0">
                <a:solidFill>
                  <a:srgbClr val="666666"/>
                </a:solidFill>
                <a:latin typeface="Franklin Gothic Book" panose="020B0503020102020204" pitchFamily="34" charset="0"/>
                <a:cs typeface="ITC Franklin Gothic Std"/>
              </a:rPr>
              <a:t>AMERICAN-MADE WATER PRIZE | POWERING THE BLUE ECONOMY: OCEAN OBSERVING PRIZE</a:t>
            </a:r>
            <a:endParaRPr sz="1650" dirty="0">
              <a:latin typeface="Franklin Gothic Book" panose="020B0503020102020204" pitchFamily="34" charset="0"/>
              <a:cs typeface="ITC Franklin Gothic Std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0EFE15CB-3958-1A48-9B42-139419EC093B}"/>
              </a:ext>
            </a:extLst>
          </p:cNvPr>
          <p:cNvSpPr txBox="1"/>
          <p:nvPr userDrawn="1"/>
        </p:nvSpPr>
        <p:spPr>
          <a:xfrm>
            <a:off x="9279434" y="10860052"/>
            <a:ext cx="2977515" cy="27058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650" spc="30" dirty="0">
                <a:solidFill>
                  <a:srgbClr val="666666"/>
                </a:solidFill>
                <a:latin typeface="Franklin Gothic Book" panose="020B0503020102020204" pitchFamily="34" charset="0"/>
                <a:cs typeface="ITC Franklin Gothic Std"/>
              </a:rPr>
              <a:t>U.S. </a:t>
            </a:r>
            <a:r>
              <a:rPr sz="1650" spc="35" dirty="0">
                <a:solidFill>
                  <a:srgbClr val="666666"/>
                </a:solidFill>
                <a:latin typeface="Franklin Gothic Book" panose="020B0503020102020204" pitchFamily="34" charset="0"/>
                <a:cs typeface="ITC Franklin Gothic Std"/>
              </a:rPr>
              <a:t>DEPARTMENT </a:t>
            </a:r>
            <a:r>
              <a:rPr sz="1650" spc="25" dirty="0">
                <a:solidFill>
                  <a:srgbClr val="666666"/>
                </a:solidFill>
                <a:latin typeface="Franklin Gothic Book" panose="020B0503020102020204" pitchFamily="34" charset="0"/>
                <a:cs typeface="ITC Franklin Gothic Std"/>
              </a:rPr>
              <a:t>OF</a:t>
            </a:r>
            <a:r>
              <a:rPr sz="1650" spc="65" dirty="0">
                <a:solidFill>
                  <a:srgbClr val="666666"/>
                </a:solidFill>
                <a:latin typeface="Franklin Gothic Book" panose="020B0503020102020204" pitchFamily="34" charset="0"/>
                <a:cs typeface="ITC Franklin Gothic Std"/>
              </a:rPr>
              <a:t> </a:t>
            </a:r>
            <a:r>
              <a:rPr sz="1650" spc="35" dirty="0">
                <a:solidFill>
                  <a:srgbClr val="666666"/>
                </a:solidFill>
                <a:latin typeface="Franklin Gothic Book" panose="020B0503020102020204" pitchFamily="34" charset="0"/>
                <a:cs typeface="ITC Franklin Gothic Std"/>
              </a:rPr>
              <a:t>ENERGY</a:t>
            </a:r>
            <a:endParaRPr sz="1650" dirty="0">
              <a:latin typeface="Franklin Gothic Book" panose="020B0503020102020204" pitchFamily="34" charset="0"/>
              <a:cs typeface="ITC Franklin Gothic Std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D180F876-0ECB-4143-9998-115A97F42465}"/>
              </a:ext>
            </a:extLst>
          </p:cNvPr>
          <p:cNvSpPr/>
          <p:nvPr userDrawn="1"/>
        </p:nvSpPr>
        <p:spPr>
          <a:xfrm>
            <a:off x="9127034" y="10874010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49"/>
                </a:lnTo>
              </a:path>
            </a:pathLst>
          </a:custGeom>
          <a:ln w="317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C0B977-86B9-FC4C-8424-527A77FC4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424650" y="10836275"/>
            <a:ext cx="685800" cy="418098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00D414F6-50DE-7C4D-9647-F708F2004F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87" r:id="rId6"/>
    <p:sldLayoutId id="2147483688" r:id="rId7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>
            <a:extLst>
              <a:ext uri="{FF2B5EF4-FFF2-40B4-BE49-F238E27FC236}">
                <a16:creationId xmlns:a16="http://schemas.microsoft.com/office/drawing/2014/main" id="{242E2C71-9C3E-4F31-9741-31A7E2DD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0104100" cy="1084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2D2A6A-F204-4BE2-AEA3-7062FDDEC442}"/>
              </a:ext>
            </a:extLst>
          </p:cNvPr>
          <p:cNvSpPr/>
          <p:nvPr/>
        </p:nvSpPr>
        <p:spPr>
          <a:xfrm>
            <a:off x="3050442" y="10848599"/>
            <a:ext cx="17053659" cy="468606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968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AB82A1-8F86-4D61-BCE9-89FAE1D89F81}"/>
              </a:ext>
            </a:extLst>
          </p:cNvPr>
          <p:cNvSpPr>
            <a:spLocks/>
          </p:cNvSpPr>
          <p:nvPr/>
        </p:nvSpPr>
        <p:spPr>
          <a:xfrm flipH="1">
            <a:off x="0" y="10848599"/>
            <a:ext cx="3050441" cy="468606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968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B530FF5-BA07-4AB9-BEAA-0AFAB5747F8C}"/>
              </a:ext>
            </a:extLst>
          </p:cNvPr>
          <p:cNvSpPr txBox="1">
            <a:spLocks/>
          </p:cNvSpPr>
          <p:nvPr/>
        </p:nvSpPr>
        <p:spPr>
          <a:xfrm>
            <a:off x="19109107" y="10893104"/>
            <a:ext cx="994993" cy="3979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563CBE53-7122-4983-B97B-D554255C289D}" type="slidenum">
              <a:rPr lang="en-US" altLang="en-US" sz="1484">
                <a:solidFill>
                  <a:srgbClr val="FFFFFF"/>
                </a:solidFill>
                <a:ea typeface="ＭＳ Ｐゴシック" panose="020B0600070205080204" pitchFamily="34" charset="-128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484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19A38-E823-472D-BC2B-E01C4F3D8436}"/>
              </a:ext>
            </a:extLst>
          </p:cNvPr>
          <p:cNvSpPr txBox="1"/>
          <p:nvPr/>
        </p:nvSpPr>
        <p:spPr>
          <a:xfrm>
            <a:off x="159724" y="10877396"/>
            <a:ext cx="10874228" cy="33348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7" dirty="0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260155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hf hdr="0" ftr="0" dt="0"/>
  <p:txStyles>
    <p:titleStyle>
      <a:lvl1pPr algn="l" defTabSz="753969" rtl="0" fontAlgn="base">
        <a:spcBef>
          <a:spcPct val="0"/>
        </a:spcBef>
        <a:spcAft>
          <a:spcPct val="0"/>
        </a:spcAft>
        <a:defRPr lang="en-US" sz="5442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753969" rtl="0" fontAlgn="base">
        <a:spcBef>
          <a:spcPct val="0"/>
        </a:spcBef>
        <a:spcAft>
          <a:spcPct val="0"/>
        </a:spcAft>
        <a:defRPr sz="5442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2pPr>
      <a:lvl3pPr algn="l" defTabSz="753969" rtl="0" fontAlgn="base">
        <a:spcBef>
          <a:spcPct val="0"/>
        </a:spcBef>
        <a:spcAft>
          <a:spcPct val="0"/>
        </a:spcAft>
        <a:defRPr sz="5442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3pPr>
      <a:lvl4pPr algn="l" defTabSz="753969" rtl="0" fontAlgn="base">
        <a:spcBef>
          <a:spcPct val="0"/>
        </a:spcBef>
        <a:spcAft>
          <a:spcPct val="0"/>
        </a:spcAft>
        <a:defRPr sz="5442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4pPr>
      <a:lvl5pPr algn="l" defTabSz="753969" rtl="0" fontAlgn="base">
        <a:spcBef>
          <a:spcPct val="0"/>
        </a:spcBef>
        <a:spcAft>
          <a:spcPct val="0"/>
        </a:spcAft>
        <a:defRPr sz="5442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5pPr>
      <a:lvl6pPr marL="753969" algn="l" defTabSz="753969" rtl="0" eaLnBrk="1" fontAlgn="base" hangingPunct="1">
        <a:spcBef>
          <a:spcPct val="0"/>
        </a:spcBef>
        <a:spcAft>
          <a:spcPct val="0"/>
        </a:spcAft>
        <a:defRPr sz="5442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1507937" algn="l" defTabSz="753969" rtl="0" eaLnBrk="1" fontAlgn="base" hangingPunct="1">
        <a:spcBef>
          <a:spcPct val="0"/>
        </a:spcBef>
        <a:spcAft>
          <a:spcPct val="0"/>
        </a:spcAft>
        <a:defRPr sz="5442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2261906" algn="l" defTabSz="753969" rtl="0" eaLnBrk="1" fontAlgn="base" hangingPunct="1">
        <a:spcBef>
          <a:spcPct val="0"/>
        </a:spcBef>
        <a:spcAft>
          <a:spcPct val="0"/>
        </a:spcAft>
        <a:defRPr sz="5442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3015874" algn="l" defTabSz="753969" rtl="0" eaLnBrk="1" fontAlgn="base" hangingPunct="1">
        <a:spcBef>
          <a:spcPct val="0"/>
        </a:spcBef>
        <a:spcAft>
          <a:spcPct val="0"/>
        </a:spcAft>
        <a:defRPr sz="5442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565476" indent="-565476" algn="l" defTabSz="753969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88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1225199" indent="-471230" algn="l" defTabSz="753969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958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884921" indent="-376984" algn="l" defTabSz="753969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28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2638890" indent="-376984" algn="l" defTabSz="753969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98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3392858" indent="-376984" algn="l" defTabSz="753969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4146827" indent="-376984" algn="l" defTabSz="753969" rtl="0" eaLnBrk="1" latinLnBrk="0" hangingPunct="1">
        <a:spcBef>
          <a:spcPct val="20000"/>
        </a:spcBef>
        <a:buFont typeface="Arial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6pPr>
      <a:lvl7pPr marL="4900795" indent="-376984" algn="l" defTabSz="753969" rtl="0" eaLnBrk="1" latinLnBrk="0" hangingPunct="1">
        <a:spcBef>
          <a:spcPct val="20000"/>
        </a:spcBef>
        <a:buFont typeface="Arial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7pPr>
      <a:lvl8pPr marL="5654764" indent="-376984" algn="l" defTabSz="753969" rtl="0" eaLnBrk="1" latinLnBrk="0" hangingPunct="1">
        <a:spcBef>
          <a:spcPct val="20000"/>
        </a:spcBef>
        <a:buFont typeface="Arial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8pPr>
      <a:lvl9pPr marL="6408732" indent="-376984" algn="l" defTabSz="753969" rtl="0" eaLnBrk="1" latinLnBrk="0" hangingPunct="1">
        <a:spcBef>
          <a:spcPct val="20000"/>
        </a:spcBef>
        <a:buFont typeface="Arial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69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937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906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874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843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811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780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748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418300" y="10836275"/>
            <a:ext cx="685800" cy="417513"/>
          </a:xfrm>
          <a:prstGeom prst="rect">
            <a:avLst/>
          </a:prstGeom>
        </p:spPr>
        <p:txBody>
          <a:bodyPr/>
          <a:lstStyle/>
          <a:p>
            <a:fld id="{00D414F6-50DE-7C4D-9647-F708F2004FA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C89C4F-1171-A546-820A-102FA0033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8300" y="8169275"/>
            <a:ext cx="11430000" cy="2215991"/>
          </a:xfrm>
        </p:spPr>
        <p:txBody>
          <a:bodyPr/>
          <a:lstStyle/>
          <a:p>
            <a:r>
              <a:rPr lang="en-US" sz="7200" dirty="0"/>
              <a:t>Reimbursement and/or Voucher Support Request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AA8846-165E-48FC-B4B7-65A93007BE21}"/>
              </a:ext>
            </a:extLst>
          </p:cNvPr>
          <p:cNvSpPr txBox="1"/>
          <p:nvPr/>
        </p:nvSpPr>
        <p:spPr>
          <a:xfrm>
            <a:off x="685800" y="8752096"/>
            <a:ext cx="79248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DEVELOP Competition: BUILD Contest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[TEAM NAME]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[SUPPORTING ENTITY, IF APPLICABLE]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[DATE]</a:t>
            </a:r>
          </a:p>
        </p:txBody>
      </p:sp>
    </p:spTree>
    <p:extLst>
      <p:ext uri="{BB962C8B-B14F-4D97-AF65-F5344CB8AC3E}">
        <p14:creationId xmlns:p14="http://schemas.microsoft.com/office/powerpoint/2010/main" val="43992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E4A3-D4ED-4DB6-A217-F9A34739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Contest SOW Request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7F97BC-00A5-490E-8421-77F32EDEB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3536950"/>
            <a:ext cx="18093690" cy="6842125"/>
          </a:xfrm>
          <a:ln>
            <a:solidFill>
              <a:srgbClr val="54C1D4"/>
            </a:solidFill>
          </a:ln>
        </p:spPr>
        <p:txBody>
          <a:bodyPr/>
          <a:lstStyle/>
          <a:p>
            <a:r>
              <a:rPr lang="en-US" sz="2800" b="1" dirty="0"/>
              <a:t>Anticipated Scope of Work: </a:t>
            </a:r>
          </a:p>
          <a:p>
            <a:endParaRPr lang="en-US" sz="2800" b="1" dirty="0"/>
          </a:p>
          <a:p>
            <a:r>
              <a:rPr lang="en-US" sz="2800" b="1" dirty="0"/>
              <a:t>Tasks: 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Deliverables: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D09E44-F74B-4A4A-8053-2496557E3085}"/>
              </a:ext>
            </a:extLst>
          </p:cNvPr>
          <p:cNvSpPr txBox="1">
            <a:spLocks/>
          </p:cNvSpPr>
          <p:nvPr/>
        </p:nvSpPr>
        <p:spPr>
          <a:xfrm>
            <a:off x="1016217" y="1768475"/>
            <a:ext cx="18093690" cy="1539875"/>
          </a:xfrm>
          <a:prstGeom prst="rect">
            <a:avLst/>
          </a:prstGeom>
          <a:ln>
            <a:solidFill>
              <a:srgbClr val="54C1D4"/>
            </a:solidFill>
          </a:ln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kern="0" dirty="0">
                <a:solidFill>
                  <a:sysClr val="windowText" lastClr="000000"/>
                </a:solidFill>
              </a:rPr>
              <a:t>Objective:</a:t>
            </a:r>
          </a:p>
        </p:txBody>
      </p:sp>
    </p:spTree>
    <p:extLst>
      <p:ext uri="{BB962C8B-B14F-4D97-AF65-F5344CB8AC3E}">
        <p14:creationId xmlns:p14="http://schemas.microsoft.com/office/powerpoint/2010/main" val="816106545"/>
      </p:ext>
    </p:extLst>
  </p:cSld>
  <p:clrMapOvr>
    <a:masterClrMapping/>
  </p:clrMapOvr>
</p:sld>
</file>

<file path=ppt/theme/theme1.xml><?xml version="1.0" encoding="utf-8"?>
<a:theme xmlns:a="http://schemas.openxmlformats.org/drawingml/2006/main" name="Battery Recycling Priz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2306-BatteryPrize-powerpoint-sodano-jfrenzl-R4" id="{71CBB06C-0911-4949-98FE-8F3F069C4F0C}" vid="{917747E2-3EFE-574A-87AD-FB740C1D1D6E}"/>
    </a:ext>
  </a:extLst>
</a:theme>
</file>

<file path=ppt/theme/theme2.xml><?xml version="1.0" encoding="utf-8"?>
<a:theme xmlns:a="http://schemas.openxmlformats.org/drawingml/2006/main" name="1_EERE 2017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1A42DC-0DE2-464A-8F13-7E32176C5979}" vid="{A85D0C8E-2C75-7345-966F-E7AD22F54D8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Battery Recycling Prize</Template>
  <TotalTime>5771</TotalTime>
  <Words>43</Words>
  <Application>Microsoft Office PowerPoint</Application>
  <PresentationFormat>Custom</PresentationFormat>
  <Paragraphs>17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2" baseType="lpstr">
      <vt:lpstr>Arial</vt:lpstr>
      <vt:lpstr>Calibri</vt:lpstr>
      <vt:lpstr>Courier New</vt:lpstr>
      <vt:lpstr>Franklin Gothic Book</vt:lpstr>
      <vt:lpstr>Franklin Gothic Medium</vt:lpstr>
      <vt:lpstr>Libre Franklin</vt:lpstr>
      <vt:lpstr>Libre Franklin Medium</vt:lpstr>
      <vt:lpstr>Wingdings</vt:lpstr>
      <vt:lpstr>Battery Recycling Prize</vt:lpstr>
      <vt:lpstr>1_EERE 2017</vt:lpstr>
      <vt:lpstr>Reimbursement and/or Voucher Support Request</vt:lpstr>
      <vt:lpstr>BUILD Contest SOW Request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Battery Recycling Prize</dc:title>
  <dc:creator>Frenzl, John</dc:creator>
  <cp:lastModifiedBy>Wiegele, Jennifer</cp:lastModifiedBy>
  <cp:revision>116</cp:revision>
  <dcterms:created xsi:type="dcterms:W3CDTF">2019-02-01T19:43:24Z</dcterms:created>
  <dcterms:modified xsi:type="dcterms:W3CDTF">2021-11-16T18:43:45Z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2019-02-01T00:00:00Z</vt:filetime>
  </property>
  <property fmtid="{D5CDD505-2E9C-101B-9397-08002B2CF9AE}" pid="3" name="Creator">
    <vt:lpwstr>Adobe Illustrator CC 22.1 (Macintosh)</vt:lpwstr>
  </property>
  <property fmtid="{D5CDD505-2E9C-101B-9397-08002B2CF9AE}" pid="4" name="LastSaved">
    <vt:filetime>2019-02-01T00:00:00Z</vt:filetime>
  </property>
</Properties>
</file>