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</p:sldMasterIdLst>
  <p:notesMasterIdLst>
    <p:notesMasterId r:id="rId15"/>
  </p:notesMasterIdLst>
  <p:sldIdLst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5922" autoAdjust="0"/>
  </p:normalViewPr>
  <p:slideViewPr>
    <p:cSldViewPr snapToGrid="0">
      <p:cViewPr varScale="1">
        <p:scale>
          <a:sx n="107" d="100"/>
          <a:sy n="107" d="100"/>
        </p:scale>
        <p:origin x="106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5E602-9D4B-4ACD-BCBC-CB346DA70A09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07376-1457-4655-A140-6FF72A96F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7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82E2A-64F1-544C-B761-78BB8277A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48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u="none" strike="noStrike" baseline="0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[Updated/revised version of DESIGN competition summary slide]</a:t>
            </a:r>
            <a:endParaRPr lang="en-US" sz="4000" b="1" baseline="0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7376-1457-4655-A140-6FF72A96F2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3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7376-1457-4655-A140-6FF72A96F2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8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7376-1457-4655-A140-6FF72A96F2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1EF662D-A9B9-8C43-8252-78BCBD923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421" y="-36581"/>
            <a:ext cx="12239933" cy="68945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5100933" y="5138687"/>
            <a:ext cx="6170699" cy="5039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275"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619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933781"/>
          </a:xfrm>
          <a:prstGeom prst="rect">
            <a:avLst/>
          </a:prstGeom>
          <a:solidFill>
            <a:srgbClr val="54C1D4"/>
          </a:solidFill>
        </p:spPr>
        <p:txBody>
          <a:bodyPr lIns="457200" tIns="274320" rIns="457200" bIns="274320" anchor="ctr" anchorCtr="0"/>
          <a:lstStyle>
            <a:lvl1pPr>
              <a:defRPr sz="3487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911" b="0" i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29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E29C-6AD2-0846-939B-D4398044D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9952" y="6571127"/>
            <a:ext cx="415899" cy="25353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00D414F6-50DE-7C4D-9647-F708F2004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4ABADCF1-4666-9A43-811D-561D41894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933781"/>
          </a:xfrm>
          <a:prstGeom prst="rect">
            <a:avLst/>
          </a:prstGeom>
          <a:solidFill>
            <a:srgbClr val="54C1D4"/>
          </a:solidFill>
        </p:spPr>
        <p:txBody>
          <a:bodyPr lIns="457200" tIns="274320" rIns="457200" bIns="274320" anchor="ctr" anchorCtr="0"/>
          <a:lstStyle>
            <a:lvl1pPr>
              <a:defRPr sz="3487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957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07B339-DC23-4947-AD1A-A61264E88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437" t="2486" r="602" b="20509"/>
          <a:stretch/>
        </p:blipFill>
        <p:spPr>
          <a:xfrm>
            <a:off x="-5392" y="1"/>
            <a:ext cx="12189689" cy="68579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86B54BE-58A9-FE4E-B7CA-46EA41F4A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4000"/>
          </a:blip>
          <a:stretch>
            <a:fillRect/>
          </a:stretch>
        </p:blipFill>
        <p:spPr>
          <a:xfrm>
            <a:off x="-15404" y="-82789"/>
            <a:ext cx="12303677" cy="70697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A4CE71-E137-8747-BED5-800EBAC6BC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225" y="2504435"/>
            <a:ext cx="1536774" cy="15990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596892" y="2643468"/>
            <a:ext cx="9011143" cy="746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1" b="0" i="0">
                <a:solidFill>
                  <a:srgbClr val="54C1D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11" name="Text Placeholder 35">
            <a:extLst>
              <a:ext uri="{FF2B5EF4-FFF2-40B4-BE49-F238E27FC236}">
                <a16:creationId xmlns:a16="http://schemas.microsoft.com/office/drawing/2014/main" id="{4D7049BD-7ABD-5748-9298-84B16E2774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041" y="3422647"/>
            <a:ext cx="9014994" cy="698892"/>
          </a:xfrm>
          <a:prstGeom prst="rect">
            <a:avLst/>
          </a:prstGeom>
        </p:spPr>
        <p:txBody>
          <a:bodyPr/>
          <a:lstStyle>
            <a:lvl1pPr>
              <a:defRPr sz="2183"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92F47BF-A8A1-9342-B9BD-EAC0D064F6EB}"/>
              </a:ext>
            </a:extLst>
          </p:cNvPr>
          <p:cNvSpPr/>
          <p:nvPr userDrawn="1"/>
        </p:nvSpPr>
        <p:spPr>
          <a:xfrm>
            <a:off x="596892" y="-1"/>
            <a:ext cx="3419613" cy="1211029"/>
          </a:xfrm>
          <a:custGeom>
            <a:avLst/>
            <a:gdLst/>
            <a:ahLst/>
            <a:cxnLst/>
            <a:rect l="l" t="t" r="r" b="b"/>
            <a:pathLst>
              <a:path w="19424015" h="554990">
                <a:moveTo>
                  <a:pt x="0" y="554956"/>
                </a:moveTo>
                <a:lnTo>
                  <a:pt x="19423492" y="554956"/>
                </a:lnTo>
                <a:lnTo>
                  <a:pt x="19423492" y="0"/>
                </a:lnTo>
                <a:lnTo>
                  <a:pt x="0" y="0"/>
                </a:lnTo>
                <a:lnTo>
                  <a:pt x="0" y="554956"/>
                </a:lnTo>
                <a:close/>
              </a:path>
            </a:pathLst>
          </a:custGeom>
          <a:solidFill>
            <a:srgbClr val="54C1D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1B198-0F0E-1D44-920C-CFE9C1B649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736" y="177893"/>
            <a:ext cx="3036723" cy="80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4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lumn - photo bkg">
  <p:cSld name="1_1 column - photo bkg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616326"/>
            <a:ext cx="12191999" cy="2974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6"/>
          <p:cNvCxnSpPr/>
          <p:nvPr/>
        </p:nvCxnSpPr>
        <p:spPr>
          <a:xfrm>
            <a:off x="0" y="1039813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616111" y="214888"/>
            <a:ext cx="1097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33" b="1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33" b="1" i="0" u="none" strike="noStrike" cap="none">
                <a:solidFill>
                  <a:srgbClr val="00793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33" b="1" i="0" u="none" strike="noStrike" cap="none">
                <a:solidFill>
                  <a:srgbClr val="00793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33" b="1" i="0" u="none" strike="noStrike" cap="none">
                <a:solidFill>
                  <a:srgbClr val="00793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33" b="1" i="0" u="none" strike="noStrike" cap="none">
                <a:solidFill>
                  <a:srgbClr val="00793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33" b="1" i="0" u="none" strike="noStrike" cap="none">
                <a:solidFill>
                  <a:srgbClr val="00793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33" b="1" i="0" u="none" strike="noStrike" cap="none">
                <a:solidFill>
                  <a:srgbClr val="00793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33" b="1" i="0" u="none" strike="noStrike" cap="none">
                <a:solidFill>
                  <a:srgbClr val="00793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33" b="1" i="0" u="none" strike="noStrike" cap="none">
                <a:solidFill>
                  <a:srgbClr val="00793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616111" y="1488934"/>
            <a:ext cx="11097600" cy="47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53" marR="0" lvl="0" indent="-474097" algn="l" rtl="0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1219107" marR="0" lvl="1" indent="-457165" algn="l" rtl="0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828660" marR="0" lvl="2" indent="-448699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sz="2267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2438213" marR="0" lvl="3" indent="-43176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3047766" marR="0" lvl="4" indent="-423301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»"/>
              <a:defRPr sz="1866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3657320" marR="0" lvl="5" indent="-4317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4266872" marR="0" lvl="6" indent="-4317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4876426" marR="0" lvl="7" indent="-4317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5485979" marR="0" lvl="8" indent="-4317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009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1EF662D-A9B9-8C43-8252-78BCBD923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51" y="-36581"/>
            <a:ext cx="12240793" cy="68945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5100933" y="5138687"/>
            <a:ext cx="6170699" cy="5039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275"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C228D-C663-114C-9637-363EA05D24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00933" y="748951"/>
            <a:ext cx="6297898" cy="1663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AB209E-9756-FF4D-BDE6-78FE95B654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97" y="2687915"/>
            <a:ext cx="1802229" cy="18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7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933781"/>
          </a:xfrm>
          <a:prstGeom prst="rect">
            <a:avLst/>
          </a:prstGeom>
          <a:solidFill>
            <a:srgbClr val="54C1D4"/>
          </a:solidFill>
        </p:spPr>
        <p:txBody>
          <a:bodyPr lIns="457200" tIns="274320" rIns="457200" bIns="274320" anchor="ctr" anchorCtr="0"/>
          <a:lstStyle>
            <a:lvl1pPr>
              <a:defRPr sz="3487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911" b="0" i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67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E29C-6AD2-0846-939B-D4398044D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9952" y="6571127"/>
            <a:ext cx="415899" cy="25353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00D414F6-50DE-7C4D-9647-F708F2004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4ABADCF1-4666-9A43-811D-561D41894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933781"/>
          </a:xfrm>
          <a:prstGeom prst="rect">
            <a:avLst/>
          </a:prstGeom>
          <a:solidFill>
            <a:srgbClr val="54C1D4"/>
          </a:solidFill>
        </p:spPr>
        <p:txBody>
          <a:bodyPr lIns="457200" tIns="274320" rIns="457200" bIns="274320" anchor="ctr" anchorCtr="0"/>
          <a:lstStyle>
            <a:lvl1pPr>
              <a:defRPr sz="3487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14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07B339-DC23-4947-AD1A-A61264E88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437" t="2486" r="602" b="20509"/>
          <a:stretch/>
        </p:blipFill>
        <p:spPr>
          <a:xfrm>
            <a:off x="-5392" y="1"/>
            <a:ext cx="12189689" cy="68579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86B54BE-58A9-FE4E-B7CA-46EA41F4A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4000"/>
          </a:blip>
          <a:stretch>
            <a:fillRect/>
          </a:stretch>
        </p:blipFill>
        <p:spPr>
          <a:xfrm>
            <a:off x="-15404" y="-82789"/>
            <a:ext cx="12303677" cy="70697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4293771" y="205669"/>
            <a:ext cx="7624814" cy="746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1" b="0" i="0">
                <a:solidFill>
                  <a:srgbClr val="54C1D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Team Name</a:t>
            </a:r>
            <a:endParaRPr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92F47BF-A8A1-9342-B9BD-EAC0D064F6EB}"/>
              </a:ext>
            </a:extLst>
          </p:cNvPr>
          <p:cNvSpPr/>
          <p:nvPr userDrawn="1"/>
        </p:nvSpPr>
        <p:spPr>
          <a:xfrm>
            <a:off x="596892" y="-1"/>
            <a:ext cx="3419613" cy="1211029"/>
          </a:xfrm>
          <a:custGeom>
            <a:avLst/>
            <a:gdLst/>
            <a:ahLst/>
            <a:cxnLst/>
            <a:rect l="l" t="t" r="r" b="b"/>
            <a:pathLst>
              <a:path w="19424015" h="554990">
                <a:moveTo>
                  <a:pt x="0" y="554956"/>
                </a:moveTo>
                <a:lnTo>
                  <a:pt x="19423492" y="554956"/>
                </a:lnTo>
                <a:lnTo>
                  <a:pt x="19423492" y="0"/>
                </a:lnTo>
                <a:lnTo>
                  <a:pt x="0" y="0"/>
                </a:lnTo>
                <a:lnTo>
                  <a:pt x="0" y="554956"/>
                </a:lnTo>
                <a:close/>
              </a:path>
            </a:pathLst>
          </a:custGeom>
          <a:solidFill>
            <a:srgbClr val="54C1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1B198-0F0E-1D44-920C-CFE9C1B649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1736" y="177893"/>
            <a:ext cx="3036723" cy="802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AF619A-B600-48CD-B7DD-D609DC94CAA4}"/>
              </a:ext>
            </a:extLst>
          </p:cNvPr>
          <p:cNvSpPr txBox="1"/>
          <p:nvPr userDrawn="1"/>
        </p:nvSpPr>
        <p:spPr>
          <a:xfrm>
            <a:off x="8354776" y="5949170"/>
            <a:ext cx="1571174" cy="54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55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Average Recharge Power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811F4-E5C9-478A-ADFB-2B76FE66D855}"/>
              </a:ext>
            </a:extLst>
          </p:cNvPr>
          <p:cNvSpPr txBox="1"/>
          <p:nvPr userDrawn="1"/>
        </p:nvSpPr>
        <p:spPr>
          <a:xfrm>
            <a:off x="8360338" y="4859949"/>
            <a:ext cx="1683386" cy="76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55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Wave Energy Conversion Method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9FDC7C-29E4-4032-AA2B-1C8A3E24F5FE}"/>
              </a:ext>
            </a:extLst>
          </p:cNvPr>
          <p:cNvSpPr txBox="1"/>
          <p:nvPr userDrawn="1"/>
        </p:nvSpPr>
        <p:spPr>
          <a:xfrm>
            <a:off x="4233579" y="5921328"/>
            <a:ext cx="1571174" cy="54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55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Total Energy Storage Capacity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848C8A-869C-4DC7-BC5D-AD6780C01684}"/>
              </a:ext>
            </a:extLst>
          </p:cNvPr>
          <p:cNvSpPr txBox="1"/>
          <p:nvPr userDrawn="1"/>
        </p:nvSpPr>
        <p:spPr>
          <a:xfrm>
            <a:off x="4233579" y="4859949"/>
            <a:ext cx="1571174" cy="54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55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Number of System Bodies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B7AC14-5B76-4060-84C5-506010228330}"/>
              </a:ext>
            </a:extLst>
          </p:cNvPr>
          <p:cNvSpPr txBox="1"/>
          <p:nvPr userDrawn="1"/>
        </p:nvSpPr>
        <p:spPr>
          <a:xfrm>
            <a:off x="615142" y="6146852"/>
            <a:ext cx="1571174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55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Max Depth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32BFEF-F599-450C-B628-731A38877573}"/>
              </a:ext>
            </a:extLst>
          </p:cNvPr>
          <p:cNvSpPr txBox="1"/>
          <p:nvPr userDrawn="1"/>
        </p:nvSpPr>
        <p:spPr>
          <a:xfrm>
            <a:off x="596464" y="5507930"/>
            <a:ext cx="1571174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55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Max Length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AD4887-93DB-4D34-8A69-E85B622C7277}"/>
              </a:ext>
            </a:extLst>
          </p:cNvPr>
          <p:cNvSpPr txBox="1"/>
          <p:nvPr userDrawn="1"/>
        </p:nvSpPr>
        <p:spPr>
          <a:xfrm>
            <a:off x="596464" y="4859949"/>
            <a:ext cx="1571174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55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Dry Weight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2E833F-F040-4235-A687-EF13229F04A7}"/>
              </a:ext>
            </a:extLst>
          </p:cNvPr>
          <p:cNvSpPr txBox="1"/>
          <p:nvPr userDrawn="1"/>
        </p:nvSpPr>
        <p:spPr>
          <a:xfrm>
            <a:off x="596464" y="3546046"/>
            <a:ext cx="1571174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55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Team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A4C2C1-FBB7-45F4-AA6F-7D5D86FAAEE4}"/>
              </a:ext>
            </a:extLst>
          </p:cNvPr>
          <p:cNvSpPr txBox="1"/>
          <p:nvPr userDrawn="1"/>
        </p:nvSpPr>
        <p:spPr>
          <a:xfrm>
            <a:off x="596464" y="1505148"/>
            <a:ext cx="1571174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55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Description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6A7E3F7F-62B7-4FC4-BD5D-5AAD890F76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8378" y="3546046"/>
            <a:ext cx="4574888" cy="1184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List or describe the team members and their affiliations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A7E8BE5E-2803-4D37-8CD3-A9DA01422B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8378" y="4864263"/>
            <a:ext cx="2020081" cy="514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Weight in kg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7B034398-62BF-4CB3-9C20-E940C3652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8378" y="5550935"/>
            <a:ext cx="2020081" cy="514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Length in mm</a:t>
            </a:r>
          </a:p>
        </p:txBody>
      </p:sp>
      <p:sp>
        <p:nvSpPr>
          <p:cNvPr id="51" name="Text Placeholder 46">
            <a:extLst>
              <a:ext uri="{FF2B5EF4-FFF2-40B4-BE49-F238E27FC236}">
                <a16:creationId xmlns:a16="http://schemas.microsoft.com/office/drawing/2014/main" id="{37CE5685-258A-4D4A-B221-DAB8860CC8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6808" y="6255613"/>
            <a:ext cx="2020081" cy="514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Depth rating in m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99AA9A1E-CB8F-4269-851D-55D164938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1297" y="4883608"/>
            <a:ext cx="2020081" cy="514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1 or 2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98ED89B0-D749-4448-9AC7-7D32F7EFE1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81297" y="5922158"/>
            <a:ext cx="2020081" cy="514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Total </a:t>
            </a:r>
            <a:r>
              <a:rPr lang="en-US" dirty="0" err="1"/>
              <a:t>Wh</a:t>
            </a:r>
            <a:endParaRPr lang="en-US" dirty="0"/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2904360E-29A3-440A-BE93-1B77CE28B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33681" y="4854571"/>
            <a:ext cx="2020081" cy="514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Point absorber, attenuator, etc.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DFEA545C-28C3-433E-9321-D8D487A475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43723" y="5949170"/>
            <a:ext cx="2020081" cy="514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Power in W</a:t>
            </a:r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424AF6EC-DE10-4F17-9427-9DE60A5794B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11899" y="1560475"/>
            <a:ext cx="5552058" cy="31700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Insert a picture of the prototype design in recharge mode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53CD5D06-24CF-424F-AB19-9C40B7BAC5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96808" y="1562766"/>
            <a:ext cx="4574888" cy="18569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Describe the prototype design in three or fewer sentences</a:t>
            </a:r>
          </a:p>
        </p:txBody>
      </p:sp>
    </p:spTree>
    <p:extLst>
      <p:ext uri="{BB962C8B-B14F-4D97-AF65-F5344CB8AC3E}">
        <p14:creationId xmlns:p14="http://schemas.microsoft.com/office/powerpoint/2010/main" val="395005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F67159EF-67FD-C643-938A-810E92FA6DDF}"/>
              </a:ext>
            </a:extLst>
          </p:cNvPr>
          <p:cNvSpPr/>
          <p:nvPr userDrawn="1"/>
        </p:nvSpPr>
        <p:spPr>
          <a:xfrm>
            <a:off x="11738514" y="6518916"/>
            <a:ext cx="453486" cy="343358"/>
          </a:xfrm>
          <a:custGeom>
            <a:avLst/>
            <a:gdLst/>
            <a:ahLst/>
            <a:cxnLst/>
            <a:rect l="l" t="t" r="r" b="b"/>
            <a:pathLst>
              <a:path w="19424015" h="554990">
                <a:moveTo>
                  <a:pt x="0" y="554956"/>
                </a:moveTo>
                <a:lnTo>
                  <a:pt x="19423492" y="554956"/>
                </a:lnTo>
                <a:lnTo>
                  <a:pt x="19423492" y="0"/>
                </a:lnTo>
                <a:lnTo>
                  <a:pt x="0" y="0"/>
                </a:lnTo>
                <a:lnTo>
                  <a:pt x="0" y="5549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B523BA6-F91C-7045-B475-D736B27296BD}"/>
              </a:ext>
            </a:extLst>
          </p:cNvPr>
          <p:cNvSpPr/>
          <p:nvPr userDrawn="1"/>
        </p:nvSpPr>
        <p:spPr>
          <a:xfrm>
            <a:off x="-18018" y="6518916"/>
            <a:ext cx="11779567" cy="343358"/>
          </a:xfrm>
          <a:custGeom>
            <a:avLst/>
            <a:gdLst/>
            <a:ahLst/>
            <a:cxnLst/>
            <a:rect l="l" t="t" r="r" b="b"/>
            <a:pathLst>
              <a:path w="19424015" h="554990">
                <a:moveTo>
                  <a:pt x="0" y="554956"/>
                </a:moveTo>
                <a:lnTo>
                  <a:pt x="19423492" y="554956"/>
                </a:lnTo>
                <a:lnTo>
                  <a:pt x="19423492" y="0"/>
                </a:lnTo>
                <a:lnTo>
                  <a:pt x="0" y="0"/>
                </a:lnTo>
                <a:lnTo>
                  <a:pt x="0" y="554956"/>
                </a:lnTo>
                <a:close/>
              </a:path>
            </a:pathLst>
          </a:custGeom>
          <a:solidFill>
            <a:srgbClr val="E3E4E6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6D85ECF8-301A-8446-9F95-AAD024E361D9}"/>
              </a:ext>
            </a:extLst>
          </p:cNvPr>
          <p:cNvSpPr txBox="1"/>
          <p:nvPr userDrawn="1"/>
        </p:nvSpPr>
        <p:spPr>
          <a:xfrm>
            <a:off x="206989" y="6585545"/>
            <a:ext cx="6304907" cy="164126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9"/>
              </a:spcBef>
            </a:pPr>
            <a:r>
              <a:rPr lang="en-US" sz="1001" spc="18" dirty="0">
                <a:solidFill>
                  <a:srgbClr val="666666"/>
                </a:solidFill>
                <a:latin typeface="Franklin Gothic Book" panose="020B0503020102020204" pitchFamily="34" charset="0"/>
                <a:cs typeface="ITC Franklin Gothic Std"/>
              </a:rPr>
              <a:t>AMERICAN-MADE WATER PRIZE | POWERING THE BLUE ECONOMY: OCEAN OBSERVING PRIZE</a:t>
            </a:r>
            <a:endParaRPr sz="1001" dirty="0">
              <a:latin typeface="Franklin Gothic Book" panose="020B0503020102020204" pitchFamily="34" charset="0"/>
              <a:cs typeface="ITC Franklin Gothic Std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0EFE15CB-3958-1A48-9B42-139419EC093B}"/>
              </a:ext>
            </a:extLst>
          </p:cNvPr>
          <p:cNvSpPr txBox="1"/>
          <p:nvPr userDrawn="1"/>
        </p:nvSpPr>
        <p:spPr>
          <a:xfrm>
            <a:off x="5627452" y="6585545"/>
            <a:ext cx="1805695" cy="164126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9"/>
              </a:spcBef>
            </a:pPr>
            <a:r>
              <a:rPr sz="1001" spc="18" dirty="0">
                <a:solidFill>
                  <a:srgbClr val="666666"/>
                </a:solidFill>
                <a:latin typeface="Franklin Gothic Book" panose="020B0503020102020204" pitchFamily="34" charset="0"/>
                <a:cs typeface="ITC Franklin Gothic Std"/>
              </a:rPr>
              <a:t>U.S. </a:t>
            </a:r>
            <a:r>
              <a:rPr sz="1001" spc="21" dirty="0">
                <a:solidFill>
                  <a:srgbClr val="666666"/>
                </a:solidFill>
                <a:latin typeface="Franklin Gothic Book" panose="020B0503020102020204" pitchFamily="34" charset="0"/>
                <a:cs typeface="ITC Franklin Gothic Std"/>
              </a:rPr>
              <a:t>DEPARTMENT </a:t>
            </a:r>
            <a:r>
              <a:rPr sz="1001" spc="15" dirty="0">
                <a:solidFill>
                  <a:srgbClr val="666666"/>
                </a:solidFill>
                <a:latin typeface="Franklin Gothic Book" panose="020B0503020102020204" pitchFamily="34" charset="0"/>
                <a:cs typeface="ITC Franklin Gothic Std"/>
              </a:rPr>
              <a:t>OF</a:t>
            </a:r>
            <a:r>
              <a:rPr sz="1001" spc="39" dirty="0">
                <a:solidFill>
                  <a:srgbClr val="666666"/>
                </a:solidFill>
                <a:latin typeface="Franklin Gothic Book" panose="020B0503020102020204" pitchFamily="34" charset="0"/>
                <a:cs typeface="ITC Franklin Gothic Std"/>
              </a:rPr>
              <a:t> </a:t>
            </a:r>
            <a:r>
              <a:rPr sz="1001" spc="21" dirty="0">
                <a:solidFill>
                  <a:srgbClr val="666666"/>
                </a:solidFill>
                <a:latin typeface="Franklin Gothic Book" panose="020B0503020102020204" pitchFamily="34" charset="0"/>
                <a:cs typeface="ITC Franklin Gothic Std"/>
              </a:rPr>
              <a:t>ENERGY</a:t>
            </a:r>
            <a:endParaRPr sz="1001" dirty="0">
              <a:latin typeface="Franklin Gothic Book" panose="020B0503020102020204" pitchFamily="34" charset="0"/>
              <a:cs typeface="ITC Franklin Gothic Std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180F876-0ECB-4143-9998-115A97F42465}"/>
              </a:ext>
            </a:extLst>
          </p:cNvPr>
          <p:cNvSpPr/>
          <p:nvPr userDrawn="1"/>
        </p:nvSpPr>
        <p:spPr>
          <a:xfrm>
            <a:off x="5535030" y="6594010"/>
            <a:ext cx="0" cy="174819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49"/>
                </a:lnTo>
              </a:path>
            </a:pathLst>
          </a:custGeom>
          <a:ln w="317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C0B977-86B9-FC4C-8424-527A77FC4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9952" y="6571127"/>
            <a:ext cx="415899" cy="25353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00D414F6-50DE-7C4D-9647-F708F2004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1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F67159EF-67FD-C643-938A-810E92FA6DDF}"/>
              </a:ext>
            </a:extLst>
          </p:cNvPr>
          <p:cNvSpPr/>
          <p:nvPr userDrawn="1"/>
        </p:nvSpPr>
        <p:spPr>
          <a:xfrm>
            <a:off x="11738514" y="6518916"/>
            <a:ext cx="453486" cy="343358"/>
          </a:xfrm>
          <a:custGeom>
            <a:avLst/>
            <a:gdLst/>
            <a:ahLst/>
            <a:cxnLst/>
            <a:rect l="l" t="t" r="r" b="b"/>
            <a:pathLst>
              <a:path w="19424015" h="554990">
                <a:moveTo>
                  <a:pt x="0" y="554956"/>
                </a:moveTo>
                <a:lnTo>
                  <a:pt x="19423492" y="554956"/>
                </a:lnTo>
                <a:lnTo>
                  <a:pt x="19423492" y="0"/>
                </a:lnTo>
                <a:lnTo>
                  <a:pt x="0" y="0"/>
                </a:lnTo>
                <a:lnTo>
                  <a:pt x="0" y="5549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B523BA6-F91C-7045-B475-D736B27296BD}"/>
              </a:ext>
            </a:extLst>
          </p:cNvPr>
          <p:cNvSpPr/>
          <p:nvPr userDrawn="1"/>
        </p:nvSpPr>
        <p:spPr>
          <a:xfrm>
            <a:off x="-18018" y="6518916"/>
            <a:ext cx="11779567" cy="343358"/>
          </a:xfrm>
          <a:custGeom>
            <a:avLst/>
            <a:gdLst/>
            <a:ahLst/>
            <a:cxnLst/>
            <a:rect l="l" t="t" r="r" b="b"/>
            <a:pathLst>
              <a:path w="19424015" h="554990">
                <a:moveTo>
                  <a:pt x="0" y="554956"/>
                </a:moveTo>
                <a:lnTo>
                  <a:pt x="19423492" y="554956"/>
                </a:lnTo>
                <a:lnTo>
                  <a:pt x="19423492" y="0"/>
                </a:lnTo>
                <a:lnTo>
                  <a:pt x="0" y="0"/>
                </a:lnTo>
                <a:lnTo>
                  <a:pt x="0" y="554956"/>
                </a:lnTo>
                <a:close/>
              </a:path>
            </a:pathLst>
          </a:custGeom>
          <a:solidFill>
            <a:srgbClr val="E3E4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6D85ECF8-301A-8446-9F95-AAD024E361D9}"/>
              </a:ext>
            </a:extLst>
          </p:cNvPr>
          <p:cNvSpPr txBox="1"/>
          <p:nvPr userDrawn="1"/>
        </p:nvSpPr>
        <p:spPr>
          <a:xfrm>
            <a:off x="206989" y="6585545"/>
            <a:ext cx="6304907" cy="164126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9"/>
              </a:spcBef>
            </a:pPr>
            <a:r>
              <a:rPr lang="en-US" sz="1001" spc="18" dirty="0">
                <a:solidFill>
                  <a:srgbClr val="666666"/>
                </a:solidFill>
                <a:latin typeface="Franklin Gothic Book" panose="020B0503020102020204" pitchFamily="34" charset="0"/>
                <a:cs typeface="ITC Franklin Gothic Std"/>
              </a:rPr>
              <a:t>AMERICAN-MADE WATER PRIZE | POWERING THE BLUE ECONOMY: OCEAN OBSERVING PRIZE</a:t>
            </a:r>
            <a:endParaRPr sz="1001" dirty="0">
              <a:latin typeface="Franklin Gothic Book" panose="020B0503020102020204" pitchFamily="34" charset="0"/>
              <a:cs typeface="ITC Franklin Gothic Std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0EFE15CB-3958-1A48-9B42-139419EC093B}"/>
              </a:ext>
            </a:extLst>
          </p:cNvPr>
          <p:cNvSpPr txBox="1"/>
          <p:nvPr userDrawn="1"/>
        </p:nvSpPr>
        <p:spPr>
          <a:xfrm>
            <a:off x="5627452" y="6585545"/>
            <a:ext cx="1805695" cy="164126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9"/>
              </a:spcBef>
            </a:pPr>
            <a:r>
              <a:rPr sz="1001" spc="18" dirty="0">
                <a:solidFill>
                  <a:srgbClr val="666666"/>
                </a:solidFill>
                <a:latin typeface="Franklin Gothic Book" panose="020B0503020102020204" pitchFamily="34" charset="0"/>
                <a:cs typeface="ITC Franklin Gothic Std"/>
              </a:rPr>
              <a:t>U.S. </a:t>
            </a:r>
            <a:r>
              <a:rPr sz="1001" spc="21" dirty="0">
                <a:solidFill>
                  <a:srgbClr val="666666"/>
                </a:solidFill>
                <a:latin typeface="Franklin Gothic Book" panose="020B0503020102020204" pitchFamily="34" charset="0"/>
                <a:cs typeface="ITC Franklin Gothic Std"/>
              </a:rPr>
              <a:t>DEPARTMENT </a:t>
            </a:r>
            <a:r>
              <a:rPr sz="1001" spc="15" dirty="0">
                <a:solidFill>
                  <a:srgbClr val="666666"/>
                </a:solidFill>
                <a:latin typeface="Franklin Gothic Book" panose="020B0503020102020204" pitchFamily="34" charset="0"/>
                <a:cs typeface="ITC Franklin Gothic Std"/>
              </a:rPr>
              <a:t>OF</a:t>
            </a:r>
            <a:r>
              <a:rPr sz="1001" spc="39" dirty="0">
                <a:solidFill>
                  <a:srgbClr val="666666"/>
                </a:solidFill>
                <a:latin typeface="Franklin Gothic Book" panose="020B0503020102020204" pitchFamily="34" charset="0"/>
                <a:cs typeface="ITC Franklin Gothic Std"/>
              </a:rPr>
              <a:t> </a:t>
            </a:r>
            <a:r>
              <a:rPr sz="1001" spc="21" dirty="0">
                <a:solidFill>
                  <a:srgbClr val="666666"/>
                </a:solidFill>
                <a:latin typeface="Franklin Gothic Book" panose="020B0503020102020204" pitchFamily="34" charset="0"/>
                <a:cs typeface="ITC Franklin Gothic Std"/>
              </a:rPr>
              <a:t>ENERGY</a:t>
            </a:r>
            <a:endParaRPr sz="1001" dirty="0">
              <a:latin typeface="Franklin Gothic Book" panose="020B0503020102020204" pitchFamily="34" charset="0"/>
              <a:cs typeface="ITC Franklin Gothic Std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180F876-0ECB-4143-9998-115A97F42465}"/>
              </a:ext>
            </a:extLst>
          </p:cNvPr>
          <p:cNvSpPr/>
          <p:nvPr userDrawn="1"/>
        </p:nvSpPr>
        <p:spPr>
          <a:xfrm>
            <a:off x="5535030" y="6594010"/>
            <a:ext cx="0" cy="174819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49"/>
                </a:lnTo>
              </a:path>
            </a:pathLst>
          </a:custGeom>
          <a:ln w="317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C0B977-86B9-FC4C-8424-527A77FC4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9952" y="6571127"/>
            <a:ext cx="415899" cy="25353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00D414F6-50DE-7C4D-9647-F708F2004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C89C4F-1171-A546-820A-102FA0033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8353" y="5569908"/>
            <a:ext cx="6284254" cy="492443"/>
          </a:xfrm>
        </p:spPr>
        <p:txBody>
          <a:bodyPr/>
          <a:lstStyle/>
          <a:p>
            <a:r>
              <a:rPr lang="en-US" sz="3200" dirty="0"/>
              <a:t>Technical Design Review Template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A8846-165E-48FC-B4B7-65A93007BE21}"/>
              </a:ext>
            </a:extLst>
          </p:cNvPr>
          <p:cNvSpPr txBox="1"/>
          <p:nvPr/>
        </p:nvSpPr>
        <p:spPr>
          <a:xfrm>
            <a:off x="381572" y="4171385"/>
            <a:ext cx="5714428" cy="2065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>
              <a:spcAft>
                <a:spcPts val="364"/>
              </a:spcAft>
            </a:pPr>
            <a:r>
              <a:rPr lang="en-US" sz="1940" dirty="0">
                <a:solidFill>
                  <a:prstClr val="white"/>
                </a:solidFill>
                <a:latin typeface="Franklin Gothic Medium" panose="020B0603020102020204" pitchFamily="34" charset="0"/>
              </a:rPr>
              <a:t>[Date of Technical Design Review]</a:t>
            </a:r>
          </a:p>
          <a:p>
            <a:pPr defTabSz="554492">
              <a:spcAft>
                <a:spcPts val="364"/>
              </a:spcAft>
            </a:pPr>
            <a:endParaRPr lang="en-US" sz="1940" dirty="0">
              <a:solidFill>
                <a:prstClr val="white"/>
              </a:solidFill>
              <a:latin typeface="Franklin Gothic Medium" panose="020B0603020102020204" pitchFamily="34" charset="0"/>
            </a:endParaRPr>
          </a:p>
          <a:p>
            <a:pPr defTabSz="554492">
              <a:spcAft>
                <a:spcPts val="364"/>
              </a:spcAft>
            </a:pPr>
            <a:r>
              <a:rPr lang="en-US" sz="1819" dirty="0">
                <a:solidFill>
                  <a:prstClr val="white"/>
                </a:solidFill>
                <a:latin typeface="Franklin Gothic Medium" panose="020B0603020102020204" pitchFamily="34" charset="0"/>
              </a:rPr>
              <a:t>[Team Name]</a:t>
            </a:r>
          </a:p>
          <a:p>
            <a:pPr defTabSz="554492">
              <a:spcAft>
                <a:spcPts val="364"/>
              </a:spcAft>
            </a:pPr>
            <a:r>
              <a:rPr lang="en-US" sz="1819" dirty="0">
                <a:solidFill>
                  <a:prstClr val="white"/>
                </a:solidFill>
                <a:latin typeface="Franklin Gothic Medium" panose="020B0603020102020204" pitchFamily="34" charset="0"/>
              </a:rPr>
              <a:t>Speaker, Organization</a:t>
            </a:r>
          </a:p>
          <a:p>
            <a:pPr defTabSz="554492">
              <a:spcAft>
                <a:spcPts val="364"/>
              </a:spcAft>
            </a:pPr>
            <a:r>
              <a:rPr lang="en-US" sz="1819" dirty="0">
                <a:solidFill>
                  <a:prstClr val="white"/>
                </a:solidFill>
                <a:latin typeface="Franklin Gothic Medium" panose="020B0603020102020204" pitchFamily="34" charset="0"/>
              </a:rPr>
              <a:t>Speaker, Organization</a:t>
            </a:r>
          </a:p>
          <a:p>
            <a:pPr defTabSz="554492">
              <a:spcAft>
                <a:spcPts val="364"/>
              </a:spcAft>
            </a:pPr>
            <a:r>
              <a:rPr lang="en-US" sz="1819" dirty="0">
                <a:solidFill>
                  <a:prstClr val="white"/>
                </a:solidFill>
                <a:latin typeface="Franklin Gothic Medium" panose="020B0603020102020204" pitchFamily="34" charset="0"/>
              </a:rPr>
              <a:t>Speaker, Organization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926290F-1290-43CE-8EFC-081F02A27277}"/>
              </a:ext>
            </a:extLst>
          </p:cNvPr>
          <p:cNvSpPr txBox="1">
            <a:spLocks/>
          </p:cNvSpPr>
          <p:nvPr/>
        </p:nvSpPr>
        <p:spPr>
          <a:xfrm>
            <a:off x="5008353" y="4898057"/>
            <a:ext cx="6284254" cy="671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hangingPunct="1">
              <a:defRPr sz="3275" b="0" i="0">
                <a:solidFill>
                  <a:schemeClr val="bg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sz="4366" kern="0" dirty="0"/>
              <a:t>BUILD Contest</a:t>
            </a:r>
          </a:p>
        </p:txBody>
      </p:sp>
    </p:spTree>
    <p:extLst>
      <p:ext uri="{BB962C8B-B14F-4D97-AF65-F5344CB8AC3E}">
        <p14:creationId xmlns:p14="http://schemas.microsoft.com/office/powerpoint/2010/main" val="4399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87D0-8E5E-4365-BA8E-5440A76F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D9736-C9F7-4CE4-BD28-9212D021E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65860"/>
            <a:ext cx="10972800" cy="4526280"/>
          </a:xfrm>
        </p:spPr>
        <p:txBody>
          <a:bodyPr/>
          <a:lstStyle/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This m</a:t>
            </a:r>
            <a:r>
              <a:rPr lang="en-US" sz="2800" b="0" i="0" u="none" strike="noStrike" dirty="0">
                <a:solidFill>
                  <a:srgbClr val="595959"/>
                </a:solidFill>
                <a:effectLst/>
              </a:rPr>
              <a:t>ay be multiple slides</a:t>
            </a: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595959"/>
                </a:solidFill>
                <a:effectLst/>
              </a:rPr>
              <a:t>Walk-through and describe operations: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Mobilization from shipping crates</a:t>
            </a:r>
          </a:p>
          <a:p>
            <a:pPr marL="1200150" lvl="2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Detail dimensions, weight</a:t>
            </a:r>
          </a:p>
          <a:p>
            <a:pPr marL="1200150" lvl="2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Required time for assembly/disassembly &amp; shipping prep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Safe launch and recovery using lift points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Data collection mission</a:t>
            </a:r>
          </a:p>
          <a:p>
            <a:pPr marL="1200150" lvl="2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Vehicle communications and operator control</a:t>
            </a:r>
          </a:p>
          <a:p>
            <a:pPr marL="1200150" lvl="2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Vehicle autonomy and maneuverability</a:t>
            </a:r>
          </a:p>
          <a:p>
            <a:pPr marL="1200150" lvl="2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Data collected, (detail its format and how it will be presented to judges)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WEC mechanism during recharge, including expected recharge rates, docking (if applicable)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Safety systems (e.g., required kill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4FAD-9FAE-49D3-A6B0-96B3366C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D73DE-87D6-41C4-8E60-6F390E3C2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21618"/>
            <a:ext cx="10972800" cy="45262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Show the schedule from at least the start of the BUILD Contest to the tank testing.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097D-622C-430F-80E9-7CFA07940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&amp;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8D9B0-E057-4E90-9B8D-C804C366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82872"/>
            <a:ext cx="10972800" cy="45262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Current status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Challenges encountered and plans to overcome.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4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26C4F874-87CF-4250-A4EF-72DA92746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AF63EA5-D9CE-46A8-BED3-CA196ECA2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90B0B19-E4F3-4B4D-8633-3376234B19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A4B293C-90C3-475F-BE98-2388CEA38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0810915-B2AF-40E0-894D-362672865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081A24F-9E27-4BE5-A70C-3B89C60358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BF7DBDA-C2C6-4106-9EB8-DEAE31208F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5360859-4F40-45E5-B8BC-98C0DA376D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350411A-F115-4DA6-8CD9-6E9715F38B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858467B-0A3E-47E3-A28C-56D251AB7E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92762F1-05D3-4F5C-9A26-B01B977E7C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68FB1-1995-E54D-B7B8-2CBB0B74AC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5702" y="6571127"/>
            <a:ext cx="415870" cy="253180"/>
          </a:xfrm>
          <a:prstGeom prst="rect">
            <a:avLst/>
          </a:prstGeom>
        </p:spPr>
        <p:txBody>
          <a:bodyPr/>
          <a:lstStyle/>
          <a:p>
            <a:pPr defTabSz="554492"/>
            <a:fld id="{00D414F6-50DE-7C4D-9647-F708F2004FA6}" type="slidenum">
              <a:rPr lang="en-US" sz="1092">
                <a:solidFill>
                  <a:prstClr val="white"/>
                </a:solidFill>
              </a:rPr>
              <a:pPr defTabSz="554492"/>
              <a:t>2</a:t>
            </a:fld>
            <a:endParaRPr lang="en-US" sz="109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3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D2A4-4392-4275-B7E8-98550DE91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Design Review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72388-E66B-4448-80A7-D9FE274E6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65860"/>
            <a:ext cx="10972800" cy="4526280"/>
          </a:xfrm>
        </p:spPr>
        <p:txBody>
          <a:bodyPr/>
          <a:lstStyle/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</a:rPr>
              <a:t>Project goals and objectives</a:t>
            </a: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</a:rPr>
              <a:t>High level system overview</a:t>
            </a: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</a:rPr>
              <a:t>Detailed system assembly overview (physical components)</a:t>
            </a: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</a:rPr>
              <a:t>Power systems</a:t>
            </a: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</a:rPr>
              <a:t>Operations overview</a:t>
            </a:r>
          </a:p>
          <a:p>
            <a:pPr marL="860425" lvl="1" indent="-4572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Transport/mobilization</a:t>
            </a:r>
          </a:p>
          <a:p>
            <a:pPr marL="860425" lvl="1" indent="-4572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Launch &amp; Recovery</a:t>
            </a:r>
          </a:p>
          <a:p>
            <a:pPr marL="860425" lvl="1" indent="-4572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Communications &amp; Control</a:t>
            </a:r>
          </a:p>
          <a:p>
            <a:pPr marL="860425" lvl="1" indent="-4572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Maneuverability &amp; Autonomy</a:t>
            </a:r>
          </a:p>
          <a:p>
            <a:pPr marL="860425" lvl="1" indent="-4572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Data collection storage, format, presentation</a:t>
            </a:r>
          </a:p>
          <a:p>
            <a:pPr marL="860425" lvl="1" indent="-457200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WEC mechanism and recharge</a:t>
            </a:r>
          </a:p>
          <a:p>
            <a:pPr marL="860425" lvl="1" indent="-457200" rtl="0" fontAlgn="base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Safety systems</a:t>
            </a: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</a:rPr>
              <a:t>Schedule</a:t>
            </a:r>
          </a:p>
          <a:p>
            <a:pPr marL="457200" indent="-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</a:rPr>
              <a:t>Current status and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5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8E3A-B808-4D97-AC88-9F3B6065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 &amp;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97395-E00C-4B5D-8C2F-3B491E100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31566"/>
            <a:ext cx="10972800" cy="45262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Relate your system to your Ocean Observing Prize DEVELOP Competition objectives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6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0C5A-96F0-42C4-84FB-890E14B6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System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44D7-EE7B-48DB-B4E3-9A2D99C61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65914"/>
            <a:ext cx="10972800" cy="4526280"/>
          </a:xfrm>
        </p:spPr>
        <p:txBody>
          <a:bodyPr/>
          <a:lstStyle/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595959"/>
                </a:solidFill>
                <a:effectLst/>
              </a:rPr>
              <a:t>High-level isometric models</a:t>
            </a: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595959"/>
                </a:solidFill>
                <a:effectLst/>
              </a:rPr>
              <a:t>Drawings with key external dimensions</a:t>
            </a: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595959"/>
                </a:solidFill>
                <a:effectLst/>
              </a:rPr>
              <a:t>Modeling/performance estimates, predictions, or preliminary test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0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0C5A-96F0-42C4-84FB-890E14B6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44D7-EE7B-48DB-B4E3-9A2D99C61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65914"/>
            <a:ext cx="10972800" cy="4526280"/>
          </a:xfrm>
        </p:spPr>
        <p:txBody>
          <a:bodyPr/>
          <a:lstStyle/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595959"/>
                </a:solidFill>
                <a:effectLst/>
              </a:rPr>
              <a:t>Exploded views detailing assembly/internal components.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9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99628-132B-47DD-83C1-2AA817C0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95E93-C1F1-47B0-AA9D-655756A84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60363"/>
            <a:ext cx="10972800" cy="45262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Concept of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Design details for subsystems for energy harvesting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Power delivery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Detailed wiring and/or block diagrams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Battery specifications (include battery chemistry and capacity)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Power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Preliminary and/or benchtop test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Noted challenges/issues.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3C2A3-70E8-4696-AC32-4ECA28D3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Locomotion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77D96-06F0-45B5-B189-9D1CBA627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14608"/>
            <a:ext cx="10972800" cy="45262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Concept of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Design details for subsystems for propulsion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Power consumption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Detailed wiring and/or block diagrams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Power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Preliminary and/or benchtop test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Noted challenges/issues.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29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B353-34C9-4B08-9735-7FB9BB0E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98F1-B8E6-4087-96C7-BA3B7B0CA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06858"/>
            <a:ext cx="10972800" cy="45262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Concept of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Design details for subsystems for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Power consumption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Detailed wiring and/or block diagrams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Power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Preliminary and/or benchtop test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Noted challenges/issues.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72680"/>
      </p:ext>
    </p:extLst>
  </p:cSld>
  <p:clrMapOvr>
    <a:masterClrMapping/>
  </p:clrMapOvr>
</p:sld>
</file>

<file path=ppt/theme/theme1.xml><?xml version="1.0" encoding="utf-8"?>
<a:theme xmlns:a="http://schemas.openxmlformats.org/drawingml/2006/main" name="Battery Recycling Priz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2306-BatteryPrize-powerpoint-sodano-jfrenzl-R4" id="{71CBB06C-0911-4949-98FE-8F3F069C4F0C}" vid="{917747E2-3EFE-574A-87AD-FB740C1D1D6E}"/>
    </a:ext>
  </a:extLst>
</a:theme>
</file>

<file path=ppt/theme/theme2.xml><?xml version="1.0" encoding="utf-8"?>
<a:theme xmlns:a="http://schemas.openxmlformats.org/drawingml/2006/main" name="1_Battery Recycling Priz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2306-BatteryPrize-powerpoint-sodano-jfrenzl-R4" id="{71CBB06C-0911-4949-98FE-8F3F069C4F0C}" vid="{917747E2-3EFE-574A-87AD-FB740C1D1D6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378</Words>
  <Application>Microsoft Office PowerPoint</Application>
  <PresentationFormat>Widescreen</PresentationFormat>
  <Paragraphs>80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Franklin Gothic Book</vt:lpstr>
      <vt:lpstr>Franklin Gothic Medium</vt:lpstr>
      <vt:lpstr>Libre Franklin</vt:lpstr>
      <vt:lpstr>Libre Franklin Medium</vt:lpstr>
      <vt:lpstr>Battery Recycling Prize</vt:lpstr>
      <vt:lpstr>1_Battery Recycling Prize</vt:lpstr>
      <vt:lpstr>Technical Design Review Template</vt:lpstr>
      <vt:lpstr>PowerPoint Presentation</vt:lpstr>
      <vt:lpstr>Technical Design Review Agenda</vt:lpstr>
      <vt:lpstr>Project Goals &amp; Objectives</vt:lpstr>
      <vt:lpstr>High Level System Overview</vt:lpstr>
      <vt:lpstr>System Assembly</vt:lpstr>
      <vt:lpstr>Power Systems</vt:lpstr>
      <vt:lpstr>Locomotion Systems</vt:lpstr>
      <vt:lpstr>Communication Systems</vt:lpstr>
      <vt:lpstr>Operations Overview</vt:lpstr>
      <vt:lpstr>Schedule</vt:lpstr>
      <vt:lpstr>Current Status &amp;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Arnold, Libby</dc:creator>
  <cp:lastModifiedBy>Wiegele, Jennifer</cp:lastModifiedBy>
  <cp:revision>9</cp:revision>
  <dcterms:created xsi:type="dcterms:W3CDTF">2020-11-03T20:12:21Z</dcterms:created>
  <dcterms:modified xsi:type="dcterms:W3CDTF">2021-04-17T15:48:19Z</dcterms:modified>
</cp:coreProperties>
</file>