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2"/>
    <p:restoredTop sz="96291"/>
  </p:normalViewPr>
  <p:slideViewPr>
    <p:cSldViewPr snapToGrid="0" snapToObjects="1">
      <p:cViewPr varScale="1">
        <p:scale>
          <a:sx n="118" d="100"/>
          <a:sy n="118" d="100"/>
        </p:scale>
        <p:origin x="208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AD2F7-417A-184B-B8D0-F75146F841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C47618-0A67-C24D-88FA-D8D9B105B5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57131B-4B00-D84C-BC6D-1504F2866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7778-B023-4848-BDFD-97AB0B029A36}" type="datetimeFigureOut">
              <a:rPr lang="en-US" smtClean="0"/>
              <a:t>9/22/20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08DC7-78A7-F146-82D8-7EC8564FF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0D47E-5DBC-2A41-8FA1-E06A56CCB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0B60-50A1-E545-80D1-22915582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17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7B453-93D5-2E4D-83FB-EB8648136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9ED70-7F41-1C46-9EA3-0459E140E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AEEE1-AAB5-6B4F-9597-F26472522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7778-B023-4848-BDFD-97AB0B029A36}" type="datetimeFigureOut">
              <a:rPr lang="en-US" smtClean="0"/>
              <a:t>9/22/20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00D03-C81B-2345-AF5B-5B45D092C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92E7F1-FB39-514C-B8FE-25829F4EC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0B60-50A1-E545-80D1-22915582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187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DDDAA-B656-4D4D-8D97-17C3D6DCF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B9EBBC-EE54-1844-8FAA-49F1601B57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2657B5-FA38-9A44-9391-0C404F523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7778-B023-4848-BDFD-97AB0B029A36}" type="datetimeFigureOut">
              <a:rPr lang="en-US" smtClean="0"/>
              <a:t>9/22/20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6E07B-5BAA-8742-8EA1-831102C14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C32D6E-5DCB-6142-9AC0-1C6532999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0B60-50A1-E545-80D1-22915582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45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B50DC-D252-514D-801B-05342107D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98CAB-A5C2-F545-8B3B-FAC6A8295D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DD34FE-9E95-C54A-9537-5263042C7C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9C176-85DC-6748-A1FD-CB9A0B75E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7778-B023-4848-BDFD-97AB0B029A36}" type="datetimeFigureOut">
              <a:rPr lang="en-US" smtClean="0"/>
              <a:t>9/22/20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B6EED9-05CD-DF48-8B9A-820D2F222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744B6-613D-B647-9111-7082512EA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0B60-50A1-E545-80D1-22915582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682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9DCA8-609D-8D4D-ABB3-5B7593622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326FF5-0890-854F-B6A8-757FC65CD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25BF7A-2CA5-4643-8DB6-CD7DCB410E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E15614-1078-3F4C-977E-17AF547527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AE4BDF1-AAA5-D048-B496-4BB5ED2321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44E8D8-72BD-F448-9751-2534C334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7778-B023-4848-BDFD-97AB0B029A36}" type="datetimeFigureOut">
              <a:rPr lang="en-US" smtClean="0"/>
              <a:t>9/22/20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2A9A756-FD31-E044-8B2F-FE6C85595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9541E5-3E10-4245-9318-F08564F4E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0B60-50A1-E545-80D1-22915582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262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3E494-B890-F54E-AC6C-D0655C455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6A196C-CECB-9F4D-B181-8829E0290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7778-B023-4848-BDFD-97AB0B029A36}" type="datetimeFigureOut">
              <a:rPr lang="en-US" smtClean="0"/>
              <a:t>9/22/20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5DE230-5310-1649-A3D5-323F8781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5B88C6-B2C9-834A-A56E-04477321B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0B60-50A1-E545-80D1-22915582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083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0F49FB-2A07-014C-AB1A-4B385E5F1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7778-B023-4848-BDFD-97AB0B029A36}" type="datetimeFigureOut">
              <a:rPr lang="en-US" smtClean="0"/>
              <a:t>9/22/20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E3595D-9C3C-9D49-8897-1F9893172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381B6C-CCB7-6644-9CA1-9D0E29AB0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0B60-50A1-E545-80D1-22915582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38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8BA18-34B8-354D-B603-4DEE1F02C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17166-9E6D-A345-8338-8A6029DF3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C362-D01B-B64F-BB8D-701F3F95E2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FFDE9D-EEDF-9D4E-BF48-147D9E131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7778-B023-4848-BDFD-97AB0B029A36}" type="datetimeFigureOut">
              <a:rPr lang="en-US" smtClean="0"/>
              <a:t>9/22/20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FDD59F-505A-1140-B877-A6FFB559C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FCD071-2F04-C943-8473-7EAB82E9F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0B60-50A1-E545-80D1-22915582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08055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A7C93-84CC-6E45-9CDD-363CB0A99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8040A0-8D31-E148-88B6-EE9DDA5D95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6617D-ABA0-EC4C-A027-992EAC3D5E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803B9-1A4D-FE45-B22C-EBB4BE8F2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7778-B023-4848-BDFD-97AB0B029A36}" type="datetimeFigureOut">
              <a:rPr lang="en-US" smtClean="0"/>
              <a:t>9/22/20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7011C-4D85-F54E-988C-CE44811CCE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C325D3-AACA-8845-BB24-3630C993B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0B60-50A1-E545-80D1-22915582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23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132DA-C05C-6645-A17D-BB33B260A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743CB-AD86-0647-A944-E47F85AB0A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3F48C-ACAA-F54B-93A9-B0F178698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7778-B023-4848-BDFD-97AB0B029A36}" type="datetimeFigureOut">
              <a:rPr lang="en-US" smtClean="0"/>
              <a:t>9/22/20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82948-25A5-E34E-84CB-DD7FCD509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731A2-D1E5-5643-B66A-6824AAAE0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0B60-50A1-E545-80D1-22915582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43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38FFBF-4ED4-1E4D-8EB2-00F0A90C02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05841B-AF69-9441-8DCC-CC8901CB7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D812F-8646-6F4A-93C6-4EF031F73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37778-B023-4848-BDFD-97AB0B029A36}" type="datetimeFigureOut">
              <a:rPr lang="en-US" smtClean="0"/>
              <a:t>9/22/20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E9F6-DDCA-4648-B876-7700CCA15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540C22-1A72-134F-BD8F-6845ABA80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00B60-50A1-E545-80D1-22915582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874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5D11CA-5D1A-7948-BD60-A14C36F2E2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4F6EA-4746-5746-9A28-EC99DBBFD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D6EE20-5C67-214A-BFAB-E11A06A3B7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37778-B023-4848-BDFD-97AB0B029A36}" type="datetimeFigureOut">
              <a:rPr lang="en-US" smtClean="0"/>
              <a:t>9/22/20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5A061-816B-2446-ACB8-A8BB8F415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5719C2-D6B6-8348-8332-EE59C2097F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00B60-50A1-E545-80D1-2291558225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094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A05BA3-168D-464A-AAB3-20F9E4846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96" y="-66185"/>
            <a:ext cx="12024527" cy="7013268"/>
          </a:xfrm>
          <a:prstGeom prst="rect">
            <a:avLst/>
          </a:prstGeo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038600" y="6576162"/>
            <a:ext cx="4114800" cy="365125"/>
          </a:xfrm>
        </p:spPr>
        <p:txBody>
          <a:bodyPr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ＭＳ Ｐゴシック" pitchFamily="33" charset="-128"/>
                <a:cs typeface="+mn-cs"/>
              </a:rPr>
              <a:t>UNCLASSIFIED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 marL="0" marR="0" lvl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ＭＳ Ｐゴシック" pitchFamily="33" charset="-128"/>
                <a:cs typeface="+mn-cs"/>
              </a:rPr>
              <a:t>8/12/2020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14057-400E-2241-BA98-5A72FF4881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ＭＳ Ｐゴシック" pitchFamily="33" charset="-128"/>
                <a:cs typeface="+mn-cs"/>
              </a:rPr>
              <a:pPr marL="0" marR="0" lvl="0" indent="0" algn="r" defTabSz="9143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ＭＳ Ｐゴシック" pitchFamily="33" charset="-128"/>
              <a:cs typeface="+mn-cs"/>
            </a:endParaRPr>
          </a:p>
        </p:txBody>
      </p:sp>
      <p:sp>
        <p:nvSpPr>
          <p:cNvPr id="11" name="Rectangle 27">
            <a:extLst>
              <a:ext uri="{FF2B5EF4-FFF2-40B4-BE49-F238E27FC236}">
                <a16:creationId xmlns:a16="http://schemas.microsoft.com/office/drawing/2014/main" id="{B9903B5D-03CB-1542-9C0E-50FB672C8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5520" y="736955"/>
            <a:ext cx="4740357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  <a:ea typeface="ＭＳ Ｐゴシック" charset="-128"/>
                <a:cs typeface="ＭＳ Ｐゴシック" charset="-128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9394" algn="r"/>
              </a:tabLst>
              <a:defRPr/>
            </a:pP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t>PI: TEAM CAPTAIN and </a:t>
            </a:r>
            <a:r>
              <a:rPr kumimoji="0" lang="en-US" altLang="en-US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t>othe</a:t>
            </a:r>
            <a:r>
              <a:rPr lang="en-US" altLang="en-US" sz="1200" kern="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</a:rPr>
              <a:t>r team members</a:t>
            </a:r>
            <a:endParaRPr kumimoji="0" lang="en-US" altLang="en-US" sz="12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896983" y="85842"/>
            <a:ext cx="821687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9pPr>
          </a:lstStyle>
          <a:p>
            <a:pPr marL="0" marR="0" lvl="0" indent="0" algn="ctr" defTabSz="914377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52B1D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TITLE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Black" panose="020B0A040201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B30115FD-D079-AF4E-82E2-3F1F40BEA5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5877" y="762361"/>
            <a:ext cx="3414223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  <a:ea typeface="ＭＳ Ｐゴシック" charset="-128"/>
                <a:cs typeface="ＭＳ Ｐゴシック" charset="-128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  <a:ea typeface="ＭＳ Ｐゴシック" charset="-128"/>
                <a:cs typeface="ＭＳ Ｐゴシック" charset="-128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  <a:ea typeface="ＭＳ Ｐゴシック" charset="-128"/>
                <a:cs typeface="ＭＳ Ｐゴシック" charset="-128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  <a:ea typeface="ＭＳ Ｐゴシック" charset="-128"/>
                <a:cs typeface="ＭＳ Ｐゴシック" charset="-128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229394" algn="r"/>
              </a:tabLst>
              <a:defRPr/>
            </a:pPr>
            <a:r>
              <a:rPr kumimoji="0" lang="en-US" alt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t>Total budget: $</a:t>
            </a:r>
          </a:p>
        </p:txBody>
      </p:sp>
      <p:sp>
        <p:nvSpPr>
          <p:cNvPr id="17" name="AutoShape 2"/>
          <p:cNvSpPr>
            <a:spLocks noChangeAspect="1" noChangeArrowheads="1"/>
          </p:cNvSpPr>
          <p:nvPr/>
        </p:nvSpPr>
        <p:spPr bwMode="auto">
          <a:xfrm>
            <a:off x="2646363" y="3853232"/>
            <a:ext cx="404812" cy="239713"/>
          </a:xfrm>
          <a:prstGeom prst="downArrow">
            <a:avLst>
              <a:gd name="adj1" fmla="val 53611"/>
              <a:gd name="adj2" fmla="val 53773"/>
            </a:avLst>
          </a:prstGeom>
          <a:solidFill>
            <a:srgbClr val="B2B2B2">
              <a:alpha val="59999"/>
            </a:srgbClr>
          </a:solidFill>
          <a:ln w="12700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700" b="1" i="0" u="none" strike="noStrike" kern="1200" cap="none" spc="0" normalizeH="0" baseline="0" noProof="0">
              <a:ln>
                <a:noFill/>
              </a:ln>
              <a:solidFill>
                <a:srgbClr val="952B1D"/>
              </a:solidFill>
              <a:effectLst/>
              <a:uLnTx/>
              <a:uFillTx/>
              <a:latin typeface="Century Gothic" panose="020B0502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8" name="AutoShape 2"/>
          <p:cNvSpPr>
            <a:spLocks noChangeAspect="1" noChangeArrowheads="1"/>
          </p:cNvSpPr>
          <p:nvPr/>
        </p:nvSpPr>
        <p:spPr bwMode="auto">
          <a:xfrm>
            <a:off x="9805987" y="4189186"/>
            <a:ext cx="404812" cy="239712"/>
          </a:xfrm>
          <a:prstGeom prst="downArrow">
            <a:avLst>
              <a:gd name="adj1" fmla="val 53611"/>
              <a:gd name="adj2" fmla="val 53773"/>
            </a:avLst>
          </a:prstGeom>
          <a:solidFill>
            <a:srgbClr val="B2B2B2">
              <a:alpha val="59999"/>
            </a:srgbClr>
          </a:solidFill>
          <a:ln w="12700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700" b="1" i="0" u="none" strike="noStrike" kern="1200" cap="none" spc="0" normalizeH="0" baseline="0" noProof="0">
              <a:ln>
                <a:noFill/>
              </a:ln>
              <a:solidFill>
                <a:srgbClr val="952B1D"/>
              </a:solidFill>
              <a:effectLst/>
              <a:uLnTx/>
              <a:uFillTx/>
              <a:latin typeface="Century Gothic" panose="020B0502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9" name="AutoShape 2"/>
          <p:cNvSpPr>
            <a:spLocks noChangeAspect="1" noChangeArrowheads="1"/>
          </p:cNvSpPr>
          <p:nvPr/>
        </p:nvSpPr>
        <p:spPr bwMode="auto">
          <a:xfrm rot="16200000">
            <a:off x="3832227" y="6169395"/>
            <a:ext cx="404812" cy="239713"/>
          </a:xfrm>
          <a:prstGeom prst="downArrow">
            <a:avLst>
              <a:gd name="adj1" fmla="val 53611"/>
              <a:gd name="adj2" fmla="val 53773"/>
            </a:avLst>
          </a:prstGeom>
          <a:solidFill>
            <a:srgbClr val="952B1D"/>
          </a:solidFill>
          <a:ln w="12700">
            <a:solidFill>
              <a:srgbClr val="4D4D4D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700" b="1" i="0" u="none" strike="noStrike" kern="1200" cap="none" spc="0" normalizeH="0" baseline="0" noProof="0">
              <a:ln>
                <a:noFill/>
              </a:ln>
              <a:solidFill>
                <a:srgbClr val="952B1D"/>
              </a:solidFill>
              <a:effectLst/>
              <a:uLnTx/>
              <a:uFillTx/>
              <a:latin typeface="Century Gothic" panose="020B0502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" name="AutoShape 2"/>
          <p:cNvSpPr>
            <a:spLocks noChangeAspect="1" noChangeArrowheads="1"/>
          </p:cNvSpPr>
          <p:nvPr/>
        </p:nvSpPr>
        <p:spPr bwMode="auto">
          <a:xfrm rot="16200000">
            <a:off x="7933659" y="1378985"/>
            <a:ext cx="406400" cy="239712"/>
          </a:xfrm>
          <a:prstGeom prst="downArrow">
            <a:avLst>
              <a:gd name="adj1" fmla="val 53611"/>
              <a:gd name="adj2" fmla="val 53773"/>
            </a:avLst>
          </a:prstGeom>
          <a:solidFill>
            <a:srgbClr val="952B1D"/>
          </a:solidFill>
          <a:ln w="12700">
            <a:solidFill>
              <a:srgbClr val="4D4D4D"/>
            </a:solidFill>
            <a:miter lim="800000"/>
            <a:headEnd/>
            <a:tailEnd/>
          </a:ln>
        </p:spPr>
        <p:txBody>
          <a:bodyPr vert="eaVert" wrap="none" anchor="ctr"/>
          <a:lstStyle>
            <a:lvl1pPr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9pPr>
          </a:lstStyle>
          <a:p>
            <a:pPr marL="0" marR="0" lvl="0" indent="0" algn="ctr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700" b="1" i="0" u="none" strike="noStrike" kern="1200" cap="none" spc="0" normalizeH="0" baseline="0" noProof="0">
              <a:ln>
                <a:noFill/>
              </a:ln>
              <a:solidFill>
                <a:srgbClr val="952B1D"/>
              </a:solidFill>
              <a:effectLst/>
              <a:uLnTx/>
              <a:uFillTx/>
              <a:latin typeface="Century Gothic" panose="020B0502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1" name="AutoShape 6"/>
          <p:cNvSpPr>
            <a:spLocks noChangeArrowheads="1"/>
          </p:cNvSpPr>
          <p:nvPr/>
        </p:nvSpPr>
        <p:spPr bwMode="auto">
          <a:xfrm>
            <a:off x="359983" y="4092944"/>
            <a:ext cx="3578699" cy="2597151"/>
          </a:xfrm>
          <a:prstGeom prst="roundRect">
            <a:avLst>
              <a:gd name="adj" fmla="val 11111"/>
            </a:avLst>
          </a:prstGeom>
          <a:solidFill>
            <a:srgbClr val="3366FF">
              <a:alpha val="20000"/>
            </a:srgbClr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lIns="100584" tIns="73152" rIns="64008" bIns="82296" anchor="ctr"/>
          <a:lstStyle>
            <a:lvl1pPr marL="122238" indent="-122238">
              <a:spcBef>
                <a:spcPct val="50000"/>
              </a:spcBef>
              <a:buChar char="•"/>
              <a:tabLst>
                <a:tab pos="2889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tabLst>
                <a:tab pos="288925" algn="l"/>
              </a:tabLst>
              <a:defRPr sz="2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tabLst>
                <a:tab pos="288925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9pPr>
          </a:lstStyle>
          <a:p>
            <a:pPr marL="122236" marR="0" lvl="0" indent="-122236" algn="ctr" defTabSz="914377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0066"/>
              </a:buClr>
              <a:buSzTx/>
              <a:buFontTx/>
              <a:buNone/>
              <a:tabLst>
                <a:tab pos="288918" algn="l"/>
              </a:tabLst>
              <a:defRPr/>
            </a:pPr>
            <a:endParaRPr kumimoji="1" lang="en-US" altLang="en-US" sz="12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2" name="AutoShape 6"/>
          <p:cNvSpPr>
            <a:spLocks noChangeArrowheads="1"/>
          </p:cNvSpPr>
          <p:nvPr/>
        </p:nvSpPr>
        <p:spPr bwMode="auto">
          <a:xfrm>
            <a:off x="417788" y="1240203"/>
            <a:ext cx="3500166" cy="2617788"/>
          </a:xfrm>
          <a:prstGeom prst="roundRect">
            <a:avLst>
              <a:gd name="adj" fmla="val 11111"/>
            </a:avLst>
          </a:prstGeom>
          <a:noFill/>
          <a:ln w="254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0584" tIns="73152" rIns="64008" bIns="82296" anchor="ctr"/>
          <a:lstStyle>
            <a:lvl1pPr marL="122238" indent="-122238"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9pPr>
          </a:lstStyle>
          <a:p>
            <a:pPr marL="122236" marR="0" lvl="0" indent="-122236" algn="ctr" defTabSz="914377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0066"/>
              </a:buClr>
              <a:buSzTx/>
              <a:buFontTx/>
              <a:buNone/>
              <a:tabLst/>
              <a:defRPr/>
            </a:pPr>
            <a:endParaRPr kumimoji="1" lang="en-US" altLang="en-US" sz="12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grpSp>
        <p:nvGrpSpPr>
          <p:cNvPr id="23" name="Group 6"/>
          <p:cNvGrpSpPr>
            <a:grpSpLocks/>
          </p:cNvGrpSpPr>
          <p:nvPr/>
        </p:nvGrpSpPr>
        <p:grpSpPr bwMode="auto">
          <a:xfrm>
            <a:off x="1212428" y="1203598"/>
            <a:ext cx="6784329" cy="5449887"/>
            <a:chOff x="3142639" y="1084695"/>
            <a:chExt cx="6781667" cy="5451157"/>
          </a:xfrm>
        </p:grpSpPr>
        <p:sp>
          <p:nvSpPr>
            <p:cNvPr id="24" name="AutoShape 4"/>
            <p:cNvSpPr>
              <a:spLocks noChangeArrowheads="1"/>
            </p:cNvSpPr>
            <p:nvPr/>
          </p:nvSpPr>
          <p:spPr bwMode="auto">
            <a:xfrm>
              <a:off x="6077716" y="1084695"/>
              <a:ext cx="3846590" cy="5451157"/>
            </a:xfrm>
            <a:prstGeom prst="roundRect">
              <a:avLst>
                <a:gd name="adj" fmla="val 7963"/>
              </a:avLst>
            </a:prstGeom>
            <a:solidFill>
              <a:srgbClr val="666699">
                <a:alpha val="25098"/>
              </a:srgbClr>
            </a:solidFill>
            <a:ln w="38100">
              <a:solidFill>
                <a:srgbClr val="4D4D4D"/>
              </a:solidFill>
              <a:round/>
              <a:headEnd/>
              <a:tailEnd/>
            </a:ln>
          </p:spPr>
          <p:txBody>
            <a:bodyPr tIns="91440" bIns="91440"/>
            <a:lstStyle>
              <a:lvl1pPr marL="114300" indent="-114300"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ＭＳ Ｐゴシック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Geneva" pitchFamily="27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Char char="–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Geneva" pitchFamily="27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Geneva" pitchFamily="27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Geneva" pitchFamily="27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Geneva" pitchFamily="27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Geneva" pitchFamily="27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Geneva" pitchFamily="27" charset="0"/>
                </a:defRPr>
              </a:lvl9pPr>
            </a:lstStyle>
            <a:p>
              <a:pPr marL="114297" marR="0" lvl="0" indent="-114297" algn="l" defTabSz="914377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1200" b="0" i="1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endParaRPr>
            </a:p>
          </p:txBody>
        </p:sp>
        <p:sp>
          <p:nvSpPr>
            <p:cNvPr id="25" name="Rectangle 2"/>
            <p:cNvSpPr>
              <a:spLocks noChangeArrowheads="1"/>
            </p:cNvSpPr>
            <p:nvPr/>
          </p:nvSpPr>
          <p:spPr bwMode="auto">
            <a:xfrm>
              <a:off x="3142639" y="2654087"/>
              <a:ext cx="3177221" cy="461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ＭＳ Ｐゴシック" panose="020B0600070205080204" pitchFamily="34" charset="-128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Geneva" pitchFamily="27" charset="0"/>
                </a:defRPr>
              </a:lvl3pPr>
              <a:lvl4pPr marL="1600200" indent="-228600">
                <a:lnSpc>
                  <a:spcPct val="90000"/>
                </a:lnSpc>
                <a:spcBef>
                  <a:spcPct val="20000"/>
                </a:spcBef>
                <a:buChar char="–"/>
                <a:defRPr sz="15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Geneva" pitchFamily="27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Geneva" pitchFamily="27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Geneva" pitchFamily="27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Geneva" pitchFamily="27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Geneva" pitchFamily="27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3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Geneva" pitchFamily="27" charset="0"/>
                </a:defRPr>
              </a:lvl9pPr>
            </a:lstStyle>
            <a:p>
              <a:pPr marL="0" marR="0" lvl="0" indent="0" algn="l" defTabSz="914377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anose="020B0604020202020204" pitchFamily="34" charset="0"/>
                <a:ea typeface="ＭＳ Ｐゴシック" panose="020B0600070205080204" pitchFamily="34" charset="-128"/>
              </a:endParaRPr>
            </a:p>
          </p:txBody>
        </p:sp>
      </p:grpSp>
      <p:sp>
        <p:nvSpPr>
          <p:cNvPr id="27" name="Rectangle 8"/>
          <p:cNvSpPr>
            <a:spLocks noChangeArrowheads="1"/>
          </p:cNvSpPr>
          <p:nvPr/>
        </p:nvSpPr>
        <p:spPr bwMode="auto">
          <a:xfrm>
            <a:off x="8341208" y="4554684"/>
            <a:ext cx="2995489" cy="397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628650">
              <a:lnSpc>
                <a:spcPct val="90000"/>
              </a:lnSpc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9pPr>
          </a:lstStyle>
          <a:p>
            <a:pPr marL="0" marR="0" lvl="0" indent="0" algn="ctr" defTabSz="914377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952B1D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</a:rPr>
              <a:t>Key Milestones/Deliverables</a:t>
            </a:r>
            <a:endParaRPr kumimoji="1" lang="en-US" altLang="en-US" sz="12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8" name="AutoShape 6"/>
          <p:cNvSpPr>
            <a:spLocks noChangeArrowheads="1"/>
          </p:cNvSpPr>
          <p:nvPr/>
        </p:nvSpPr>
        <p:spPr bwMode="auto">
          <a:xfrm>
            <a:off x="8253415" y="4460635"/>
            <a:ext cx="3471011" cy="2229460"/>
          </a:xfrm>
          <a:prstGeom prst="roundRect">
            <a:avLst>
              <a:gd name="adj" fmla="val 11111"/>
            </a:avLst>
          </a:prstGeom>
          <a:noFill/>
          <a:ln w="254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00584" tIns="73152" rIns="64008" bIns="82296" anchor="ctr"/>
          <a:lstStyle>
            <a:lvl1pPr marL="122238" indent="-122238"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9pPr>
          </a:lstStyle>
          <a:p>
            <a:pPr marL="122236" marR="0" lvl="0" indent="-122236" algn="ctr" defTabSz="914377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>
                <a:srgbClr val="000066"/>
              </a:buClr>
              <a:buSzTx/>
              <a:buFontTx/>
              <a:buNone/>
              <a:tabLst/>
              <a:defRPr/>
            </a:pPr>
            <a:endParaRPr kumimoji="1" lang="en-US" altLang="en-US" sz="1200" b="0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9" name="AutoShape 6"/>
          <p:cNvSpPr>
            <a:spLocks noChangeArrowheads="1"/>
          </p:cNvSpPr>
          <p:nvPr/>
        </p:nvSpPr>
        <p:spPr bwMode="auto">
          <a:xfrm>
            <a:off x="8253415" y="1224324"/>
            <a:ext cx="3471011" cy="2941713"/>
          </a:xfrm>
          <a:prstGeom prst="roundRect">
            <a:avLst>
              <a:gd name="adj" fmla="val 11111"/>
            </a:avLst>
          </a:prstGeom>
          <a:solidFill>
            <a:srgbClr val="3366FF">
              <a:alpha val="20000"/>
            </a:srgbClr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lIns="100584" tIns="73152" rIns="64008" bIns="82296" anchor="ctr"/>
          <a:lstStyle>
            <a:lvl1pPr>
              <a:spcBef>
                <a:spcPct val="50000"/>
              </a:spcBef>
              <a:buChar char="•"/>
              <a:tabLst>
                <a:tab pos="2889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tabLst>
                <a:tab pos="288925" algn="l"/>
              </a:tabLst>
              <a:defRPr sz="2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tabLst>
                <a:tab pos="28892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tabLst>
                <a:tab pos="288925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89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8925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9pPr>
          </a:lstStyle>
          <a:p>
            <a:pPr marL="0" marR="0" lvl="0" indent="0" algn="ctr" defTabSz="914377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8918" algn="l"/>
              </a:tabLst>
              <a:defRPr/>
            </a:pPr>
            <a:endParaRPr kumimoji="0" lang="en-US" altLang="en-US" sz="12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0" name="Rectangle 1"/>
          <p:cNvSpPr>
            <a:spLocks noChangeArrowheads="1"/>
          </p:cNvSpPr>
          <p:nvPr/>
        </p:nvSpPr>
        <p:spPr bwMode="auto">
          <a:xfrm>
            <a:off x="4295779" y="4238995"/>
            <a:ext cx="35099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defRPr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4pPr>
            <a:lvl5pPr marL="2057400" indent="-228600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9pPr>
          </a:lstStyle>
          <a:p>
            <a:pPr marL="0" marR="0" lvl="0" indent="0" algn="l" defTabSz="914377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31" name="Rectangle 8">
            <a:extLst>
              <a:ext uri="{FF2B5EF4-FFF2-40B4-BE49-F238E27FC236}">
                <a16:creationId xmlns:a16="http://schemas.microsoft.com/office/drawing/2014/main" id="{80D3FB3D-79AE-EA44-9ECA-C8F025B29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614" y="1317993"/>
            <a:ext cx="3418161" cy="2129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14300" indent="-1143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377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952B1D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  <a:cs typeface="+mn-cs"/>
              </a:rPr>
              <a:t>Problem and Impact to NASA</a:t>
            </a:r>
            <a:endParaRPr kumimoji="0" lang="en-US" altLang="en-US" sz="1400" b="0" i="0" u="sng" strike="noStrike" kern="1200" cap="none" spc="0" normalizeH="0" baseline="0" noProof="0" dirty="0">
              <a:ln>
                <a:noFill/>
              </a:ln>
              <a:solidFill>
                <a:srgbClr val="952B1D"/>
              </a:solidFill>
              <a:effectLst/>
              <a:uLnTx/>
              <a:uFillTx/>
              <a:latin typeface="Arial Black" panose="020B0A040201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114297" marR="0" lvl="0" indent="-114297" algn="l" defTabSz="914377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119060" algn="l"/>
              </a:tabLst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  <a:cs typeface="+mn-cs"/>
            </a:endParaRPr>
          </a:p>
          <a:p>
            <a:pPr marL="114297" marR="0" lvl="0" indent="-114297" algn="l" defTabSz="914377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>
                <a:tab pos="119060" algn="l"/>
              </a:tabLst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Development</a:t>
            </a:r>
            <a:r>
              <a:rPr kumimoji="0" lang="en-US" sz="11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 of the XXX miniature payload will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  <a:cs typeface="+mn-cs"/>
            </a:endParaRPr>
          </a:p>
          <a:p>
            <a:pPr marL="114297" marR="0" lvl="0" indent="-114297" algn="l" defTabSz="914377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>
                <a:tab pos="119060" algn="l"/>
              </a:tabLst>
              <a:defRPr/>
            </a:pPr>
            <a:r>
              <a:rPr lang="en-US" sz="1100" b="1" dirty="0">
                <a:solidFill>
                  <a:prstClr val="black"/>
                </a:solidFill>
                <a:latin typeface="Arial" charset="0"/>
              </a:rPr>
              <a:t> p</a:t>
            </a: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rovide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 NASA with:</a:t>
            </a:r>
          </a:p>
          <a:p>
            <a:pPr marL="114297" marR="0" lvl="0" indent="-114297" algn="l" defTabSz="914377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>
                <a:tab pos="119060" algn="l"/>
              </a:tabLst>
              <a:defRPr/>
            </a:pPr>
            <a:endParaRPr lang="en-US" sz="1100" b="1" dirty="0">
              <a:solidFill>
                <a:prstClr val="black"/>
              </a:solidFill>
              <a:latin typeface="Arial" charset="0"/>
            </a:endParaRPr>
          </a:p>
          <a:p>
            <a:pPr marL="114297" marR="0" lvl="0" indent="-114297" algn="l" defTabSz="914377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>
                <a:tab pos="119060" algn="l"/>
              </a:tabLst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  <a:cs typeface="+mn-cs"/>
            </a:endParaRPr>
          </a:p>
          <a:p>
            <a:pPr marL="114297" marR="0" lvl="0" indent="-114297" algn="l" defTabSz="914377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>
                <a:tab pos="119060" algn="l"/>
              </a:tabLst>
              <a:defRPr/>
            </a:pPr>
            <a:r>
              <a:rPr lang="en-US" sz="1100" b="1" dirty="0">
                <a:solidFill>
                  <a:prstClr val="black"/>
                </a:solidFill>
                <a:latin typeface="Arial" charset="0"/>
              </a:rPr>
              <a:t>Development challenges include (Technical and programmatic challenges):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  <a:cs typeface="+mn-cs"/>
            </a:endParaRPr>
          </a:p>
          <a:p>
            <a:pPr marL="171446" marR="0" lvl="0" indent="-171446" algn="l" defTabSz="914377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/>
              <a:buChar char="•"/>
              <a:tabLst>
                <a:tab pos="119060" algn="l"/>
              </a:tabLst>
              <a:defRPr/>
            </a:pPr>
            <a:r>
              <a:rPr kumimoji="0" lang="en-US" sz="11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Ss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  <a:cs typeface="+mn-cs"/>
            </a:endParaRPr>
          </a:p>
          <a:p>
            <a:pPr marL="171446" marR="0" lvl="0" indent="-171446" algn="l" defTabSz="914377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/>
              <a:buChar char="•"/>
              <a:tabLst>
                <a:tab pos="119060" algn="l"/>
              </a:tabLst>
              <a:defRPr/>
            </a:pPr>
            <a:r>
              <a:rPr lang="en-US" altLang="en-US" sz="1100" b="1" dirty="0">
                <a:solidFill>
                  <a:prstClr val="black"/>
                </a:solidFill>
                <a:latin typeface="Arial" charset="0"/>
              </a:rPr>
              <a:t>Xx</a:t>
            </a:r>
          </a:p>
          <a:p>
            <a:pPr marL="171446" marR="0" lvl="0" indent="-171446" algn="l" defTabSz="914377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/>
              <a:buChar char="•"/>
              <a:tabLst>
                <a:tab pos="119060" algn="l"/>
              </a:tabLst>
              <a:defRPr/>
            </a:pPr>
            <a:r>
              <a:rPr kumimoji="1" lang="en-US" altLang="en-US" sz="1100" b="1" i="1" dirty="0" err="1">
                <a:solidFill>
                  <a:prstClr val="black"/>
                </a:solidFill>
                <a:latin typeface="Arial" charset="0"/>
              </a:rPr>
              <a:t>Ww</a:t>
            </a:r>
            <a:endParaRPr kumimoji="1" lang="en-US" altLang="en-US" sz="1100" b="1" i="1" dirty="0">
              <a:solidFill>
                <a:prstClr val="black"/>
              </a:solidFill>
              <a:latin typeface="Arial" charset="0"/>
            </a:endParaRPr>
          </a:p>
          <a:p>
            <a:pPr marL="171446" marR="0" lvl="0" indent="-171446" algn="l" defTabSz="914377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/>
              <a:buChar char="•"/>
              <a:tabLst>
                <a:tab pos="119060" algn="l"/>
              </a:tabLst>
              <a:defRPr/>
            </a:pPr>
            <a:endParaRPr kumimoji="1" lang="en-US" altLang="en-US" sz="11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2" name="Rectangle 8">
            <a:extLst>
              <a:ext uri="{FF2B5EF4-FFF2-40B4-BE49-F238E27FC236}">
                <a16:creationId xmlns:a16="http://schemas.microsoft.com/office/drawing/2014/main" id="{8B4775A9-A11F-284D-8E96-D1905B944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3253" y="1373555"/>
            <a:ext cx="3226741" cy="2105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14300" indent="-1143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377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sng" strike="noStrike" kern="1200" cap="none" spc="0" normalizeH="0" baseline="0" noProof="0" dirty="0">
                <a:ln>
                  <a:noFill/>
                </a:ln>
                <a:solidFill>
                  <a:srgbClr val="952B1D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  <a:cs typeface="+mn-cs"/>
              </a:rPr>
              <a:t>Innovation</a:t>
            </a: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906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i.e. Create prototype payloads to survey for lunar resources and further understand the lunar environment: </a:t>
            </a:r>
          </a:p>
          <a:p>
            <a:pPr marL="285750" marR="0" lvl="0" indent="-28575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romanLcPeriod"/>
              <a:tabLst>
                <a:tab pos="119060" algn="l"/>
              </a:tabLst>
              <a:defRPr/>
            </a:pPr>
            <a:endParaRPr lang="en-US" sz="1200" b="1" dirty="0">
              <a:solidFill>
                <a:prstClr val="black"/>
              </a:solidFill>
              <a:latin typeface="Arial" charset="0"/>
            </a:endParaRPr>
          </a:p>
          <a:p>
            <a:pPr marL="0" marR="0" lvl="0" indent="0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1906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Innovative features include:</a:t>
            </a:r>
          </a:p>
          <a:p>
            <a:pPr marL="171446" marR="0" lvl="0" indent="-171446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>
                <a:tab pos="119060" algn="l"/>
              </a:tabLst>
              <a:defRPr/>
            </a:pPr>
            <a:r>
              <a:rPr lang="en-US" sz="1200" b="1" dirty="0">
                <a:solidFill>
                  <a:prstClr val="black"/>
                </a:solidFill>
                <a:latin typeface="Arial" charset="0"/>
              </a:rPr>
              <a:t>ZZ</a:t>
            </a:r>
          </a:p>
          <a:p>
            <a:pPr marL="171446" marR="0" lvl="0" indent="-171446" algn="just" defTabSz="9143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>
                <a:tab pos="11906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WW</a:t>
            </a:r>
          </a:p>
          <a:p>
            <a:pPr marL="0" marR="0" lvl="0" indent="0" algn="ctr" defTabSz="914377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2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ctr" defTabSz="914377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u="sng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marR="0" lvl="0" indent="0" defTabSz="914377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Please provide a descriptive graphic to support your proposed payload</a:t>
            </a:r>
          </a:p>
        </p:txBody>
      </p:sp>
      <p:sp>
        <p:nvSpPr>
          <p:cNvPr id="203" name="Rectangle 8">
            <a:extLst>
              <a:ext uri="{FF2B5EF4-FFF2-40B4-BE49-F238E27FC236}">
                <a16:creationId xmlns:a16="http://schemas.microsoft.com/office/drawing/2014/main" id="{172C10C0-8A4E-874F-81CD-98B775E1C4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786" y="4204311"/>
            <a:ext cx="3539855" cy="1706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14300" indent="-1143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377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952B1D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  <a:cs typeface="+mn-cs"/>
              </a:rPr>
              <a:t>Goal/Objective</a:t>
            </a:r>
          </a:p>
          <a:p>
            <a:pPr marL="171446" indent="-171446" defTabSz="914377" eaLnBrk="0" fontAlgn="base" hangingPunct="0">
              <a:lnSpc>
                <a:spcPct val="90000"/>
              </a:lnSpc>
              <a:spcAft>
                <a:spcPts val="200"/>
              </a:spcAft>
              <a:buFont typeface="Arial"/>
              <a:buChar char="•"/>
              <a:tabLst>
                <a:tab pos="119060" algn="l"/>
              </a:tabLst>
              <a:defRPr/>
            </a:pPr>
            <a:r>
              <a:rPr lang="en-US" sz="1200" b="1" dirty="0">
                <a:solidFill>
                  <a:prstClr val="black"/>
                </a:solidFill>
                <a:latin typeface="Arial" charset="0"/>
              </a:rPr>
              <a:t>Goal/objective #1</a:t>
            </a:r>
          </a:p>
          <a:p>
            <a:pPr marL="171446" indent="-171446" defTabSz="914377" eaLnBrk="0" fontAlgn="base" hangingPunct="0">
              <a:lnSpc>
                <a:spcPct val="90000"/>
              </a:lnSpc>
              <a:spcAft>
                <a:spcPts val="200"/>
              </a:spcAft>
              <a:buFont typeface="Arial"/>
              <a:buChar char="•"/>
              <a:tabLst>
                <a:tab pos="11906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ＭＳ Ｐゴシック" panose="020B0600070205080204" pitchFamily="34" charset="-128"/>
                <a:cs typeface="+mn-cs"/>
              </a:rPr>
              <a:t>Goal/objective #2</a:t>
            </a:r>
          </a:p>
          <a:p>
            <a:pPr marL="171446" indent="-171446" defTabSz="914377" eaLnBrk="0" fontAlgn="base" hangingPunct="0">
              <a:lnSpc>
                <a:spcPct val="90000"/>
              </a:lnSpc>
              <a:spcAft>
                <a:spcPts val="200"/>
              </a:spcAft>
              <a:buFont typeface="Arial"/>
              <a:buChar char="•"/>
              <a:tabLst>
                <a:tab pos="119060" algn="l"/>
              </a:tabLst>
              <a:defRPr/>
            </a:pPr>
            <a:r>
              <a:rPr lang="en-US" sz="1200" b="1" dirty="0">
                <a:solidFill>
                  <a:prstClr val="black"/>
                </a:solidFill>
                <a:latin typeface="Arial" charset="0"/>
              </a:rPr>
              <a:t>Goal/objective #3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  <a:cs typeface="+mn-cs"/>
            </a:endParaRPr>
          </a:p>
          <a:p>
            <a:pPr marL="171446" marR="0" lvl="0" indent="-171446" algn="l" defTabSz="914377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 typeface="Arial"/>
              <a:buChar char="•"/>
              <a:tabLst>
                <a:tab pos="119060" algn="l"/>
              </a:tabLst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377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Tx/>
              <a:buSzTx/>
              <a:tabLst>
                <a:tab pos="119060" algn="l"/>
              </a:tabLst>
              <a:defRPr/>
            </a:pPr>
            <a:r>
              <a:rPr kumimoji="1" lang="en-US" altLang="en-US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Key </a:t>
            </a:r>
            <a:r>
              <a:rPr kumimoji="1" lang="en-US" altLang="en-US" sz="1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Schedule Milestones</a:t>
            </a:r>
            <a:r>
              <a:rPr kumimoji="1" lang="en-US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: </a:t>
            </a:r>
            <a:endParaRPr kumimoji="1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0" marR="0" lvl="0" indent="0" algn="l" defTabSz="914377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Tx/>
              <a:buSzTx/>
              <a:tabLst>
                <a:tab pos="119060" algn="l"/>
              </a:tabLst>
              <a:defRPr/>
            </a:pPr>
            <a:r>
              <a:rPr kumimoji="1" lang="en-US" altLang="en-US" sz="1200" b="1" dirty="0">
                <a:solidFill>
                  <a:srgbClr val="000000"/>
                </a:solidFill>
                <a:latin typeface="Arial" panose="020B0604020202020204" pitchFamily="34" charset="0"/>
              </a:rPr>
              <a:t>10/2020 - </a:t>
            </a:r>
            <a:r>
              <a:rPr kumimoji="1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Develop </a:t>
            </a:r>
            <a:r>
              <a:rPr kumimoji="1" lang="en-US" altLang="en-US" sz="1200" b="1" dirty="0">
                <a:solidFill>
                  <a:srgbClr val="000000"/>
                </a:solidFill>
                <a:latin typeface="Arial" panose="020B0604020202020204" pitchFamily="34" charset="0"/>
              </a:rPr>
              <a:t>preliminary project plan</a:t>
            </a:r>
          </a:p>
          <a:p>
            <a:pPr marL="0" marR="0" lvl="0" indent="0" algn="l" defTabSz="914377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Tx/>
              <a:buSzTx/>
              <a:tabLst>
                <a:tab pos="119060" algn="l"/>
              </a:tabLst>
              <a:defRPr/>
            </a:pPr>
            <a:r>
              <a:rPr kumimoji="1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11/2020</a:t>
            </a:r>
            <a:r>
              <a:rPr kumimoji="1" lang="en-US" altLang="en-US" sz="1200" b="1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– </a:t>
            </a:r>
            <a:r>
              <a:rPr kumimoji="1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Incorporate NASA feedback</a:t>
            </a:r>
          </a:p>
          <a:p>
            <a:pPr marL="0" marR="0" lvl="0" indent="0" algn="l" defTabSz="914377" rtl="0" eaLnBrk="0" fontAlgn="base" latinLnBrk="0" hangingPunct="0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ClrTx/>
              <a:buSzTx/>
              <a:tabLst>
                <a:tab pos="119060" algn="l"/>
              </a:tabLst>
              <a:defRPr/>
            </a:pPr>
            <a:r>
              <a:rPr kumimoji="1" lang="en-US" altLang="en-US" sz="1200" b="1" dirty="0">
                <a:solidFill>
                  <a:srgbClr val="000000"/>
                </a:solidFill>
                <a:latin typeface="Arial" panose="020B0604020202020204" pitchFamily="34" charset="0"/>
              </a:rPr>
              <a:t>1/2021 – Submit complete project plan</a:t>
            </a:r>
            <a:endParaRPr kumimoji="1" lang="en-US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05" name="Rectangle 8">
            <a:extLst>
              <a:ext uri="{FF2B5EF4-FFF2-40B4-BE49-F238E27FC236}">
                <a16:creationId xmlns:a16="http://schemas.microsoft.com/office/drawing/2014/main" id="{5C989AC2-11A5-F44E-998D-64A1D7392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7208" y="1309175"/>
            <a:ext cx="3221833" cy="135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14300" indent="-1143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tabLst>
                <a:tab pos="119063" algn="l"/>
              </a:tabLs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377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sng" strike="noStrike" kern="1200" cap="none" spc="0" normalizeH="0" baseline="0" noProof="0" dirty="0">
                <a:ln>
                  <a:noFill/>
                </a:ln>
                <a:solidFill>
                  <a:srgbClr val="952B1D"/>
                </a:solidFill>
                <a:effectLst/>
                <a:uLnTx/>
                <a:uFillTx/>
                <a:latin typeface="Arial Black" panose="020B0A04020102020204" pitchFamily="34" charset="0"/>
                <a:ea typeface="ＭＳ Ｐゴシック" panose="020B0600070205080204" pitchFamily="34" charset="-128"/>
                <a:cs typeface="+mn-cs"/>
              </a:rPr>
              <a:t>Technical Approach</a:t>
            </a:r>
            <a:endParaRPr kumimoji="0" lang="en-US" altLang="en-US" sz="1100" b="0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114297" marR="0" lvl="0" indent="-114297" defTabSz="914377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060" algn="l"/>
              </a:tabLst>
              <a:defRPr/>
            </a:pPr>
            <a:r>
              <a:rPr lang="en-US" altLang="en-US" sz="1200" b="1" dirty="0">
                <a:solidFill>
                  <a:prstClr val="black"/>
                </a:solidFill>
              </a:rPr>
              <a:t>Key bullets of proposed project plan</a:t>
            </a:r>
          </a:p>
          <a:p>
            <a:pPr marL="171450" marR="0" lvl="0" indent="-171450" defTabSz="914377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19060" algn="l"/>
              </a:tabLst>
              <a:defRPr/>
            </a:pPr>
            <a:r>
              <a:rPr kumimoji="1" lang="en-US" altLang="en-US" sz="1200" b="1" baseline="0" dirty="0">
                <a:solidFill>
                  <a:prstClr val="black"/>
                </a:solidFill>
                <a:latin typeface="Arial" panose="020B0604020202020204" pitchFamily="34" charset="0"/>
              </a:rPr>
              <a:t>Student involvement…</a:t>
            </a:r>
          </a:p>
          <a:p>
            <a:pPr marL="171450" marR="0" lvl="0" indent="-171450" defTabSz="914377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19060" algn="l"/>
              </a:tabLst>
              <a:defRPr/>
            </a:pPr>
            <a:r>
              <a:rPr kumimoji="1" lang="en-US" altLang="en-US" sz="1200" b="1" dirty="0">
                <a:solidFill>
                  <a:prstClr val="black"/>
                </a:solidFill>
                <a:latin typeface="Arial" panose="020B0604020202020204" pitchFamily="34" charset="0"/>
              </a:rPr>
              <a:t>Collaborations with…</a:t>
            </a:r>
          </a:p>
          <a:p>
            <a:pPr marL="171450" marR="0" lvl="0" indent="-171450" defTabSz="914377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>
                <a:tab pos="119060" algn="l"/>
              </a:tabLst>
              <a:defRPr/>
            </a:pPr>
            <a:r>
              <a:rPr kumimoji="1" lang="en-US" altLang="en-US" sz="1200" b="1" baseline="0" dirty="0">
                <a:solidFill>
                  <a:prstClr val="black"/>
                </a:solidFill>
                <a:latin typeface="Arial" panose="020B0604020202020204" pitchFamily="34" charset="0"/>
              </a:rPr>
              <a:t>Qualification testing facility…</a:t>
            </a:r>
            <a:endParaRPr kumimoji="1" lang="en-US" altLang="en-US" sz="1200" b="1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114297" marR="0" lvl="0" indent="-114297" defTabSz="914377" rtl="0" eaLnBrk="0" fontAlgn="base" latinLnBrk="0" hangingPunct="0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ClrTx/>
              <a:buSzTx/>
              <a:buFontTx/>
              <a:buNone/>
              <a:tabLst>
                <a:tab pos="119060" algn="l"/>
              </a:tabLst>
              <a:defRPr/>
            </a:pPr>
            <a:endParaRPr kumimoji="1" lang="en-US" altLang="en-US" sz="12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06" name="Rectangle 8"/>
          <p:cNvSpPr>
            <a:spLocks noChangeArrowheads="1"/>
          </p:cNvSpPr>
          <p:nvPr/>
        </p:nvSpPr>
        <p:spPr bwMode="auto">
          <a:xfrm>
            <a:off x="8359813" y="5152867"/>
            <a:ext cx="317396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14300" indent="-114300">
              <a:spcBef>
                <a:spcPct val="50000"/>
              </a:spcBef>
              <a:buChar char="•"/>
              <a:tabLst>
                <a:tab pos="11906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ＭＳ Ｐゴシック" panose="020B0600070205080204" pitchFamily="34" charset="-128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tabLst>
                <a:tab pos="119063" algn="l"/>
              </a:tabLst>
              <a:defRPr sz="21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tabLst>
                <a:tab pos="119063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3pPr>
            <a:lvl4pPr marL="1600200" indent="-228600">
              <a:lnSpc>
                <a:spcPct val="90000"/>
              </a:lnSpc>
              <a:spcBef>
                <a:spcPct val="20000"/>
              </a:spcBef>
              <a:buChar char="–"/>
              <a:tabLst>
                <a:tab pos="119063" algn="l"/>
              </a:tabLst>
              <a:defRPr sz="15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19063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063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063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063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063" algn="l"/>
              </a:tabLst>
              <a:defRPr sz="13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Geneva" pitchFamily="27" charset="0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906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t>X identical, working prototypes of SSQ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9060" algn="l"/>
              </a:tabLst>
              <a:defRPr/>
            </a:pPr>
            <a:r>
              <a:rPr lang="en-US" sz="1200" b="1" dirty="0">
                <a:solidFill>
                  <a:prstClr val="black"/>
                </a:solidFill>
              </a:rPr>
              <a:t>Complete documentation package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119060" algn="l"/>
              </a:tabLst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</a:rPr>
              <a:t>YYY</a:t>
            </a:r>
          </a:p>
        </p:txBody>
      </p:sp>
    </p:spTree>
    <p:extLst>
      <p:ext uri="{BB962C8B-B14F-4D97-AF65-F5344CB8AC3E}">
        <p14:creationId xmlns:p14="http://schemas.microsoft.com/office/powerpoint/2010/main" val="1907873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2776</TotalTime>
  <Words>153</Words>
  <Application>Microsoft Macintosh PowerPoint</Application>
  <PresentationFormat>Widescreen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ＭＳ Ｐゴシック</vt:lpstr>
      <vt:lpstr>Arial</vt:lpstr>
      <vt:lpstr>Arial Black</vt:lpstr>
      <vt:lpstr>Calibri</vt:lpstr>
      <vt:lpstr>Calibri Light</vt:lpstr>
      <vt:lpstr>Century Gothic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Eloise Young</dc:creator>
  <cp:lastModifiedBy>Eloise Young</cp:lastModifiedBy>
  <cp:revision>6</cp:revision>
  <dcterms:created xsi:type="dcterms:W3CDTF">2020-09-22T21:02:00Z</dcterms:created>
  <dcterms:modified xsi:type="dcterms:W3CDTF">2020-09-24T19:18:51Z</dcterms:modified>
</cp:coreProperties>
</file>