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6"/>
  </p:notesMasterIdLst>
  <p:sldIdLst>
    <p:sldId id="257" r:id="rId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egele, Jennifer" initials="WJ" lastIdx="1" clrIdx="0">
    <p:extLst>
      <p:ext uri="{19B8F6BF-5375-455C-9EA6-DF929625EA0E}">
        <p15:presenceInfo xmlns:p15="http://schemas.microsoft.com/office/powerpoint/2012/main" userId="S::jwiegele@nrel.gov::e81e5088-4209-4973-bdcc-aa8b1ac87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1D4"/>
    <a:srgbClr val="465D6D"/>
    <a:srgbClr val="B5C2CC"/>
    <a:srgbClr val="57C6D1"/>
    <a:srgbClr val="595959"/>
    <a:srgbClr val="005486"/>
    <a:srgbClr val="74C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3"/>
    <p:restoredTop sz="94643"/>
  </p:normalViewPr>
  <p:slideViewPr>
    <p:cSldViewPr>
      <p:cViewPr varScale="1">
        <p:scale>
          <a:sx n="52" d="100"/>
          <a:sy n="52" d="100"/>
        </p:scale>
        <p:origin x="54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B57C2-1043-2344-973F-01C2CD6A3E0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82E2A-64F1-544C-B761-78BB8277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1EF662D-A9B9-8C43-8252-78BCBD923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-60326"/>
            <a:ext cx="20184557" cy="11369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8411225" y="8474075"/>
            <a:ext cx="1017522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4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C228D-C663-114C-9637-363EA05D24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1225" y="1235075"/>
            <a:ext cx="10384971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B209E-9756-FF4D-BDE6-78FE95B654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450" y="4432570"/>
            <a:ext cx="2971800" cy="3092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1"/>
            <a:ext cx="18093690" cy="1539874"/>
          </a:xfrm>
          <a:prstGeom prst="rect">
            <a:avLst/>
          </a:prstGeom>
          <a:solidFill>
            <a:srgbClr val="54C1D4"/>
          </a:solidFill>
        </p:spPr>
        <p:txBody>
          <a:bodyPr lIns="457200" tIns="274320" rIns="457200" bIns="274320" anchor="ctr" anchorCtr="0"/>
          <a:lstStyle>
            <a:lvl1pPr>
              <a:defRPr sz="575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0" i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E29C-6AD2-0846-939B-D4398044D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24650" y="10836275"/>
            <a:ext cx="685800" cy="418098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00D414F6-50DE-7C4D-9647-F708F2004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ABADCF1-4666-9A43-811D-561D4189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1"/>
            <a:ext cx="18093690" cy="1539874"/>
          </a:xfrm>
          <a:prstGeom prst="rect">
            <a:avLst/>
          </a:prstGeom>
          <a:solidFill>
            <a:srgbClr val="54C1D4"/>
          </a:solidFill>
        </p:spPr>
        <p:txBody>
          <a:bodyPr lIns="457200" tIns="274320" rIns="457200" bIns="274320" anchor="ctr" anchorCtr="0"/>
          <a:lstStyle>
            <a:lvl1pPr>
              <a:defRPr sz="575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07B339-DC23-4947-AD1A-A61264E88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37" t="2486" r="602" b="20509"/>
          <a:stretch/>
        </p:blipFill>
        <p:spPr>
          <a:xfrm>
            <a:off x="-8891" y="0"/>
            <a:ext cx="20100290" cy="113093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6B54BE-58A9-FE4E-B7CA-46EA41F4A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4000"/>
          </a:blip>
          <a:stretch>
            <a:fillRect/>
          </a:stretch>
        </p:blipFill>
        <p:spPr>
          <a:xfrm>
            <a:off x="-25402" y="-136525"/>
            <a:ext cx="20288251" cy="11658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7080250" y="339163"/>
            <a:ext cx="125730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54C1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Team Name</a:t>
            </a:r>
            <a:endParaRPr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92F47BF-A8A1-9342-B9BD-EAC0D064F6EB}"/>
              </a:ext>
            </a:extLst>
          </p:cNvPr>
          <p:cNvSpPr/>
          <p:nvPr userDrawn="1"/>
        </p:nvSpPr>
        <p:spPr>
          <a:xfrm>
            <a:off x="984250" y="-1"/>
            <a:ext cx="5638800" cy="1997076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rgbClr val="54C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1B198-0F0E-1D44-920C-CFE9C1B649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9050" y="293358"/>
            <a:ext cx="5007429" cy="1322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F619A-B600-48CD-B7DD-D609DC94CAA4}"/>
              </a:ext>
            </a:extLst>
          </p:cNvPr>
          <p:cNvSpPr txBox="1"/>
          <p:nvPr userDrawn="1"/>
        </p:nvSpPr>
        <p:spPr>
          <a:xfrm>
            <a:off x="13776677" y="9810622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Average Recharge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811F4-E5C9-478A-ADFB-2B76FE66D855}"/>
              </a:ext>
            </a:extLst>
          </p:cNvPr>
          <p:cNvSpPr txBox="1"/>
          <p:nvPr userDrawn="1"/>
        </p:nvSpPr>
        <p:spPr>
          <a:xfrm>
            <a:off x="13785848" y="8014415"/>
            <a:ext cx="277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Wave Energy Conversion Method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9FDC7C-29E4-4032-AA2B-1C8A3E24F5FE}"/>
              </a:ext>
            </a:extLst>
          </p:cNvPr>
          <p:cNvSpPr txBox="1"/>
          <p:nvPr userDrawn="1"/>
        </p:nvSpPr>
        <p:spPr>
          <a:xfrm>
            <a:off x="6980996" y="976470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Total Energy Storage Capacity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48C8A-869C-4DC7-BC5D-AD6780C01684}"/>
              </a:ext>
            </a:extLst>
          </p:cNvPr>
          <p:cNvSpPr txBox="1"/>
          <p:nvPr userDrawn="1"/>
        </p:nvSpPr>
        <p:spPr>
          <a:xfrm>
            <a:off x="6980996" y="8014415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Number of System Bodies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B7AC14-5B76-4060-84C5-506010228330}"/>
              </a:ext>
            </a:extLst>
          </p:cNvPr>
          <p:cNvSpPr txBox="1"/>
          <p:nvPr userDrawn="1"/>
        </p:nvSpPr>
        <p:spPr>
          <a:xfrm>
            <a:off x="1014343" y="1013661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Max Depth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32BFEF-F599-450C-B628-731A38877573}"/>
              </a:ext>
            </a:extLst>
          </p:cNvPr>
          <p:cNvSpPr txBox="1"/>
          <p:nvPr userDrawn="1"/>
        </p:nvSpPr>
        <p:spPr>
          <a:xfrm>
            <a:off x="983544" y="90829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Max Length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AD4887-93DB-4D34-8A69-E85B622C7277}"/>
              </a:ext>
            </a:extLst>
          </p:cNvPr>
          <p:cNvSpPr txBox="1"/>
          <p:nvPr userDrawn="1"/>
        </p:nvSpPr>
        <p:spPr>
          <a:xfrm>
            <a:off x="983544" y="801441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Dry Weight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2E833F-F040-4235-A687-EF13229F04A7}"/>
              </a:ext>
            </a:extLst>
          </p:cNvPr>
          <p:cNvSpPr txBox="1"/>
          <p:nvPr userDrawn="1"/>
        </p:nvSpPr>
        <p:spPr>
          <a:xfrm>
            <a:off x="983544" y="584769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Team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A4C2C1-FBB7-45F4-AA6F-7D5D86FAAEE4}"/>
              </a:ext>
            </a:extLst>
          </p:cNvPr>
          <p:cNvSpPr txBox="1"/>
          <p:nvPr userDrawn="1"/>
        </p:nvSpPr>
        <p:spPr>
          <a:xfrm>
            <a:off x="983544" y="24821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Description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6A7E3F7F-62B7-4FC4-BD5D-5AAD890F76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5450" y="5847693"/>
            <a:ext cx="7543800" cy="19539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List or describe the team members and their affiliations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7E8BE5E-2803-4D37-8CD3-A9DA01422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5450" y="8021530"/>
            <a:ext cx="3331029" cy="848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Weight in kg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7B034398-62BF-4CB3-9C20-E940C3652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450" y="9153904"/>
            <a:ext cx="3331029" cy="848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Length in mm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37CE5685-258A-4D4A-B221-DAB8860CC8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2862" y="10315969"/>
            <a:ext cx="3331029" cy="848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Depth rating in m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99AA9A1E-CB8F-4269-851D-55D164938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62909" y="8053432"/>
            <a:ext cx="3331029" cy="848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1 or 2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98ED89B0-D749-4448-9AC7-7D32F7EFE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2909" y="9766078"/>
            <a:ext cx="3331029" cy="848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Total </a:t>
            </a:r>
            <a:r>
              <a:rPr lang="en-US" dirty="0" err="1"/>
              <a:t>Wh</a:t>
            </a:r>
            <a:endParaRPr lang="en-US" dirty="0"/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2904360E-29A3-440A-BE93-1B77CE28B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45121" y="8005548"/>
            <a:ext cx="3331029" cy="848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Point absorber, attenuator, etc.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DFEA545C-28C3-433E-9321-D8D487A47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61681" y="9810622"/>
            <a:ext cx="3331029" cy="848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Power in W</a:t>
            </a: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424AF6EC-DE10-4F17-9427-9DE60A5794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37850" y="2573338"/>
            <a:ext cx="9155113" cy="5227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Insert a picture of the prototype design in recharge mode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53CD5D06-24CF-424F-AB19-9C40B7BAC5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2862" y="2577116"/>
            <a:ext cx="7543800" cy="30622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Describe the prototype design in three or fewer sentences</a:t>
            </a:r>
          </a:p>
        </p:txBody>
      </p:sp>
    </p:spTree>
    <p:extLst>
      <p:ext uri="{BB962C8B-B14F-4D97-AF65-F5344CB8AC3E}">
        <p14:creationId xmlns:p14="http://schemas.microsoft.com/office/powerpoint/2010/main" val="221559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F67159EF-67FD-C643-938A-810E92FA6DDF}"/>
              </a:ext>
            </a:extLst>
          </p:cNvPr>
          <p:cNvSpPr/>
          <p:nvPr userDrawn="1"/>
        </p:nvSpPr>
        <p:spPr>
          <a:xfrm>
            <a:off x="19356320" y="10750175"/>
            <a:ext cx="747780" cy="566222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B523BA6-F91C-7045-B475-D736B27296BD}"/>
              </a:ext>
            </a:extLst>
          </p:cNvPr>
          <p:cNvSpPr/>
          <p:nvPr userDrawn="1"/>
        </p:nvSpPr>
        <p:spPr>
          <a:xfrm>
            <a:off x="-29712" y="10750175"/>
            <a:ext cx="19424015" cy="566222"/>
          </a:xfrm>
          <a:custGeom>
            <a:avLst/>
            <a:gdLst/>
            <a:ahLst/>
            <a:cxnLst/>
            <a:rect l="l" t="t" r="r" b="b"/>
            <a:pathLst>
              <a:path w="19424015" h="554990">
                <a:moveTo>
                  <a:pt x="0" y="554956"/>
                </a:moveTo>
                <a:lnTo>
                  <a:pt x="19423492" y="554956"/>
                </a:lnTo>
                <a:lnTo>
                  <a:pt x="19423492" y="0"/>
                </a:lnTo>
                <a:lnTo>
                  <a:pt x="0" y="0"/>
                </a:lnTo>
                <a:lnTo>
                  <a:pt x="0" y="554956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6D85ECF8-301A-8446-9F95-AAD024E361D9}"/>
              </a:ext>
            </a:extLst>
          </p:cNvPr>
          <p:cNvSpPr txBox="1"/>
          <p:nvPr userDrawn="1"/>
        </p:nvSpPr>
        <p:spPr>
          <a:xfrm>
            <a:off x="341316" y="10860052"/>
            <a:ext cx="10396529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lang="en-US" sz="1650" spc="30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AMERICAN-MADE WATER PRIZE | POWERING THE BLUE ECONOMY: OCEAN OBSERVING PRIZE</a:t>
            </a:r>
            <a:endParaRPr sz="1650" dirty="0">
              <a:latin typeface="Franklin Gothic Book" panose="020B0503020102020204" pitchFamily="34" charset="0"/>
              <a:cs typeface="ITC Franklin Gothic Std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EFE15CB-3958-1A48-9B42-139419EC093B}"/>
              </a:ext>
            </a:extLst>
          </p:cNvPr>
          <p:cNvSpPr txBox="1"/>
          <p:nvPr userDrawn="1"/>
        </p:nvSpPr>
        <p:spPr>
          <a:xfrm>
            <a:off x="9279434" y="10860052"/>
            <a:ext cx="297751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spc="30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U.S. </a:t>
            </a:r>
            <a:r>
              <a:rPr sz="1650" spc="35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DEPARTMENT </a:t>
            </a:r>
            <a:r>
              <a:rPr sz="1650" spc="25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OF</a:t>
            </a:r>
            <a:r>
              <a:rPr sz="1650" spc="65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 </a:t>
            </a:r>
            <a:r>
              <a:rPr sz="1650" spc="35" dirty="0">
                <a:solidFill>
                  <a:srgbClr val="666666"/>
                </a:solidFill>
                <a:latin typeface="Franklin Gothic Book" panose="020B0503020102020204" pitchFamily="34" charset="0"/>
                <a:cs typeface="ITC Franklin Gothic Std"/>
              </a:rPr>
              <a:t>ENERGY</a:t>
            </a:r>
            <a:endParaRPr sz="1650" dirty="0">
              <a:latin typeface="Franklin Gothic Book" panose="020B0503020102020204" pitchFamily="34" charset="0"/>
              <a:cs typeface="ITC Franklin Gothic Std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180F876-0ECB-4143-9998-115A97F42465}"/>
              </a:ext>
            </a:extLst>
          </p:cNvPr>
          <p:cNvSpPr/>
          <p:nvPr userDrawn="1"/>
        </p:nvSpPr>
        <p:spPr>
          <a:xfrm>
            <a:off x="9127034" y="1087401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49"/>
                </a:lnTo>
              </a:path>
            </a:pathLst>
          </a:custGeom>
          <a:ln w="317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C0B977-86B9-FC4C-8424-527A77FC4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24650" y="10836275"/>
            <a:ext cx="685800" cy="418098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00D414F6-50DE-7C4D-9647-F708F2004F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26C4F874-87CF-4250-A4EF-72DA92746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AF63EA5-D9CE-46A8-BED3-CA196ECA2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90B0B19-E4F3-4B4D-8633-3376234B19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A4B293C-90C3-475F-BE98-2388CEA38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0810915-B2AF-40E0-894D-362672865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081A24F-9E27-4BE5-A70C-3B89C60358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BF7DBDA-C2C6-4106-9EB8-DEAE31208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5360859-4F40-45E5-B8BC-98C0DA376D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350411A-F115-4DA6-8CD9-6E9715F38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858467B-0A3E-47E3-A28C-56D251AB7E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92762F1-05D3-4F5C-9A26-B01B977E7C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8FB1-1995-E54D-B7B8-2CBB0B74AC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418300" y="10836275"/>
            <a:ext cx="685800" cy="417513"/>
          </a:xfrm>
          <a:prstGeom prst="rect">
            <a:avLst/>
          </a:prstGeom>
        </p:spPr>
        <p:txBody>
          <a:bodyPr/>
          <a:lstStyle/>
          <a:p>
            <a:fld id="{00D414F6-50DE-7C4D-9647-F708F2004F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2063"/>
      </p:ext>
    </p:extLst>
  </p:cSld>
  <p:clrMapOvr>
    <a:masterClrMapping/>
  </p:clrMapOvr>
</p:sld>
</file>

<file path=ppt/theme/theme1.xml><?xml version="1.0" encoding="utf-8"?>
<a:theme xmlns:a="http://schemas.openxmlformats.org/drawingml/2006/main" name="Battery Recycling Priz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2306-BatteryPrize-powerpoint-sodano-jfrenzl-R4" id="{71CBB06C-0911-4949-98FE-8F3F069C4F0C}" vid="{917747E2-3EFE-574A-87AD-FB740C1D1D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A8267F3A2D04C9FA1BE2F7575CDB3" ma:contentTypeVersion="10" ma:contentTypeDescription="Create a new document." ma:contentTypeScope="" ma:versionID="7831b6f25ba2eca838f2c13fd690ffc5">
  <xsd:schema xmlns:xsd="http://www.w3.org/2001/XMLSchema" xmlns:xs="http://www.w3.org/2001/XMLSchema" xmlns:p="http://schemas.microsoft.com/office/2006/metadata/properties" xmlns:ns3="5feac61e-621d-428c-b27a-7ca9c8541d55" xmlns:ns4="925862da-7227-46ff-a2f7-bb802eb99a22" targetNamespace="http://schemas.microsoft.com/office/2006/metadata/properties" ma:root="true" ma:fieldsID="70f3d3f18441c4f02bacc8bd78d6a8aa" ns3:_="" ns4:_="">
    <xsd:import namespace="5feac61e-621d-428c-b27a-7ca9c8541d55"/>
    <xsd:import namespace="925862da-7227-46ff-a2f7-bb802eb99a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ac61e-621d-428c-b27a-7ca9c8541d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862da-7227-46ff-a2f7-bb802eb99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010687-98E2-4DA7-9FAB-2879E9BDC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eac61e-621d-428c-b27a-7ca9c8541d55"/>
    <ds:schemaRef ds:uri="925862da-7227-46ff-a2f7-bb802eb99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D4DA3-C587-441D-B284-4DB140BAE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1C2B3-A771-4ED4-A9A4-ED9A09C4DF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Battery Recycling Prize</Template>
  <TotalTime>871</TotalTime>
  <Words>1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Franklin Gothic Book</vt:lpstr>
      <vt:lpstr>Franklin Gothic Medium</vt:lpstr>
      <vt:lpstr>Battery Recycling Prize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Recycling Prize</dc:title>
  <dc:creator>Frenzl, John</dc:creator>
  <cp:lastModifiedBy>Hume, David L</cp:lastModifiedBy>
  <cp:revision>94</cp:revision>
  <dcterms:created xsi:type="dcterms:W3CDTF">2019-02-01T19:43:24Z</dcterms:created>
  <dcterms:modified xsi:type="dcterms:W3CDTF">2020-08-17T06:44:25Z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2019-02-01T00:00:00Z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2019-02-01T00:00:00Z</vt:filetime>
  </property>
  <property fmtid="{D5CDD505-2E9C-101B-9397-08002B2CF9AE}" pid="5" name="ContentTypeId">
    <vt:lpwstr>0x0101003C5A8267F3A2D04C9FA1BE2F7575CDB3</vt:lpwstr>
  </property>
</Properties>
</file>