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97" r:id="rId2"/>
    <p:sldId id="256" r:id="rId3"/>
    <p:sldId id="258" r:id="rId4"/>
    <p:sldId id="259" r:id="rId5"/>
    <p:sldId id="263" r:id="rId6"/>
    <p:sldId id="257" r:id="rId7"/>
    <p:sldId id="265" r:id="rId8"/>
    <p:sldId id="266" r:id="rId9"/>
    <p:sldId id="270" r:id="rId10"/>
    <p:sldId id="268" r:id="rId11"/>
    <p:sldId id="279" r:id="rId12"/>
    <p:sldId id="271" r:id="rId13"/>
    <p:sldId id="272" r:id="rId14"/>
    <p:sldId id="299" r:id="rId15"/>
    <p:sldId id="273" r:id="rId16"/>
    <p:sldId id="277" r:id="rId17"/>
    <p:sldId id="276" r:id="rId18"/>
    <p:sldId id="300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2"/>
    <p:restoredTop sz="88462"/>
  </p:normalViewPr>
  <p:slideViewPr>
    <p:cSldViewPr snapToGrid="0" snapToObjects="1">
      <p:cViewPr varScale="1">
        <p:scale>
          <a:sx n="110" d="100"/>
          <a:sy n="110" d="100"/>
        </p:scale>
        <p:origin x="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53997D7-F59F-0F45-91D6-4080C76A9CCC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A0BCDF6-958D-6540-B9D4-51C3873366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370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CDF6-958D-6540-B9D4-51C3873366B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703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ppt is intended to be a summary view of your idea.  This should set the stage, describe the what, why, how, who, how much, and ultimately how this idea is a winner</a:t>
            </a:r>
          </a:p>
          <a:p>
            <a:r>
              <a:rPr lang="en-US" dirty="0"/>
              <a:t>This is a template.  Change as you see fit. None of the slides are required.  It is up to you to determine how to best pitch your idea to the growth board</a:t>
            </a:r>
          </a:p>
          <a:p>
            <a:r>
              <a:rPr lang="en-US" dirty="0"/>
              <a:t>Pitches should be able to be walked through and completed within 12 minutes for pitch, 5 minutes for q/a, 17 minutes.  You will be timed and given visuals to drive your presentation to closure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CDF6-958D-6540-B9D4-51C3873366B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703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CDF6-958D-6540-B9D4-51C3873366B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38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CDF6-958D-6540-B9D4-51C3873366B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553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&lt;Insert your own points &gt; Text in red ribbons should be your main points as to why this problem is prevalent and needs to be solved. </a:t>
            </a:r>
          </a:p>
          <a:p>
            <a:r>
              <a:rPr lang="en-US" dirty="0"/>
              <a:t>&lt;Insert short description of points&gt; briefly expand on your points, remember this should be short and to the point. Keep it easy to read. </a:t>
            </a:r>
          </a:p>
          <a:p>
            <a:r>
              <a:rPr lang="en-US" dirty="0"/>
              <a:t>USE YOUR EXECUTIVE OVERVIEW FOR REFERENCE – Proposal for action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CDF6-958D-6540-B9D4-51C3873366B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106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 to your executive overview document – solution overview to describe the cause for action and what’s in it for the consumer, the agent, Ameritas, others?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CDF6-958D-6540-B9D4-51C3873366B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619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 Describe the ‘Why?’. This should be background information on what is going on in the market right now that makes this a must develop idea or historical data that defends the need for your idea. Anything you think the judges need to know to grasp your idea&gt;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CDF6-958D-6540-B9D4-51C3873366B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855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&lt;Insert the key parts of your solution&gt;</a:t>
            </a:r>
          </a:p>
          <a:p>
            <a:r>
              <a:rPr lang="en-US" dirty="0"/>
              <a:t>Pull from the Solution Overview section of your Executive Overview doc.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CDF6-958D-6540-B9D4-51C3873366B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8759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&lt;Expand on how your idea will be implemented, key points only&gt;</a:t>
            </a:r>
          </a:p>
          <a:p>
            <a:r>
              <a:rPr lang="en-US" dirty="0"/>
              <a:t>REFERENCE YOUR EXECUTIVE OVERVIEW DOC. - implementation proposal section </a:t>
            </a:r>
          </a:p>
          <a:p>
            <a:r>
              <a:rPr lang="en-US" dirty="0"/>
              <a:t>Discuss what needs to happen to implement your solution.  </a:t>
            </a:r>
          </a:p>
          <a:p>
            <a:r>
              <a:rPr lang="en-US" dirty="0"/>
              <a:t>Reference 3</a:t>
            </a:r>
            <a:r>
              <a:rPr lang="en-US" baseline="30000" dirty="0"/>
              <a:t>rd</a:t>
            </a:r>
            <a:r>
              <a:rPr lang="en-US" dirty="0"/>
              <a:t> parties that will need to be engage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CDF6-958D-6540-B9D4-51C3873366B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2984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&lt;Insert a picture of your assumptions map&gt;</a:t>
            </a:r>
          </a:p>
          <a:p>
            <a:r>
              <a:rPr lang="en-US" dirty="0"/>
              <a:t>&lt;Be prepared to talk about the key points and the most significant assumptions you have made&gt;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CDF6-958D-6540-B9D4-51C3873366B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121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&lt;Insert a picture of your risk &amp; mitigation plan</a:t>
            </a:r>
          </a:p>
          <a:p>
            <a:r>
              <a:rPr lang="en-US" dirty="0"/>
              <a:t>&lt;Be prepared to talk about the key points and the most significant risks associated with your idea&gt;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CDF6-958D-6540-B9D4-51C3873366B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20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the external costs needed to execute your idea</a:t>
            </a:r>
          </a:p>
          <a:p>
            <a:r>
              <a:rPr lang="en-US" dirty="0"/>
              <a:t>Make any call outs that may be risky, critical, or important to discuss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CDF6-958D-6540-B9D4-51C3873366B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966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&lt;Insert your resource chart, be prepared to discuss key points&gt;</a:t>
            </a:r>
          </a:p>
          <a:p>
            <a:r>
              <a:rPr lang="en-US" dirty="0"/>
              <a:t>Estimated internal Resource Profile tables from Executive Overview doc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Make any call outs that may be risky, critical, or important to discuss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CDF6-958D-6540-B9D4-51C3873366B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0073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&lt;Create Success Criteria&gt;</a:t>
            </a:r>
          </a:p>
          <a:p>
            <a:r>
              <a:rPr lang="en-US" dirty="0"/>
              <a:t>How will we know if this went well, best case scenario what will Ameritas get from your idea? Think both financially and intangibles (market space, engagement, etc)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CDF6-958D-6540-B9D4-51C3873366B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0315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&lt;Describe what the recommended next steps are to execute upon your idea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CDF6-958D-6540-B9D4-51C3873366B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1617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 what you need to get moving.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CDF6-958D-6540-B9D4-51C3873366B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5241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&lt;Insert each team members information&gt;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CDF6-958D-6540-B9D4-51C3873366B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9148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BCDF6-958D-6540-B9D4-51C3873366B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161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56D88-C7AB-184A-8271-250AE259EC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704BEF-470D-DB4D-9B57-3831E6B963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6F14E-5A2C-3E4B-8E5E-47EF88885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5A32-A202-CF43-B03E-94C88FEEFB92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430CB-854F-4A4B-8172-D7ADC4BDF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D6D88-A952-7741-BE27-5D501AED0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E70CD-028C-A344-BC60-038FB74FA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492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9D559-14C9-B640-9822-D8618FAE6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85C69-C013-7D48-BC07-8F9069C09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15D87-BF56-9242-9848-B817A5C5B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5A32-A202-CF43-B03E-94C88FEEFB92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31F62-8E0B-D145-8EEF-AED23323B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A55E4-8F30-484D-92B6-6907C01B4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E70CD-028C-A344-BC60-038FB74FA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527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DBA4C-B4BB-E747-A71C-6981B1A69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144977-AE2D-984D-BB4A-8B3BC8DB9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48BD3-A922-6647-A4C4-62EADC520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5A32-A202-CF43-B03E-94C88FEEFB92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56012-14BE-6E42-97D3-A9FBAA3CF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2351B-565F-374E-A401-649635A16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E70CD-028C-A344-BC60-038FB74FA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196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1BEF4-E615-844B-A48A-D4B3FD295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A9121-8918-FC4E-BA10-812DF9255C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64D8D2-754F-4F4B-BF6F-941E45666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D3F629-E3F6-B940-869D-9EB89DF62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5A32-A202-CF43-B03E-94C88FEEFB92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AD7D77-5BF8-954F-B576-75B97C8A1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083F9-F563-2D45-8903-DA58B359C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E70CD-028C-A344-BC60-038FB74FA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45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F4D30-2C6A-BE4F-83BC-AC77A3B25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EF38CD-39F6-824D-BD95-3CBE1F53E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917C46-0387-2B4A-8749-587C507C40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0C66BB-D431-ED45-BBEE-C6ECE1413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C4F242-745B-9F4A-9232-FBCF5F0DF4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53DE5E-DDB4-BE42-BC64-C098A311A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5A32-A202-CF43-B03E-94C88FEEFB92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CE2C47-563F-D34B-AC00-00B0A047D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2FA490-C031-5245-9852-73C4E80A7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E70CD-028C-A344-BC60-038FB74FA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450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16D53-D2AA-0645-862F-C3556FBA6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0BA6A6-24B6-E14D-9935-FD3048306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5A32-A202-CF43-B03E-94C88FEEFB92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1F719A-0D18-5F45-9E64-7D331A40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2AB312-913E-B84C-8DE7-80CE1EE38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E70CD-028C-A344-BC60-038FB74FA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37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7335E5-FE77-E44E-9B66-72A4F6935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5A32-A202-CF43-B03E-94C88FEEFB92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3C3C58-5368-0842-B20F-9A2A02B87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4E08A3-06B3-5246-83AF-14C6520CD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E70CD-028C-A344-BC60-038FB74FA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74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D8A27-E92D-7F48-AA6A-D8A9C1D34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8AD6B-E730-6B44-B257-108A2AF29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50EE9A-45E1-0340-9120-3313374F8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9AE18A-40B0-FB4C-8F30-BEB167AA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5A32-A202-CF43-B03E-94C88FEEFB92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22FB43-65B4-EC4F-8C1C-DFD8E44B8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60218E-0538-0A4F-BE62-5F34A521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E70CD-028C-A344-BC60-038FB74FA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171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B5625-2683-6F46-BF16-53CF2BB64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F1DEAF-1CB1-9F4B-A132-9C3ABCA3B9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85693-0286-B44F-BCA0-42B11392B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AD145C-BC78-0241-ADCE-20020DD53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5A32-A202-CF43-B03E-94C88FEEFB92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7E104E-D6C4-1A48-A15C-6A8FBCBCA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40123C-561B-774E-9AB0-290A9C8CD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E70CD-028C-A344-BC60-038FB74FA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361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1EDB2-D4CE-EB41-A977-9526C9FF1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48AE02-98AE-EA43-B883-CC8E761F7B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6B9D2-C5C7-4E47-9E75-D80C13D52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5A32-A202-CF43-B03E-94C88FEEFB92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6A04E-3E45-0942-9AE8-1ED1C73DD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E87BE-B0C8-DE4B-A54B-64F686CA0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E70CD-028C-A344-BC60-038FB74FA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339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A4F8C7-CF71-0C49-8DD1-2383B54081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A85C40-AE15-3E49-A4B7-4038E5A30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827B9-B70E-B644-8E84-5B3F82EB4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5A32-A202-CF43-B03E-94C88FEEFB92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B4BA1-8B51-EE48-A5EB-5BF6D7CE5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45331-C6A2-D54C-98EB-A6C0CF5C1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E70CD-028C-A344-BC60-038FB74FA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15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9E9C15-D4F0-E84C-82E8-FE60384B0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7E8166-C6F8-714C-B490-C24C5649B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ACFC35-F10C-604A-BA55-1B6E84BE0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B5A32-A202-CF43-B03E-94C88FEEFB92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23FE4-6ED3-F542-9EBB-F5999DBF9A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D6BC2-730D-9249-B4A2-DC54F8923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E70CD-028C-A344-BC60-038FB74FA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184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emf"/><Relationship Id="rId10" Type="http://schemas.openxmlformats.org/officeDocument/2006/relationships/image" Target="../media/image14.jpeg"/><Relationship Id="rId4" Type="http://schemas.openxmlformats.org/officeDocument/2006/relationships/image" Target="../media/image8.emf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22.jpg"/><Relationship Id="rId7" Type="http://schemas.openxmlformats.org/officeDocument/2006/relationships/image" Target="../media/image2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emf"/><Relationship Id="rId5" Type="http://schemas.openxmlformats.org/officeDocument/2006/relationships/image" Target="../media/image23.emf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3" Type="http://schemas.openxmlformats.org/officeDocument/2006/relationships/image" Target="../media/image30.jpe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.png"/><Relationship Id="rId10" Type="http://schemas.openxmlformats.org/officeDocument/2006/relationships/image" Target="../media/image35.png"/><Relationship Id="rId4" Type="http://schemas.openxmlformats.org/officeDocument/2006/relationships/image" Target="../media/image2.png"/><Relationship Id="rId9" Type="http://schemas.openxmlformats.org/officeDocument/2006/relationships/image" Target="../media/image34.svg"/><Relationship Id="rId1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6F0E6D8-57A4-BE4B-BD49-1E224097B0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90" t="9376" r="-7583"/>
          <a:stretch/>
        </p:blipFill>
        <p:spPr>
          <a:xfrm>
            <a:off x="0" y="0"/>
            <a:ext cx="1003202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553592-C097-6944-9689-470A14DB2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61701F-4236-914C-9FE8-FBBCB7B66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1213" y="6481732"/>
            <a:ext cx="286215" cy="171450"/>
          </a:xfrm>
        </p:spPr>
        <p:txBody>
          <a:bodyPr/>
          <a:lstStyle/>
          <a:p>
            <a:pPr>
              <a:defRPr/>
            </a:pPr>
            <a:fld id="{00D2D945-4493-6844-B008-31005E5B42CC}" type="slidenum">
              <a:rPr lang="en-US" sz="1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</a:t>
            </a:fld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ADE958E-7391-6D4E-A8EB-D6F3B401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928" y="6481732"/>
            <a:ext cx="3514803" cy="171450"/>
          </a:xfrm>
        </p:spPr>
        <p:txBody>
          <a:bodyPr/>
          <a:lstStyle/>
          <a:p>
            <a:pPr algn="l">
              <a:defRPr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internal audience only.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84A4B3-F90B-A34E-BAC8-E82DC53DC9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9064" y="588547"/>
            <a:ext cx="8385893" cy="626945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6031A5-FC2F-A540-8355-AFE244A181E9}"/>
              </a:ext>
            </a:extLst>
          </p:cNvPr>
          <p:cNvSpPr/>
          <p:nvPr/>
        </p:nvSpPr>
        <p:spPr>
          <a:xfrm>
            <a:off x="-2" y="3691603"/>
            <a:ext cx="12192000" cy="1943100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59CCB43-91B7-C64D-87E5-ADE1237B2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030" y="3781039"/>
            <a:ext cx="11154180" cy="788763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Innovation Challenge:</a:t>
            </a:r>
            <a:br>
              <a:rPr lang="en-US" sz="4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Finalist Pitch Deck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C5A905-1D37-E346-AE87-53093FA16C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5081" y="6029088"/>
            <a:ext cx="1941397" cy="642211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1DE6E901-A8AD-7F41-B8A6-DCCBF630AF40}"/>
              </a:ext>
            </a:extLst>
          </p:cNvPr>
          <p:cNvSpPr txBox="1">
            <a:spLocks/>
          </p:cNvSpPr>
          <p:nvPr/>
        </p:nvSpPr>
        <p:spPr>
          <a:xfrm>
            <a:off x="500492" y="4821351"/>
            <a:ext cx="11154180" cy="588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Josh Everett, Vice President Strategic Partnerships &amp; Innovation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John Garcia, Strategic Partnership &amp; Innovation Intern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Dan Volk, Strategic Partnership &amp; Innovation Intern</a:t>
            </a:r>
          </a:p>
        </p:txBody>
      </p:sp>
    </p:spTree>
    <p:extLst>
      <p:ext uri="{BB962C8B-B14F-4D97-AF65-F5344CB8AC3E}">
        <p14:creationId xmlns:p14="http://schemas.microsoft.com/office/powerpoint/2010/main" val="56957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6F0E6D8-57A4-BE4B-BD49-1E224097B0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90" t="9376" r="-7583"/>
          <a:stretch/>
        </p:blipFill>
        <p:spPr>
          <a:xfrm>
            <a:off x="0" y="0"/>
            <a:ext cx="1003202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553592-C097-6944-9689-470A14DB2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61701F-4236-914C-9FE8-FBBCB7B66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1213" y="6481732"/>
            <a:ext cx="286215" cy="171450"/>
          </a:xfrm>
        </p:spPr>
        <p:txBody>
          <a:bodyPr/>
          <a:lstStyle/>
          <a:p>
            <a:pPr>
              <a:defRPr/>
            </a:pPr>
            <a:fld id="{00D2D945-4493-6844-B008-31005E5B42CC}" type="slidenum">
              <a:rPr lang="en-US" sz="1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</a:t>
            </a:fld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ADE958E-7391-6D4E-A8EB-D6F3B401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928" y="6481732"/>
            <a:ext cx="3514803" cy="171450"/>
          </a:xfrm>
        </p:spPr>
        <p:txBody>
          <a:bodyPr/>
          <a:lstStyle/>
          <a:p>
            <a:pPr algn="l">
              <a:defRPr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internal audience only.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84A4B3-F90B-A34E-BAC8-E82DC53DC9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9064" y="588547"/>
            <a:ext cx="8385893" cy="626945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6031A5-FC2F-A540-8355-AFE244A181E9}"/>
              </a:ext>
            </a:extLst>
          </p:cNvPr>
          <p:cNvSpPr/>
          <p:nvPr/>
        </p:nvSpPr>
        <p:spPr>
          <a:xfrm>
            <a:off x="-2" y="3691603"/>
            <a:ext cx="12192000" cy="1943100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59CCB43-91B7-C64D-87E5-ADE1237B2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030" y="3781039"/>
            <a:ext cx="11154180" cy="788763"/>
          </a:xfrm>
        </p:spPr>
        <p:txBody>
          <a:bodyPr anchor="ctr"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&lt;Name of Idea&gt;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BA5F0B97-B79B-1C44-ABA3-D608653678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028" y="4368720"/>
            <a:ext cx="11154180" cy="588865"/>
          </a:xfrm>
        </p:spPr>
        <p:txBody>
          <a:bodyPr anchor="ctr"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&lt;Short Description of Idea&gt;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C5A905-1D37-E346-AE87-53093FA16C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5081" y="6029088"/>
            <a:ext cx="1941397" cy="642211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1DE6E901-A8AD-7F41-B8A6-DCCBF630AF40}"/>
              </a:ext>
            </a:extLst>
          </p:cNvPr>
          <p:cNvSpPr txBox="1">
            <a:spLocks/>
          </p:cNvSpPr>
          <p:nvPr/>
        </p:nvSpPr>
        <p:spPr>
          <a:xfrm>
            <a:off x="365026" y="4973752"/>
            <a:ext cx="11154180" cy="588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&lt;Team Name/Innovator Name(s)&gt;</a:t>
            </a:r>
          </a:p>
        </p:txBody>
      </p:sp>
    </p:spTree>
    <p:extLst>
      <p:ext uri="{BB962C8B-B14F-4D97-AF65-F5344CB8AC3E}">
        <p14:creationId xmlns:p14="http://schemas.microsoft.com/office/powerpoint/2010/main" val="1813219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85BFCC1-CF04-6F44-996F-56EAFEF7C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493" b="1249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61701F-4236-914C-9FE8-FBBCB7B66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1213" y="6481732"/>
            <a:ext cx="286215" cy="171450"/>
          </a:xfrm>
        </p:spPr>
        <p:txBody>
          <a:bodyPr/>
          <a:lstStyle/>
          <a:p>
            <a:pPr>
              <a:defRPr/>
            </a:pPr>
            <a:fld id="{00D2D945-4493-6844-B008-31005E5B42CC}" type="slidenum">
              <a:rPr lang="en-US" sz="1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3</a:t>
            </a:fld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ADE958E-7391-6D4E-A8EB-D6F3B401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928" y="6481732"/>
            <a:ext cx="3514803" cy="171450"/>
          </a:xfrm>
        </p:spPr>
        <p:txBody>
          <a:bodyPr/>
          <a:lstStyle/>
          <a:p>
            <a:pPr algn="l">
              <a:defRPr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internal audience only.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C5A905-1D37-E346-AE87-53093FA16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5081" y="6029088"/>
            <a:ext cx="1941397" cy="64221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4ABCCE5-25C1-49CC-84D9-4ABF7CB43B5B}"/>
              </a:ext>
            </a:extLst>
          </p:cNvPr>
          <p:cNvSpPr/>
          <p:nvPr/>
        </p:nvSpPr>
        <p:spPr>
          <a:xfrm>
            <a:off x="1683057" y="518236"/>
            <a:ext cx="926869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Set the stage to make your idea real for the audience</a:t>
            </a:r>
          </a:p>
        </p:txBody>
      </p:sp>
    </p:spTree>
    <p:extLst>
      <p:ext uri="{BB962C8B-B14F-4D97-AF65-F5344CB8AC3E}">
        <p14:creationId xmlns:p14="http://schemas.microsoft.com/office/powerpoint/2010/main" val="888068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900EC33-A080-6F4E-BC4E-FBD90F7E5A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968" b="7886"/>
          <a:stretch/>
        </p:blipFill>
        <p:spPr>
          <a:xfrm>
            <a:off x="-26017" y="0"/>
            <a:ext cx="12234086" cy="685800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61701F-4236-914C-9FE8-FBBCB7B66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1213" y="6481732"/>
            <a:ext cx="286215" cy="171450"/>
          </a:xfrm>
        </p:spPr>
        <p:txBody>
          <a:bodyPr/>
          <a:lstStyle/>
          <a:p>
            <a:pPr>
              <a:defRPr/>
            </a:pPr>
            <a:fld id="{00D2D945-4493-6844-B008-31005E5B42CC}" type="slidenum">
              <a:rPr lang="en-US" sz="1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4</a:t>
            </a:fld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ADE958E-7391-6D4E-A8EB-D6F3B401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928" y="6481732"/>
            <a:ext cx="3514803" cy="171450"/>
          </a:xfrm>
        </p:spPr>
        <p:txBody>
          <a:bodyPr/>
          <a:lstStyle/>
          <a:p>
            <a:pPr algn="l">
              <a:defRPr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internal audience only.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C5A905-1D37-E346-AE87-53093FA16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5081" y="6029088"/>
            <a:ext cx="1941397" cy="6422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6AE89B5-5FAE-4F6E-A057-E3F01BE510CA}"/>
              </a:ext>
            </a:extLst>
          </p:cNvPr>
          <p:cNvSpPr/>
          <p:nvPr/>
        </p:nvSpPr>
        <p:spPr>
          <a:xfrm>
            <a:off x="1056332" y="664724"/>
            <a:ext cx="9268691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Set the stage to what problem this is going to solve, how we can win</a:t>
            </a:r>
          </a:p>
        </p:txBody>
      </p:sp>
    </p:spTree>
    <p:extLst>
      <p:ext uri="{BB962C8B-B14F-4D97-AF65-F5344CB8AC3E}">
        <p14:creationId xmlns:p14="http://schemas.microsoft.com/office/powerpoint/2010/main" val="272248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0877F8E5-2B32-7841-BB19-2A23ED397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2455" y="6099821"/>
            <a:ext cx="1941397" cy="6422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22097A6-20B3-1843-9213-6C5C7C318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96119"/>
            <a:ext cx="9197009" cy="337995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61701F-4236-914C-9FE8-FBBCB7B66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1213" y="6481732"/>
            <a:ext cx="286215" cy="171450"/>
          </a:xfrm>
        </p:spPr>
        <p:txBody>
          <a:bodyPr/>
          <a:lstStyle/>
          <a:p>
            <a:pPr>
              <a:defRPr/>
            </a:pPr>
            <a:fld id="{00D2D945-4493-6844-B008-31005E5B42CC}" type="slidenum">
              <a:rPr lang="en-US" sz="1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5</a:t>
            </a:fld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ADE958E-7391-6D4E-A8EB-D6F3B401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928" y="6481732"/>
            <a:ext cx="3514803" cy="171450"/>
          </a:xfrm>
        </p:spPr>
        <p:txBody>
          <a:bodyPr/>
          <a:lstStyle/>
          <a:p>
            <a:pPr algn="l">
              <a:defRPr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internal audience only.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6031A5-FC2F-A540-8355-AFE244A181E9}"/>
              </a:ext>
            </a:extLst>
          </p:cNvPr>
          <p:cNvSpPr/>
          <p:nvPr/>
        </p:nvSpPr>
        <p:spPr>
          <a:xfrm>
            <a:off x="-2" y="0"/>
            <a:ext cx="12192000" cy="1943100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34646A1-2A82-364D-A50A-E554DB183D0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070"/>
          <a:stretch/>
        </p:blipFill>
        <p:spPr>
          <a:xfrm>
            <a:off x="610394" y="2867225"/>
            <a:ext cx="1690240" cy="1194527"/>
          </a:xfrm>
          <a:prstGeom prst="rect">
            <a:avLst/>
          </a:prstGeom>
        </p:spPr>
      </p:pic>
      <p:pic>
        <p:nvPicPr>
          <p:cNvPr id="27" name="Picture Placeholder 34">
            <a:extLst>
              <a:ext uri="{FF2B5EF4-FFF2-40B4-BE49-F238E27FC236}">
                <a16:creationId xmlns:a16="http://schemas.microsoft.com/office/drawing/2014/main" id="{17F34C91-88BE-274D-AA67-726407374F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3" r="16693"/>
          <a:stretch>
            <a:fillRect/>
          </a:stretch>
        </p:blipFill>
        <p:spPr>
          <a:xfrm>
            <a:off x="517428" y="886025"/>
            <a:ext cx="1979613" cy="1981200"/>
          </a:xfrm>
          <a:prstGeom prst="rect">
            <a:avLst/>
          </a:prstGeom>
        </p:spPr>
      </p:pic>
      <p:pic>
        <p:nvPicPr>
          <p:cNvPr id="28" name="Picture Placeholder 38" descr="Woman looking puzzled while looking at a screen">
            <a:extLst>
              <a:ext uri="{FF2B5EF4-FFF2-40B4-BE49-F238E27FC236}">
                <a16:creationId xmlns:a16="http://schemas.microsoft.com/office/drawing/2014/main" id="{D4F5756A-A26C-474F-ABE5-4146CFE402A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2924" y="886025"/>
            <a:ext cx="1979613" cy="1981200"/>
          </a:xfrm>
          <a:prstGeom prst="rect">
            <a:avLst/>
          </a:prstGeom>
        </p:spPr>
      </p:pic>
      <p:pic>
        <p:nvPicPr>
          <p:cNvPr id="29" name="Picture Placeholder 16">
            <a:extLst>
              <a:ext uri="{FF2B5EF4-FFF2-40B4-BE49-F238E27FC236}">
                <a16:creationId xmlns:a16="http://schemas.microsoft.com/office/drawing/2014/main" id="{D9A6EB5D-0896-E145-88F4-7F5A6DC4294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1" r="14391"/>
          <a:stretch/>
        </p:blipFill>
        <p:spPr>
          <a:xfrm>
            <a:off x="5128420" y="886024"/>
            <a:ext cx="1979614" cy="1981201"/>
          </a:xfrm>
          <a:prstGeom prst="rect">
            <a:avLst/>
          </a:prstGeom>
        </p:spPr>
      </p:pic>
      <p:pic>
        <p:nvPicPr>
          <p:cNvPr id="30" name="Picture Placeholder 18">
            <a:extLst>
              <a:ext uri="{FF2B5EF4-FFF2-40B4-BE49-F238E27FC236}">
                <a16:creationId xmlns:a16="http://schemas.microsoft.com/office/drawing/2014/main" id="{E5C5BCE5-BB40-9C4A-B1AC-EB00C21449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5" r="17125"/>
          <a:stretch>
            <a:fillRect/>
          </a:stretch>
        </p:blipFill>
        <p:spPr>
          <a:xfrm>
            <a:off x="7530786" y="857129"/>
            <a:ext cx="1980083" cy="1988347"/>
          </a:xfrm>
          <a:prstGeom prst="rect">
            <a:avLst/>
          </a:prstGeom>
        </p:spPr>
      </p:pic>
      <p:sp>
        <p:nvSpPr>
          <p:cNvPr id="32" name="Title 1">
            <a:extLst>
              <a:ext uri="{FF2B5EF4-FFF2-40B4-BE49-F238E27FC236}">
                <a16:creationId xmlns:a16="http://schemas.microsoft.com/office/drawing/2014/main" id="{6853BC94-9BCD-B144-BA6B-B5929B53A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320" y="123886"/>
            <a:ext cx="11154180" cy="788763"/>
          </a:xfrm>
        </p:spPr>
        <p:txBody>
          <a:bodyPr anchor="ctr">
            <a:norm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The Problem: &lt;Problem your idea will solve&gt;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96DFE76-5188-9249-8DA1-926907F96AE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0"/>
          <a:stretch/>
        </p:blipFill>
        <p:spPr>
          <a:xfrm>
            <a:off x="9850027" y="857128"/>
            <a:ext cx="1980083" cy="1988347"/>
          </a:xfrm>
          <a:prstGeom prst="rect">
            <a:avLst/>
          </a:prstGeom>
        </p:spPr>
      </p:pic>
      <p:sp>
        <p:nvSpPr>
          <p:cNvPr id="34" name="Subtitle 2">
            <a:extLst>
              <a:ext uri="{FF2B5EF4-FFF2-40B4-BE49-F238E27FC236}">
                <a16:creationId xmlns:a16="http://schemas.microsoft.com/office/drawing/2014/main" id="{1B7494B0-49D5-9047-B65E-A6AAC69D12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0394" y="3027569"/>
            <a:ext cx="1690240" cy="588865"/>
          </a:xfrm>
        </p:spPr>
        <p:txBody>
          <a:bodyPr anchor="ctr">
            <a:norm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#1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41A5853F-CC3C-7546-9687-B3B87C8F1D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31942" y="2323360"/>
            <a:ext cx="1690240" cy="149445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A20FBF4-EE0D-0E4C-AAE7-E860D2627D1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070"/>
          <a:stretch/>
        </p:blipFill>
        <p:spPr>
          <a:xfrm>
            <a:off x="2962171" y="2867225"/>
            <a:ext cx="1690240" cy="1194527"/>
          </a:xfrm>
          <a:prstGeom prst="rect">
            <a:avLst/>
          </a:prstGeom>
        </p:spPr>
      </p:pic>
      <p:sp>
        <p:nvSpPr>
          <p:cNvPr id="37" name="Subtitle 2">
            <a:extLst>
              <a:ext uri="{FF2B5EF4-FFF2-40B4-BE49-F238E27FC236}">
                <a16:creationId xmlns:a16="http://schemas.microsoft.com/office/drawing/2014/main" id="{F5E49D6E-C80B-BD4C-BA88-0F94E8732E13}"/>
              </a:ext>
            </a:extLst>
          </p:cNvPr>
          <p:cNvSpPr txBox="1">
            <a:spLocks/>
          </p:cNvSpPr>
          <p:nvPr/>
        </p:nvSpPr>
        <p:spPr>
          <a:xfrm>
            <a:off x="2962171" y="3027569"/>
            <a:ext cx="1690240" cy="588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#2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14D57ABC-7D4A-D24A-83D7-BC5039AC5D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070"/>
          <a:stretch/>
        </p:blipFill>
        <p:spPr>
          <a:xfrm>
            <a:off x="5250880" y="2867225"/>
            <a:ext cx="1690240" cy="1194527"/>
          </a:xfrm>
          <a:prstGeom prst="rect">
            <a:avLst/>
          </a:prstGeom>
        </p:spPr>
      </p:pic>
      <p:sp>
        <p:nvSpPr>
          <p:cNvPr id="39" name="Subtitle 2">
            <a:extLst>
              <a:ext uri="{FF2B5EF4-FFF2-40B4-BE49-F238E27FC236}">
                <a16:creationId xmlns:a16="http://schemas.microsoft.com/office/drawing/2014/main" id="{E3B45B51-CB2B-9C48-8EDA-CF2CD9D03441}"/>
              </a:ext>
            </a:extLst>
          </p:cNvPr>
          <p:cNvSpPr txBox="1">
            <a:spLocks/>
          </p:cNvSpPr>
          <p:nvPr/>
        </p:nvSpPr>
        <p:spPr>
          <a:xfrm>
            <a:off x="5250880" y="3027569"/>
            <a:ext cx="1690240" cy="588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#3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FE0F72D7-2DFE-DE48-9CF4-486E49F228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070"/>
          <a:stretch/>
        </p:blipFill>
        <p:spPr>
          <a:xfrm>
            <a:off x="7633910" y="2845475"/>
            <a:ext cx="1690240" cy="1194527"/>
          </a:xfrm>
          <a:prstGeom prst="rect">
            <a:avLst/>
          </a:prstGeom>
        </p:spPr>
      </p:pic>
      <p:sp>
        <p:nvSpPr>
          <p:cNvPr id="41" name="Subtitle 2">
            <a:extLst>
              <a:ext uri="{FF2B5EF4-FFF2-40B4-BE49-F238E27FC236}">
                <a16:creationId xmlns:a16="http://schemas.microsoft.com/office/drawing/2014/main" id="{328257E1-0EAA-2446-B20D-9D46CEE798BB}"/>
              </a:ext>
            </a:extLst>
          </p:cNvPr>
          <p:cNvSpPr txBox="1">
            <a:spLocks/>
          </p:cNvSpPr>
          <p:nvPr/>
        </p:nvSpPr>
        <p:spPr>
          <a:xfrm>
            <a:off x="7633910" y="2929022"/>
            <a:ext cx="1690240" cy="8091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#4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00353993-4661-B249-86D5-A1FAEEFAD28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070"/>
          <a:stretch/>
        </p:blipFill>
        <p:spPr>
          <a:xfrm>
            <a:off x="9948912" y="2845475"/>
            <a:ext cx="1690240" cy="1194527"/>
          </a:xfrm>
          <a:prstGeom prst="rect">
            <a:avLst/>
          </a:prstGeom>
        </p:spPr>
      </p:pic>
      <p:sp>
        <p:nvSpPr>
          <p:cNvPr id="43" name="Subtitle 2">
            <a:extLst>
              <a:ext uri="{FF2B5EF4-FFF2-40B4-BE49-F238E27FC236}">
                <a16:creationId xmlns:a16="http://schemas.microsoft.com/office/drawing/2014/main" id="{29D6C17F-1290-884F-A61E-DE521BD7E175}"/>
              </a:ext>
            </a:extLst>
          </p:cNvPr>
          <p:cNvSpPr txBox="1">
            <a:spLocks/>
          </p:cNvSpPr>
          <p:nvPr/>
        </p:nvSpPr>
        <p:spPr>
          <a:xfrm>
            <a:off x="9948912" y="3007691"/>
            <a:ext cx="1690240" cy="588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#5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F968E64-7B23-9146-868A-750196E49686}"/>
              </a:ext>
            </a:extLst>
          </p:cNvPr>
          <p:cNvSpPr txBox="1"/>
          <p:nvPr/>
        </p:nvSpPr>
        <p:spPr>
          <a:xfrm>
            <a:off x="610394" y="4283002"/>
            <a:ext cx="169024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Describe problem #1 and how addressing it creates positive impact; leverage to tell why we should execute on this idea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3FE8993-8014-4145-9A7A-93D95E73E8AE}"/>
              </a:ext>
            </a:extLst>
          </p:cNvPr>
          <p:cNvSpPr txBox="1"/>
          <p:nvPr/>
        </p:nvSpPr>
        <p:spPr>
          <a:xfrm>
            <a:off x="2962171" y="4283002"/>
            <a:ext cx="16902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Describe problem #2 and how addressing it creates positive impact; leverage to tell why we should execute on this idea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CE7D288-860C-744F-A773-FFEE3B594F8D}"/>
              </a:ext>
            </a:extLst>
          </p:cNvPr>
          <p:cNvSpPr txBox="1"/>
          <p:nvPr/>
        </p:nvSpPr>
        <p:spPr>
          <a:xfrm>
            <a:off x="5250881" y="4283002"/>
            <a:ext cx="169023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Describe problem #3 and how addressing it creates positive impact; leverage to tell why we should execute on this idea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5072EF9-9B65-9B48-B67A-942202A793AC}"/>
              </a:ext>
            </a:extLst>
          </p:cNvPr>
          <p:cNvSpPr txBox="1"/>
          <p:nvPr/>
        </p:nvSpPr>
        <p:spPr>
          <a:xfrm>
            <a:off x="7633910" y="4343867"/>
            <a:ext cx="169024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Describe problem #4 and how addressing it creates positive impact; leverage to tell why we should execute on this idea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D4FCD05-126C-8444-B5A1-A1D8A9FB3822}"/>
              </a:ext>
            </a:extLst>
          </p:cNvPr>
          <p:cNvSpPr txBox="1"/>
          <p:nvPr/>
        </p:nvSpPr>
        <p:spPr>
          <a:xfrm>
            <a:off x="9948912" y="4283002"/>
            <a:ext cx="16902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Describe problem #5 and how addressing it creates positive impact; leverage to tell why we should execute on this idea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193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06031A5-FC2F-A540-8355-AFE244A181E9}"/>
              </a:ext>
            </a:extLst>
          </p:cNvPr>
          <p:cNvSpPr/>
          <p:nvPr/>
        </p:nvSpPr>
        <p:spPr>
          <a:xfrm>
            <a:off x="-2" y="0"/>
            <a:ext cx="12192000" cy="1943100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877F8E5-2B32-7841-BB19-2A23ED397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2455" y="6099821"/>
            <a:ext cx="1941397" cy="6422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22097A6-20B3-1843-9213-6C5C7C318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96119"/>
            <a:ext cx="9197009" cy="337995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61701F-4236-914C-9FE8-FBBCB7B66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1213" y="6481732"/>
            <a:ext cx="286215" cy="171450"/>
          </a:xfrm>
        </p:spPr>
        <p:txBody>
          <a:bodyPr/>
          <a:lstStyle/>
          <a:p>
            <a:pPr>
              <a:defRPr/>
            </a:pPr>
            <a:fld id="{00D2D945-4493-6844-B008-31005E5B42CC}" type="slidenum">
              <a:rPr lang="en-US" sz="1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6</a:t>
            </a:fld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ADE958E-7391-6D4E-A8EB-D6F3B401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928" y="6481732"/>
            <a:ext cx="3514803" cy="171450"/>
          </a:xfrm>
        </p:spPr>
        <p:txBody>
          <a:bodyPr/>
          <a:lstStyle/>
          <a:p>
            <a:pPr algn="l">
              <a:defRPr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internal audience only.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6853BC94-9BCD-B144-BA6B-B5929B53A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320" y="123886"/>
            <a:ext cx="11154180" cy="788763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Outcomes / how we win / how agents win / how consumers win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41A5853F-CC3C-7546-9687-B3B87C8F1D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31942" y="2323360"/>
            <a:ext cx="1690240" cy="14944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2DEA93-9913-498F-B953-937606E79D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428" y="2929333"/>
            <a:ext cx="2476190" cy="16666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591CD4-A590-4B71-B949-60EFD71F8B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7317" y="2515628"/>
            <a:ext cx="1970275" cy="19431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D64E3F-68C9-4D89-8A33-D98FDC1F2455}"/>
              </a:ext>
            </a:extLst>
          </p:cNvPr>
          <p:cNvSpPr txBox="1"/>
          <p:nvPr/>
        </p:nvSpPr>
        <p:spPr>
          <a:xfrm>
            <a:off x="3567613" y="2248158"/>
            <a:ext cx="511447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are the potential outcomes?</a:t>
            </a:r>
          </a:p>
          <a:p>
            <a:endParaRPr lang="en-US" dirty="0"/>
          </a:p>
          <a:p>
            <a:r>
              <a:rPr lang="en-US" dirty="0"/>
              <a:t>What happens if this goes badly?</a:t>
            </a:r>
          </a:p>
          <a:p>
            <a:endParaRPr lang="en-US" dirty="0"/>
          </a:p>
          <a:p>
            <a:r>
              <a:rPr lang="en-US" dirty="0"/>
              <a:t>What happens if this goes really well?</a:t>
            </a:r>
          </a:p>
          <a:p>
            <a:endParaRPr lang="en-US" dirty="0"/>
          </a:p>
          <a:p>
            <a:r>
              <a:rPr lang="en-US" dirty="0"/>
              <a:t>Describe the outcomes that apply to consumers.</a:t>
            </a:r>
          </a:p>
          <a:p>
            <a:endParaRPr lang="en-US" dirty="0"/>
          </a:p>
          <a:p>
            <a:r>
              <a:rPr lang="en-US" dirty="0"/>
              <a:t>Describe the outcomes that apply to agents/brokers.</a:t>
            </a:r>
          </a:p>
          <a:p>
            <a:endParaRPr lang="en-US" dirty="0"/>
          </a:p>
          <a:p>
            <a:r>
              <a:rPr lang="en-US" dirty="0"/>
              <a:t>Describe the outcomes that apply to Ameritas.</a:t>
            </a:r>
          </a:p>
        </p:txBody>
      </p:sp>
    </p:spTree>
    <p:extLst>
      <p:ext uri="{BB962C8B-B14F-4D97-AF65-F5344CB8AC3E}">
        <p14:creationId xmlns:p14="http://schemas.microsoft.com/office/powerpoint/2010/main" val="512666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D76484-C120-A141-8A94-0E8F90CD0C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552"/>
          <a:stretch/>
        </p:blipFill>
        <p:spPr>
          <a:xfrm>
            <a:off x="2414038" y="0"/>
            <a:ext cx="977796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553592-C097-6944-9689-470A14DB2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0" y="0"/>
            <a:ext cx="12191998" cy="685800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61701F-4236-914C-9FE8-FBBCB7B66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1213" y="6481732"/>
            <a:ext cx="286215" cy="171450"/>
          </a:xfrm>
        </p:spPr>
        <p:txBody>
          <a:bodyPr/>
          <a:lstStyle/>
          <a:p>
            <a:pPr>
              <a:defRPr/>
            </a:pPr>
            <a:fld id="{00D2D945-4493-6844-B008-31005E5B42CC}" type="slidenum">
              <a:rPr lang="en-US" sz="1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7</a:t>
            </a:fld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ADE958E-7391-6D4E-A8EB-D6F3B401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928" y="6481732"/>
            <a:ext cx="3514803" cy="171450"/>
          </a:xfrm>
        </p:spPr>
        <p:txBody>
          <a:bodyPr/>
          <a:lstStyle/>
          <a:p>
            <a:pPr algn="l">
              <a:defRPr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internal audience only.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84A4B3-F90B-A34E-BAC8-E82DC53DC9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96019" y="605863"/>
            <a:ext cx="8385893" cy="626945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9B3C939-1330-924D-A800-7998EDCCD3E4}"/>
              </a:ext>
            </a:extLst>
          </p:cNvPr>
          <p:cNvSpPr/>
          <p:nvPr/>
        </p:nvSpPr>
        <p:spPr>
          <a:xfrm>
            <a:off x="0" y="0"/>
            <a:ext cx="7566991" cy="5017960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C5A905-1D37-E346-AE87-53093FA16C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5081" y="6029088"/>
            <a:ext cx="1941397" cy="64221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59CCB43-91B7-C64D-87E5-ADE1237B2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030" y="514485"/>
            <a:ext cx="11154180" cy="788763"/>
          </a:xfrm>
        </p:spPr>
        <p:txBody>
          <a:bodyPr anchor="ctr"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Did You Know?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458EB9-CBDA-B241-9381-3420DC30F2AE}"/>
              </a:ext>
            </a:extLst>
          </p:cNvPr>
          <p:cNvSpPr txBox="1"/>
          <p:nvPr/>
        </p:nvSpPr>
        <p:spPr>
          <a:xfrm>
            <a:off x="374320" y="1508347"/>
            <a:ext cx="699359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this page to talk about top reasons your idea is prevalent in todays market</a:t>
            </a: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can be similar information to your Solution Overview from your Executive Overview document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this slide to portray key stats or insights that make your idea appealing to execute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other competitors or business models have done something like this, introduce the info to describe what the potential 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594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2FEFC6A-1DAF-AF46-87FA-DD9EC76910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313" r="6013" b="11842"/>
          <a:stretch/>
        </p:blipFill>
        <p:spPr>
          <a:xfrm flipH="1">
            <a:off x="0" y="0"/>
            <a:ext cx="12192000" cy="6807957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61701F-4236-914C-9FE8-FBBCB7B66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1213" y="6481732"/>
            <a:ext cx="286215" cy="171450"/>
          </a:xfrm>
        </p:spPr>
        <p:txBody>
          <a:bodyPr/>
          <a:lstStyle/>
          <a:p>
            <a:pPr>
              <a:defRPr/>
            </a:pPr>
            <a:fld id="{00D2D945-4493-6844-B008-31005E5B42CC}" type="slidenum">
              <a:rPr lang="en-US" sz="1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8</a:t>
            </a:fld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ADE958E-7391-6D4E-A8EB-D6F3B401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928" y="6481732"/>
            <a:ext cx="3514803" cy="171450"/>
          </a:xfrm>
        </p:spPr>
        <p:txBody>
          <a:bodyPr/>
          <a:lstStyle/>
          <a:p>
            <a:pPr algn="l">
              <a:defRPr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internal audience only.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F17BDD-0F7F-4947-89D1-87E4A0954DD0}"/>
              </a:ext>
            </a:extLst>
          </p:cNvPr>
          <p:cNvSpPr/>
          <p:nvPr/>
        </p:nvSpPr>
        <p:spPr>
          <a:xfrm>
            <a:off x="5881585" y="-1"/>
            <a:ext cx="6310415" cy="6857999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D29FCA3B-A628-FC40-B02F-B9AEC2D84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00843" y="205072"/>
            <a:ext cx="11154180" cy="788763"/>
          </a:xfrm>
        </p:spPr>
        <p:txBody>
          <a:bodyPr anchor="ctr"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Solution: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51FCA96C-406E-3344-A02D-F874A8B77E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00841" y="929145"/>
            <a:ext cx="6091159" cy="399465"/>
          </a:xfrm>
        </p:spPr>
        <p:txBody>
          <a:bodyPr anchor="ctr"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&lt;Insert your solution&gt;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5041D6-5FB3-F540-AE5F-BD69814CA214}"/>
              </a:ext>
            </a:extLst>
          </p:cNvPr>
          <p:cNvSpPr txBox="1"/>
          <p:nvPr/>
        </p:nvSpPr>
        <p:spPr>
          <a:xfrm>
            <a:off x="6110133" y="1247898"/>
            <a:ext cx="61348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&lt;Briefly describe your solution&gt;</a:t>
            </a:r>
            <a:endParaRPr lang="en-US" sz="16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DB636B8-085D-5640-9F86-E4D163916E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0192" y="1931850"/>
            <a:ext cx="1191178" cy="119117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7E7D76F-4CFA-EA4A-B0EB-AE5AC8DD95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9514" y="2025042"/>
            <a:ext cx="1191178" cy="107439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F1466FC-692D-B54B-BD45-86C265ADAF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1753" y="2234043"/>
            <a:ext cx="1344610" cy="868709"/>
          </a:xfrm>
          <a:prstGeom prst="rect">
            <a:avLst/>
          </a:prstGeom>
        </p:spPr>
      </p:pic>
      <p:sp>
        <p:nvSpPr>
          <p:cNvPr id="28" name="Subtitle 2">
            <a:extLst>
              <a:ext uri="{FF2B5EF4-FFF2-40B4-BE49-F238E27FC236}">
                <a16:creationId xmlns:a16="http://schemas.microsoft.com/office/drawing/2014/main" id="{29D4AABF-6C98-9140-A70B-636964E8BA3E}"/>
              </a:ext>
            </a:extLst>
          </p:cNvPr>
          <p:cNvSpPr txBox="1">
            <a:spLocks/>
          </p:cNvSpPr>
          <p:nvPr/>
        </p:nvSpPr>
        <p:spPr>
          <a:xfrm>
            <a:off x="5991497" y="3212772"/>
            <a:ext cx="2020647" cy="3523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Communicate</a:t>
            </a: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AF46C2C8-D512-1648-AF9D-906E60DB40CF}"/>
              </a:ext>
            </a:extLst>
          </p:cNvPr>
          <p:cNvSpPr txBox="1">
            <a:spLocks/>
          </p:cNvSpPr>
          <p:nvPr/>
        </p:nvSpPr>
        <p:spPr>
          <a:xfrm>
            <a:off x="8191672" y="3202232"/>
            <a:ext cx="1690240" cy="3523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61804E5E-4FBF-5F45-9095-EBA7CB43A703}"/>
              </a:ext>
            </a:extLst>
          </p:cNvPr>
          <p:cNvSpPr txBox="1">
            <a:spLocks/>
          </p:cNvSpPr>
          <p:nvPr/>
        </p:nvSpPr>
        <p:spPr>
          <a:xfrm>
            <a:off x="9890661" y="3225823"/>
            <a:ext cx="1690240" cy="3523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C5A905-1D37-E346-AE87-53093FA16C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65081" y="6029088"/>
            <a:ext cx="1941397" cy="64221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CAE67C1-A51A-1C44-92D9-CE56294E4C5C}"/>
              </a:ext>
            </a:extLst>
          </p:cNvPr>
          <p:cNvSpPr txBox="1"/>
          <p:nvPr/>
        </p:nvSpPr>
        <p:spPr>
          <a:xfrm>
            <a:off x="6321903" y="3578143"/>
            <a:ext cx="1690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to describe</a:t>
            </a:r>
            <a:endParaRPr lang="en-ZA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797300C-33C6-B442-A6D4-23BF3E822675}"/>
              </a:ext>
            </a:extLst>
          </p:cNvPr>
          <p:cNvSpPr txBox="1"/>
          <p:nvPr/>
        </p:nvSpPr>
        <p:spPr>
          <a:xfrm>
            <a:off x="8317128" y="3578142"/>
            <a:ext cx="1823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ZA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to describe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E3204CB-251D-A04D-94B3-82497C46F1D3}"/>
              </a:ext>
            </a:extLst>
          </p:cNvPr>
          <p:cNvSpPr txBox="1"/>
          <p:nvPr/>
        </p:nvSpPr>
        <p:spPr>
          <a:xfrm>
            <a:off x="10068793" y="3578141"/>
            <a:ext cx="18412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to describe</a:t>
            </a:r>
            <a:endParaRPr lang="en-ZA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882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08FA65-F963-6F4D-BA2A-2A3A51E00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898"/>
            <a:ext cx="12192000" cy="6869896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61701F-4236-914C-9FE8-FBBCB7B66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1213" y="6481732"/>
            <a:ext cx="354309" cy="171450"/>
          </a:xfrm>
        </p:spPr>
        <p:txBody>
          <a:bodyPr/>
          <a:lstStyle/>
          <a:p>
            <a:pPr algn="l">
              <a:defRPr/>
            </a:pPr>
            <a:fld id="{00D2D945-4493-6844-B008-31005E5B42CC}" type="slidenum">
              <a:rPr lang="en-US" sz="1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>
                <a:defRPr/>
              </a:pPr>
              <a:t>9</a:t>
            </a:fld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ADE958E-7391-6D4E-A8EB-D6F3B401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928" y="6481732"/>
            <a:ext cx="3514803" cy="171450"/>
          </a:xfrm>
        </p:spPr>
        <p:txBody>
          <a:bodyPr/>
          <a:lstStyle/>
          <a:p>
            <a:pPr algn="l">
              <a:defRPr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internal audience only.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F17BDD-0F7F-4947-89D1-87E4A0954DD0}"/>
              </a:ext>
            </a:extLst>
          </p:cNvPr>
          <p:cNvSpPr/>
          <p:nvPr/>
        </p:nvSpPr>
        <p:spPr>
          <a:xfrm>
            <a:off x="5881585" y="-1"/>
            <a:ext cx="6310415" cy="6857999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D29FCA3B-A628-FC40-B02F-B9AEC2D84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00843" y="205072"/>
            <a:ext cx="6091157" cy="788763"/>
          </a:xfrm>
        </p:spPr>
        <p:txBody>
          <a:bodyPr anchor="ctr">
            <a:no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The How: &lt;How will your idea be brought to market&gt;</a:t>
            </a: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29D4AABF-6C98-9140-A70B-636964E8BA3E}"/>
              </a:ext>
            </a:extLst>
          </p:cNvPr>
          <p:cNvSpPr txBox="1">
            <a:spLocks/>
          </p:cNvSpPr>
          <p:nvPr/>
        </p:nvSpPr>
        <p:spPr>
          <a:xfrm>
            <a:off x="5752514" y="3515727"/>
            <a:ext cx="1690240" cy="3523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Tested &amp; proven</a:t>
            </a: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AF46C2C8-D512-1648-AF9D-906E60DB40CF}"/>
              </a:ext>
            </a:extLst>
          </p:cNvPr>
          <p:cNvSpPr txBox="1">
            <a:spLocks/>
          </p:cNvSpPr>
          <p:nvPr/>
        </p:nvSpPr>
        <p:spPr>
          <a:xfrm>
            <a:off x="7267772" y="3503830"/>
            <a:ext cx="1808671" cy="3523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Engagement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61804E5E-4FBF-5F45-9095-EBA7CB43A703}"/>
              </a:ext>
            </a:extLst>
          </p:cNvPr>
          <p:cNvSpPr txBox="1">
            <a:spLocks/>
          </p:cNvSpPr>
          <p:nvPr/>
        </p:nvSpPr>
        <p:spPr>
          <a:xfrm>
            <a:off x="8947385" y="3510673"/>
            <a:ext cx="1515245" cy="3523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C5A905-1D37-E346-AE87-53093FA16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5081" y="6029088"/>
            <a:ext cx="1941397" cy="6422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0BF518-150B-1348-84AD-A45282D331DC}"/>
              </a:ext>
            </a:extLst>
          </p:cNvPr>
          <p:cNvSpPr txBox="1"/>
          <p:nvPr/>
        </p:nvSpPr>
        <p:spPr>
          <a:xfrm>
            <a:off x="6158938" y="1105725"/>
            <a:ext cx="55189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&lt;Brief description about how your idea will be implemented&gt;</a:t>
            </a: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7CC8CB4-C19D-D049-AFE7-A9CCE4AAD0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6019" y="2500111"/>
            <a:ext cx="957678" cy="84699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7E1E1A7-68CE-4A41-BEB9-B83162BAA095}"/>
              </a:ext>
            </a:extLst>
          </p:cNvPr>
          <p:cNvSpPr txBox="1"/>
          <p:nvPr/>
        </p:nvSpPr>
        <p:spPr>
          <a:xfrm>
            <a:off x="9003108" y="3937430"/>
            <a:ext cx="15812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&lt;What is Ameritas getting out of this&gt;</a:t>
            </a:r>
            <a:endParaRPr lang="en-ZA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DA92B3B6-D36E-3048-A8DF-38F012C785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2062" y="2497829"/>
            <a:ext cx="957678" cy="86378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D3F1866-DD5F-9449-9471-21806AB928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11034" y="2480905"/>
            <a:ext cx="863289" cy="86328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DE76CD0-307A-FA4D-B94F-DD681CEE96CD}"/>
              </a:ext>
            </a:extLst>
          </p:cNvPr>
          <p:cNvSpPr txBox="1"/>
          <p:nvPr/>
        </p:nvSpPr>
        <p:spPr>
          <a:xfrm>
            <a:off x="7376742" y="3941469"/>
            <a:ext cx="16263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&lt;how will you get your idea off the ground with agents/customers/etc&gt;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1D9CEB4-A239-9143-95A5-72ACA9532B84}"/>
              </a:ext>
            </a:extLst>
          </p:cNvPr>
          <p:cNvSpPr txBox="1"/>
          <p:nvPr/>
        </p:nvSpPr>
        <p:spPr>
          <a:xfrm>
            <a:off x="10569700" y="3955849"/>
            <a:ext cx="145023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&lt;Other advantages to your proposed idea&gt;</a:t>
            </a:r>
            <a:endParaRPr lang="en-ZA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58AE879D-4C97-F94F-A710-0FCA27DF2EEB}"/>
              </a:ext>
            </a:extLst>
          </p:cNvPr>
          <p:cNvSpPr txBox="1">
            <a:spLocks/>
          </p:cNvSpPr>
          <p:nvPr/>
        </p:nvSpPr>
        <p:spPr>
          <a:xfrm>
            <a:off x="10395466" y="3522249"/>
            <a:ext cx="1515245" cy="3523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82486C9-FF67-2945-AB44-0CEEE885D5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6145" y="2508574"/>
            <a:ext cx="820203" cy="86823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7FC328C-19D5-9941-9C6F-218C52CFE4DE}"/>
              </a:ext>
            </a:extLst>
          </p:cNvPr>
          <p:cNvSpPr txBox="1"/>
          <p:nvPr/>
        </p:nvSpPr>
        <p:spPr>
          <a:xfrm>
            <a:off x="5881585" y="3941469"/>
            <a:ext cx="14329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&lt;how your idea has worked elsewhere&gt;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617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06031A5-FC2F-A540-8355-AFE244A181E9}"/>
              </a:ext>
            </a:extLst>
          </p:cNvPr>
          <p:cNvSpPr/>
          <p:nvPr/>
        </p:nvSpPr>
        <p:spPr>
          <a:xfrm>
            <a:off x="-2" y="0"/>
            <a:ext cx="12192000" cy="1166191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877F8E5-2B32-7841-BB19-2A23ED397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2455" y="6099821"/>
            <a:ext cx="1941397" cy="6422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22097A6-20B3-1843-9213-6C5C7C318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96119"/>
            <a:ext cx="9197009" cy="337995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61701F-4236-914C-9FE8-FBBCB7B66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1213" y="6481732"/>
            <a:ext cx="286215" cy="171450"/>
          </a:xfrm>
        </p:spPr>
        <p:txBody>
          <a:bodyPr/>
          <a:lstStyle/>
          <a:p>
            <a:pPr>
              <a:defRPr/>
            </a:pPr>
            <a:fld id="{00D2D945-4493-6844-B008-31005E5B42CC}" type="slidenum">
              <a:rPr lang="en-US" sz="1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10</a:t>
            </a:fld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ADE958E-7391-6D4E-A8EB-D6F3B401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928" y="6481732"/>
            <a:ext cx="3514803" cy="171450"/>
          </a:xfrm>
        </p:spPr>
        <p:txBody>
          <a:bodyPr/>
          <a:lstStyle/>
          <a:p>
            <a:pPr algn="l">
              <a:defRPr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internal audience only.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6853BC94-9BCD-B144-BA6B-B5929B53A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320" y="202274"/>
            <a:ext cx="11154180" cy="788763"/>
          </a:xfrm>
        </p:spPr>
        <p:txBody>
          <a:bodyPr anchor="ctr">
            <a:norm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Assumptions Map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407E3D22-B3DB-F44F-8D68-74460D50B05F}"/>
              </a:ext>
            </a:extLst>
          </p:cNvPr>
          <p:cNvSpPr txBox="1">
            <a:spLocks/>
          </p:cNvSpPr>
          <p:nvPr/>
        </p:nvSpPr>
        <p:spPr>
          <a:xfrm>
            <a:off x="-159191" y="3022600"/>
            <a:ext cx="1875094" cy="8290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Minor</a:t>
            </a:r>
            <a:br>
              <a:rPr lang="en-US" sz="1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Impact/</a:t>
            </a:r>
            <a:br>
              <a:rPr lang="en-US" sz="1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2AAD5E5E-21FC-C34D-B99A-1B6575DC38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2655" y="5766652"/>
            <a:ext cx="1875094" cy="829060"/>
          </a:xfrm>
        </p:spPr>
        <p:txBody>
          <a:bodyPr anchor="ctr">
            <a:noAutofit/>
          </a:bodyPr>
          <a:lstStyle/>
          <a:p>
            <a:r>
              <a:rPr lang="en-US" sz="1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Complex/ More Expensive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FA41C5-1BD5-461A-9023-711B93ECD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2694" y="1567567"/>
            <a:ext cx="6501281" cy="402393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24F4524-85C6-4225-AC3E-27A4D5641E00}"/>
              </a:ext>
            </a:extLst>
          </p:cNvPr>
          <p:cNvSpPr txBox="1"/>
          <p:nvPr/>
        </p:nvSpPr>
        <p:spPr>
          <a:xfrm>
            <a:off x="374321" y="1508347"/>
            <a:ext cx="46933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Key Assumptions: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147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0877F8E5-2B32-7841-BB19-2A23ED397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2455" y="6099821"/>
            <a:ext cx="1941397" cy="6422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22097A6-20B3-1843-9213-6C5C7C318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96119"/>
            <a:ext cx="9197009" cy="337995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61701F-4236-914C-9FE8-FBBCB7B66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1213" y="6481732"/>
            <a:ext cx="365715" cy="171450"/>
          </a:xfrm>
        </p:spPr>
        <p:txBody>
          <a:bodyPr/>
          <a:lstStyle/>
          <a:p>
            <a:pPr algn="l">
              <a:defRPr/>
            </a:pPr>
            <a:fld id="{00D2D945-4493-6844-B008-31005E5B42CC}" type="slidenum">
              <a:rPr lang="en-US" sz="1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>
                <a:defRPr/>
              </a:pPr>
              <a:t>11</a:t>
            </a:fld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ADE958E-7391-6D4E-A8EB-D6F3B401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928" y="6481732"/>
            <a:ext cx="3514803" cy="171450"/>
          </a:xfrm>
        </p:spPr>
        <p:txBody>
          <a:bodyPr/>
          <a:lstStyle/>
          <a:p>
            <a:pPr algn="l">
              <a:defRPr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internal audience only.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6031A5-FC2F-A540-8355-AFE244A181E9}"/>
              </a:ext>
            </a:extLst>
          </p:cNvPr>
          <p:cNvSpPr/>
          <p:nvPr/>
        </p:nvSpPr>
        <p:spPr>
          <a:xfrm>
            <a:off x="-2" y="0"/>
            <a:ext cx="12192000" cy="1166191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6853BC94-9BCD-B144-BA6B-B5929B53A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320" y="202274"/>
            <a:ext cx="11154180" cy="788763"/>
          </a:xfrm>
        </p:spPr>
        <p:txBody>
          <a:bodyPr anchor="ctr">
            <a:norm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Risks &amp; Mitigations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6514BF-5C55-4764-BB1E-A91C4FD9A888}"/>
              </a:ext>
            </a:extLst>
          </p:cNvPr>
          <p:cNvSpPr txBox="1"/>
          <p:nvPr/>
        </p:nvSpPr>
        <p:spPr>
          <a:xfrm>
            <a:off x="374321" y="1508347"/>
            <a:ext cx="46933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Most Significant Risks: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347C94-7A7D-451E-80D8-E3457B574E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5488" y="1508347"/>
            <a:ext cx="7842191" cy="309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739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0877F8E5-2B32-7841-BB19-2A23ED397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2455" y="6099821"/>
            <a:ext cx="1941397" cy="6422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22097A6-20B3-1843-9213-6C5C7C318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96119"/>
            <a:ext cx="9197009" cy="337995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61701F-4236-914C-9FE8-FBBCB7B66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1213" y="6481732"/>
            <a:ext cx="365715" cy="171450"/>
          </a:xfrm>
        </p:spPr>
        <p:txBody>
          <a:bodyPr/>
          <a:lstStyle/>
          <a:p>
            <a:pPr algn="l">
              <a:defRPr/>
            </a:pPr>
            <a:fld id="{00D2D945-4493-6844-B008-31005E5B42CC}" type="slidenum">
              <a:rPr lang="en-US" sz="1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>
                <a:defRPr/>
              </a:pPr>
              <a:t>12</a:t>
            </a:fld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ADE958E-7391-6D4E-A8EB-D6F3B401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928" y="6481732"/>
            <a:ext cx="3514803" cy="171450"/>
          </a:xfrm>
        </p:spPr>
        <p:txBody>
          <a:bodyPr/>
          <a:lstStyle/>
          <a:p>
            <a:pPr algn="l">
              <a:defRPr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internal audience only.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6031A5-FC2F-A540-8355-AFE244A181E9}"/>
              </a:ext>
            </a:extLst>
          </p:cNvPr>
          <p:cNvSpPr/>
          <p:nvPr/>
        </p:nvSpPr>
        <p:spPr>
          <a:xfrm>
            <a:off x="0" y="1769"/>
            <a:ext cx="12192000" cy="1166191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6853BC94-9BCD-B144-BA6B-B5929B53A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964" y="202274"/>
            <a:ext cx="11154180" cy="788763"/>
          </a:xfrm>
        </p:spPr>
        <p:txBody>
          <a:bodyPr anchor="ctr">
            <a:norm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Funding</a:t>
            </a:r>
          </a:p>
        </p:txBody>
      </p: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31262B54-426A-4F10-92C0-A7B70FBBF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52363"/>
              </p:ext>
            </p:extLst>
          </p:nvPr>
        </p:nvGraphicFramePr>
        <p:xfrm>
          <a:off x="474854" y="993173"/>
          <a:ext cx="11352525" cy="2401553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1555730">
                  <a:extLst>
                    <a:ext uri="{9D8B030D-6E8A-4147-A177-3AD203B41FA5}">
                      <a16:colId xmlns:a16="http://schemas.microsoft.com/office/drawing/2014/main" val="1173992025"/>
                    </a:ext>
                  </a:extLst>
                </a:gridCol>
                <a:gridCol w="1345032">
                  <a:extLst>
                    <a:ext uri="{9D8B030D-6E8A-4147-A177-3AD203B41FA5}">
                      <a16:colId xmlns:a16="http://schemas.microsoft.com/office/drawing/2014/main" val="115202853"/>
                    </a:ext>
                  </a:extLst>
                </a:gridCol>
                <a:gridCol w="1438868">
                  <a:extLst>
                    <a:ext uri="{9D8B030D-6E8A-4147-A177-3AD203B41FA5}">
                      <a16:colId xmlns:a16="http://schemas.microsoft.com/office/drawing/2014/main" val="1010693434"/>
                    </a:ext>
                  </a:extLst>
                </a:gridCol>
                <a:gridCol w="1438868">
                  <a:extLst>
                    <a:ext uri="{9D8B030D-6E8A-4147-A177-3AD203B41FA5}">
                      <a16:colId xmlns:a16="http://schemas.microsoft.com/office/drawing/2014/main" val="628986695"/>
                    </a:ext>
                  </a:extLst>
                </a:gridCol>
                <a:gridCol w="1438868">
                  <a:extLst>
                    <a:ext uri="{9D8B030D-6E8A-4147-A177-3AD203B41FA5}">
                      <a16:colId xmlns:a16="http://schemas.microsoft.com/office/drawing/2014/main" val="2575369775"/>
                    </a:ext>
                  </a:extLst>
                </a:gridCol>
                <a:gridCol w="1438868">
                  <a:extLst>
                    <a:ext uri="{9D8B030D-6E8A-4147-A177-3AD203B41FA5}">
                      <a16:colId xmlns:a16="http://schemas.microsoft.com/office/drawing/2014/main" val="1821339127"/>
                    </a:ext>
                  </a:extLst>
                </a:gridCol>
                <a:gridCol w="1438868">
                  <a:extLst>
                    <a:ext uri="{9D8B030D-6E8A-4147-A177-3AD203B41FA5}">
                      <a16:colId xmlns:a16="http://schemas.microsoft.com/office/drawing/2014/main" val="3778082769"/>
                    </a:ext>
                  </a:extLst>
                </a:gridCol>
                <a:gridCol w="1257423">
                  <a:extLst>
                    <a:ext uri="{9D8B030D-6E8A-4147-A177-3AD203B41FA5}">
                      <a16:colId xmlns:a16="http://schemas.microsoft.com/office/drawing/2014/main" val="1944590475"/>
                    </a:ext>
                  </a:extLst>
                </a:gridCol>
              </a:tblGrid>
              <a:tr h="29664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Category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 of Total</a:t>
                      </a:r>
                    </a:p>
                  </a:txBody>
                  <a:tcPr marL="81226" marR="81226" marT="40613" marB="40613" anchor="b"/>
                </a:tc>
                <a:extLst>
                  <a:ext uri="{0D108BD9-81ED-4DB2-BD59-A6C34878D82A}">
                    <a16:rowId xmlns:a16="http://schemas.microsoft.com/office/drawing/2014/main" val="1666649893"/>
                  </a:ext>
                </a:extLst>
              </a:tr>
              <a:tr h="296641">
                <a:tc>
                  <a:txBody>
                    <a:bodyPr/>
                    <a:lstStyle/>
                    <a:p>
                      <a:pPr marL="0" indent="0" algn="l" fontAlgn="b">
                        <a:buFont typeface="Arial" panose="020B0604020202020204" pitchFamily="34" charset="0"/>
                        <a:buNone/>
                      </a:pPr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 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$##</a:t>
                      </a: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#%</a:t>
                      </a:r>
                    </a:p>
                  </a:txBody>
                  <a:tcPr marL="81226" marR="81226" marT="40613" marB="40613" anchor="b"/>
                </a:tc>
                <a:extLst>
                  <a:ext uri="{0D108BD9-81ED-4DB2-BD59-A6C34878D82A}">
                    <a16:rowId xmlns:a16="http://schemas.microsoft.com/office/drawing/2014/main" val="2485679637"/>
                  </a:ext>
                </a:extLst>
              </a:tr>
              <a:tr h="296641">
                <a:tc>
                  <a:txBody>
                    <a:bodyPr/>
                    <a:lstStyle/>
                    <a:p>
                      <a:pPr marL="0" indent="0" algn="l" fontAlgn="b">
                        <a:buFont typeface="Arial" panose="020B0604020202020204" pitchFamily="34" charset="0"/>
                        <a:buNone/>
                      </a:pPr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 B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$##</a:t>
                      </a:r>
                      <a:endParaRPr lang="en-US" sz="14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#%</a:t>
                      </a:r>
                    </a:p>
                  </a:txBody>
                  <a:tcPr marL="81226" marR="81226" marT="40613" marB="40613" anchor="b"/>
                </a:tc>
                <a:extLst>
                  <a:ext uri="{0D108BD9-81ED-4DB2-BD59-A6C34878D82A}">
                    <a16:rowId xmlns:a16="http://schemas.microsoft.com/office/drawing/2014/main" val="3397003364"/>
                  </a:ext>
                </a:extLst>
              </a:tr>
              <a:tr h="296641">
                <a:tc>
                  <a:txBody>
                    <a:bodyPr/>
                    <a:lstStyle/>
                    <a:p>
                      <a:pPr marL="0" indent="0" algn="l" fontAlgn="b">
                        <a:buFont typeface="Arial" panose="020B0604020202020204" pitchFamily="34" charset="0"/>
                        <a:buNone/>
                      </a:pPr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 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$##</a:t>
                      </a:r>
                      <a:endParaRPr lang="en-US" sz="1400" b="1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#%</a:t>
                      </a:r>
                    </a:p>
                  </a:txBody>
                  <a:tcPr marL="81226" marR="81226" marT="40613" marB="40613" anchor="b"/>
                </a:tc>
                <a:extLst>
                  <a:ext uri="{0D108BD9-81ED-4DB2-BD59-A6C34878D82A}">
                    <a16:rowId xmlns:a16="http://schemas.microsoft.com/office/drawing/2014/main" val="3605552400"/>
                  </a:ext>
                </a:extLst>
              </a:tr>
              <a:tr h="296641">
                <a:tc>
                  <a:txBody>
                    <a:bodyPr/>
                    <a:lstStyle/>
                    <a:p>
                      <a:pPr marL="0" indent="0" algn="l" fontAlgn="b">
                        <a:buFont typeface="Arial" panose="020B0604020202020204" pitchFamily="34" charset="0"/>
                        <a:buNone/>
                      </a:pPr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 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$##</a:t>
                      </a:r>
                      <a:endParaRPr lang="en-US" sz="14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#%</a:t>
                      </a:r>
                    </a:p>
                  </a:txBody>
                  <a:tcPr marL="81226" marR="81226" marT="40613" marB="40613" anchor="b"/>
                </a:tc>
                <a:extLst>
                  <a:ext uri="{0D108BD9-81ED-4DB2-BD59-A6C34878D82A}">
                    <a16:rowId xmlns:a16="http://schemas.microsoft.com/office/drawing/2014/main" val="3567166819"/>
                  </a:ext>
                </a:extLst>
              </a:tr>
              <a:tr h="29664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 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$##</a:t>
                      </a:r>
                      <a:endParaRPr lang="en-US" sz="14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#%</a:t>
                      </a:r>
                    </a:p>
                  </a:txBody>
                  <a:tcPr marL="81226" marR="81226" marT="40613" marB="40613" anchor="b"/>
                </a:tc>
                <a:extLst>
                  <a:ext uri="{0D108BD9-81ED-4DB2-BD59-A6C34878D82A}">
                    <a16:rowId xmlns:a16="http://schemas.microsoft.com/office/drawing/2014/main" val="140477354"/>
                  </a:ext>
                </a:extLst>
              </a:tr>
              <a:tr h="296641">
                <a:tc>
                  <a:txBody>
                    <a:bodyPr/>
                    <a:lstStyle/>
                    <a:p>
                      <a:pPr marL="0" indent="0" algn="l" fontAlgn="b">
                        <a:buFont typeface="Arial" panose="020B0604020202020204" pitchFamily="34" charset="0"/>
                        <a:buNone/>
                      </a:pPr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 F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$##</a:t>
                      </a:r>
                      <a:endParaRPr lang="en-US" sz="14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#%</a:t>
                      </a:r>
                    </a:p>
                  </a:txBody>
                  <a:tcPr marL="81226" marR="81226" marT="40613" marB="40613" anchor="b"/>
                </a:tc>
                <a:extLst>
                  <a:ext uri="{0D108BD9-81ED-4DB2-BD59-A6C34878D82A}">
                    <a16:rowId xmlns:a16="http://schemas.microsoft.com/office/drawing/2014/main" val="2044338634"/>
                  </a:ext>
                </a:extLst>
              </a:tr>
              <a:tr h="296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Cost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$##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$####</a:t>
                      </a: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81226" marR="81226" marT="40613" marB="40613" anchor="b"/>
                </a:tc>
                <a:extLst>
                  <a:ext uri="{0D108BD9-81ED-4DB2-BD59-A6C34878D82A}">
                    <a16:rowId xmlns:a16="http://schemas.microsoft.com/office/drawing/2014/main" val="500785602"/>
                  </a:ext>
                </a:extLst>
              </a:tr>
            </a:tbl>
          </a:graphicData>
        </a:graphic>
      </p:graphicFrame>
      <p:sp>
        <p:nvSpPr>
          <p:cNvPr id="59" name="TextBox 58">
            <a:extLst>
              <a:ext uri="{FF2B5EF4-FFF2-40B4-BE49-F238E27FC236}">
                <a16:creationId xmlns:a16="http://schemas.microsoft.com/office/drawing/2014/main" id="{7323A878-1DEB-4211-A985-B0FF60A098B0}"/>
              </a:ext>
            </a:extLst>
          </p:cNvPr>
          <p:cNvSpPr txBox="1"/>
          <p:nvPr/>
        </p:nvSpPr>
        <p:spPr>
          <a:xfrm>
            <a:off x="474854" y="3514498"/>
            <a:ext cx="46933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Key External Cost Elements: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590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0877F8E5-2B32-7841-BB19-2A23ED397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2455" y="6099821"/>
            <a:ext cx="1941397" cy="6422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22097A6-20B3-1843-9213-6C5C7C318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96119"/>
            <a:ext cx="9197009" cy="337995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61701F-4236-914C-9FE8-FBBCB7B66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1213" y="6481732"/>
            <a:ext cx="365715" cy="171450"/>
          </a:xfrm>
        </p:spPr>
        <p:txBody>
          <a:bodyPr/>
          <a:lstStyle/>
          <a:p>
            <a:pPr algn="l">
              <a:defRPr/>
            </a:pPr>
            <a:fld id="{00D2D945-4493-6844-B008-31005E5B42CC}" type="slidenum">
              <a:rPr lang="en-US" sz="1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>
                <a:defRPr/>
              </a:pPr>
              <a:t>13</a:t>
            </a:fld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ADE958E-7391-6D4E-A8EB-D6F3B401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928" y="6481732"/>
            <a:ext cx="3514803" cy="171450"/>
          </a:xfrm>
        </p:spPr>
        <p:txBody>
          <a:bodyPr/>
          <a:lstStyle/>
          <a:p>
            <a:pPr algn="l">
              <a:defRPr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internal audience only.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6031A5-FC2F-A540-8355-AFE244A181E9}"/>
              </a:ext>
            </a:extLst>
          </p:cNvPr>
          <p:cNvSpPr/>
          <p:nvPr/>
        </p:nvSpPr>
        <p:spPr>
          <a:xfrm>
            <a:off x="-2" y="0"/>
            <a:ext cx="12192000" cy="1166191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6853BC94-9BCD-B144-BA6B-B5929B53A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320" y="202274"/>
            <a:ext cx="11154180" cy="788763"/>
          </a:xfrm>
        </p:spPr>
        <p:txBody>
          <a:bodyPr anchor="ctr">
            <a:norm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Internal Resourcing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AA34565-9FA2-A14B-8AE5-43B226A604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555155"/>
              </p:ext>
            </p:extLst>
          </p:nvPr>
        </p:nvGraphicFramePr>
        <p:xfrm>
          <a:off x="474854" y="993173"/>
          <a:ext cx="11352525" cy="2401553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1555730">
                  <a:extLst>
                    <a:ext uri="{9D8B030D-6E8A-4147-A177-3AD203B41FA5}">
                      <a16:colId xmlns:a16="http://schemas.microsoft.com/office/drawing/2014/main" val="1173992025"/>
                    </a:ext>
                  </a:extLst>
                </a:gridCol>
                <a:gridCol w="1345032">
                  <a:extLst>
                    <a:ext uri="{9D8B030D-6E8A-4147-A177-3AD203B41FA5}">
                      <a16:colId xmlns:a16="http://schemas.microsoft.com/office/drawing/2014/main" val="115202853"/>
                    </a:ext>
                  </a:extLst>
                </a:gridCol>
                <a:gridCol w="1438868">
                  <a:extLst>
                    <a:ext uri="{9D8B030D-6E8A-4147-A177-3AD203B41FA5}">
                      <a16:colId xmlns:a16="http://schemas.microsoft.com/office/drawing/2014/main" val="1010693434"/>
                    </a:ext>
                  </a:extLst>
                </a:gridCol>
                <a:gridCol w="1438868">
                  <a:extLst>
                    <a:ext uri="{9D8B030D-6E8A-4147-A177-3AD203B41FA5}">
                      <a16:colId xmlns:a16="http://schemas.microsoft.com/office/drawing/2014/main" val="628986695"/>
                    </a:ext>
                  </a:extLst>
                </a:gridCol>
                <a:gridCol w="1438868">
                  <a:extLst>
                    <a:ext uri="{9D8B030D-6E8A-4147-A177-3AD203B41FA5}">
                      <a16:colId xmlns:a16="http://schemas.microsoft.com/office/drawing/2014/main" val="2575369775"/>
                    </a:ext>
                  </a:extLst>
                </a:gridCol>
                <a:gridCol w="1438868">
                  <a:extLst>
                    <a:ext uri="{9D8B030D-6E8A-4147-A177-3AD203B41FA5}">
                      <a16:colId xmlns:a16="http://schemas.microsoft.com/office/drawing/2014/main" val="1821339127"/>
                    </a:ext>
                  </a:extLst>
                </a:gridCol>
                <a:gridCol w="1438868">
                  <a:extLst>
                    <a:ext uri="{9D8B030D-6E8A-4147-A177-3AD203B41FA5}">
                      <a16:colId xmlns:a16="http://schemas.microsoft.com/office/drawing/2014/main" val="3778082769"/>
                    </a:ext>
                  </a:extLst>
                </a:gridCol>
                <a:gridCol w="1257423">
                  <a:extLst>
                    <a:ext uri="{9D8B030D-6E8A-4147-A177-3AD203B41FA5}">
                      <a16:colId xmlns:a16="http://schemas.microsoft.com/office/drawing/2014/main" val="1944590475"/>
                    </a:ext>
                  </a:extLst>
                </a:gridCol>
              </a:tblGrid>
              <a:tr h="29664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Internal Hours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 of Total</a:t>
                      </a:r>
                    </a:p>
                  </a:txBody>
                  <a:tcPr marL="81226" marR="81226" marT="40613" marB="40613" anchor="b"/>
                </a:tc>
                <a:extLst>
                  <a:ext uri="{0D108BD9-81ED-4DB2-BD59-A6C34878D82A}">
                    <a16:rowId xmlns:a16="http://schemas.microsoft.com/office/drawing/2014/main" val="1666649893"/>
                  </a:ext>
                </a:extLst>
              </a:tr>
              <a:tr h="296641">
                <a:tc>
                  <a:txBody>
                    <a:bodyPr/>
                    <a:lstStyle/>
                    <a:p>
                      <a:pPr marL="0" indent="0" algn="l" fontAlgn="b">
                        <a:buFont typeface="Arial" panose="020B0604020202020204" pitchFamily="34" charset="0"/>
                        <a:buNone/>
                      </a:pPr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Role 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##</a:t>
                      </a: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#%</a:t>
                      </a:r>
                    </a:p>
                  </a:txBody>
                  <a:tcPr marL="81226" marR="81226" marT="40613" marB="40613" anchor="b"/>
                </a:tc>
                <a:extLst>
                  <a:ext uri="{0D108BD9-81ED-4DB2-BD59-A6C34878D82A}">
                    <a16:rowId xmlns:a16="http://schemas.microsoft.com/office/drawing/2014/main" val="2485679637"/>
                  </a:ext>
                </a:extLst>
              </a:tr>
              <a:tr h="296641">
                <a:tc>
                  <a:txBody>
                    <a:bodyPr/>
                    <a:lstStyle/>
                    <a:p>
                      <a:pPr marL="0" indent="0" algn="l" fontAlgn="b">
                        <a:buFont typeface="Arial" panose="020B0604020202020204" pitchFamily="34" charset="0"/>
                        <a:buNone/>
                      </a:pPr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Role 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##</a:t>
                      </a:r>
                      <a:endParaRPr lang="en-US" sz="14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#%</a:t>
                      </a:r>
                    </a:p>
                  </a:txBody>
                  <a:tcPr marL="81226" marR="81226" marT="40613" marB="40613" anchor="b"/>
                </a:tc>
                <a:extLst>
                  <a:ext uri="{0D108BD9-81ED-4DB2-BD59-A6C34878D82A}">
                    <a16:rowId xmlns:a16="http://schemas.microsoft.com/office/drawing/2014/main" val="3397003364"/>
                  </a:ext>
                </a:extLst>
              </a:tr>
              <a:tr h="296641">
                <a:tc>
                  <a:txBody>
                    <a:bodyPr/>
                    <a:lstStyle/>
                    <a:p>
                      <a:pPr marL="0" indent="0" algn="l" fontAlgn="b">
                        <a:buFont typeface="Arial" panose="020B0604020202020204" pitchFamily="34" charset="0"/>
                        <a:buNone/>
                      </a:pPr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Role 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##</a:t>
                      </a:r>
                      <a:endParaRPr lang="en-US" sz="1400" b="1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#%</a:t>
                      </a:r>
                    </a:p>
                  </a:txBody>
                  <a:tcPr marL="81226" marR="81226" marT="40613" marB="40613" anchor="b"/>
                </a:tc>
                <a:extLst>
                  <a:ext uri="{0D108BD9-81ED-4DB2-BD59-A6C34878D82A}">
                    <a16:rowId xmlns:a16="http://schemas.microsoft.com/office/drawing/2014/main" val="3605552400"/>
                  </a:ext>
                </a:extLst>
              </a:tr>
              <a:tr h="296641">
                <a:tc>
                  <a:txBody>
                    <a:bodyPr/>
                    <a:lstStyle/>
                    <a:p>
                      <a:pPr marL="0" indent="0" algn="l" fontAlgn="b">
                        <a:buFont typeface="Arial" panose="020B0604020202020204" pitchFamily="34" charset="0"/>
                        <a:buNone/>
                      </a:pPr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##</a:t>
                      </a:r>
                      <a:endParaRPr lang="en-US" sz="14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#%</a:t>
                      </a:r>
                    </a:p>
                  </a:txBody>
                  <a:tcPr marL="81226" marR="81226" marT="40613" marB="40613" anchor="b"/>
                </a:tc>
                <a:extLst>
                  <a:ext uri="{0D108BD9-81ED-4DB2-BD59-A6C34878D82A}">
                    <a16:rowId xmlns:a16="http://schemas.microsoft.com/office/drawing/2014/main" val="3567166819"/>
                  </a:ext>
                </a:extLst>
              </a:tr>
              <a:tr h="296641">
                <a:tc>
                  <a:txBody>
                    <a:bodyPr/>
                    <a:lstStyle/>
                    <a:p>
                      <a:pPr marL="0" indent="0" algn="l" fontAlgn="b">
                        <a:buFont typeface="Arial" panose="020B0604020202020204" pitchFamily="34" charset="0"/>
                        <a:buNone/>
                      </a:pPr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Growth Board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##</a:t>
                      </a:r>
                      <a:endParaRPr lang="en-US" sz="14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#%</a:t>
                      </a:r>
                    </a:p>
                  </a:txBody>
                  <a:tcPr marL="81226" marR="81226" marT="40613" marB="40613" anchor="b"/>
                </a:tc>
                <a:extLst>
                  <a:ext uri="{0D108BD9-81ED-4DB2-BD59-A6C34878D82A}">
                    <a16:rowId xmlns:a16="http://schemas.microsoft.com/office/drawing/2014/main" val="140477354"/>
                  </a:ext>
                </a:extLst>
              </a:tr>
              <a:tr h="296641">
                <a:tc>
                  <a:txBody>
                    <a:bodyPr/>
                    <a:lstStyle/>
                    <a:p>
                      <a:pPr marL="0" indent="0" algn="l" fontAlgn="b">
                        <a:buFont typeface="Arial" panose="020B0604020202020204" pitchFamily="34" charset="0"/>
                        <a:buNone/>
                      </a:pPr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Technology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##</a:t>
                      </a:r>
                      <a:endParaRPr lang="en-US" sz="14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#%</a:t>
                      </a:r>
                    </a:p>
                  </a:txBody>
                  <a:tcPr marL="81226" marR="81226" marT="40613" marB="40613" anchor="b"/>
                </a:tc>
                <a:extLst>
                  <a:ext uri="{0D108BD9-81ED-4DB2-BD59-A6C34878D82A}">
                    <a16:rowId xmlns:a16="http://schemas.microsoft.com/office/drawing/2014/main" val="2044338634"/>
                  </a:ext>
                </a:extLst>
              </a:tr>
              <a:tr h="29664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Hours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####</a:t>
                      </a:r>
                    </a:p>
                  </a:txBody>
                  <a:tcPr marL="81226" marR="81226" marT="40613" marB="40613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81226" marR="81226" marT="40613" marB="40613" anchor="b"/>
                </a:tc>
                <a:extLst>
                  <a:ext uri="{0D108BD9-81ED-4DB2-BD59-A6C34878D82A}">
                    <a16:rowId xmlns:a16="http://schemas.microsoft.com/office/drawing/2014/main" val="500785602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44514985-1AA5-4660-8738-1A68BB32DF35}"/>
              </a:ext>
            </a:extLst>
          </p:cNvPr>
          <p:cNvSpPr txBox="1"/>
          <p:nvPr/>
        </p:nvSpPr>
        <p:spPr>
          <a:xfrm>
            <a:off x="474854" y="3514498"/>
            <a:ext cx="46933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Key Resource Elements: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42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0877F8E5-2B32-7841-BB19-2A23ED397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2455" y="6099821"/>
            <a:ext cx="1941397" cy="6422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22097A6-20B3-1843-9213-6C5C7C318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96119"/>
            <a:ext cx="9197009" cy="337995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61701F-4236-914C-9FE8-FBBCB7B66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1213" y="6481732"/>
            <a:ext cx="365715" cy="171450"/>
          </a:xfrm>
        </p:spPr>
        <p:txBody>
          <a:bodyPr/>
          <a:lstStyle/>
          <a:p>
            <a:pPr algn="l">
              <a:defRPr/>
            </a:pPr>
            <a:fld id="{00D2D945-4493-6844-B008-31005E5B42CC}" type="slidenum">
              <a:rPr lang="en-US" sz="1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>
                <a:defRPr/>
              </a:pPr>
              <a:t>14</a:t>
            </a:fld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ADE958E-7391-6D4E-A8EB-D6F3B401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928" y="6481732"/>
            <a:ext cx="3514803" cy="171450"/>
          </a:xfrm>
        </p:spPr>
        <p:txBody>
          <a:bodyPr/>
          <a:lstStyle/>
          <a:p>
            <a:pPr algn="l">
              <a:defRPr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internal audience only.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6031A5-FC2F-A540-8355-AFE244A181E9}"/>
              </a:ext>
            </a:extLst>
          </p:cNvPr>
          <p:cNvSpPr/>
          <p:nvPr/>
        </p:nvSpPr>
        <p:spPr>
          <a:xfrm>
            <a:off x="-2" y="0"/>
            <a:ext cx="12192000" cy="1402744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6853BC94-9BCD-B144-BA6B-B5929B53A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320" y="202274"/>
            <a:ext cx="11154180" cy="788763"/>
          </a:xfrm>
        </p:spPr>
        <p:txBody>
          <a:bodyPr anchor="ctr">
            <a:norm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Success = Growth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99454FB-6E3E-1040-ADD7-D6E2B91E59CE}"/>
              </a:ext>
            </a:extLst>
          </p:cNvPr>
          <p:cNvSpPr txBox="1">
            <a:spLocks/>
          </p:cNvSpPr>
          <p:nvPr/>
        </p:nvSpPr>
        <p:spPr>
          <a:xfrm>
            <a:off x="374320" y="806191"/>
            <a:ext cx="11339513" cy="360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ZA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criteria will measure and determine success.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293C39-DAD2-4148-81B5-F85C101867AD}"/>
              </a:ext>
            </a:extLst>
          </p:cNvPr>
          <p:cNvSpPr/>
          <p:nvPr/>
        </p:nvSpPr>
        <p:spPr>
          <a:xfrm>
            <a:off x="374320" y="1594954"/>
            <a:ext cx="11564042" cy="4578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  <a:buClr>
                <a:schemeClr val="tx1"/>
              </a:buClr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Describe the Growth Projections and numbers</a:t>
            </a:r>
          </a:p>
          <a:p>
            <a:pPr>
              <a:spcBef>
                <a:spcPts val="750"/>
              </a:spcBef>
              <a:buClr>
                <a:schemeClr val="tx1"/>
              </a:buClr>
            </a:pPr>
            <a:r>
              <a:rPr lang="en-US" i="1" dirty="0"/>
              <a:t>&lt;Describe the benefit  profile of your solution. Provide context as to how these results will be achieved. ?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750"/>
              </a:spcBef>
              <a:buClr>
                <a:schemeClr val="tx1"/>
              </a:buClr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750"/>
              </a:spcBef>
              <a:buClr>
                <a:schemeClr val="tx1"/>
              </a:buClr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>
              <a:spcBef>
                <a:spcPts val="750"/>
              </a:spcBef>
              <a:buClr>
                <a:schemeClr val="tx1"/>
              </a:buClr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>
              <a:spcBef>
                <a:spcPts val="750"/>
              </a:spcBef>
              <a:buClr>
                <a:schemeClr val="tx1"/>
              </a:buClr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>
              <a:spcBef>
                <a:spcPts val="750"/>
              </a:spcBef>
              <a:buClr>
                <a:schemeClr val="tx1"/>
              </a:buClr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>
              <a:spcBef>
                <a:spcPts val="750"/>
              </a:spcBef>
              <a:buClr>
                <a:schemeClr val="tx1"/>
              </a:buClr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Describe what success looks like:  “Success is…”</a:t>
            </a:r>
          </a:p>
          <a:p>
            <a:pPr marL="461963" lvl="2" indent="-177800">
              <a:spcBef>
                <a:spcPts val="45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Metric:  Describe success criteria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1963" lvl="2" indent="-177800">
              <a:spcBef>
                <a:spcPts val="45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Metric: More than xx% of associates….</a:t>
            </a:r>
          </a:p>
          <a:p>
            <a:pPr marL="461963" lvl="2" indent="-177800">
              <a:spcBef>
                <a:spcPts val="45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Metric: More than xx% of Agents…. </a:t>
            </a:r>
          </a:p>
          <a:p>
            <a:pPr marL="461963" lvl="2" indent="-177800">
              <a:spcBef>
                <a:spcPts val="45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Metric:  ABC</a:t>
            </a:r>
          </a:p>
          <a:p>
            <a:pPr marL="461963" lvl="2" indent="-177800">
              <a:spcBef>
                <a:spcPts val="45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Metric:  XYZ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94579A-A612-49B5-9F8C-B72DC5099F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070" y="2673484"/>
            <a:ext cx="8179603" cy="151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094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0877F8E5-2B32-7841-BB19-2A23ED397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2455" y="6099821"/>
            <a:ext cx="1941397" cy="6422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22097A6-20B3-1843-9213-6C5C7C318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96119"/>
            <a:ext cx="9197009" cy="337995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61701F-4236-914C-9FE8-FBBCB7B66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1213" y="6481732"/>
            <a:ext cx="365715" cy="171450"/>
          </a:xfrm>
        </p:spPr>
        <p:txBody>
          <a:bodyPr/>
          <a:lstStyle/>
          <a:p>
            <a:pPr algn="l">
              <a:defRPr/>
            </a:pPr>
            <a:fld id="{00D2D945-4493-6844-B008-31005E5B42CC}" type="slidenum">
              <a:rPr lang="en-US" sz="1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>
                <a:defRPr/>
              </a:pPr>
              <a:t>15</a:t>
            </a:fld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ADE958E-7391-6D4E-A8EB-D6F3B401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928" y="6481732"/>
            <a:ext cx="3514803" cy="171450"/>
          </a:xfrm>
        </p:spPr>
        <p:txBody>
          <a:bodyPr/>
          <a:lstStyle/>
          <a:p>
            <a:pPr algn="l">
              <a:defRPr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internal audience only.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6031A5-FC2F-A540-8355-AFE244A181E9}"/>
              </a:ext>
            </a:extLst>
          </p:cNvPr>
          <p:cNvSpPr/>
          <p:nvPr/>
        </p:nvSpPr>
        <p:spPr>
          <a:xfrm>
            <a:off x="-2" y="0"/>
            <a:ext cx="12192000" cy="1166191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6853BC94-9BCD-B144-BA6B-B5929B53A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320" y="202274"/>
            <a:ext cx="11154180" cy="788763"/>
          </a:xfrm>
        </p:spPr>
        <p:txBody>
          <a:bodyPr anchor="ctr">
            <a:norm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Recommended Next Steps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255E71-F6CA-4BC4-B0BF-283631F3680D}"/>
              </a:ext>
            </a:extLst>
          </p:cNvPr>
          <p:cNvSpPr/>
          <p:nvPr/>
        </p:nvSpPr>
        <p:spPr>
          <a:xfrm>
            <a:off x="374320" y="1594954"/>
            <a:ext cx="11564042" cy="1610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spcBef>
                <a:spcPts val="750"/>
              </a:spcBef>
              <a:buClr>
                <a:schemeClr val="tx1"/>
              </a:buClr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Describe what you feel are the immediate next steps to get started</a:t>
            </a:r>
          </a:p>
          <a:p>
            <a:pPr marL="461963" lvl="2" indent="-177800">
              <a:spcBef>
                <a:spcPts val="45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Step 1</a:t>
            </a:r>
          </a:p>
          <a:p>
            <a:pPr marL="461963" lvl="2" indent="-177800">
              <a:spcBef>
                <a:spcPts val="45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Step 2</a:t>
            </a:r>
          </a:p>
          <a:p>
            <a:pPr marL="461963" lvl="2" indent="-177800">
              <a:spcBef>
                <a:spcPts val="45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Step 3</a:t>
            </a:r>
          </a:p>
          <a:p>
            <a:pPr marL="461963" lvl="2" indent="-177800">
              <a:spcBef>
                <a:spcPts val="45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Step 4</a:t>
            </a:r>
          </a:p>
        </p:txBody>
      </p:sp>
    </p:spTree>
    <p:extLst>
      <p:ext uri="{BB962C8B-B14F-4D97-AF65-F5344CB8AC3E}">
        <p14:creationId xmlns:p14="http://schemas.microsoft.com/office/powerpoint/2010/main" val="3543833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963D4D-F5B9-FC47-B996-DCD251B5C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" y="0"/>
            <a:ext cx="10287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553592-C097-6944-9689-470A14DB2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738" y="0"/>
            <a:ext cx="11375259" cy="685800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61701F-4236-914C-9FE8-FBBCB7B66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1213" y="6481732"/>
            <a:ext cx="354309" cy="171450"/>
          </a:xfrm>
        </p:spPr>
        <p:txBody>
          <a:bodyPr/>
          <a:lstStyle/>
          <a:p>
            <a:pPr>
              <a:defRPr/>
            </a:pPr>
            <a:fld id="{00D2D945-4493-6844-B008-31005E5B42CC}" type="slidenum">
              <a:rPr lang="en-US" sz="1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16</a:t>
            </a:fld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ADE958E-7391-6D4E-A8EB-D6F3B401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928" y="6481732"/>
            <a:ext cx="3514803" cy="171450"/>
          </a:xfrm>
        </p:spPr>
        <p:txBody>
          <a:bodyPr/>
          <a:lstStyle/>
          <a:p>
            <a:pPr algn="l">
              <a:defRPr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internal audience only.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6031A5-FC2F-A540-8355-AFE244A181E9}"/>
              </a:ext>
            </a:extLst>
          </p:cNvPr>
          <p:cNvSpPr/>
          <p:nvPr/>
        </p:nvSpPr>
        <p:spPr>
          <a:xfrm>
            <a:off x="7234520" y="0"/>
            <a:ext cx="495748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59CCB43-91B7-C64D-87E5-ADE1237B2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5640" y="310178"/>
            <a:ext cx="2980978" cy="788763"/>
          </a:xfrm>
        </p:spPr>
        <p:txBody>
          <a:bodyPr anchor="ctr"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The Ask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C5A905-1D37-E346-AE87-53093FA16C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5081" y="6029088"/>
            <a:ext cx="1941397" cy="6422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FC229B-43B0-4D41-8007-0E11312F1DE5}"/>
              </a:ext>
            </a:extLst>
          </p:cNvPr>
          <p:cNvSpPr txBox="1"/>
          <p:nvPr/>
        </p:nvSpPr>
        <p:spPr>
          <a:xfrm>
            <a:off x="7665637" y="1855981"/>
            <a:ext cx="4268889" cy="3452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Funding</a:t>
            </a:r>
          </a:p>
          <a:p>
            <a:pPr indent="-220663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ZA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&lt;How much you need to chase this&gt;</a:t>
            </a:r>
          </a:p>
          <a:p>
            <a:pPr>
              <a:spcBef>
                <a:spcPts val="1500"/>
              </a:spcBef>
            </a:pPr>
            <a:r>
              <a:rPr lang="en-ZA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Resourcing</a:t>
            </a:r>
          </a:p>
          <a:p>
            <a:pPr indent="-220663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ZA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2019: &lt;how many hours&gt;</a:t>
            </a:r>
          </a:p>
          <a:p>
            <a:pPr>
              <a:spcBef>
                <a:spcPts val="1500"/>
              </a:spcBef>
            </a:pPr>
            <a:r>
              <a:rPr lang="en-ZA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Executive support</a:t>
            </a:r>
          </a:p>
          <a:p>
            <a:pPr indent="-220663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ZA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you need from others to help move on this</a:t>
            </a:r>
          </a:p>
          <a:p>
            <a:pPr>
              <a:spcBef>
                <a:spcPts val="1500"/>
              </a:spcBef>
            </a:pPr>
            <a:r>
              <a:rPr lang="en-ZA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&lt;Any Additional things you need to be able to effectively deploy your idea&gt;</a:t>
            </a:r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55215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47">
            <a:extLst>
              <a:ext uri="{FF2B5EF4-FFF2-40B4-BE49-F238E27FC236}">
                <a16:creationId xmlns:a16="http://schemas.microsoft.com/office/drawing/2014/main" id="{031F717A-A475-5B43-B96A-11B9445AC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35962"/>
            <a:ext cx="12192001" cy="69296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553592-C097-6944-9689-470A14DB2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0" y="-71681"/>
            <a:ext cx="12192000" cy="6965399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61701F-4236-914C-9FE8-FBBCB7B66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1213" y="6481732"/>
            <a:ext cx="354309" cy="171450"/>
          </a:xfrm>
        </p:spPr>
        <p:txBody>
          <a:bodyPr/>
          <a:lstStyle/>
          <a:p>
            <a:pPr algn="l">
              <a:defRPr/>
            </a:pPr>
            <a:fld id="{00D2D945-4493-6844-B008-31005E5B42CC}" type="slidenum">
              <a:rPr lang="en-US" sz="1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>
                <a:defRPr/>
              </a:pPr>
              <a:t>17</a:t>
            </a:fld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ADE958E-7391-6D4E-A8EB-D6F3B401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928" y="6481732"/>
            <a:ext cx="3514803" cy="171450"/>
          </a:xfrm>
        </p:spPr>
        <p:txBody>
          <a:bodyPr/>
          <a:lstStyle/>
          <a:p>
            <a:pPr algn="l">
              <a:defRPr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internal audience only.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84A4B3-F90B-A34E-BAC8-E82DC53DC9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96019" y="588548"/>
            <a:ext cx="8385893" cy="626945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9B3C939-1330-924D-A800-7998EDCCD3E4}"/>
              </a:ext>
            </a:extLst>
          </p:cNvPr>
          <p:cNvSpPr/>
          <p:nvPr/>
        </p:nvSpPr>
        <p:spPr>
          <a:xfrm>
            <a:off x="-1" y="3138102"/>
            <a:ext cx="7566991" cy="2890986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59CCB43-91B7-C64D-87E5-ADE1237B2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029" y="3343173"/>
            <a:ext cx="4285347" cy="788763"/>
          </a:xfrm>
        </p:spPr>
        <p:txBody>
          <a:bodyPr anchor="ctr"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6F00B69E-9F21-B746-8D7C-4EB9139B7D88}"/>
              </a:ext>
            </a:extLst>
          </p:cNvPr>
          <p:cNvSpPr>
            <a:spLocks noGrp="1"/>
          </p:cNvSpPr>
          <p:nvPr/>
        </p:nvSpPr>
        <p:spPr bwMode="gray">
          <a:xfrm>
            <a:off x="868864" y="4468948"/>
            <a:ext cx="3206053" cy="24765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&lt;Individual Name&gt;</a:t>
            </a:r>
          </a:p>
        </p:txBody>
      </p:sp>
      <p:pic>
        <p:nvPicPr>
          <p:cNvPr id="18" name="Graphic 2" descr="User" title="Icon - Presenter Name">
            <a:extLst>
              <a:ext uri="{FF2B5EF4-FFF2-40B4-BE49-F238E27FC236}">
                <a16:creationId xmlns:a16="http://schemas.microsoft.com/office/drawing/2014/main" id="{A7BED43E-28B1-A848-8F3F-A50EDEC9724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5788" y="4480757"/>
            <a:ext cx="218900" cy="218900"/>
          </a:xfrm>
          <a:prstGeom prst="rect">
            <a:avLst/>
          </a:prstGeom>
        </p:spPr>
      </p:pic>
      <p:pic>
        <p:nvPicPr>
          <p:cNvPr id="19" name="Graphic 3" descr="Smart Phone" title="Icon - Presenter Phone Number">
            <a:extLst>
              <a:ext uri="{FF2B5EF4-FFF2-40B4-BE49-F238E27FC236}">
                <a16:creationId xmlns:a16="http://schemas.microsoft.com/office/drawing/2014/main" id="{56B499A1-A99C-4E41-B383-7A15A26D28F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5390" y="4817991"/>
            <a:ext cx="218900" cy="218900"/>
          </a:xfrm>
          <a:prstGeom prst="rect">
            <a:avLst/>
          </a:prstGeom>
        </p:spPr>
      </p:pic>
      <p:pic>
        <p:nvPicPr>
          <p:cNvPr id="20" name="Graphic 4" descr="Envelope" title="Icon Presenter Email">
            <a:extLst>
              <a:ext uri="{FF2B5EF4-FFF2-40B4-BE49-F238E27FC236}">
                <a16:creationId xmlns:a16="http://schemas.microsoft.com/office/drawing/2014/main" id="{0DE59278-305C-B148-8C46-37DC4637E05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9623" y="5139221"/>
            <a:ext cx="218900" cy="2189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6C2244F-F256-4C46-99C4-A37C3C864CC5}"/>
              </a:ext>
            </a:extLst>
          </p:cNvPr>
          <p:cNvGrpSpPr/>
          <p:nvPr/>
        </p:nvGrpSpPr>
        <p:grpSpPr>
          <a:xfrm>
            <a:off x="539623" y="5453489"/>
            <a:ext cx="3535992" cy="247650"/>
            <a:chOff x="539623" y="5271503"/>
            <a:chExt cx="3535992" cy="247650"/>
          </a:xfrm>
        </p:grpSpPr>
        <p:pic>
          <p:nvPicPr>
            <p:cNvPr id="21" name="Graphic 5" descr="World">
              <a:extLst>
                <a:ext uri="{FF2B5EF4-FFF2-40B4-BE49-F238E27FC236}">
                  <a16:creationId xmlns:a16="http://schemas.microsoft.com/office/drawing/2014/main" id="{DF8F762E-40C5-794D-89A7-7E1718841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39623" y="5271503"/>
              <a:ext cx="231342" cy="231342"/>
            </a:xfrm>
            <a:prstGeom prst="rect">
              <a:avLst/>
            </a:prstGeom>
          </p:spPr>
        </p:pic>
        <p:sp>
          <p:nvSpPr>
            <p:cNvPr id="22" name="Text Placeholder 18">
              <a:extLst>
                <a:ext uri="{FF2B5EF4-FFF2-40B4-BE49-F238E27FC236}">
                  <a16:creationId xmlns:a16="http://schemas.microsoft.com/office/drawing/2014/main" id="{7660FA71-8710-9247-83BD-53C78093EC8D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868865" y="5271503"/>
              <a:ext cx="3206750" cy="2476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ajor"/>
          </p:style>
          <p:txBody>
            <a:bodyPr vert="horz" lIns="0" tIns="0" rIns="0" bIns="0" rtlCol="0">
              <a:no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  <a:lvl2pPr>
                <a:defRPr>
                  <a:latin typeface="+mj-lt"/>
                  <a:ea typeface="+mj-ea"/>
                  <a:cs typeface="+mj-cs"/>
                </a:defRPr>
              </a:lvl2pPr>
              <a:lvl3pPr>
                <a:defRPr>
                  <a:latin typeface="+mj-lt"/>
                  <a:ea typeface="+mj-ea"/>
                  <a:cs typeface="+mj-cs"/>
                </a:defRPr>
              </a:lvl3pPr>
              <a:lvl4pPr>
                <a:defRPr>
                  <a:latin typeface="+mj-lt"/>
                  <a:ea typeface="+mj-ea"/>
                  <a:cs typeface="+mj-cs"/>
                </a:defRPr>
              </a:lvl4pPr>
              <a:lvl5pPr>
                <a:defRPr>
                  <a:latin typeface="+mj-lt"/>
                  <a:ea typeface="+mj-ea"/>
                  <a:cs typeface="+mj-cs"/>
                </a:defRPr>
              </a:lvl5pPr>
              <a:lvl6pPr>
                <a:defRPr>
                  <a:latin typeface="+mj-lt"/>
                  <a:ea typeface="+mj-ea"/>
                  <a:cs typeface="+mj-cs"/>
                </a:defRPr>
              </a:lvl6pPr>
              <a:lvl7pPr>
                <a:defRPr>
                  <a:latin typeface="+mj-lt"/>
                  <a:ea typeface="+mj-ea"/>
                  <a:cs typeface="+mj-cs"/>
                </a:defRPr>
              </a:lvl7pPr>
              <a:lvl8pPr>
                <a:defRPr>
                  <a:latin typeface="+mj-lt"/>
                  <a:ea typeface="+mj-ea"/>
                  <a:cs typeface="+mj-cs"/>
                </a:defRPr>
              </a:lvl8pPr>
              <a:lvl9pPr>
                <a:defRPr>
                  <a:latin typeface="+mj-lt"/>
                  <a:ea typeface="+mj-ea"/>
                  <a:cs typeface="+mj-cs"/>
                </a:defRPr>
              </a:lvl9pPr>
            </a:lstStyle>
            <a:p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ameritas.com</a:t>
              </a:r>
              <a:endParaRPr lang="en-ZA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A749E562-B8BA-B44A-827F-215CFB5BA72C}"/>
              </a:ext>
            </a:extLst>
          </p:cNvPr>
          <p:cNvSpPr>
            <a:spLocks noGrp="1"/>
          </p:cNvSpPr>
          <p:nvPr/>
        </p:nvSpPr>
        <p:spPr bwMode="gray">
          <a:xfrm>
            <a:off x="868167" y="5125540"/>
            <a:ext cx="3206750" cy="24765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US" sz="1400" kern="120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2000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ZA" sz="1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&lt;Email&gt;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3FB50001-952B-2E43-936E-F21A703D8E9E}"/>
              </a:ext>
            </a:extLst>
          </p:cNvPr>
          <p:cNvSpPr>
            <a:spLocks noGrp="1"/>
          </p:cNvSpPr>
          <p:nvPr/>
        </p:nvSpPr>
        <p:spPr bwMode="gray">
          <a:xfrm>
            <a:off x="868865" y="4797591"/>
            <a:ext cx="3206750" cy="24765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600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ZA" sz="16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&lt;Phone Number&gt;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890AA5E-0115-9242-B4D0-112F3A0AACE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52455" y="6099821"/>
            <a:ext cx="1941397" cy="642211"/>
          </a:xfrm>
          <a:prstGeom prst="rect">
            <a:avLst/>
          </a:prstGeom>
        </p:spPr>
      </p:pic>
      <p:sp>
        <p:nvSpPr>
          <p:cNvPr id="26" name="Subtitle 2">
            <a:extLst>
              <a:ext uri="{FF2B5EF4-FFF2-40B4-BE49-F238E27FC236}">
                <a16:creationId xmlns:a16="http://schemas.microsoft.com/office/drawing/2014/main" id="{F5224D6C-28F1-4F2E-8015-0388A607A6C3}"/>
              </a:ext>
            </a:extLst>
          </p:cNvPr>
          <p:cNvSpPr>
            <a:spLocks noGrp="1"/>
          </p:cNvSpPr>
          <p:nvPr/>
        </p:nvSpPr>
        <p:spPr bwMode="gray">
          <a:xfrm>
            <a:off x="649073" y="4026941"/>
            <a:ext cx="3168984" cy="24765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&lt;Team Name&gt;</a:t>
            </a:r>
          </a:p>
        </p:txBody>
      </p:sp>
    </p:spTree>
    <p:extLst>
      <p:ext uri="{BB962C8B-B14F-4D97-AF65-F5344CB8AC3E}">
        <p14:creationId xmlns:p14="http://schemas.microsoft.com/office/powerpoint/2010/main" val="512337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0877F8E5-2B32-7841-BB19-2A23ED397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2455" y="6099821"/>
            <a:ext cx="1941397" cy="6422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22097A6-20B3-1843-9213-6C5C7C318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96119"/>
            <a:ext cx="9197009" cy="337995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961701F-4236-914C-9FE8-FBBCB7B66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1213" y="6481732"/>
            <a:ext cx="365715" cy="171450"/>
          </a:xfrm>
        </p:spPr>
        <p:txBody>
          <a:bodyPr/>
          <a:lstStyle/>
          <a:p>
            <a:pPr algn="l">
              <a:defRPr/>
            </a:pPr>
            <a:fld id="{00D2D945-4493-6844-B008-31005E5B42CC}" type="slidenum">
              <a:rPr lang="en-US" sz="1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>
                <a:defRPr/>
              </a:pPr>
              <a:t>18</a:t>
            </a:fld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ADE958E-7391-6D4E-A8EB-D6F3B401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928" y="6481732"/>
            <a:ext cx="3514803" cy="171450"/>
          </a:xfrm>
        </p:spPr>
        <p:txBody>
          <a:bodyPr/>
          <a:lstStyle/>
          <a:p>
            <a:pPr algn="l">
              <a:defRPr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internal audience only.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6031A5-FC2F-A540-8355-AFE244A181E9}"/>
              </a:ext>
            </a:extLst>
          </p:cNvPr>
          <p:cNvSpPr/>
          <p:nvPr/>
        </p:nvSpPr>
        <p:spPr>
          <a:xfrm>
            <a:off x="-2" y="0"/>
            <a:ext cx="12192000" cy="1166191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6853BC94-9BCD-B144-BA6B-B5929B53A5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320" y="202274"/>
            <a:ext cx="11154180" cy="788763"/>
          </a:xfrm>
        </p:spPr>
        <p:txBody>
          <a:bodyPr anchor="ctr">
            <a:norm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What’s Next?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5EFD11-D339-4583-B2B6-BE3D909616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6866" y="1368465"/>
            <a:ext cx="7730398" cy="446875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ACC03D9-581A-489E-ACB5-CEA1DC557AF4}"/>
              </a:ext>
            </a:extLst>
          </p:cNvPr>
          <p:cNvSpPr/>
          <p:nvPr/>
        </p:nvSpPr>
        <p:spPr>
          <a:xfrm>
            <a:off x="9333382" y="2260101"/>
            <a:ext cx="1860203" cy="110374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7F3DD9-AA23-462D-8A4A-3D549A902EAC}"/>
              </a:ext>
            </a:extLst>
          </p:cNvPr>
          <p:cNvSpPr/>
          <p:nvPr/>
        </p:nvSpPr>
        <p:spPr>
          <a:xfrm>
            <a:off x="4249080" y="5171576"/>
            <a:ext cx="2136371" cy="10971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533FDA-15D6-441E-92C3-75526DB4503D}"/>
              </a:ext>
            </a:extLst>
          </p:cNvPr>
          <p:cNvSpPr txBox="1"/>
          <p:nvPr/>
        </p:nvSpPr>
        <p:spPr>
          <a:xfrm>
            <a:off x="4984005" y="5051282"/>
            <a:ext cx="614271" cy="2616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C00000"/>
                </a:solidFill>
              </a:rPr>
              <a:t>Judges: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628900-7780-461F-8AEF-7CBCDF465F06}"/>
              </a:ext>
            </a:extLst>
          </p:cNvPr>
          <p:cNvSpPr txBox="1"/>
          <p:nvPr/>
        </p:nvSpPr>
        <p:spPr>
          <a:xfrm>
            <a:off x="4412538" y="5152078"/>
            <a:ext cx="8370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00" dirty="0"/>
          </a:p>
          <a:p>
            <a:r>
              <a:rPr lang="en-US" sz="1000" dirty="0"/>
              <a:t>Thomas Fink</a:t>
            </a:r>
          </a:p>
          <a:p>
            <a:r>
              <a:rPr lang="en-US" sz="1000" dirty="0"/>
              <a:t>Mike Gatliff</a:t>
            </a:r>
          </a:p>
          <a:p>
            <a:r>
              <a:rPr lang="en-US" sz="1000" dirty="0"/>
              <a:t>Josh Everett</a:t>
            </a:r>
          </a:p>
          <a:p>
            <a:r>
              <a:rPr lang="en-US" sz="1000" dirty="0"/>
              <a:t>Daniel Volk</a:t>
            </a:r>
          </a:p>
          <a:p>
            <a:r>
              <a:rPr lang="en-US" sz="1000" dirty="0"/>
              <a:t>John Garcia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183F18-073E-4F47-B433-37159C7884C1}"/>
              </a:ext>
            </a:extLst>
          </p:cNvPr>
          <p:cNvSpPr txBox="1"/>
          <p:nvPr/>
        </p:nvSpPr>
        <p:spPr>
          <a:xfrm>
            <a:off x="5222085" y="5152078"/>
            <a:ext cx="99738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00" dirty="0"/>
          </a:p>
          <a:p>
            <a:r>
              <a:rPr lang="en-US" sz="1000" dirty="0"/>
              <a:t>Chuck Huetter</a:t>
            </a:r>
          </a:p>
          <a:p>
            <a:r>
              <a:rPr lang="en-US" sz="1000" dirty="0"/>
              <a:t>Tabatha Riegler</a:t>
            </a:r>
          </a:p>
          <a:p>
            <a:r>
              <a:rPr lang="en-US" sz="1000" dirty="0"/>
              <a:t>Andrew Rinn</a:t>
            </a:r>
          </a:p>
          <a:p>
            <a:r>
              <a:rPr lang="en-US" sz="1000" dirty="0"/>
              <a:t>Jason Summers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3FCF40-F091-402F-9098-E176EF679CF4}"/>
              </a:ext>
            </a:extLst>
          </p:cNvPr>
          <p:cNvCxnSpPr>
            <a:cxnSpLocks/>
          </p:cNvCxnSpPr>
          <p:nvPr/>
        </p:nvCxnSpPr>
        <p:spPr>
          <a:xfrm flipH="1">
            <a:off x="6385451" y="5769033"/>
            <a:ext cx="3406943" cy="9653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05D89250-73D7-4BCC-8568-966C09645136}"/>
              </a:ext>
            </a:extLst>
          </p:cNvPr>
          <p:cNvSpPr txBox="1">
            <a:spLocks/>
          </p:cNvSpPr>
          <p:nvPr/>
        </p:nvSpPr>
        <p:spPr>
          <a:xfrm>
            <a:off x="39734" y="1170978"/>
            <a:ext cx="4116185" cy="22580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200" b="1" dirty="0"/>
              <a:t>Timeline of activities: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March 12, 14,</a:t>
            </a:r>
            <a:r>
              <a:rPr lang="en-US" sz="1200" baseline="30000" dirty="0"/>
              <a:t> </a:t>
            </a:r>
            <a:r>
              <a:rPr lang="en-US" sz="1200" dirty="0"/>
              <a:t>and 19: Executive overview coaching sessions 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March 11 – March 29:</a:t>
            </a:r>
            <a:r>
              <a:rPr lang="en-US" sz="1200" baseline="30000" dirty="0"/>
              <a:t> </a:t>
            </a:r>
            <a:r>
              <a:rPr lang="en-US" sz="1200" dirty="0"/>
              <a:t>Executive overview completion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March 29 @ 7:00 PM: Executive Overviews must be submitted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April 1 – April 12: Finals judging to select the top 5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b="1" dirty="0"/>
              <a:t>April 16 – May 3: Pitch deck completion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May 6: Final competition — winner and runners-up selected</a:t>
            </a:r>
          </a:p>
          <a:p>
            <a:pPr algn="l"/>
            <a:endParaRPr lang="en-US" sz="12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794C56-6C01-4351-93EC-FC8B2E0B18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2085" y="4626655"/>
            <a:ext cx="259299" cy="27057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E8EC79F-2DBA-4978-97F5-A06CBBC85C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7154" y="2409928"/>
            <a:ext cx="259299" cy="27057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D73C9E5-ACFB-42A8-B79D-A6CEC3619A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6453" y="4429564"/>
            <a:ext cx="259299" cy="2705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F920DBE-1D44-49AA-851E-C135B08332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9272" y="1628361"/>
            <a:ext cx="259299" cy="27057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6957286-94EB-4AEE-9BDF-BE50A17BD9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8571" y="5304935"/>
            <a:ext cx="259299" cy="27057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B3286D1-DD8E-4BB0-BFE3-8CF8F22D36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6359" y="2623378"/>
            <a:ext cx="259299" cy="27057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5B63E83-1835-40D3-9887-7CE917E612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6709" y="4524663"/>
            <a:ext cx="259299" cy="27057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2AEFF28-32CE-4762-A499-3B6D5517DA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2744" y="5273373"/>
            <a:ext cx="259299" cy="2705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32BC1C-EFC4-4DE1-8354-BC7946ADD89A}"/>
              </a:ext>
            </a:extLst>
          </p:cNvPr>
          <p:cNvSpPr txBox="1"/>
          <p:nvPr/>
        </p:nvSpPr>
        <p:spPr>
          <a:xfrm>
            <a:off x="9587295" y="1407375"/>
            <a:ext cx="1690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Due at 7pm CST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3C6BE70-D152-47A6-B951-E2AA48408531}"/>
              </a:ext>
            </a:extLst>
          </p:cNvPr>
          <p:cNvCxnSpPr>
            <a:endCxn id="4" idx="0"/>
          </p:cNvCxnSpPr>
          <p:nvPr/>
        </p:nvCxnSpPr>
        <p:spPr>
          <a:xfrm flipH="1">
            <a:off x="10263484" y="1856969"/>
            <a:ext cx="153839" cy="4031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254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3715</TotalTime>
  <Words>1528</Words>
  <Application>Microsoft Office PowerPoint</Application>
  <PresentationFormat>Widescreen</PresentationFormat>
  <Paragraphs>363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Office Theme</vt:lpstr>
      <vt:lpstr>Innovation Challenge: Finalist Pitch Deck</vt:lpstr>
      <vt:lpstr>&lt;Name of Idea&gt;</vt:lpstr>
      <vt:lpstr>PowerPoint Presentation</vt:lpstr>
      <vt:lpstr>PowerPoint Presentation</vt:lpstr>
      <vt:lpstr>The Problem: &lt;Problem your idea will solve&gt;</vt:lpstr>
      <vt:lpstr>Outcomes / how we win / how agents win / how consumers win</vt:lpstr>
      <vt:lpstr>Did You Know?</vt:lpstr>
      <vt:lpstr>Solution:</vt:lpstr>
      <vt:lpstr>The How: &lt;How will your idea be brought to market&gt;</vt:lpstr>
      <vt:lpstr>Assumptions Map</vt:lpstr>
      <vt:lpstr>Risks &amp; Mitigations</vt:lpstr>
      <vt:lpstr>Funding</vt:lpstr>
      <vt:lpstr>Internal Resourcing</vt:lpstr>
      <vt:lpstr>Success = Growth</vt:lpstr>
      <vt:lpstr>Recommended Next Steps</vt:lpstr>
      <vt:lpstr>The Ask</vt:lpstr>
      <vt:lpstr>Thank You</vt:lpstr>
      <vt:lpstr>What’s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Josh Everett</cp:lastModifiedBy>
  <cp:revision>177</cp:revision>
  <cp:lastPrinted>2018-10-24T20:52:14Z</cp:lastPrinted>
  <dcterms:created xsi:type="dcterms:W3CDTF">2018-10-19T14:46:30Z</dcterms:created>
  <dcterms:modified xsi:type="dcterms:W3CDTF">2019-04-17T19:53:11Z</dcterms:modified>
</cp:coreProperties>
</file>