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8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5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sv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527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A77DF12F-2F34-5C22-8F60-3D7D3F9478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056681" cy="65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5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981153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pic>
        <p:nvPicPr>
          <p:cNvPr id="5" name="Picture Placeholder 12">
            <a:extLst>
              <a:ext uri="{FF2B5EF4-FFF2-40B4-BE49-F238E27FC236}">
                <a16:creationId xmlns:a16="http://schemas.microsoft.com/office/drawing/2014/main" id="{D9E3B57E-0BF4-C923-49F1-D2919629E1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255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52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445986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pic>
        <p:nvPicPr>
          <p:cNvPr id="5" name="Picture Placeholder 9">
            <a:extLst>
              <a:ext uri="{FF2B5EF4-FFF2-40B4-BE49-F238E27FC236}">
                <a16:creationId xmlns:a16="http://schemas.microsoft.com/office/drawing/2014/main" id="{6A33B4D6-FB00-D8E8-AD4D-089CFB1C2F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59538"/>
            <a:ext cx="12192000" cy="255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90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pic>
        <p:nvPicPr>
          <p:cNvPr id="7" name="Picture Placeholder 8">
            <a:extLst>
              <a:ext uri="{FF2B5EF4-FFF2-40B4-BE49-F238E27FC236}">
                <a16:creationId xmlns:a16="http://schemas.microsoft.com/office/drawing/2014/main" id="{79216572-AE5D-34CF-7A30-C94EE79FC8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33493"/>
            <a:ext cx="12192000" cy="218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04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66369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7227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4839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7191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33" y="1"/>
            <a:ext cx="12194932" cy="44874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93B7D2-CF85-290F-265E-E7B280A891B5}"/>
              </a:ext>
            </a:extLst>
          </p:cNvPr>
          <p:cNvSpPr/>
          <p:nvPr userDrawn="1"/>
        </p:nvSpPr>
        <p:spPr>
          <a:xfrm>
            <a:off x="-8796" y="2420205"/>
            <a:ext cx="12203728" cy="2132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50000"/>
                  <a:alpha val="54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2485173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821" y="4694603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821" y="5503555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A57E5-CC13-5351-02F9-D2C87A9227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88" y="2243737"/>
            <a:ext cx="3064933" cy="31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73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99686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3955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7261594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222658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1622701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565331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42185845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66270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10209239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09849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C02198-FD4F-70D9-8103-75991FB16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8"/>
          <a:stretch/>
        </p:blipFill>
        <p:spPr>
          <a:xfrm>
            <a:off x="-2933" y="1"/>
            <a:ext cx="12194932" cy="44874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B8E43E5-B822-5DFF-5EE6-97CBB2A8C9C6}"/>
              </a:ext>
            </a:extLst>
          </p:cNvPr>
          <p:cNvSpPr/>
          <p:nvPr userDrawn="1"/>
        </p:nvSpPr>
        <p:spPr>
          <a:xfrm>
            <a:off x="-8796" y="2420205"/>
            <a:ext cx="12203728" cy="2132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50000"/>
                  <a:alpha val="54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EA5E7F3-0881-A997-BAFD-8E19123C6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16" t="-5968" r="4315" b="29947"/>
          <a:stretch/>
        </p:blipFill>
        <p:spPr>
          <a:xfrm>
            <a:off x="1" y="2485173"/>
            <a:ext cx="12194932" cy="213224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53BC6CD-C276-65B6-1CB9-8AE18FC1CFF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D3791F2-A092-9A0A-F1D7-09D46E463D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821" y="4694603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45F39B9-FA0C-BF18-B4E1-814C35CA3B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821" y="5503555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37F117-171A-32D4-0079-5A435C09840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88" y="2243737"/>
            <a:ext cx="3064933" cy="31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996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D741FD-7AEC-1A23-B3F0-6AF7BB1F0B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88" y="1467354"/>
            <a:ext cx="3064933" cy="31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17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0CE129-D3FF-463C-28E8-1B92D0DF6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2282" y="1"/>
            <a:ext cx="8199719" cy="659802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D08FD6B-8083-B9A5-9E9A-A22AD4493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023" t="-5968" r="11028" b="29947"/>
          <a:stretch/>
        </p:blipFill>
        <p:spPr>
          <a:xfrm rot="5400000">
            <a:off x="1670151" y="2232894"/>
            <a:ext cx="6598028" cy="213224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AE27C2-1D8C-1036-BD9B-465EF69759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205" y="1307771"/>
            <a:ext cx="3286972" cy="142945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Inspirational slide can go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7A7A28C-43C7-7CA6-E9BB-5CBCC667D09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4503" y="4459163"/>
            <a:ext cx="1994373" cy="203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5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3CF542F-2B6D-F9A5-2C3E-85CAB5834B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71523" y="1307771"/>
            <a:ext cx="3286972" cy="142945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Inspirational Slide can go here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A78500D-90B9-A2B2-93A2-F1DA6AB3AF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53482" y="4319854"/>
            <a:ext cx="1994373" cy="20386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22793E-5415-4A3E-A24A-46D7D17EA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B8817A1-4DB9-FFEA-C00D-BEDBD40DF3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70350" y="2484927"/>
            <a:ext cx="9777505" cy="50202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Inspirational slide can go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F35CBC0-344D-0488-D785-7B72424ED3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8814" y="4605858"/>
            <a:ext cx="1994373" cy="203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966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731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6338" b="25610"/>
          <a:stretch/>
        </p:blipFill>
        <p:spPr>
          <a:xfrm>
            <a:off x="-84813" y="4720593"/>
            <a:ext cx="12279745" cy="214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279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19820-DE14-8BD0-DD41-76440F9F6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006A-7685-1889-7F2A-B2C112B6C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F3B7A-7138-E8B1-06AA-223F5AFD1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41B-199A-426E-9337-59D940088DCD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0EFAD-97FD-8753-CD18-53D5A468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87B1D-24A4-57FF-FFCC-897BD871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1EDB0-90D2-4D37-9AA0-6BC8F74C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455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D090F-FBC3-9643-B84A-8A4B1704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09" y="375047"/>
            <a:ext cx="10515600" cy="652984"/>
          </a:xfrm>
          <a:prstGeom prst="rect">
            <a:avLst/>
          </a:prstGeom>
        </p:spPr>
        <p:txBody>
          <a:bodyPr/>
          <a:lstStyle>
            <a:lvl1pPr>
              <a:defRPr sz="3375" b="0" i="0">
                <a:solidFill>
                  <a:srgbClr val="C5052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397475-C44B-504A-BCBB-583DB5566F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09" y="1500188"/>
            <a:ext cx="5948624" cy="44201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Book" panose="020B0503020102020204" pitchFamily="34" charset="0"/>
              </a:defRPr>
            </a:lvl1pPr>
            <a:lvl2pPr>
              <a:defRPr b="0" i="0">
                <a:latin typeface="Franklin Gothic Book" panose="020B0503020102020204" pitchFamily="34" charset="0"/>
              </a:defRPr>
            </a:lvl2pPr>
            <a:lvl3pPr>
              <a:defRPr b="0" i="0">
                <a:latin typeface="Franklin Gothic Book" panose="020B0503020102020204" pitchFamily="34" charset="0"/>
              </a:defRPr>
            </a:lvl3pPr>
            <a:lvl4pPr>
              <a:defRPr b="0" i="0">
                <a:latin typeface="Franklin Gothic Book" panose="020B0503020102020204" pitchFamily="34" charset="0"/>
              </a:defRPr>
            </a:lvl4pPr>
            <a:lvl5pPr>
              <a:defRPr b="0" i="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CBEE8F5-5D82-CA46-80FB-15D64BF6D8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19482" y="1500188"/>
            <a:ext cx="4245429" cy="44201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Add image here</a:t>
            </a:r>
          </a:p>
        </p:txBody>
      </p:sp>
    </p:spTree>
    <p:extLst>
      <p:ext uri="{BB962C8B-B14F-4D97-AF65-F5344CB8AC3E}">
        <p14:creationId xmlns:p14="http://schemas.microsoft.com/office/powerpoint/2010/main" val="21960617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D090F-FBC3-9643-B84A-8A4B1704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09" y="375047"/>
            <a:ext cx="10515600" cy="652984"/>
          </a:xfrm>
          <a:prstGeom prst="rect">
            <a:avLst/>
          </a:prstGeom>
        </p:spPr>
        <p:txBody>
          <a:bodyPr/>
          <a:lstStyle>
            <a:lvl1pPr>
              <a:defRPr sz="3375" b="0" i="0">
                <a:solidFill>
                  <a:srgbClr val="C5052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397475-C44B-504A-BCBB-583DB5566F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09" y="1500188"/>
            <a:ext cx="5948624" cy="44201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Book" panose="020B0503020102020204" pitchFamily="34" charset="0"/>
              </a:defRPr>
            </a:lvl1pPr>
            <a:lvl2pPr>
              <a:defRPr b="0" i="0">
                <a:latin typeface="Franklin Gothic Book" panose="020B0503020102020204" pitchFamily="34" charset="0"/>
              </a:defRPr>
            </a:lvl2pPr>
            <a:lvl3pPr>
              <a:defRPr b="0" i="0">
                <a:latin typeface="Franklin Gothic Book" panose="020B0503020102020204" pitchFamily="34" charset="0"/>
              </a:defRPr>
            </a:lvl3pPr>
            <a:lvl4pPr>
              <a:defRPr b="0" i="0">
                <a:latin typeface="Franklin Gothic Book" panose="020B0503020102020204" pitchFamily="34" charset="0"/>
              </a:defRPr>
            </a:lvl4pPr>
            <a:lvl5pPr>
              <a:defRPr b="0" i="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4286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4ACF8F-E181-C14A-BF97-5D989E51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490F-00B4-4341-9F5F-090650338BC9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26E6F-2034-C04F-921C-8760C43D3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AA86A-ACF9-C741-B9E9-AF9494FD0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A80C-09B4-7F42-8372-4A8BB359F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273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9002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F84519-7FF0-5DCF-69FF-0DCAA8DCA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33" y="1"/>
            <a:ext cx="12194932" cy="44874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7AEE463-52C1-C7BC-A844-3F57B2CFBBA6}"/>
              </a:ext>
            </a:extLst>
          </p:cNvPr>
          <p:cNvSpPr/>
          <p:nvPr userDrawn="1"/>
        </p:nvSpPr>
        <p:spPr>
          <a:xfrm>
            <a:off x="-8796" y="2420205"/>
            <a:ext cx="12203728" cy="2132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50000"/>
                  <a:alpha val="54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D451FE-0B37-6C73-FCFC-36B3572064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16" t="-5968" r="4315" b="29947"/>
          <a:stretch/>
        </p:blipFill>
        <p:spPr>
          <a:xfrm>
            <a:off x="1" y="2485173"/>
            <a:ext cx="12194932" cy="21322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73CF509-F40D-9EA2-1A62-2FFEDBCD94F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BC50CCB8-5A1D-175B-0387-3C87991B0F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821" y="4694603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1DF7A04-781C-D1C3-D707-47E9FB5EB7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821" y="5503555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58A6356-1F29-8896-A42B-409C27A27B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88" y="2243737"/>
            <a:ext cx="3064933" cy="31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8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2800F0-8476-7E18-1FF2-95DCE7494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F6D60AC-883D-F94A-E036-69AED1E789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5FB58FEC-656C-5C81-7EBC-49B946C2DC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EEC6B28-EAE8-4B30-52F9-5AEC6B02EC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4632816-8113-21E7-5450-7FAE0C40BA7C}"/>
              </a:ext>
            </a:extLst>
          </p:cNvPr>
          <p:cNvCxnSpPr>
            <a:cxnSpLocks/>
          </p:cNvCxnSpPr>
          <p:nvPr userDrawn="1"/>
        </p:nvCxnSpPr>
        <p:spPr>
          <a:xfrm>
            <a:off x="817124" y="3215736"/>
            <a:ext cx="8686861" cy="0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C676FD7B-D6DC-7FE8-18CE-A0B13CB146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986" y="1801919"/>
            <a:ext cx="2481829" cy="252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B5DA74-DE2B-D716-F6EF-26924BCBC1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E6A263A-C25C-5E01-1349-6A9D22D947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6338" b="25610"/>
          <a:stretch/>
        </p:blipFill>
        <p:spPr>
          <a:xfrm>
            <a:off x="-106218" y="4707188"/>
            <a:ext cx="12301151" cy="2150813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3D2921F-C3B1-2629-8C69-460E1DA05B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B3F1531-F613-499C-84D2-6EDFDD9A50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022481-3FDE-E965-ECE9-3BA9B1D93042}"/>
              </a:ext>
            </a:extLst>
          </p:cNvPr>
          <p:cNvCxnSpPr>
            <a:cxnSpLocks/>
          </p:cNvCxnSpPr>
          <p:nvPr userDrawn="1"/>
        </p:nvCxnSpPr>
        <p:spPr>
          <a:xfrm>
            <a:off x="817124" y="3215736"/>
            <a:ext cx="8693717" cy="0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782F323-6394-66D8-D5AD-382745B814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510842" y="1801919"/>
            <a:ext cx="2468116" cy="252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0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14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429094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94582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screen">
            <a:alphaModFix amt="5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SOLAR PRIZE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269734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76DD4-8A48-4E45-BA4B-49D007D500B2}"/>
              </a:ext>
            </a:extLst>
          </p:cNvPr>
          <p:cNvSpPr txBox="1"/>
          <p:nvPr/>
        </p:nvSpPr>
        <p:spPr>
          <a:xfrm>
            <a:off x="144717" y="121658"/>
            <a:ext cx="6511526" cy="584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0">
              <a:defRPr/>
            </a:pPr>
            <a:r>
              <a:rPr lang="en-US" sz="3199" b="1" dirty="0">
                <a:solidFill>
                  <a:srgbClr val="000000"/>
                </a:solidFill>
                <a:latin typeface="Franklin Gothic Book" panose="020B0503020102020204"/>
              </a:rPr>
              <a:t>American-Made Solar Prize, Round 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D6AB7-A28E-DD4D-9F07-90C91CBA41F6}"/>
              </a:ext>
            </a:extLst>
          </p:cNvPr>
          <p:cNvSpPr txBox="1"/>
          <p:nvPr/>
        </p:nvSpPr>
        <p:spPr>
          <a:xfrm>
            <a:off x="4283390" y="861787"/>
            <a:ext cx="7702653" cy="11998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120">
              <a:defRPr/>
            </a:pPr>
            <a:r>
              <a:rPr lang="en-US" sz="1799" b="1" dirty="0">
                <a:solidFill>
                  <a:srgbClr val="000000"/>
                </a:solidFill>
                <a:latin typeface="Franklin Gothic Book" panose="020B0503020102020204"/>
              </a:rPr>
              <a:t>Overview: </a:t>
            </a: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(Please provide a brief overview of your technology and what needs you want to use your voucher for.) </a:t>
            </a: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r>
              <a:rPr lang="en-US" sz="1799" b="1" dirty="0">
                <a:solidFill>
                  <a:srgbClr val="000000"/>
                </a:solidFill>
                <a:latin typeface="Franklin Gothic Book" panose="020B0503020102020204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33434-1EE4-1142-95BD-307FC8F997FB}"/>
              </a:ext>
            </a:extLst>
          </p:cNvPr>
          <p:cNvSpPr txBox="1"/>
          <p:nvPr/>
        </p:nvSpPr>
        <p:spPr>
          <a:xfrm>
            <a:off x="4283389" y="2216958"/>
            <a:ext cx="7690432" cy="4245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120">
              <a:defRPr/>
            </a:pPr>
            <a:r>
              <a:rPr lang="en-US" sz="1799" b="1" dirty="0">
                <a:solidFill>
                  <a:srgbClr val="000000"/>
                </a:solidFill>
                <a:latin typeface="Franklin Gothic Book" panose="020B0503020102020204"/>
              </a:rPr>
              <a:t>Anticipated scope of work</a:t>
            </a: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: (Create a list of the type of work you would like to complete with the voucher. Develop these by referring to the voucher capabilities video and after participating in the Q&amp;A session with the VELOCITI Program. </a:t>
            </a:r>
          </a:p>
          <a:p>
            <a:pPr defTabSz="914120">
              <a:defRPr/>
            </a:pP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You are not selecting a national lab with this list. Instead, it will be used to match you with a researcher and national lab following selection of the Set! Contest winners.)</a:t>
            </a: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  <a:p>
            <a:pPr defTabSz="914120">
              <a:defRPr/>
            </a:pPr>
            <a:endParaRPr lang="en-US" sz="1799" b="1" dirty="0">
              <a:solidFill>
                <a:srgbClr val="000000"/>
              </a:solidFill>
              <a:latin typeface="Franklin Gothic Book" panose="020B05030201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FE4DC2-E586-9546-8252-58E13B8B9878}"/>
              </a:ext>
            </a:extLst>
          </p:cNvPr>
          <p:cNvSpPr txBox="1"/>
          <p:nvPr/>
        </p:nvSpPr>
        <p:spPr>
          <a:xfrm>
            <a:off x="7853279" y="6518859"/>
            <a:ext cx="3801618" cy="369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0">
              <a:defRPr/>
            </a:pPr>
            <a:r>
              <a:rPr lang="en-US" sz="1799">
                <a:solidFill>
                  <a:srgbClr val="000000"/>
                </a:solidFill>
                <a:latin typeface="Franklin Gothic Book" panose="020B0503020102020204"/>
              </a:rPr>
              <a:t>Round 8, Solar Prize | </a:t>
            </a:r>
            <a:r>
              <a:rPr lang="en-US" sz="1799" i="1">
                <a:solidFill>
                  <a:srgbClr val="000000"/>
                </a:solidFill>
                <a:latin typeface="Franklin Gothic Book" panose="020B0503020102020204"/>
              </a:rPr>
              <a:t>Date Prepared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3B2E9A-5BAB-59BF-40D2-4647672570EF}"/>
              </a:ext>
            </a:extLst>
          </p:cNvPr>
          <p:cNvSpPr txBox="1"/>
          <p:nvPr/>
        </p:nvSpPr>
        <p:spPr>
          <a:xfrm>
            <a:off x="144717" y="2095267"/>
            <a:ext cx="4005820" cy="2861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120">
              <a:defRPr/>
            </a:pPr>
            <a:r>
              <a:rPr lang="en-US" sz="1799" b="1" u="sng" dirty="0">
                <a:solidFill>
                  <a:srgbClr val="000000"/>
                </a:solidFill>
                <a:latin typeface="Franklin Gothic Book" panose="020B0503020102020204"/>
              </a:rPr>
              <a:t>Previous Lab Interaction Disclosure </a:t>
            </a: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(</a:t>
            </a: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Are in conversations with another national lab regarding your voucher work? This is not a requirement and will not affect selection. If not, delete this box</a:t>
            </a:r>
          </a:p>
          <a:p>
            <a:pPr marL="380990" indent="-380990" defTabSz="914120">
              <a:buFont typeface="Arial" panose="020B0604020202020204" pitchFamily="34" charset="0"/>
              <a:buChar char="•"/>
              <a:defRPr/>
            </a:pP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If yes, which lab and researcher? </a:t>
            </a:r>
          </a:p>
          <a:p>
            <a:pPr marL="380990" indent="-380990" defTabSz="914120">
              <a:buFont typeface="Arial" panose="020B0604020202020204" pitchFamily="34" charset="0"/>
              <a:buChar char="•"/>
              <a:defRPr/>
            </a:pP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Do you plan to work with that partner if you receive a Solar Prize voucher?)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04E889-B6B7-DA53-3440-6DCDB606AF1B}"/>
              </a:ext>
            </a:extLst>
          </p:cNvPr>
          <p:cNvSpPr txBox="1"/>
          <p:nvPr/>
        </p:nvSpPr>
        <p:spPr>
          <a:xfrm>
            <a:off x="144718" y="4986656"/>
            <a:ext cx="4005820" cy="14766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120">
              <a:defRPr/>
            </a:pPr>
            <a:r>
              <a:rPr lang="en-US" sz="1799" b="1" u="sng" dirty="0">
                <a:solidFill>
                  <a:srgbClr val="000000"/>
                </a:solidFill>
                <a:latin typeface="Franklin Gothic Book" panose="020B0503020102020204"/>
              </a:rPr>
              <a:t>American Made Network</a:t>
            </a:r>
          </a:p>
          <a:p>
            <a:pPr defTabSz="914120">
              <a:defRPr/>
            </a:pP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(</a:t>
            </a: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Do you plan to split your voucher with  an American Made Network private facility? If yes, do you know what facility? If no, delete this box.)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6E1DA1-75E3-4115-1380-4118CD77C8DA}"/>
              </a:ext>
            </a:extLst>
          </p:cNvPr>
          <p:cNvSpPr txBox="1"/>
          <p:nvPr/>
        </p:nvSpPr>
        <p:spPr>
          <a:xfrm>
            <a:off x="144718" y="861787"/>
            <a:ext cx="4005820" cy="11998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120">
              <a:defRPr/>
            </a:pPr>
            <a:r>
              <a:rPr lang="en-US" sz="1799" b="1" dirty="0">
                <a:solidFill>
                  <a:srgbClr val="000000"/>
                </a:solidFill>
                <a:latin typeface="Franklin Gothic Book" panose="020B0503020102020204"/>
              </a:rPr>
              <a:t>Prepared by</a:t>
            </a: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 </a:t>
            </a: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Team Name</a:t>
            </a:r>
            <a:r>
              <a:rPr lang="en-US" sz="1799" dirty="0">
                <a:solidFill>
                  <a:srgbClr val="000000"/>
                </a:solidFill>
                <a:latin typeface="Franklin Gothic Book" panose="020B0503020102020204"/>
              </a:rPr>
              <a:t>, </a:t>
            </a:r>
          </a:p>
          <a:p>
            <a:pPr defTabSz="914120">
              <a:defRPr/>
            </a:pP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Point of contact name</a:t>
            </a:r>
          </a:p>
          <a:p>
            <a:pPr defTabSz="914120">
              <a:defRPr/>
            </a:pP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POC Email</a:t>
            </a:r>
          </a:p>
          <a:p>
            <a:pPr defTabSz="914120">
              <a:defRPr/>
            </a:pPr>
            <a:r>
              <a:rPr lang="en-US" sz="1799" i="1" dirty="0">
                <a:solidFill>
                  <a:srgbClr val="000000"/>
                </a:solidFill>
                <a:latin typeface="Franklin Gothic Book" panose="020B0503020102020204"/>
              </a:rPr>
              <a:t>POC Phone Number</a:t>
            </a:r>
          </a:p>
        </p:txBody>
      </p:sp>
    </p:spTree>
    <p:extLst>
      <p:ext uri="{BB962C8B-B14F-4D97-AF65-F5344CB8AC3E}">
        <p14:creationId xmlns:p14="http://schemas.microsoft.com/office/powerpoint/2010/main" val="421528465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solar-SolarPrize-PPTtemplate-FY22-jfrenzl-v1.potx  -  Read-Only" id="{5C1C686E-FA0B-421B-AB8C-D575A7305FDC}" vid="{52BDFD67-4853-4D0B-8CB7-50D24CE62D82}"/>
    </a:ext>
  </a:extLst>
</a:theme>
</file>

<file path=docMetadata/LabelInfo.xml><?xml version="1.0" encoding="utf-8"?>
<clbl:labelList xmlns:clbl="http://schemas.microsoft.com/office/2020/mipLabelMetadata">
  <clbl:label id="{95965d95-ecc0-4720-b759-1f33c42ed7da}" enabled="1" method="Standard" siteId="{a0f29d7e-28cd-4f54-8442-7885aee7c08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Franklin Gothic Book</vt:lpstr>
      <vt:lpstr>Franklin Gothic Medium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Bennett, Rebecca</dc:creator>
  <cp:lastModifiedBy>Bennett, Rebecca</cp:lastModifiedBy>
  <cp:revision>1</cp:revision>
  <dcterms:created xsi:type="dcterms:W3CDTF">2025-01-21T22:43:00Z</dcterms:created>
  <dcterms:modified xsi:type="dcterms:W3CDTF">2025-01-21T22:43:52Z</dcterms:modified>
</cp:coreProperties>
</file>