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5" r:id="rId5"/>
    <p:sldMasterId id="2147483899" r:id="rId6"/>
    <p:sldMasterId id="2147483903" r:id="rId7"/>
  </p:sldMasterIdLst>
  <p:notesMasterIdLst>
    <p:notesMasterId r:id="rId48"/>
  </p:notesMasterIdLst>
  <p:sldIdLst>
    <p:sldId id="1360" r:id="rId8"/>
    <p:sldId id="324" r:id="rId9"/>
    <p:sldId id="2147472178" r:id="rId10"/>
    <p:sldId id="323" r:id="rId11"/>
    <p:sldId id="2147472187" r:id="rId12"/>
    <p:sldId id="2147472194" r:id="rId13"/>
    <p:sldId id="293" r:id="rId14"/>
    <p:sldId id="290" r:id="rId15"/>
    <p:sldId id="346" r:id="rId16"/>
    <p:sldId id="348" r:id="rId17"/>
    <p:sldId id="347" r:id="rId18"/>
    <p:sldId id="310" r:id="rId19"/>
    <p:sldId id="315" r:id="rId20"/>
    <p:sldId id="334" r:id="rId21"/>
    <p:sldId id="2147472196" r:id="rId22"/>
    <p:sldId id="2147472197" r:id="rId23"/>
    <p:sldId id="2147472180" r:id="rId24"/>
    <p:sldId id="2147472182" r:id="rId25"/>
    <p:sldId id="341" r:id="rId26"/>
    <p:sldId id="340" r:id="rId27"/>
    <p:sldId id="338" r:id="rId28"/>
    <p:sldId id="2147472195" r:id="rId29"/>
    <p:sldId id="343" r:id="rId30"/>
    <p:sldId id="344" r:id="rId31"/>
    <p:sldId id="2147472184" r:id="rId32"/>
    <p:sldId id="345" r:id="rId33"/>
    <p:sldId id="342" r:id="rId34"/>
    <p:sldId id="2147472183" r:id="rId35"/>
    <p:sldId id="666" r:id="rId36"/>
    <p:sldId id="721" r:id="rId37"/>
    <p:sldId id="728" r:id="rId38"/>
    <p:sldId id="729" r:id="rId39"/>
    <p:sldId id="2147472186" r:id="rId40"/>
    <p:sldId id="2147472191" r:id="rId41"/>
    <p:sldId id="670" r:id="rId42"/>
    <p:sldId id="671" r:id="rId43"/>
    <p:sldId id="325" r:id="rId44"/>
    <p:sldId id="326" r:id="rId45"/>
    <p:sldId id="287" r:id="rId46"/>
    <p:sldId id="296"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FF0000"/>
    <a:srgbClr val="6895DE"/>
    <a:srgbClr val="2C72D8"/>
    <a:srgbClr val="008000"/>
    <a:srgbClr val="9B63C5"/>
    <a:srgbClr val="F236C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94"/>
  </p:normalViewPr>
  <p:slideViewPr>
    <p:cSldViewPr snapToGrid="0">
      <p:cViewPr varScale="1">
        <p:scale>
          <a:sx n="156" d="100"/>
          <a:sy n="156" d="100"/>
        </p:scale>
        <p:origin x="324" y="12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A55B5-D0CE-4589-A4D2-CEE01FFC1355}"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D7433265-83ED-40A9-93FC-39950525D9AF}">
      <dgm:prSet phldrT="[Text]" custT="1"/>
      <dgm:spPr>
        <a:solidFill>
          <a:srgbClr val="0079C1"/>
        </a:solidFill>
      </dgm:spPr>
      <dgm:t>
        <a:bodyPr/>
        <a:lstStyle/>
        <a:p>
          <a:r>
            <a:rPr lang="en-US" sz="900" b="1" dirty="0" err="1">
              <a:solidFill>
                <a:schemeClr val="bg1"/>
              </a:solidFill>
            </a:rPr>
            <a:t>CalWave</a:t>
          </a:r>
          <a:r>
            <a:rPr lang="en-US" sz="900" b="1" dirty="0">
              <a:solidFill>
                <a:schemeClr val="bg1"/>
              </a:solidFill>
            </a:rPr>
            <a:t>, USA</a:t>
          </a:r>
        </a:p>
      </dgm:t>
    </dgm:pt>
    <dgm:pt modelId="{CE559D5F-E828-424D-A130-AF2CB5540C87}" type="parTrans" cxnId="{BC956D08-38D1-4ECD-95BA-F4428E375422}">
      <dgm:prSet/>
      <dgm:spPr/>
      <dgm:t>
        <a:bodyPr/>
        <a:lstStyle/>
        <a:p>
          <a:endParaRPr lang="en-US"/>
        </a:p>
      </dgm:t>
    </dgm:pt>
    <dgm:pt modelId="{CE8BBD77-771F-427C-AD0D-592905D342BD}" type="sibTrans" cxnId="{BC956D08-38D1-4ECD-95BA-F4428E375422}">
      <dgm:prSet/>
      <dgm:spPr/>
      <dgm:t>
        <a:bodyPr/>
        <a:lstStyle/>
        <a:p>
          <a:endParaRPr lang="en-US"/>
        </a:p>
      </dgm:t>
    </dgm:pt>
    <dgm:pt modelId="{6F58537A-DDAB-4314-8F2E-3B923E4FA55D}">
      <dgm:prSet phldrT="[Text]" custT="1"/>
      <dgm:spPr>
        <a:solidFill>
          <a:srgbClr val="0079C1"/>
        </a:solidFill>
      </dgm:spPr>
      <dgm:t>
        <a:bodyPr/>
        <a:lstStyle/>
        <a:p>
          <a:pPr algn="l"/>
          <a:r>
            <a:rPr lang="en-US" sz="900" dirty="0">
              <a:solidFill>
                <a:schemeClr val="bg1"/>
              </a:solidFill>
            </a:rPr>
            <a:t>“The </a:t>
          </a:r>
          <a:r>
            <a:rPr lang="en-US" sz="900" b="0" u="sng" dirty="0">
              <a:solidFill>
                <a:schemeClr val="bg1"/>
              </a:solidFill>
            </a:rPr>
            <a:t>TPL</a:t>
          </a:r>
          <a:r>
            <a:rPr lang="en-US" sz="900" dirty="0">
              <a:solidFill>
                <a:schemeClr val="bg1"/>
              </a:solidFill>
            </a:rPr>
            <a:t> assessment greatly facilitated a holistic view of all the primary and secondary requirements of a wave energy power plant, array and larger farm during the early concept stages and ongoing. This approach ultimately leads to the lowest CAPEX and OPEX as well as highest Annual Energy Production of a wave energy farm.”</a:t>
          </a:r>
        </a:p>
        <a:p>
          <a:pPr algn="l"/>
          <a:r>
            <a:rPr lang="en-US" sz="900" dirty="0">
              <a:solidFill>
                <a:schemeClr val="bg1"/>
              </a:solidFill>
            </a:rPr>
            <a:t>--Marcus Lehmann, CEO, </a:t>
          </a:r>
          <a:r>
            <a:rPr lang="en-US" sz="900" dirty="0" err="1">
              <a:solidFill>
                <a:schemeClr val="bg1"/>
              </a:solidFill>
            </a:rPr>
            <a:t>CalWave</a:t>
          </a:r>
          <a:endParaRPr lang="en-US" sz="900" dirty="0">
            <a:solidFill>
              <a:schemeClr val="bg1"/>
            </a:solidFill>
          </a:endParaRPr>
        </a:p>
      </dgm:t>
    </dgm:pt>
    <dgm:pt modelId="{1C6A76FC-9F59-4DFA-A0DD-D1E124D369C8}" type="parTrans" cxnId="{66858A16-E6E2-44DF-A42B-D489784F17B5}">
      <dgm:prSet/>
      <dgm:spPr/>
      <dgm:t>
        <a:bodyPr/>
        <a:lstStyle/>
        <a:p>
          <a:endParaRPr lang="en-US"/>
        </a:p>
      </dgm:t>
    </dgm:pt>
    <dgm:pt modelId="{0D86FBA8-90BE-4AA1-A34F-24BCC2A3555F}" type="sibTrans" cxnId="{66858A16-E6E2-44DF-A42B-D489784F17B5}">
      <dgm:prSet/>
      <dgm:spPr/>
      <dgm:t>
        <a:bodyPr/>
        <a:lstStyle/>
        <a:p>
          <a:endParaRPr lang="en-US"/>
        </a:p>
      </dgm:t>
    </dgm:pt>
    <dgm:pt modelId="{D1640741-5D84-4FB4-9FE2-4D32C2CF182B}">
      <dgm:prSet phldrT="[Text]" custT="1"/>
      <dgm:spPr>
        <a:solidFill>
          <a:srgbClr val="0079C1"/>
        </a:solidFill>
      </dgm:spPr>
      <dgm:t>
        <a:bodyPr/>
        <a:lstStyle/>
        <a:p>
          <a:r>
            <a:rPr lang="en-US" sz="900" b="1" dirty="0" err="1">
              <a:solidFill>
                <a:schemeClr val="bg1"/>
              </a:solidFill>
            </a:rPr>
            <a:t>CorPower</a:t>
          </a:r>
          <a:r>
            <a:rPr lang="en-US" sz="900" b="1" dirty="0">
              <a:solidFill>
                <a:schemeClr val="bg1"/>
              </a:solidFill>
            </a:rPr>
            <a:t> Ocean, Sweden</a:t>
          </a:r>
        </a:p>
      </dgm:t>
    </dgm:pt>
    <dgm:pt modelId="{40BB5C1B-32B3-4208-8313-D48216520CDD}" type="parTrans" cxnId="{36DE6515-458E-4F72-852B-EC9FEE6A5A44}">
      <dgm:prSet/>
      <dgm:spPr/>
      <dgm:t>
        <a:bodyPr/>
        <a:lstStyle/>
        <a:p>
          <a:endParaRPr lang="en-US"/>
        </a:p>
      </dgm:t>
    </dgm:pt>
    <dgm:pt modelId="{31608CC4-2417-4196-97D3-5FD55ECB2192}" type="sibTrans" cxnId="{36DE6515-458E-4F72-852B-EC9FEE6A5A44}">
      <dgm:prSet/>
      <dgm:spPr/>
      <dgm:t>
        <a:bodyPr/>
        <a:lstStyle/>
        <a:p>
          <a:endParaRPr lang="en-US"/>
        </a:p>
      </dgm:t>
    </dgm:pt>
    <dgm:pt modelId="{0244DCE6-D266-46CC-823C-18F43201C2D5}">
      <dgm:prSet phldrT="[Text]" custT="1"/>
      <dgm:spPr>
        <a:solidFill>
          <a:srgbClr val="0079C1"/>
        </a:solidFill>
      </dgm:spPr>
      <dgm:t>
        <a:bodyPr anchor="ctr"/>
        <a:lstStyle/>
        <a:p>
          <a:pPr algn="l"/>
          <a:r>
            <a:rPr lang="en-US" sz="900" dirty="0">
              <a:solidFill>
                <a:schemeClr val="bg1"/>
              </a:solidFill>
            </a:rPr>
            <a:t>“The detailed feedback and thoughts on possible system improvements that you have contributed are very valuable to us. The questions asked in the </a:t>
          </a:r>
          <a:r>
            <a:rPr lang="en-US" sz="900" u="sng" dirty="0">
              <a:solidFill>
                <a:schemeClr val="bg1"/>
              </a:solidFill>
            </a:rPr>
            <a:t>TPL</a:t>
          </a:r>
          <a:r>
            <a:rPr lang="en-US" sz="900" dirty="0">
              <a:solidFill>
                <a:schemeClr val="bg1"/>
              </a:solidFill>
            </a:rPr>
            <a:t> process triggers many useful discussions and thoughts across our team. Quite unique to be able to get this level of in-depth comments from an experienced team like yourself, that has seen many different design and system approaches through your </a:t>
          </a:r>
          <a:r>
            <a:rPr lang="en-US" sz="900" u="sng" dirty="0">
              <a:solidFill>
                <a:schemeClr val="bg1"/>
              </a:solidFill>
            </a:rPr>
            <a:t>TPL</a:t>
          </a:r>
          <a:r>
            <a:rPr lang="en-US" sz="900" dirty="0">
              <a:solidFill>
                <a:schemeClr val="bg1"/>
              </a:solidFill>
            </a:rPr>
            <a:t> assessment program, and from previous wave development journeys.” </a:t>
          </a:r>
        </a:p>
        <a:p>
          <a:pPr algn="l"/>
          <a:r>
            <a:rPr lang="en-US" sz="900" dirty="0">
              <a:solidFill>
                <a:schemeClr val="bg1"/>
              </a:solidFill>
            </a:rPr>
            <a:t>--Patrik </a:t>
          </a:r>
          <a:r>
            <a:rPr lang="en-US" sz="900" dirty="0" err="1">
              <a:solidFill>
                <a:schemeClr val="bg1"/>
              </a:solidFill>
            </a:rPr>
            <a:t>Möller</a:t>
          </a:r>
          <a:r>
            <a:rPr lang="en-US" sz="900" dirty="0">
              <a:solidFill>
                <a:schemeClr val="bg1"/>
              </a:solidFill>
            </a:rPr>
            <a:t>, CEO &amp; Co-founder,  </a:t>
          </a:r>
          <a:r>
            <a:rPr lang="en-US" sz="900" dirty="0" err="1">
              <a:solidFill>
                <a:schemeClr val="bg1"/>
              </a:solidFill>
            </a:rPr>
            <a:t>CorPower</a:t>
          </a:r>
          <a:r>
            <a:rPr lang="en-US" sz="900" dirty="0">
              <a:solidFill>
                <a:schemeClr val="bg1"/>
              </a:solidFill>
            </a:rPr>
            <a:t> Ocean</a:t>
          </a:r>
        </a:p>
      </dgm:t>
    </dgm:pt>
    <dgm:pt modelId="{D5E98805-B639-409C-B086-4CCC422869F1}" type="parTrans" cxnId="{56559D9E-9500-4A35-9D89-9A612ED51C50}">
      <dgm:prSet/>
      <dgm:spPr/>
      <dgm:t>
        <a:bodyPr/>
        <a:lstStyle/>
        <a:p>
          <a:endParaRPr lang="en-US"/>
        </a:p>
      </dgm:t>
    </dgm:pt>
    <dgm:pt modelId="{421F2AC4-0972-44AE-A1B8-A6ECCB9D02D6}" type="sibTrans" cxnId="{56559D9E-9500-4A35-9D89-9A612ED51C50}">
      <dgm:prSet/>
      <dgm:spPr/>
      <dgm:t>
        <a:bodyPr/>
        <a:lstStyle/>
        <a:p>
          <a:endParaRPr lang="en-US"/>
        </a:p>
      </dgm:t>
    </dgm:pt>
    <dgm:pt modelId="{16DC6ACC-8EE1-4F21-9527-4D3C9976BA6A}">
      <dgm:prSet phldrT="[Text]" custT="1"/>
      <dgm:spPr/>
      <dgm:t>
        <a:bodyPr/>
        <a:lstStyle/>
        <a:p>
          <a:pPr algn="l"/>
          <a:r>
            <a:rPr lang="en-US" sz="900" dirty="0"/>
            <a:t>“The M4 development pathway has focused on innovation and design optimization via numerical simulations and experimentally at a reduced scale, thus </a:t>
          </a:r>
          <a:r>
            <a:rPr lang="en-US" sz="900" u="none" dirty="0"/>
            <a:t>achieving high </a:t>
          </a:r>
          <a:r>
            <a:rPr lang="en-US" sz="900" u="sng" dirty="0"/>
            <a:t>TPL</a:t>
          </a:r>
          <a:r>
            <a:rPr lang="en-US" sz="900" u="none" dirty="0"/>
            <a:t> before advancing its TRL </a:t>
          </a:r>
          <a:r>
            <a:rPr lang="en-US" sz="900" dirty="0"/>
            <a:t>via larger-scale ocean deployments. Such an approach has been </a:t>
          </a:r>
          <a:r>
            <a:rPr lang="en-US" sz="900" u="none" dirty="0"/>
            <a:t>suggested by Weber</a:t>
          </a:r>
          <a:r>
            <a:rPr lang="en-US" sz="900" dirty="0"/>
            <a:t> (2012) for example.”</a:t>
          </a:r>
        </a:p>
        <a:p>
          <a:pPr algn="l"/>
          <a:r>
            <a:rPr lang="en-US" sz="900" dirty="0"/>
            <a:t>--</a:t>
          </a:r>
          <a:r>
            <a:rPr lang="en-US" sz="900" dirty="0" err="1"/>
            <a:t>Orszaghova</a:t>
          </a:r>
          <a:r>
            <a:rPr lang="en-US" sz="900" dirty="0"/>
            <a:t>, et al. (2022)</a:t>
          </a:r>
        </a:p>
      </dgm:t>
    </dgm:pt>
    <dgm:pt modelId="{CB50ED12-D2FA-4401-8CC5-DF03B92D09E6}" type="parTrans" cxnId="{29874135-9D32-44C0-ABB3-BB0203909225}">
      <dgm:prSet/>
      <dgm:spPr/>
      <dgm:t>
        <a:bodyPr/>
        <a:lstStyle/>
        <a:p>
          <a:endParaRPr lang="en-US"/>
        </a:p>
      </dgm:t>
    </dgm:pt>
    <dgm:pt modelId="{8868275F-1F76-4EE9-94D1-11E827704D33}" type="sibTrans" cxnId="{29874135-9D32-44C0-ABB3-BB0203909225}">
      <dgm:prSet/>
      <dgm:spPr/>
      <dgm:t>
        <a:bodyPr/>
        <a:lstStyle/>
        <a:p>
          <a:endParaRPr lang="en-US"/>
        </a:p>
      </dgm:t>
    </dgm:pt>
    <dgm:pt modelId="{3DF59BE6-8B99-43F2-BC86-FCED2DDE7878}">
      <dgm:prSet phldrT="[Text]" custT="1"/>
      <dgm:spPr>
        <a:solidFill>
          <a:srgbClr val="0079C1"/>
        </a:solidFill>
      </dgm:spPr>
      <dgm:t>
        <a:bodyPr/>
        <a:lstStyle/>
        <a:p>
          <a:r>
            <a:rPr lang="en-US" sz="900" b="1" dirty="0">
              <a:solidFill>
                <a:schemeClr val="bg1"/>
              </a:solidFill>
            </a:rPr>
            <a:t>M4 WEC Project, Australia</a:t>
          </a:r>
        </a:p>
      </dgm:t>
    </dgm:pt>
    <dgm:pt modelId="{6CF70E47-D66F-49F2-BD67-B90CD00886DF}" type="sibTrans" cxnId="{C3AE73CD-F6BA-4B08-9938-326D84B8EBAA}">
      <dgm:prSet/>
      <dgm:spPr/>
      <dgm:t>
        <a:bodyPr/>
        <a:lstStyle/>
        <a:p>
          <a:endParaRPr lang="en-US"/>
        </a:p>
      </dgm:t>
    </dgm:pt>
    <dgm:pt modelId="{D49BB1AC-7457-4666-AE0E-8BC29D76F042}" type="parTrans" cxnId="{C3AE73CD-F6BA-4B08-9938-326D84B8EBAA}">
      <dgm:prSet/>
      <dgm:spPr/>
      <dgm:t>
        <a:bodyPr/>
        <a:lstStyle/>
        <a:p>
          <a:endParaRPr lang="en-US"/>
        </a:p>
      </dgm:t>
    </dgm:pt>
    <dgm:pt modelId="{C03EEAD4-2BB2-4461-A6CE-108F2DAEDA9C}" type="pres">
      <dgm:prSet presAssocID="{FDEA55B5-D0CE-4589-A4D2-CEE01FFC1355}" presName="Name0" presStyleCnt="0">
        <dgm:presLayoutVars>
          <dgm:chMax/>
          <dgm:chPref/>
          <dgm:dir/>
        </dgm:presLayoutVars>
      </dgm:prSet>
      <dgm:spPr/>
    </dgm:pt>
    <dgm:pt modelId="{1BB64135-596F-4A33-AB1D-7D4639B867BB}" type="pres">
      <dgm:prSet presAssocID="{D7433265-83ED-40A9-93FC-39950525D9AF}" presName="composite" presStyleCnt="0">
        <dgm:presLayoutVars>
          <dgm:chMax val="1"/>
          <dgm:chPref val="1"/>
        </dgm:presLayoutVars>
      </dgm:prSet>
      <dgm:spPr/>
    </dgm:pt>
    <dgm:pt modelId="{0E7F44DF-7F34-4730-A466-2551EA1F752B}" type="pres">
      <dgm:prSet presAssocID="{D7433265-83ED-40A9-93FC-39950525D9AF}" presName="Accent" presStyleLbl="trAlignAcc1" presStyleIdx="0" presStyleCnt="3" custScaleX="150768" custScaleY="244100">
        <dgm:presLayoutVars>
          <dgm:chMax val="0"/>
          <dgm:chPref val="0"/>
        </dgm:presLayoutVars>
      </dgm:prSet>
      <dgm:spPr/>
    </dgm:pt>
    <dgm:pt modelId="{A576B6F8-EB9B-46B0-BDF7-F6B462C9A82F}" type="pres">
      <dgm:prSet presAssocID="{D7433265-83ED-40A9-93FC-39950525D9AF}" presName="Image" presStyleLbl="alignImgPlace1" presStyleIdx="0" presStyleCnt="3" custScaleX="159543" custScaleY="140827" custLinFactNeighborX="68" custLinFactNeighborY="-72319">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D4757807-C6E0-481B-BBB1-FF959003BBE8}" type="pres">
      <dgm:prSet presAssocID="{D7433265-83ED-40A9-93FC-39950525D9AF}" presName="ChildComposite" presStyleCnt="0"/>
      <dgm:spPr/>
    </dgm:pt>
    <dgm:pt modelId="{9B89AC46-A761-4438-9312-A1F49917009E}" type="pres">
      <dgm:prSet presAssocID="{D7433265-83ED-40A9-93FC-39950525D9AF}" presName="Child" presStyleLbl="node1" presStyleIdx="0" presStyleCnt="3" custScaleX="159543" custScaleY="825672" custLinFactNeighborX="-879" custLinFactNeighborY="97662">
        <dgm:presLayoutVars>
          <dgm:chMax val="0"/>
          <dgm:chPref val="0"/>
          <dgm:bulletEnabled val="1"/>
        </dgm:presLayoutVars>
      </dgm:prSet>
      <dgm:spPr/>
    </dgm:pt>
    <dgm:pt modelId="{53B17F05-3BBD-4E94-945A-76880D9521B5}" type="pres">
      <dgm:prSet presAssocID="{D7433265-83ED-40A9-93FC-39950525D9AF}" presName="Parent" presStyleLbl="revTx" presStyleIdx="0" presStyleCnt="3" custScaleX="159543" custScaleY="122040" custLinFactY="-629224" custLinFactNeighborX="863" custLinFactNeighborY="-700000">
        <dgm:presLayoutVars>
          <dgm:chMax val="1"/>
          <dgm:chPref val="0"/>
          <dgm:bulletEnabled val="1"/>
        </dgm:presLayoutVars>
      </dgm:prSet>
      <dgm:spPr/>
    </dgm:pt>
    <dgm:pt modelId="{C2F1C17D-1100-4594-A273-40C4D3931205}" type="pres">
      <dgm:prSet presAssocID="{CE8BBD77-771F-427C-AD0D-592905D342BD}" presName="sibTrans" presStyleCnt="0"/>
      <dgm:spPr/>
    </dgm:pt>
    <dgm:pt modelId="{D43930B4-E3F0-4DFA-8C7C-F361B197F4B7}" type="pres">
      <dgm:prSet presAssocID="{D1640741-5D84-4FB4-9FE2-4D32C2CF182B}" presName="composite" presStyleCnt="0">
        <dgm:presLayoutVars>
          <dgm:chMax val="1"/>
          <dgm:chPref val="1"/>
        </dgm:presLayoutVars>
      </dgm:prSet>
      <dgm:spPr/>
    </dgm:pt>
    <dgm:pt modelId="{D481DC1F-9947-424D-B4AB-FE9925B37A53}" type="pres">
      <dgm:prSet presAssocID="{D1640741-5D84-4FB4-9FE2-4D32C2CF182B}" presName="Accent" presStyleLbl="trAlignAcc1" presStyleIdx="1" presStyleCnt="3" custScaleX="150768" custScaleY="244100" custLinFactNeighborX="1446">
        <dgm:presLayoutVars>
          <dgm:chMax val="0"/>
          <dgm:chPref val="0"/>
        </dgm:presLayoutVars>
      </dgm:prSet>
      <dgm:spPr/>
    </dgm:pt>
    <dgm:pt modelId="{BB72721A-3475-4E5C-B778-1BC4E51D1825}" type="pres">
      <dgm:prSet presAssocID="{D1640741-5D84-4FB4-9FE2-4D32C2CF182B}" presName="Image" presStyleLbl="alignImgPlace1" presStyleIdx="1" presStyleCnt="3" custScaleX="159543" custScaleY="140827" custLinFactNeighborX="596" custLinFactNeighborY="-7475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96A0650E-49E5-4C72-87B4-697EB404481A}" type="pres">
      <dgm:prSet presAssocID="{D1640741-5D84-4FB4-9FE2-4D32C2CF182B}" presName="ChildComposite" presStyleCnt="0"/>
      <dgm:spPr/>
    </dgm:pt>
    <dgm:pt modelId="{2F43CB83-C818-4774-A7F9-89F1BA4A2A3D}" type="pres">
      <dgm:prSet presAssocID="{D1640741-5D84-4FB4-9FE2-4D32C2CF182B}" presName="Child" presStyleLbl="node1" presStyleIdx="1" presStyleCnt="3" custScaleX="159543" custScaleY="825672" custLinFactY="3141" custLinFactNeighborX="1117" custLinFactNeighborY="100000">
        <dgm:presLayoutVars>
          <dgm:chMax val="0"/>
          <dgm:chPref val="0"/>
          <dgm:bulletEnabled val="1"/>
        </dgm:presLayoutVars>
      </dgm:prSet>
      <dgm:spPr/>
    </dgm:pt>
    <dgm:pt modelId="{7F20381A-A7C1-4301-8507-AC692BFDABFF}" type="pres">
      <dgm:prSet presAssocID="{D1640741-5D84-4FB4-9FE2-4D32C2CF182B}" presName="Parent" presStyleLbl="revTx" presStyleIdx="1" presStyleCnt="3" custScaleX="159543" custScaleY="122040" custLinFactY="-628751" custLinFactNeighborX="1663" custLinFactNeighborY="-700000">
        <dgm:presLayoutVars>
          <dgm:chMax val="1"/>
          <dgm:chPref val="0"/>
          <dgm:bulletEnabled val="1"/>
        </dgm:presLayoutVars>
      </dgm:prSet>
      <dgm:spPr/>
    </dgm:pt>
    <dgm:pt modelId="{E701B158-7EAE-45A0-9626-B4E3428AE767}" type="pres">
      <dgm:prSet presAssocID="{31608CC4-2417-4196-97D3-5FD55ECB2192}" presName="sibTrans" presStyleCnt="0"/>
      <dgm:spPr/>
    </dgm:pt>
    <dgm:pt modelId="{D8BBD4AA-CDDF-40D0-8B5F-A63EE697D751}" type="pres">
      <dgm:prSet presAssocID="{3DF59BE6-8B99-43F2-BC86-FCED2DDE7878}" presName="composite" presStyleCnt="0">
        <dgm:presLayoutVars>
          <dgm:chMax val="1"/>
          <dgm:chPref val="1"/>
        </dgm:presLayoutVars>
      </dgm:prSet>
      <dgm:spPr/>
    </dgm:pt>
    <dgm:pt modelId="{D5766BEB-B867-4053-81E2-EDE0AF8F338D}" type="pres">
      <dgm:prSet presAssocID="{3DF59BE6-8B99-43F2-BC86-FCED2DDE7878}" presName="Accent" presStyleLbl="trAlignAcc1" presStyleIdx="2" presStyleCnt="3" custScaleX="150768" custScaleY="244100" custLinFactNeighborX="-1028" custLinFactNeighborY="-1676">
        <dgm:presLayoutVars>
          <dgm:chMax val="0"/>
          <dgm:chPref val="0"/>
        </dgm:presLayoutVars>
      </dgm:prSet>
      <dgm:spPr/>
    </dgm:pt>
    <dgm:pt modelId="{A3DE8D90-C8C2-44E4-9C3F-07A3BC77B1EE}" type="pres">
      <dgm:prSet presAssocID="{3DF59BE6-8B99-43F2-BC86-FCED2DDE7878}" presName="Image" presStyleLbl="alignImgPlace1" presStyleIdx="2" presStyleCnt="3" custScaleX="159543" custScaleY="140827" custLinFactNeighborX="-1147" custLinFactNeighborY="-74770">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C026A220-EECD-4168-AC93-2135149EC93C}" type="pres">
      <dgm:prSet presAssocID="{3DF59BE6-8B99-43F2-BC86-FCED2DDE7878}" presName="ChildComposite" presStyleCnt="0"/>
      <dgm:spPr/>
    </dgm:pt>
    <dgm:pt modelId="{426CA4BA-8B59-4AE7-A116-3DE7845595A0}" type="pres">
      <dgm:prSet presAssocID="{3DF59BE6-8B99-43F2-BC86-FCED2DDE7878}" presName="Child" presStyleLbl="node1" presStyleIdx="2" presStyleCnt="3" custScaleX="159543" custScaleY="825672" custLinFactY="508" custLinFactNeighborX="-380" custLinFactNeighborY="100000">
        <dgm:presLayoutVars>
          <dgm:chMax val="0"/>
          <dgm:chPref val="0"/>
          <dgm:bulletEnabled val="1"/>
        </dgm:presLayoutVars>
      </dgm:prSet>
      <dgm:spPr/>
    </dgm:pt>
    <dgm:pt modelId="{F2360FEA-083C-440F-A747-2B0B3B72C1FF}" type="pres">
      <dgm:prSet presAssocID="{3DF59BE6-8B99-43F2-BC86-FCED2DDE7878}" presName="Parent" presStyleLbl="revTx" presStyleIdx="2" presStyleCnt="3" custScaleX="159543" custScaleY="122040" custLinFactY="-629736" custLinFactNeighborX="-269" custLinFactNeighborY="-700000">
        <dgm:presLayoutVars>
          <dgm:chMax val="1"/>
          <dgm:chPref val="0"/>
          <dgm:bulletEnabled val="1"/>
        </dgm:presLayoutVars>
      </dgm:prSet>
      <dgm:spPr/>
    </dgm:pt>
  </dgm:ptLst>
  <dgm:cxnLst>
    <dgm:cxn modelId="{BC956D08-38D1-4ECD-95BA-F4428E375422}" srcId="{FDEA55B5-D0CE-4589-A4D2-CEE01FFC1355}" destId="{D7433265-83ED-40A9-93FC-39950525D9AF}" srcOrd="0" destOrd="0" parTransId="{CE559D5F-E828-424D-A130-AF2CB5540C87}" sibTransId="{CE8BBD77-771F-427C-AD0D-592905D342BD}"/>
    <dgm:cxn modelId="{36DE6515-458E-4F72-852B-EC9FEE6A5A44}" srcId="{FDEA55B5-D0CE-4589-A4D2-CEE01FFC1355}" destId="{D1640741-5D84-4FB4-9FE2-4D32C2CF182B}" srcOrd="1" destOrd="0" parTransId="{40BB5C1B-32B3-4208-8313-D48216520CDD}" sibTransId="{31608CC4-2417-4196-97D3-5FD55ECB2192}"/>
    <dgm:cxn modelId="{66858A16-E6E2-44DF-A42B-D489784F17B5}" srcId="{D7433265-83ED-40A9-93FC-39950525D9AF}" destId="{6F58537A-DDAB-4314-8F2E-3B923E4FA55D}" srcOrd="0" destOrd="0" parTransId="{1C6A76FC-9F59-4DFA-A0DD-D1E124D369C8}" sibTransId="{0D86FBA8-90BE-4AA1-A34F-24BCC2A3555F}"/>
    <dgm:cxn modelId="{29874135-9D32-44C0-ABB3-BB0203909225}" srcId="{3DF59BE6-8B99-43F2-BC86-FCED2DDE7878}" destId="{16DC6ACC-8EE1-4F21-9527-4D3C9976BA6A}" srcOrd="0" destOrd="0" parTransId="{CB50ED12-D2FA-4401-8CC5-DF03B92D09E6}" sibTransId="{8868275F-1F76-4EE9-94D1-11E827704D33}"/>
    <dgm:cxn modelId="{2A283D71-225F-4DCD-BBF3-75C7B3C9A4B7}" type="presOf" srcId="{0244DCE6-D266-46CC-823C-18F43201C2D5}" destId="{2F43CB83-C818-4774-A7F9-89F1BA4A2A3D}" srcOrd="0" destOrd="0" presId="urn:microsoft.com/office/officeart/2008/layout/CaptionedPictures"/>
    <dgm:cxn modelId="{D0951974-BDAD-43A9-BC44-CF569FA9F953}" type="presOf" srcId="{6F58537A-DDAB-4314-8F2E-3B923E4FA55D}" destId="{9B89AC46-A761-4438-9312-A1F49917009E}" srcOrd="0" destOrd="0" presId="urn:microsoft.com/office/officeart/2008/layout/CaptionedPictures"/>
    <dgm:cxn modelId="{AF0C919C-3848-4113-B6CB-D1BC9CA3AF77}" type="presOf" srcId="{D1640741-5D84-4FB4-9FE2-4D32C2CF182B}" destId="{7F20381A-A7C1-4301-8507-AC692BFDABFF}" srcOrd="0" destOrd="0" presId="urn:microsoft.com/office/officeart/2008/layout/CaptionedPictures"/>
    <dgm:cxn modelId="{56559D9E-9500-4A35-9D89-9A612ED51C50}" srcId="{D1640741-5D84-4FB4-9FE2-4D32C2CF182B}" destId="{0244DCE6-D266-46CC-823C-18F43201C2D5}" srcOrd="0" destOrd="0" parTransId="{D5E98805-B639-409C-B086-4CCC422869F1}" sibTransId="{421F2AC4-0972-44AE-A1B8-A6ECCB9D02D6}"/>
    <dgm:cxn modelId="{BC9496AA-BE69-475A-88FC-B0FBFE77744B}" type="presOf" srcId="{D7433265-83ED-40A9-93FC-39950525D9AF}" destId="{53B17F05-3BBD-4E94-945A-76880D9521B5}" srcOrd="0" destOrd="0" presId="urn:microsoft.com/office/officeart/2008/layout/CaptionedPictures"/>
    <dgm:cxn modelId="{2BAFEEAC-F54F-42B9-BDDD-E6BD8A8E1C7E}" type="presOf" srcId="{FDEA55B5-D0CE-4589-A4D2-CEE01FFC1355}" destId="{C03EEAD4-2BB2-4461-A6CE-108F2DAEDA9C}" srcOrd="0" destOrd="0" presId="urn:microsoft.com/office/officeart/2008/layout/CaptionedPictures"/>
    <dgm:cxn modelId="{C3AE73CD-F6BA-4B08-9938-326D84B8EBAA}" srcId="{FDEA55B5-D0CE-4589-A4D2-CEE01FFC1355}" destId="{3DF59BE6-8B99-43F2-BC86-FCED2DDE7878}" srcOrd="2" destOrd="0" parTransId="{D49BB1AC-7457-4666-AE0E-8BC29D76F042}" sibTransId="{6CF70E47-D66F-49F2-BD67-B90CD00886DF}"/>
    <dgm:cxn modelId="{6CF809EB-6CF0-4E96-9D59-3410DAA5B186}" type="presOf" srcId="{16DC6ACC-8EE1-4F21-9527-4D3C9976BA6A}" destId="{426CA4BA-8B59-4AE7-A116-3DE7845595A0}" srcOrd="0" destOrd="0" presId="urn:microsoft.com/office/officeart/2008/layout/CaptionedPictures"/>
    <dgm:cxn modelId="{F46A54F4-1D68-45C6-AF23-DB8AB3F52E93}" type="presOf" srcId="{3DF59BE6-8B99-43F2-BC86-FCED2DDE7878}" destId="{F2360FEA-083C-440F-A747-2B0B3B72C1FF}" srcOrd="0" destOrd="0" presId="urn:microsoft.com/office/officeart/2008/layout/CaptionedPictures"/>
    <dgm:cxn modelId="{E15E189C-BB35-4210-B3C0-1F321D16BF45}" type="presParOf" srcId="{C03EEAD4-2BB2-4461-A6CE-108F2DAEDA9C}" destId="{1BB64135-596F-4A33-AB1D-7D4639B867BB}" srcOrd="0" destOrd="0" presId="urn:microsoft.com/office/officeart/2008/layout/CaptionedPictures"/>
    <dgm:cxn modelId="{1EC27593-BDA0-4636-9E5D-4D83910B6D9B}" type="presParOf" srcId="{1BB64135-596F-4A33-AB1D-7D4639B867BB}" destId="{0E7F44DF-7F34-4730-A466-2551EA1F752B}" srcOrd="0" destOrd="0" presId="urn:microsoft.com/office/officeart/2008/layout/CaptionedPictures"/>
    <dgm:cxn modelId="{30E519F8-E08B-4794-A6F2-3720E7FB8C98}" type="presParOf" srcId="{1BB64135-596F-4A33-AB1D-7D4639B867BB}" destId="{A576B6F8-EB9B-46B0-BDF7-F6B462C9A82F}" srcOrd="1" destOrd="0" presId="urn:microsoft.com/office/officeart/2008/layout/CaptionedPictures"/>
    <dgm:cxn modelId="{9C6FE162-7A09-4020-9E24-DFA79190D575}" type="presParOf" srcId="{1BB64135-596F-4A33-AB1D-7D4639B867BB}" destId="{D4757807-C6E0-481B-BBB1-FF959003BBE8}" srcOrd="2" destOrd="0" presId="urn:microsoft.com/office/officeart/2008/layout/CaptionedPictures"/>
    <dgm:cxn modelId="{46094BF8-C448-4A66-8527-BC57CADF2F74}" type="presParOf" srcId="{D4757807-C6E0-481B-BBB1-FF959003BBE8}" destId="{9B89AC46-A761-4438-9312-A1F49917009E}" srcOrd="0" destOrd="0" presId="urn:microsoft.com/office/officeart/2008/layout/CaptionedPictures"/>
    <dgm:cxn modelId="{14B31009-9621-497E-856F-B93306395818}" type="presParOf" srcId="{D4757807-C6E0-481B-BBB1-FF959003BBE8}" destId="{53B17F05-3BBD-4E94-945A-76880D9521B5}" srcOrd="1" destOrd="0" presId="urn:microsoft.com/office/officeart/2008/layout/CaptionedPictures"/>
    <dgm:cxn modelId="{3984BEC9-CEA1-493E-83BD-3073E96BFF2D}" type="presParOf" srcId="{C03EEAD4-2BB2-4461-A6CE-108F2DAEDA9C}" destId="{C2F1C17D-1100-4594-A273-40C4D3931205}" srcOrd="1" destOrd="0" presId="urn:microsoft.com/office/officeart/2008/layout/CaptionedPictures"/>
    <dgm:cxn modelId="{31DC4164-0230-40EC-ADBE-8F52164847BE}" type="presParOf" srcId="{C03EEAD4-2BB2-4461-A6CE-108F2DAEDA9C}" destId="{D43930B4-E3F0-4DFA-8C7C-F361B197F4B7}" srcOrd="2" destOrd="0" presId="urn:microsoft.com/office/officeart/2008/layout/CaptionedPictures"/>
    <dgm:cxn modelId="{2CF44D23-DBDE-4585-9810-04B34C451B71}" type="presParOf" srcId="{D43930B4-E3F0-4DFA-8C7C-F361B197F4B7}" destId="{D481DC1F-9947-424D-B4AB-FE9925B37A53}" srcOrd="0" destOrd="0" presId="urn:microsoft.com/office/officeart/2008/layout/CaptionedPictures"/>
    <dgm:cxn modelId="{C98CFBF4-8148-4005-8DCF-42547511C227}" type="presParOf" srcId="{D43930B4-E3F0-4DFA-8C7C-F361B197F4B7}" destId="{BB72721A-3475-4E5C-B778-1BC4E51D1825}" srcOrd="1" destOrd="0" presId="urn:microsoft.com/office/officeart/2008/layout/CaptionedPictures"/>
    <dgm:cxn modelId="{836DE734-CBE1-4BB7-9A3A-CC6197C83A5D}" type="presParOf" srcId="{D43930B4-E3F0-4DFA-8C7C-F361B197F4B7}" destId="{96A0650E-49E5-4C72-87B4-697EB404481A}" srcOrd="2" destOrd="0" presId="urn:microsoft.com/office/officeart/2008/layout/CaptionedPictures"/>
    <dgm:cxn modelId="{7AC8069F-829F-4E82-BB04-7F99A62A6383}" type="presParOf" srcId="{96A0650E-49E5-4C72-87B4-697EB404481A}" destId="{2F43CB83-C818-4774-A7F9-89F1BA4A2A3D}" srcOrd="0" destOrd="0" presId="urn:microsoft.com/office/officeart/2008/layout/CaptionedPictures"/>
    <dgm:cxn modelId="{F94326C7-8409-49BD-90D6-AC370D222D22}" type="presParOf" srcId="{96A0650E-49E5-4C72-87B4-697EB404481A}" destId="{7F20381A-A7C1-4301-8507-AC692BFDABFF}" srcOrd="1" destOrd="0" presId="urn:microsoft.com/office/officeart/2008/layout/CaptionedPictures"/>
    <dgm:cxn modelId="{02D763B9-2CAC-4262-8829-145F70AE1429}" type="presParOf" srcId="{C03EEAD4-2BB2-4461-A6CE-108F2DAEDA9C}" destId="{E701B158-7EAE-45A0-9626-B4E3428AE767}" srcOrd="3" destOrd="0" presId="urn:microsoft.com/office/officeart/2008/layout/CaptionedPictures"/>
    <dgm:cxn modelId="{321B1C05-D377-4738-BF5A-BD6E2B628CCF}" type="presParOf" srcId="{C03EEAD4-2BB2-4461-A6CE-108F2DAEDA9C}" destId="{D8BBD4AA-CDDF-40D0-8B5F-A63EE697D751}" srcOrd="4" destOrd="0" presId="urn:microsoft.com/office/officeart/2008/layout/CaptionedPictures"/>
    <dgm:cxn modelId="{C50F4EDC-5F5C-4B7E-A349-334C9993AE4D}" type="presParOf" srcId="{D8BBD4AA-CDDF-40D0-8B5F-A63EE697D751}" destId="{D5766BEB-B867-4053-81E2-EDE0AF8F338D}" srcOrd="0" destOrd="0" presId="urn:microsoft.com/office/officeart/2008/layout/CaptionedPictures"/>
    <dgm:cxn modelId="{B2076EE6-A14A-4309-A40E-E7F2357979B7}" type="presParOf" srcId="{D8BBD4AA-CDDF-40D0-8B5F-A63EE697D751}" destId="{A3DE8D90-C8C2-44E4-9C3F-07A3BC77B1EE}" srcOrd="1" destOrd="0" presId="urn:microsoft.com/office/officeart/2008/layout/CaptionedPictures"/>
    <dgm:cxn modelId="{22E2C022-AFC5-44E0-9762-BD7614BD5A92}" type="presParOf" srcId="{D8BBD4AA-CDDF-40D0-8B5F-A63EE697D751}" destId="{C026A220-EECD-4168-AC93-2135149EC93C}" srcOrd="2" destOrd="0" presId="urn:microsoft.com/office/officeart/2008/layout/CaptionedPictures"/>
    <dgm:cxn modelId="{6E16226D-10DD-4971-A73D-241CD03549C9}" type="presParOf" srcId="{C026A220-EECD-4168-AC93-2135149EC93C}" destId="{426CA4BA-8B59-4AE7-A116-3DE7845595A0}" srcOrd="0" destOrd="0" presId="urn:microsoft.com/office/officeart/2008/layout/CaptionedPictures"/>
    <dgm:cxn modelId="{91133BCC-1A8F-46E8-8976-CB5600C6A9A5}" type="presParOf" srcId="{C026A220-EECD-4168-AC93-2135149EC93C}" destId="{F2360FEA-083C-440F-A747-2B0B3B72C1F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F44DF-7F34-4730-A466-2551EA1F752B}">
      <dsp:nvSpPr>
        <dsp:cNvPr id="0" name=""/>
        <dsp:cNvSpPr/>
      </dsp:nvSpPr>
      <dsp:spPr>
        <a:xfrm>
          <a:off x="435580" y="0"/>
          <a:ext cx="1920243" cy="365759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576B6F8-EB9B-46B0-BDF7-F6B462C9A82F}">
      <dsp:nvSpPr>
        <dsp:cNvPr id="0" name=""/>
        <dsp:cNvSpPr/>
      </dsp:nvSpPr>
      <dsp:spPr>
        <a:xfrm>
          <a:off x="482079" y="236356"/>
          <a:ext cx="1828805" cy="13716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9AC46-A761-4438-9312-A1F49917009E}">
      <dsp:nvSpPr>
        <dsp:cNvPr id="0" name=""/>
        <dsp:cNvSpPr/>
      </dsp:nvSpPr>
      <dsp:spPr>
        <a:xfrm>
          <a:off x="471223" y="1512981"/>
          <a:ext cx="1828805" cy="2103120"/>
        </a:xfrm>
        <a:prstGeom prst="rect">
          <a:avLst/>
        </a:prstGeom>
        <a:solidFill>
          <a:srgbClr val="0079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solidFill>
                <a:schemeClr val="bg1"/>
              </a:solidFill>
            </a:rPr>
            <a:t>“The </a:t>
          </a:r>
          <a:r>
            <a:rPr lang="en-US" sz="900" b="0" u="sng" kern="1200" dirty="0">
              <a:solidFill>
                <a:schemeClr val="bg1"/>
              </a:solidFill>
            </a:rPr>
            <a:t>TPL</a:t>
          </a:r>
          <a:r>
            <a:rPr lang="en-US" sz="900" kern="1200" dirty="0">
              <a:solidFill>
                <a:schemeClr val="bg1"/>
              </a:solidFill>
            </a:rPr>
            <a:t> assessment greatly facilitated a holistic view of all the primary and secondary requirements of a wave energy power plant, array and larger farm during the early concept stages and ongoing. This approach ultimately leads to the lowest CAPEX and OPEX as well as highest Annual Energy Production of a wave energy farm.”</a:t>
          </a:r>
        </a:p>
        <a:p>
          <a:pPr marL="0" lvl="0" indent="0" algn="l" defTabSz="400050">
            <a:lnSpc>
              <a:spcPct val="90000"/>
            </a:lnSpc>
            <a:spcBef>
              <a:spcPct val="0"/>
            </a:spcBef>
            <a:spcAft>
              <a:spcPct val="35000"/>
            </a:spcAft>
            <a:buNone/>
          </a:pPr>
          <a:r>
            <a:rPr lang="en-US" sz="900" kern="1200" dirty="0">
              <a:solidFill>
                <a:schemeClr val="bg1"/>
              </a:solidFill>
            </a:rPr>
            <a:t>--Marcus Lehmann, CEO, </a:t>
          </a:r>
          <a:r>
            <a:rPr lang="en-US" sz="900" kern="1200" dirty="0" err="1">
              <a:solidFill>
                <a:schemeClr val="bg1"/>
              </a:solidFill>
            </a:rPr>
            <a:t>CalWave</a:t>
          </a:r>
          <a:endParaRPr lang="en-US" sz="900" kern="1200" dirty="0">
            <a:solidFill>
              <a:schemeClr val="bg1"/>
            </a:solidFill>
          </a:endParaRPr>
        </a:p>
      </dsp:txBody>
      <dsp:txXfrm>
        <a:off x="471223" y="1512981"/>
        <a:ext cx="1828805" cy="2103120"/>
      </dsp:txXfrm>
    </dsp:sp>
    <dsp:sp modelId="{53B17F05-3BBD-4E94-945A-76880D9521B5}">
      <dsp:nvSpPr>
        <dsp:cNvPr id="0" name=""/>
        <dsp:cNvSpPr/>
      </dsp:nvSpPr>
      <dsp:spPr>
        <a:xfrm>
          <a:off x="491191" y="30185"/>
          <a:ext cx="1828805" cy="182879"/>
        </a:xfrm>
        <a:prstGeom prst="rect">
          <a:avLst/>
        </a:prstGeom>
        <a:solidFill>
          <a:srgbClr val="0079C1"/>
        </a:solid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err="1">
              <a:solidFill>
                <a:schemeClr val="bg1"/>
              </a:solidFill>
            </a:rPr>
            <a:t>CalWave</a:t>
          </a:r>
          <a:r>
            <a:rPr lang="en-US" sz="900" b="1" kern="1200" dirty="0">
              <a:solidFill>
                <a:schemeClr val="bg1"/>
              </a:solidFill>
            </a:rPr>
            <a:t>, USA</a:t>
          </a:r>
        </a:p>
      </dsp:txBody>
      <dsp:txXfrm>
        <a:off x="491191" y="30185"/>
        <a:ext cx="1828805" cy="182879"/>
      </dsp:txXfrm>
    </dsp:sp>
    <dsp:sp modelId="{D481DC1F-9947-424D-B4AB-FE9925B37A53}">
      <dsp:nvSpPr>
        <dsp:cNvPr id="0" name=""/>
        <dsp:cNvSpPr/>
      </dsp:nvSpPr>
      <dsp:spPr>
        <a:xfrm>
          <a:off x="2670175" y="0"/>
          <a:ext cx="1920243" cy="365759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B72721A-3475-4E5C-B778-1BC4E51D1825}">
      <dsp:nvSpPr>
        <dsp:cNvPr id="0" name=""/>
        <dsp:cNvSpPr/>
      </dsp:nvSpPr>
      <dsp:spPr>
        <a:xfrm>
          <a:off x="2704309" y="212650"/>
          <a:ext cx="1828805" cy="137160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43CB83-C818-4774-A7F9-89F1BA4A2A3D}">
      <dsp:nvSpPr>
        <dsp:cNvPr id="0" name=""/>
        <dsp:cNvSpPr/>
      </dsp:nvSpPr>
      <dsp:spPr>
        <a:xfrm>
          <a:off x="2710281" y="1526936"/>
          <a:ext cx="1828805" cy="2103120"/>
        </a:xfrm>
        <a:prstGeom prst="rect">
          <a:avLst/>
        </a:prstGeom>
        <a:solidFill>
          <a:srgbClr val="0079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solidFill>
                <a:schemeClr val="bg1"/>
              </a:solidFill>
            </a:rPr>
            <a:t>“The detailed feedback and thoughts on possible system improvements that you have contributed are very valuable to us. The questions asked in the </a:t>
          </a:r>
          <a:r>
            <a:rPr lang="en-US" sz="900" u="sng" kern="1200" dirty="0">
              <a:solidFill>
                <a:schemeClr val="bg1"/>
              </a:solidFill>
            </a:rPr>
            <a:t>TPL</a:t>
          </a:r>
          <a:r>
            <a:rPr lang="en-US" sz="900" kern="1200" dirty="0">
              <a:solidFill>
                <a:schemeClr val="bg1"/>
              </a:solidFill>
            </a:rPr>
            <a:t> process triggers many useful discussions and thoughts across our team. Quite unique to be able to get this level of in-depth comments from an experienced team like yourself, that has seen many different design and system approaches through your </a:t>
          </a:r>
          <a:r>
            <a:rPr lang="en-US" sz="900" u="sng" kern="1200" dirty="0">
              <a:solidFill>
                <a:schemeClr val="bg1"/>
              </a:solidFill>
            </a:rPr>
            <a:t>TPL</a:t>
          </a:r>
          <a:r>
            <a:rPr lang="en-US" sz="900" kern="1200" dirty="0">
              <a:solidFill>
                <a:schemeClr val="bg1"/>
              </a:solidFill>
            </a:rPr>
            <a:t> assessment program, and from previous wave development journeys.” </a:t>
          </a:r>
        </a:p>
        <a:p>
          <a:pPr marL="0" lvl="0" indent="0" algn="l" defTabSz="400050">
            <a:lnSpc>
              <a:spcPct val="90000"/>
            </a:lnSpc>
            <a:spcBef>
              <a:spcPct val="0"/>
            </a:spcBef>
            <a:spcAft>
              <a:spcPct val="35000"/>
            </a:spcAft>
            <a:buNone/>
          </a:pPr>
          <a:r>
            <a:rPr lang="en-US" sz="900" kern="1200" dirty="0">
              <a:solidFill>
                <a:schemeClr val="bg1"/>
              </a:solidFill>
            </a:rPr>
            <a:t>--Patrik </a:t>
          </a:r>
          <a:r>
            <a:rPr lang="en-US" sz="900" kern="1200" dirty="0" err="1">
              <a:solidFill>
                <a:schemeClr val="bg1"/>
              </a:solidFill>
            </a:rPr>
            <a:t>Möller</a:t>
          </a:r>
          <a:r>
            <a:rPr lang="en-US" sz="900" kern="1200" dirty="0">
              <a:solidFill>
                <a:schemeClr val="bg1"/>
              </a:solidFill>
            </a:rPr>
            <a:t>, CEO &amp; Co-founder,  </a:t>
          </a:r>
          <a:r>
            <a:rPr lang="en-US" sz="900" kern="1200" dirty="0" err="1">
              <a:solidFill>
                <a:schemeClr val="bg1"/>
              </a:solidFill>
            </a:rPr>
            <a:t>CorPower</a:t>
          </a:r>
          <a:r>
            <a:rPr lang="en-US" sz="900" kern="1200" dirty="0">
              <a:solidFill>
                <a:schemeClr val="bg1"/>
              </a:solidFill>
            </a:rPr>
            <a:t> Ocean</a:t>
          </a:r>
        </a:p>
      </dsp:txBody>
      <dsp:txXfrm>
        <a:off x="2710281" y="1526936"/>
        <a:ext cx="1828805" cy="2103120"/>
      </dsp:txXfrm>
    </dsp:sp>
    <dsp:sp modelId="{7F20381A-A7C1-4301-8507-AC692BFDABFF}">
      <dsp:nvSpPr>
        <dsp:cNvPr id="0" name=""/>
        <dsp:cNvSpPr/>
      </dsp:nvSpPr>
      <dsp:spPr>
        <a:xfrm>
          <a:off x="2716540" y="30894"/>
          <a:ext cx="1828805" cy="182879"/>
        </a:xfrm>
        <a:prstGeom prst="rect">
          <a:avLst/>
        </a:prstGeom>
        <a:solidFill>
          <a:srgbClr val="0079C1"/>
        </a:solid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err="1">
              <a:solidFill>
                <a:schemeClr val="bg1"/>
              </a:solidFill>
            </a:rPr>
            <a:t>CorPower</a:t>
          </a:r>
          <a:r>
            <a:rPr lang="en-US" sz="900" b="1" kern="1200" dirty="0">
              <a:solidFill>
                <a:schemeClr val="bg1"/>
              </a:solidFill>
            </a:rPr>
            <a:t> Ocean, Sweden</a:t>
          </a:r>
        </a:p>
      </dsp:txBody>
      <dsp:txXfrm>
        <a:off x="2716540" y="30894"/>
        <a:ext cx="1828805" cy="182879"/>
      </dsp:txXfrm>
    </dsp:sp>
    <dsp:sp modelId="{D5766BEB-B867-4053-81E2-EDE0AF8F338D}">
      <dsp:nvSpPr>
        <dsp:cNvPr id="0" name=""/>
        <dsp:cNvSpPr/>
      </dsp:nvSpPr>
      <dsp:spPr>
        <a:xfrm>
          <a:off x="4854843" y="0"/>
          <a:ext cx="1920243" cy="365759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3DE8D90-C8C2-44E4-9C3F-07A3BC77B1EE}">
      <dsp:nvSpPr>
        <dsp:cNvPr id="0" name=""/>
        <dsp:cNvSpPr/>
      </dsp:nvSpPr>
      <dsp:spPr>
        <a:xfrm>
          <a:off x="4900507" y="212485"/>
          <a:ext cx="1828805" cy="137160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6CA4BA-8B59-4AE7-A116-3DE7845595A0}">
      <dsp:nvSpPr>
        <dsp:cNvPr id="0" name=""/>
        <dsp:cNvSpPr/>
      </dsp:nvSpPr>
      <dsp:spPr>
        <a:xfrm>
          <a:off x="4909299" y="1520230"/>
          <a:ext cx="1828805" cy="21031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t>“The M4 development pathway has focused on innovation and design optimization via numerical simulations and experimentally at a reduced scale, thus </a:t>
          </a:r>
          <a:r>
            <a:rPr lang="en-US" sz="900" u="none" kern="1200" dirty="0"/>
            <a:t>achieving high </a:t>
          </a:r>
          <a:r>
            <a:rPr lang="en-US" sz="900" u="sng" kern="1200" dirty="0"/>
            <a:t>TPL</a:t>
          </a:r>
          <a:r>
            <a:rPr lang="en-US" sz="900" u="none" kern="1200" dirty="0"/>
            <a:t> before advancing its TRL </a:t>
          </a:r>
          <a:r>
            <a:rPr lang="en-US" sz="900" kern="1200" dirty="0"/>
            <a:t>via larger-scale ocean deployments. Such an approach has been </a:t>
          </a:r>
          <a:r>
            <a:rPr lang="en-US" sz="900" u="none" kern="1200" dirty="0"/>
            <a:t>suggested by Weber</a:t>
          </a:r>
          <a:r>
            <a:rPr lang="en-US" sz="900" kern="1200" dirty="0"/>
            <a:t> (2012) for example.”</a:t>
          </a:r>
        </a:p>
        <a:p>
          <a:pPr marL="0" lvl="0" indent="0" algn="l" defTabSz="400050">
            <a:lnSpc>
              <a:spcPct val="90000"/>
            </a:lnSpc>
            <a:spcBef>
              <a:spcPct val="0"/>
            </a:spcBef>
            <a:spcAft>
              <a:spcPct val="35000"/>
            </a:spcAft>
            <a:buNone/>
          </a:pPr>
          <a:r>
            <a:rPr lang="en-US" sz="900" kern="1200" dirty="0"/>
            <a:t>--</a:t>
          </a:r>
          <a:r>
            <a:rPr lang="en-US" sz="900" kern="1200" dirty="0" err="1"/>
            <a:t>Orszaghova</a:t>
          </a:r>
          <a:r>
            <a:rPr lang="en-US" sz="900" kern="1200" dirty="0"/>
            <a:t>, et al. (2022)</a:t>
          </a:r>
        </a:p>
      </dsp:txBody>
      <dsp:txXfrm>
        <a:off x="4909299" y="1520230"/>
        <a:ext cx="1828805" cy="2103120"/>
      </dsp:txXfrm>
    </dsp:sp>
    <dsp:sp modelId="{F2360FEA-083C-440F-A747-2B0B3B72C1FF}">
      <dsp:nvSpPr>
        <dsp:cNvPr id="0" name=""/>
        <dsp:cNvSpPr/>
      </dsp:nvSpPr>
      <dsp:spPr>
        <a:xfrm>
          <a:off x="4910571" y="29418"/>
          <a:ext cx="1828805" cy="182879"/>
        </a:xfrm>
        <a:prstGeom prst="rect">
          <a:avLst/>
        </a:prstGeom>
        <a:solidFill>
          <a:srgbClr val="0079C1"/>
        </a:solid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M4 WEC Project, Australia</a:t>
          </a:r>
        </a:p>
      </dsp:txBody>
      <dsp:txXfrm>
        <a:off x="4910571" y="29418"/>
        <a:ext cx="1828805" cy="182879"/>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9/26/2024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nergy.gov/sites/prod/files/2019/09/f66/73355-v2.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Bill/Carrie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506506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Jochem</a:t>
            </a:r>
          </a:p>
        </p:txBody>
      </p:sp>
      <p:sp>
        <p:nvSpPr>
          <p:cNvPr id="4" name="Slide Number Placeholder 3"/>
          <p:cNvSpPr>
            <a:spLocks noGrp="1"/>
          </p:cNvSpPr>
          <p:nvPr>
            <p:ph type="sldNum" sz="quarter" idx="5"/>
          </p:nvPr>
        </p:nvSpPr>
        <p:spPr/>
        <p:txBody>
          <a:bodyPr/>
          <a:lstStyle/>
          <a:p>
            <a:fld id="{AF285793-58F2-5D45-93FF-B0076DA99FD1}" type="slidenum">
              <a:rPr lang="en-US" smtClean="0"/>
              <a:t>10</a:t>
            </a:fld>
            <a:endParaRPr lang="en-US"/>
          </a:p>
        </p:txBody>
      </p:sp>
    </p:spTree>
    <p:extLst>
      <p:ext uri="{BB962C8B-B14F-4D97-AF65-F5344CB8AC3E}">
        <p14:creationId xmlns:p14="http://schemas.microsoft.com/office/powerpoint/2010/main" val="358959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Jochem</a:t>
            </a:r>
          </a:p>
        </p:txBody>
      </p:sp>
      <p:sp>
        <p:nvSpPr>
          <p:cNvPr id="4" name="Slide Number Placeholder 3"/>
          <p:cNvSpPr>
            <a:spLocks noGrp="1"/>
          </p:cNvSpPr>
          <p:nvPr>
            <p:ph type="sldNum" sz="quarter" idx="5"/>
          </p:nvPr>
        </p:nvSpPr>
        <p:spPr/>
        <p:txBody>
          <a:bodyPr/>
          <a:lstStyle/>
          <a:p>
            <a:fld id="{AF285793-58F2-5D45-93FF-B0076DA99FD1}" type="slidenum">
              <a:rPr lang="en-US" smtClean="0"/>
              <a:t>11</a:t>
            </a:fld>
            <a:endParaRPr lang="en-US"/>
          </a:p>
        </p:txBody>
      </p:sp>
    </p:spTree>
    <p:extLst>
      <p:ext uri="{BB962C8B-B14F-4D97-AF65-F5344CB8AC3E}">
        <p14:creationId xmlns:p14="http://schemas.microsoft.com/office/powerpoint/2010/main" val="2069357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12</a:t>
            </a:fld>
            <a:endParaRPr lang="en-US"/>
          </a:p>
        </p:txBody>
      </p:sp>
    </p:spTree>
    <p:extLst>
      <p:ext uri="{BB962C8B-B14F-4D97-AF65-F5344CB8AC3E}">
        <p14:creationId xmlns:p14="http://schemas.microsoft.com/office/powerpoint/2010/main" val="1572168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13</a:t>
            </a:fld>
            <a:endParaRPr lang="en-US"/>
          </a:p>
        </p:txBody>
      </p:sp>
    </p:spTree>
    <p:extLst>
      <p:ext uri="{BB962C8B-B14F-4D97-AF65-F5344CB8AC3E}">
        <p14:creationId xmlns:p14="http://schemas.microsoft.com/office/powerpoint/2010/main" val="3811603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14</a:t>
            </a:fld>
            <a:endParaRPr lang="en-US"/>
          </a:p>
        </p:txBody>
      </p:sp>
    </p:spTree>
    <p:extLst>
      <p:ext uri="{BB962C8B-B14F-4D97-AF65-F5344CB8AC3E}">
        <p14:creationId xmlns:p14="http://schemas.microsoft.com/office/powerpoint/2010/main" val="3004105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15</a:t>
            </a:fld>
            <a:endParaRPr lang="en-US"/>
          </a:p>
        </p:txBody>
      </p:sp>
    </p:spTree>
    <p:extLst>
      <p:ext uri="{BB962C8B-B14F-4D97-AF65-F5344CB8AC3E}">
        <p14:creationId xmlns:p14="http://schemas.microsoft.com/office/powerpoint/2010/main" val="2072488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16</a:t>
            </a:fld>
            <a:endParaRPr lang="en-US"/>
          </a:p>
        </p:txBody>
      </p:sp>
    </p:spTree>
    <p:extLst>
      <p:ext uri="{BB962C8B-B14F-4D97-AF65-F5344CB8AC3E}">
        <p14:creationId xmlns:p14="http://schemas.microsoft.com/office/powerpoint/2010/main" val="1382972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17</a:t>
            </a:fld>
            <a:endParaRPr lang="en-US"/>
          </a:p>
        </p:txBody>
      </p:sp>
    </p:spTree>
    <p:extLst>
      <p:ext uri="{BB962C8B-B14F-4D97-AF65-F5344CB8AC3E}">
        <p14:creationId xmlns:p14="http://schemas.microsoft.com/office/powerpoint/2010/main" val="2837377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18</a:t>
            </a:fld>
            <a:endParaRPr lang="en-US"/>
          </a:p>
        </p:txBody>
      </p:sp>
    </p:spTree>
    <p:extLst>
      <p:ext uri="{BB962C8B-B14F-4D97-AF65-F5344CB8AC3E}">
        <p14:creationId xmlns:p14="http://schemas.microsoft.com/office/powerpoint/2010/main" val="2742165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19</a:t>
            </a:fld>
            <a:endParaRPr lang="en-US"/>
          </a:p>
        </p:txBody>
      </p:sp>
    </p:spTree>
    <p:extLst>
      <p:ext uri="{BB962C8B-B14F-4D97-AF65-F5344CB8AC3E}">
        <p14:creationId xmlns:p14="http://schemas.microsoft.com/office/powerpoint/2010/main" val="169044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Bill/Carrie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a:t>
            </a:fld>
            <a:endParaRPr lang="en-US"/>
          </a:p>
        </p:txBody>
      </p:sp>
    </p:spTree>
    <p:extLst>
      <p:ext uri="{BB962C8B-B14F-4D97-AF65-F5344CB8AC3E}">
        <p14:creationId xmlns:p14="http://schemas.microsoft.com/office/powerpoint/2010/main" val="3313810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20</a:t>
            </a:fld>
            <a:endParaRPr lang="en-US"/>
          </a:p>
        </p:txBody>
      </p:sp>
    </p:spTree>
    <p:extLst>
      <p:ext uri="{BB962C8B-B14F-4D97-AF65-F5344CB8AC3E}">
        <p14:creationId xmlns:p14="http://schemas.microsoft.com/office/powerpoint/2010/main" val="967012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21</a:t>
            </a:fld>
            <a:endParaRPr lang="en-US"/>
          </a:p>
        </p:txBody>
      </p:sp>
    </p:spTree>
    <p:extLst>
      <p:ext uri="{BB962C8B-B14F-4D97-AF65-F5344CB8AC3E}">
        <p14:creationId xmlns:p14="http://schemas.microsoft.com/office/powerpoint/2010/main" val="3211708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22</a:t>
            </a:fld>
            <a:endParaRPr lang="en-US"/>
          </a:p>
        </p:txBody>
      </p:sp>
    </p:spTree>
    <p:extLst>
      <p:ext uri="{BB962C8B-B14F-4D97-AF65-F5344CB8AC3E}">
        <p14:creationId xmlns:p14="http://schemas.microsoft.com/office/powerpoint/2010/main" val="438889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a:p>
        </p:txBody>
      </p:sp>
    </p:spTree>
    <p:extLst>
      <p:ext uri="{BB962C8B-B14F-4D97-AF65-F5344CB8AC3E}">
        <p14:creationId xmlns:p14="http://schemas.microsoft.com/office/powerpoint/2010/main" val="2527270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24</a:t>
            </a:fld>
            <a:endParaRPr lang="en-US"/>
          </a:p>
        </p:txBody>
      </p:sp>
    </p:spTree>
    <p:extLst>
      <p:ext uri="{BB962C8B-B14F-4D97-AF65-F5344CB8AC3E}">
        <p14:creationId xmlns:p14="http://schemas.microsoft.com/office/powerpoint/2010/main" val="185378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a:p>
        </p:txBody>
      </p:sp>
    </p:spTree>
    <p:extLst>
      <p:ext uri="{BB962C8B-B14F-4D97-AF65-F5344CB8AC3E}">
        <p14:creationId xmlns:p14="http://schemas.microsoft.com/office/powerpoint/2010/main" val="2489536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26</a:t>
            </a:fld>
            <a:endParaRPr lang="en-US"/>
          </a:p>
        </p:txBody>
      </p:sp>
    </p:spTree>
    <p:extLst>
      <p:ext uri="{BB962C8B-B14F-4D97-AF65-F5344CB8AC3E}">
        <p14:creationId xmlns:p14="http://schemas.microsoft.com/office/powerpoint/2010/main" val="633437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27</a:t>
            </a:fld>
            <a:endParaRPr lang="en-US"/>
          </a:p>
        </p:txBody>
      </p:sp>
    </p:spTree>
    <p:extLst>
      <p:ext uri="{BB962C8B-B14F-4D97-AF65-F5344CB8AC3E}">
        <p14:creationId xmlns:p14="http://schemas.microsoft.com/office/powerpoint/2010/main" val="2081793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28</a:t>
            </a:fld>
            <a:endParaRPr lang="en-US"/>
          </a:p>
        </p:txBody>
      </p:sp>
    </p:spTree>
    <p:extLst>
      <p:ext uri="{BB962C8B-B14F-4D97-AF65-F5344CB8AC3E}">
        <p14:creationId xmlns:p14="http://schemas.microsoft.com/office/powerpoint/2010/main" val="3503061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a:t>
            </a:r>
          </a:p>
        </p:txBody>
      </p:sp>
      <p:sp>
        <p:nvSpPr>
          <p:cNvPr id="4" name="Slide Number Placeholder 3"/>
          <p:cNvSpPr>
            <a:spLocks noGrp="1"/>
          </p:cNvSpPr>
          <p:nvPr>
            <p:ph type="sldNum" sz="quarter" idx="5"/>
          </p:nvPr>
        </p:nvSpPr>
        <p:spPr/>
        <p:txBody>
          <a:bodyPr/>
          <a:lstStyle/>
          <a:p>
            <a:fld id="{A2430F75-B5EC-044F-A636-30352D0A1350}" type="slidenum">
              <a:rPr lang="en-US" smtClean="0"/>
              <a:t>29</a:t>
            </a:fld>
            <a:endParaRPr lang="en-US"/>
          </a:p>
        </p:txBody>
      </p:sp>
    </p:spTree>
    <p:extLst>
      <p:ext uri="{BB962C8B-B14F-4D97-AF65-F5344CB8AC3E}">
        <p14:creationId xmlns:p14="http://schemas.microsoft.com/office/powerpoint/2010/main" val="349678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Bill/Carrie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922558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a:t>
            </a:r>
          </a:p>
          <a:p>
            <a:r>
              <a:rPr lang="en-US" dirty="0"/>
              <a:t>Outline of QFD (Quality Function Deployment. Should highlight that stakeholder feedback and a house of quality will be the two main adaptation tasks which the next few slides will focus on.</a:t>
            </a:r>
          </a:p>
          <a:p>
            <a:endParaRPr lang="en-US" dirty="0"/>
          </a:p>
          <a:p>
            <a:r>
              <a:rPr lang="en-US" dirty="0"/>
              <a:t>Each PBE market has a unique survey for stakeholders.</a:t>
            </a:r>
          </a:p>
          <a:p>
            <a:endParaRPr lang="en-US" dirty="0"/>
          </a:p>
          <a:p>
            <a:r>
              <a:rPr lang="en-US" dirty="0"/>
              <a:t>DOE Report (April 2019): </a:t>
            </a:r>
            <a:r>
              <a:rPr lang="en-US" dirty="0">
                <a:effectLst/>
                <a:hlinkClick r:id="rId3" tooltip="https://www.energy.gov/sites/prod/files/2019/09/f66/73355-v2.pdf"/>
              </a:rPr>
              <a:t>https://www.energy.gov/sites/prod/files/2019/09/f66/73355-v2.pdf</a:t>
            </a:r>
            <a:endParaRPr lang="en-US" dirty="0"/>
          </a:p>
          <a:p>
            <a:endParaRPr lang="en-US" dirty="0"/>
          </a:p>
          <a:p>
            <a:r>
              <a:rPr lang="en-US" dirty="0"/>
              <a:t>PMEC Report (2020): </a:t>
            </a:r>
          </a:p>
          <a:p>
            <a:r>
              <a:rPr lang="en-US" dirty="0"/>
              <a:t>Advanced Laboratory and Field Arrays (ALFA) for Marine Energy and Lab Collaboration Project (LCP) </a:t>
            </a:r>
          </a:p>
          <a:p>
            <a:r>
              <a:rPr lang="en-US" dirty="0"/>
              <a:t>Authors: Pacific Marine Energy Center (PMEC) Ali </a:t>
            </a:r>
            <a:r>
              <a:rPr lang="en-US" dirty="0" err="1"/>
              <a:t>Trueworthy</a:t>
            </a:r>
            <a:r>
              <a:rPr lang="en-US" dirty="0"/>
              <a:t> – Oregon State University Aeron Roach- Oregon State University Christian </a:t>
            </a:r>
            <a:r>
              <a:rPr lang="en-US" dirty="0" err="1"/>
              <a:t>Ransmeier</a:t>
            </a:r>
            <a:r>
              <a:rPr lang="en-US" dirty="0"/>
              <a:t>– Oregon State University Bryony DuPont – Oregon State University Ben Maurer –University of Washington Applied Physics Lab</a:t>
            </a:r>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30</a:t>
            </a:fld>
            <a:endParaRPr lang="en-US"/>
          </a:p>
        </p:txBody>
      </p:sp>
    </p:spTree>
    <p:extLst>
      <p:ext uri="{BB962C8B-B14F-4D97-AF65-F5344CB8AC3E}">
        <p14:creationId xmlns:p14="http://schemas.microsoft.com/office/powerpoint/2010/main" val="972382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a:t>
            </a:r>
          </a:p>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31</a:t>
            </a:fld>
            <a:endParaRPr lang="en-US"/>
          </a:p>
        </p:txBody>
      </p:sp>
    </p:spTree>
    <p:extLst>
      <p:ext uri="{BB962C8B-B14F-4D97-AF65-F5344CB8AC3E}">
        <p14:creationId xmlns:p14="http://schemas.microsoft.com/office/powerpoint/2010/main" val="3371119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a:t>
            </a:r>
          </a:p>
          <a:p>
            <a:r>
              <a:rPr lang="en-US" dirty="0"/>
              <a:t>The “Ideal System” comes from the Theory of Innovative Problem Solving.  In Russian, the acronym is TRIZ.</a:t>
            </a:r>
          </a:p>
          <a:p>
            <a:endParaRPr lang="en-US" dirty="0"/>
          </a:p>
          <a:p>
            <a:r>
              <a:rPr lang="en-US" dirty="0"/>
              <a:t>3 dots remind everyone that this is only a few examples, there are many, many more.</a:t>
            </a:r>
          </a:p>
          <a:p>
            <a:endParaRPr lang="en-US" dirty="0"/>
          </a:p>
          <a:p>
            <a:pPr rtl="0"/>
            <a:r>
              <a:rPr lang="en-US" dirty="0"/>
              <a:t>CITATION: </a:t>
            </a:r>
            <a:r>
              <a:rPr lang="en-US" dirty="0">
                <a:effectLst/>
                <a:latin typeface="-apple-system"/>
              </a:rPr>
              <a:t>Y. </a:t>
            </a:r>
            <a:r>
              <a:rPr lang="en-US" dirty="0" err="1">
                <a:effectLst/>
                <a:latin typeface="-apple-system"/>
              </a:rPr>
              <a:t>Salamatov</a:t>
            </a:r>
            <a:r>
              <a:rPr lang="en-US" dirty="0">
                <a:effectLst/>
                <a:latin typeface="-apple-system"/>
              </a:rPr>
              <a:t>. "TRIZ: The Right Solution at the Right Time: A Guide to Innovative Problem Solving.". </a:t>
            </a:r>
            <a:r>
              <a:rPr lang="en-US" dirty="0" err="1">
                <a:effectLst/>
                <a:latin typeface="-apple-system"/>
              </a:rPr>
              <a:t>Insytec</a:t>
            </a:r>
            <a:r>
              <a:rPr lang="en-US" dirty="0">
                <a:effectLst/>
                <a:latin typeface="-apple-system"/>
              </a:rPr>
              <a:t> B.V. (1999) ISBN 10: </a:t>
            </a:r>
            <a:r>
              <a:rPr lang="en-US">
                <a:effectLst/>
                <a:latin typeface="-apple-system"/>
              </a:rPr>
              <a:t>9080468010.</a:t>
            </a:r>
            <a:endParaRPr lang="en-US" b="0" dirty="0"/>
          </a:p>
        </p:txBody>
      </p:sp>
      <p:sp>
        <p:nvSpPr>
          <p:cNvPr id="4" name="Slide Number Placeholder 3"/>
          <p:cNvSpPr>
            <a:spLocks noGrp="1"/>
          </p:cNvSpPr>
          <p:nvPr>
            <p:ph type="sldNum" sz="quarter" idx="5"/>
          </p:nvPr>
        </p:nvSpPr>
        <p:spPr/>
        <p:txBody>
          <a:bodyPr/>
          <a:lstStyle/>
          <a:p>
            <a:fld id="{A2430F75-B5EC-044F-A636-30352D0A1350}" type="slidenum">
              <a:rPr lang="en-US" smtClean="0"/>
              <a:t>32</a:t>
            </a:fld>
            <a:endParaRPr lang="en-US"/>
          </a:p>
        </p:txBody>
      </p:sp>
    </p:spTree>
    <p:extLst>
      <p:ext uri="{BB962C8B-B14F-4D97-AF65-F5344CB8AC3E}">
        <p14:creationId xmlns:p14="http://schemas.microsoft.com/office/powerpoint/2010/main" val="3002597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a:t>
            </a:r>
          </a:p>
        </p:txBody>
      </p:sp>
      <p:sp>
        <p:nvSpPr>
          <p:cNvPr id="4" name="Slide Number Placeholder 3"/>
          <p:cNvSpPr>
            <a:spLocks noGrp="1"/>
          </p:cNvSpPr>
          <p:nvPr>
            <p:ph type="sldNum" sz="quarter" idx="5"/>
          </p:nvPr>
        </p:nvSpPr>
        <p:spPr/>
        <p:txBody>
          <a:bodyPr/>
          <a:lstStyle/>
          <a:p>
            <a:fld id="{AF285793-58F2-5D45-93FF-B0076DA99FD1}" type="slidenum">
              <a:rPr lang="en-US" smtClean="0"/>
              <a:t>33</a:t>
            </a:fld>
            <a:endParaRPr lang="en-US"/>
          </a:p>
        </p:txBody>
      </p:sp>
    </p:spTree>
    <p:extLst>
      <p:ext uri="{BB962C8B-B14F-4D97-AF65-F5344CB8AC3E}">
        <p14:creationId xmlns:p14="http://schemas.microsoft.com/office/powerpoint/2010/main" val="4162414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Jochem</a:t>
            </a:r>
          </a:p>
        </p:txBody>
      </p:sp>
      <p:sp>
        <p:nvSpPr>
          <p:cNvPr id="4" name="Slide Number Placeholder 3"/>
          <p:cNvSpPr>
            <a:spLocks noGrp="1"/>
          </p:cNvSpPr>
          <p:nvPr>
            <p:ph type="sldNum" sz="quarter" idx="5"/>
          </p:nvPr>
        </p:nvSpPr>
        <p:spPr/>
        <p:txBody>
          <a:bodyPr/>
          <a:lstStyle/>
          <a:p>
            <a:fld id="{AF285793-58F2-5D45-93FF-B0076DA99FD1}" type="slidenum">
              <a:rPr lang="en-US" smtClean="0"/>
              <a:t>34</a:t>
            </a:fld>
            <a:endParaRPr lang="en-US"/>
          </a:p>
        </p:txBody>
      </p:sp>
    </p:spTree>
    <p:extLst>
      <p:ext uri="{BB962C8B-B14F-4D97-AF65-F5344CB8AC3E}">
        <p14:creationId xmlns:p14="http://schemas.microsoft.com/office/powerpoint/2010/main" val="1717955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Jochem</a:t>
            </a:r>
          </a:p>
        </p:txBody>
      </p:sp>
      <p:sp>
        <p:nvSpPr>
          <p:cNvPr id="4" name="Slide Number Placeholder 3"/>
          <p:cNvSpPr>
            <a:spLocks noGrp="1"/>
          </p:cNvSpPr>
          <p:nvPr>
            <p:ph type="sldNum" sz="quarter" idx="5"/>
          </p:nvPr>
        </p:nvSpPr>
        <p:spPr/>
        <p:txBody>
          <a:bodyPr/>
          <a:lstStyle/>
          <a:p>
            <a:fld id="{A2430F75-B5EC-044F-A636-30352D0A1350}" type="slidenum">
              <a:rPr lang="en-US" smtClean="0"/>
              <a:t>35</a:t>
            </a:fld>
            <a:endParaRPr lang="en-US"/>
          </a:p>
        </p:txBody>
      </p:sp>
    </p:spTree>
    <p:extLst>
      <p:ext uri="{BB962C8B-B14F-4D97-AF65-F5344CB8AC3E}">
        <p14:creationId xmlns:p14="http://schemas.microsoft.com/office/powerpoint/2010/main" val="3808893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Jochem</a:t>
            </a:r>
          </a:p>
        </p:txBody>
      </p:sp>
      <p:sp>
        <p:nvSpPr>
          <p:cNvPr id="4" name="Slide Number Placeholder 3"/>
          <p:cNvSpPr>
            <a:spLocks noGrp="1"/>
          </p:cNvSpPr>
          <p:nvPr>
            <p:ph type="sldNum" sz="quarter" idx="5"/>
          </p:nvPr>
        </p:nvSpPr>
        <p:spPr/>
        <p:txBody>
          <a:bodyPr/>
          <a:lstStyle/>
          <a:p>
            <a:fld id="{A2430F75-B5EC-044F-A636-30352D0A1350}" type="slidenum">
              <a:rPr lang="en-US" smtClean="0"/>
              <a:t>36</a:t>
            </a:fld>
            <a:endParaRPr lang="en-US"/>
          </a:p>
        </p:txBody>
      </p:sp>
    </p:spTree>
    <p:extLst>
      <p:ext uri="{BB962C8B-B14F-4D97-AF65-F5344CB8AC3E}">
        <p14:creationId xmlns:p14="http://schemas.microsoft.com/office/powerpoint/2010/main" val="3725241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p:txBody>
      </p:sp>
      <p:sp>
        <p:nvSpPr>
          <p:cNvPr id="4" name="Slide Number Placeholder 3"/>
          <p:cNvSpPr>
            <a:spLocks noGrp="1"/>
          </p:cNvSpPr>
          <p:nvPr>
            <p:ph type="sldNum" sz="quarter" idx="5"/>
          </p:nvPr>
        </p:nvSpPr>
        <p:spPr/>
        <p:txBody>
          <a:bodyPr/>
          <a:lstStyle/>
          <a:p>
            <a:fld id="{AF285793-58F2-5D45-93FF-B0076DA99FD1}" type="slidenum">
              <a:rPr lang="en-US" smtClean="0"/>
              <a:t>37</a:t>
            </a:fld>
            <a:endParaRPr lang="en-US"/>
          </a:p>
        </p:txBody>
      </p:sp>
    </p:spTree>
    <p:extLst>
      <p:ext uri="{BB962C8B-B14F-4D97-AF65-F5344CB8AC3E}">
        <p14:creationId xmlns:p14="http://schemas.microsoft.com/office/powerpoint/2010/main" val="3397615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p:txBody>
      </p:sp>
      <p:sp>
        <p:nvSpPr>
          <p:cNvPr id="4" name="Slide Number Placeholder 3"/>
          <p:cNvSpPr>
            <a:spLocks noGrp="1"/>
          </p:cNvSpPr>
          <p:nvPr>
            <p:ph type="sldNum" sz="quarter" idx="5"/>
          </p:nvPr>
        </p:nvSpPr>
        <p:spPr/>
        <p:txBody>
          <a:bodyPr/>
          <a:lstStyle/>
          <a:p>
            <a:fld id="{AF285793-58F2-5D45-93FF-B0076DA99FD1}" type="slidenum">
              <a:rPr lang="en-US" smtClean="0"/>
              <a:t>38</a:t>
            </a:fld>
            <a:endParaRPr lang="en-US"/>
          </a:p>
        </p:txBody>
      </p:sp>
    </p:spTree>
    <p:extLst>
      <p:ext uri="{BB962C8B-B14F-4D97-AF65-F5344CB8AC3E}">
        <p14:creationId xmlns:p14="http://schemas.microsoft.com/office/powerpoint/2010/main" val="2962938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p:txBody>
      </p:sp>
      <p:sp>
        <p:nvSpPr>
          <p:cNvPr id="4" name="Slide Number Placeholder 3"/>
          <p:cNvSpPr>
            <a:spLocks noGrp="1"/>
          </p:cNvSpPr>
          <p:nvPr>
            <p:ph type="sldNum" sz="quarter" idx="5"/>
          </p:nvPr>
        </p:nvSpPr>
        <p:spPr/>
        <p:txBody>
          <a:bodyPr/>
          <a:lstStyle/>
          <a:p>
            <a:fld id="{AF285793-58F2-5D45-93FF-B0076DA99FD1}" type="slidenum">
              <a:rPr lang="en-US" smtClean="0"/>
              <a:t>39</a:t>
            </a:fld>
            <a:endParaRPr lang="en-US"/>
          </a:p>
        </p:txBody>
      </p:sp>
    </p:spTree>
    <p:extLst>
      <p:ext uri="{BB962C8B-B14F-4D97-AF65-F5344CB8AC3E}">
        <p14:creationId xmlns:p14="http://schemas.microsoft.com/office/powerpoint/2010/main" val="251465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Bill/Carrie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4</a:t>
            </a:fld>
            <a:endParaRPr lang="en-US"/>
          </a:p>
        </p:txBody>
      </p:sp>
    </p:spTree>
    <p:extLst>
      <p:ext uri="{BB962C8B-B14F-4D97-AF65-F5344CB8AC3E}">
        <p14:creationId xmlns:p14="http://schemas.microsoft.com/office/powerpoint/2010/main" val="1455803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Nicole</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5</a:t>
            </a:fld>
            <a:endParaRPr lang="en-US"/>
          </a:p>
        </p:txBody>
      </p:sp>
    </p:spTree>
    <p:extLst>
      <p:ext uri="{BB962C8B-B14F-4D97-AF65-F5344CB8AC3E}">
        <p14:creationId xmlns:p14="http://schemas.microsoft.com/office/powerpoint/2010/main" val="110001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Nicole</a:t>
            </a:r>
          </a:p>
        </p:txBody>
      </p:sp>
      <p:sp>
        <p:nvSpPr>
          <p:cNvPr id="4" name="Slide Number Placeholder 3"/>
          <p:cNvSpPr>
            <a:spLocks noGrp="1"/>
          </p:cNvSpPr>
          <p:nvPr>
            <p:ph type="sldNum" sz="quarter" idx="5"/>
          </p:nvPr>
        </p:nvSpPr>
        <p:spPr/>
        <p:txBody>
          <a:bodyPr/>
          <a:lstStyle/>
          <a:p>
            <a:fld id="{AF285793-58F2-5D45-93FF-B0076DA99FD1}" type="slidenum">
              <a:rPr lang="en-US" smtClean="0"/>
              <a:t>6</a:t>
            </a:fld>
            <a:endParaRPr lang="en-US"/>
          </a:p>
        </p:txBody>
      </p:sp>
    </p:spTree>
    <p:extLst>
      <p:ext uri="{BB962C8B-B14F-4D97-AF65-F5344CB8AC3E}">
        <p14:creationId xmlns:p14="http://schemas.microsoft.com/office/powerpoint/2010/main" val="168349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Jochem</a:t>
            </a:r>
          </a:p>
        </p:txBody>
      </p:sp>
      <p:sp>
        <p:nvSpPr>
          <p:cNvPr id="4" name="Slide Number Placeholder 3"/>
          <p:cNvSpPr>
            <a:spLocks noGrp="1"/>
          </p:cNvSpPr>
          <p:nvPr>
            <p:ph type="sldNum" sz="quarter" idx="5"/>
          </p:nvPr>
        </p:nvSpPr>
        <p:spPr/>
        <p:txBody>
          <a:bodyPr/>
          <a:lstStyle/>
          <a:p>
            <a:fld id="{AF285793-58F2-5D45-93FF-B0076DA99FD1}" type="slidenum">
              <a:rPr lang="en-US" smtClean="0"/>
              <a:t>7</a:t>
            </a:fld>
            <a:endParaRPr lang="en-US"/>
          </a:p>
        </p:txBody>
      </p:sp>
    </p:spTree>
    <p:extLst>
      <p:ext uri="{BB962C8B-B14F-4D97-AF65-F5344CB8AC3E}">
        <p14:creationId xmlns:p14="http://schemas.microsoft.com/office/powerpoint/2010/main" val="199412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Jochem</a:t>
            </a:r>
          </a:p>
        </p:txBody>
      </p:sp>
      <p:sp>
        <p:nvSpPr>
          <p:cNvPr id="4" name="Slide Number Placeholder 3"/>
          <p:cNvSpPr>
            <a:spLocks noGrp="1"/>
          </p:cNvSpPr>
          <p:nvPr>
            <p:ph type="sldNum" sz="quarter" idx="5"/>
          </p:nvPr>
        </p:nvSpPr>
        <p:spPr/>
        <p:txBody>
          <a:bodyPr/>
          <a:lstStyle/>
          <a:p>
            <a:fld id="{AF285793-58F2-5D45-93FF-B0076DA99FD1}" type="slidenum">
              <a:rPr lang="en-US" smtClean="0"/>
              <a:t>8</a:t>
            </a:fld>
            <a:endParaRPr lang="en-US"/>
          </a:p>
        </p:txBody>
      </p:sp>
    </p:spTree>
    <p:extLst>
      <p:ext uri="{BB962C8B-B14F-4D97-AF65-F5344CB8AC3E}">
        <p14:creationId xmlns:p14="http://schemas.microsoft.com/office/powerpoint/2010/main" val="109589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Jochem</a:t>
            </a:r>
          </a:p>
        </p:txBody>
      </p:sp>
      <p:sp>
        <p:nvSpPr>
          <p:cNvPr id="4" name="Slide Number Placeholder 3"/>
          <p:cNvSpPr>
            <a:spLocks noGrp="1"/>
          </p:cNvSpPr>
          <p:nvPr>
            <p:ph type="sldNum" sz="quarter" idx="5"/>
          </p:nvPr>
        </p:nvSpPr>
        <p:spPr/>
        <p:txBody>
          <a:bodyPr/>
          <a:lstStyle/>
          <a:p>
            <a:fld id="{AF285793-58F2-5D45-93FF-B0076DA99FD1}" type="slidenum">
              <a:rPr lang="en-US" smtClean="0"/>
              <a:t>9</a:t>
            </a:fld>
            <a:endParaRPr lang="en-US"/>
          </a:p>
        </p:txBody>
      </p:sp>
    </p:spTree>
    <p:extLst>
      <p:ext uri="{BB962C8B-B14F-4D97-AF65-F5344CB8AC3E}">
        <p14:creationId xmlns:p14="http://schemas.microsoft.com/office/powerpoint/2010/main" val="2107986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hyperlink" Target="https://thesource.nrel.gov/publishing/disclaimers.html"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20.tiff"/><Relationship Id="rId4"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6805" t="13288" r="3423" b="57134"/>
          <a:stretch/>
        </p:blipFill>
        <p:spPr>
          <a:xfrm>
            <a:off x="2644345" y="387178"/>
            <a:ext cx="6334897" cy="3039762"/>
          </a:xfrm>
          <a:prstGeom prst="rect">
            <a:avLst/>
          </a:prstGeom>
          <a:ln>
            <a:solidFill>
              <a:schemeClr val="tx1">
                <a:lumMod val="20000"/>
                <a:lumOff val="80000"/>
              </a:schemeClr>
            </a:solidFill>
          </a:ln>
        </p:spPr>
      </p:pic>
      <p:sp>
        <p:nvSpPr>
          <p:cNvPr id="3" name="TextBox 2"/>
          <p:cNvSpPr txBox="1"/>
          <p:nvPr userDrawn="1"/>
        </p:nvSpPr>
        <p:spPr>
          <a:xfrm>
            <a:off x="321275" y="222424"/>
            <a:ext cx="2240692" cy="3970318"/>
          </a:xfrm>
          <a:prstGeom prst="rect">
            <a:avLst/>
          </a:prstGeom>
          <a:noFill/>
        </p:spPr>
        <p:txBody>
          <a:bodyPr wrap="square" rtlCol="0">
            <a:spAutoFit/>
          </a:bodyPr>
          <a:lstStyle/>
          <a:p>
            <a:pPr algn="l"/>
            <a:r>
              <a:rPr lang="en-US" sz="1800" b="1" i="1">
                <a:solidFill>
                  <a:srgbClr val="FF0000"/>
                </a:solidFill>
              </a:rPr>
              <a:t>PC Users:</a:t>
            </a:r>
          </a:p>
          <a:p>
            <a:pPr algn="l"/>
            <a:r>
              <a:rPr lang="en-US" sz="1800" i="1">
                <a:solidFill>
                  <a:srgbClr val="FF0000"/>
                </a:solidFill>
              </a:rPr>
              <a:t>Microsoft PowerPoint for Windows has default settings that continually compress images. To avoid loss</a:t>
            </a:r>
            <a:r>
              <a:rPr lang="en-US" sz="1800" i="1" baseline="0">
                <a:solidFill>
                  <a:srgbClr val="FF0000"/>
                </a:solidFill>
              </a:rPr>
              <a:t> of quality </a:t>
            </a:r>
            <a:r>
              <a:rPr lang="en-US" sz="1800" i="1">
                <a:solidFill>
                  <a:srgbClr val="FF0000"/>
                </a:solidFill>
              </a:rPr>
              <a:t>for photos and graphics within this presentation file,</a:t>
            </a:r>
            <a:r>
              <a:rPr lang="en-US" sz="1800" i="1" baseline="0">
                <a:solidFill>
                  <a:srgbClr val="FF0000"/>
                </a:solidFill>
              </a:rPr>
              <a:t> </a:t>
            </a:r>
            <a:r>
              <a:rPr lang="en-US" sz="1800" i="1">
                <a:solidFill>
                  <a:srgbClr val="FF0000"/>
                </a:solidFill>
              </a:rPr>
              <a:t>please follow these</a:t>
            </a:r>
            <a:r>
              <a:rPr lang="en-US" sz="1800" i="1" baseline="0">
                <a:solidFill>
                  <a:srgbClr val="FF0000"/>
                </a:solidFill>
              </a:rPr>
              <a:t> instructions </a:t>
            </a:r>
            <a:r>
              <a:rPr lang="en-US" sz="1800" i="1">
                <a:solidFill>
                  <a:srgbClr val="FF0000"/>
                </a:solidFill>
              </a:rPr>
              <a:t>to change your software settings.</a:t>
            </a:r>
            <a:endParaRPr lang="en-US" sz="1800"/>
          </a:p>
          <a:p>
            <a:endParaRPr lang="en-US" sz="1800"/>
          </a:p>
        </p:txBody>
      </p:sp>
    </p:spTree>
    <p:extLst>
      <p:ext uri="{BB962C8B-B14F-4D97-AF65-F5344CB8AC3E}">
        <p14:creationId xmlns:p14="http://schemas.microsoft.com/office/powerpoint/2010/main" val="1613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49885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314276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725204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6572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14586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23442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567617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7011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2811229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1941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252017"/>
            <a:ext cx="4322144"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Tree>
    <p:extLst>
      <p:ext uri="{BB962C8B-B14F-4D97-AF65-F5344CB8AC3E}">
        <p14:creationId xmlns:p14="http://schemas.microsoft.com/office/powerpoint/2010/main" val="3788749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a:t>Data Slide: </a:t>
            </a:r>
            <a:br>
              <a:rPr lang="en-US"/>
            </a:br>
            <a:r>
              <a:rPr lang="en-US"/>
              <a:t>Keep Title Concise</a:t>
            </a:r>
          </a:p>
        </p:txBody>
      </p:sp>
      <p:sp>
        <p:nvSpPr>
          <p:cNvPr id="4" name="Text Placeholder 3"/>
          <p:cNvSpPr>
            <a:spLocks noGrp="1"/>
          </p:cNvSpPr>
          <p:nvPr>
            <p:ph type="body" sz="quarter" idx="10" hasCustomPrompt="1"/>
          </p:nvPr>
        </p:nvSpPr>
        <p:spPr>
          <a:xfrm>
            <a:off x="4077835" y="417513"/>
            <a:ext cx="4769303" cy="1281943"/>
          </a:xfrm>
        </p:spPr>
        <p:txBody>
          <a:bodyPr lIns="0" tIns="0" rIns="0" bIns="0" anchor="ctr" anchorCtr="0">
            <a:noAutofit/>
          </a:bodyPr>
          <a:lstStyle>
            <a:lvl1pPr marL="0" indent="0">
              <a:buNone/>
              <a:defRPr sz="2000"/>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14" name="Text Placeholder 13"/>
          <p:cNvSpPr>
            <a:spLocks noGrp="1"/>
          </p:cNvSpPr>
          <p:nvPr>
            <p:ph type="body" sz="quarter" idx="15" hasCustomPrompt="1"/>
          </p:nvPr>
        </p:nvSpPr>
        <p:spPr>
          <a:xfrm>
            <a:off x="468312"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3"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0"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599"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2" y="4675059"/>
            <a:ext cx="1882775" cy="205197"/>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332969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5143500"/>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398210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8"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0"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660572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5" name="Text Placeholder 14"/>
          <p:cNvSpPr>
            <a:spLocks noGrp="1"/>
          </p:cNvSpPr>
          <p:nvPr>
            <p:ph type="body" sz="quarter" idx="50" hasCustomPrompt="1"/>
          </p:nvPr>
        </p:nvSpPr>
        <p:spPr>
          <a:xfrm>
            <a:off x="479425" y="2968625"/>
            <a:ext cx="8267686" cy="1738313"/>
          </a:xfrm>
        </p:spPr>
        <p:txBody>
          <a:bodyPr lIns="0" tIns="0" rIns="0" bIns="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Short Slide Summary</a:t>
            </a:r>
          </a:p>
        </p:txBody>
      </p:sp>
      <p:sp>
        <p:nvSpPr>
          <p:cNvPr id="2" name="Title 1"/>
          <p:cNvSpPr>
            <a:spLocks noGrp="1"/>
          </p:cNvSpPr>
          <p:nvPr>
            <p:ph type="title" hasCustomPrompt="1"/>
          </p:nvPr>
        </p:nvSpPr>
        <p:spPr>
          <a:xfrm>
            <a:off x="0" y="2186187"/>
            <a:ext cx="4936982" cy="497572"/>
          </a:xfrm>
        </p:spPr>
        <p:txBody>
          <a:bodyPr lIns="274320" tIns="91440" bIns="45720">
            <a:spAutoFit/>
          </a:bodyPr>
          <a:lstStyle>
            <a:lvl1pPr algn="l">
              <a:defRPr/>
            </a:lvl1pPr>
          </a:lstStyle>
          <a:p>
            <a:pPr lvl="0"/>
            <a:r>
              <a:rPr lang="en-US"/>
              <a:t>Title: Content Slide</a:t>
            </a:r>
          </a:p>
        </p:txBody>
      </p:sp>
    </p:spTree>
    <p:extLst>
      <p:ext uri="{BB962C8B-B14F-4D97-AF65-F5344CB8AC3E}">
        <p14:creationId xmlns:p14="http://schemas.microsoft.com/office/powerpoint/2010/main" val="163853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Tree>
    <p:extLst>
      <p:ext uri="{BB962C8B-B14F-4D97-AF65-F5344CB8AC3E}">
        <p14:creationId xmlns:p14="http://schemas.microsoft.com/office/powerpoint/2010/main" val="2367864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965837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14080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769799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414057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6949"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1393331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771149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149934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425231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50947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236090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859114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3648971"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666576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0" y="1391881"/>
            <a:ext cx="4123076" cy="254239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4" name="Text Placeholder 27"/>
          <p:cNvSpPr>
            <a:spLocks noGrp="1"/>
          </p:cNvSpPr>
          <p:nvPr>
            <p:ph type="body" sz="quarter" idx="20" hasCustomPrompt="1"/>
          </p:nvPr>
        </p:nvSpPr>
        <p:spPr>
          <a:xfrm>
            <a:off x="457200" y="4090975"/>
            <a:ext cx="4123076" cy="727263"/>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8" y="182880"/>
            <a:ext cx="3871998" cy="209551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233829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8" name="TextBox 7"/>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34595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9627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1"/>
            <a:ext cx="2116667" cy="659195"/>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a:p>
            <a:pPr algn="l">
              <a:spcBef>
                <a:spcPts val="600"/>
              </a:spcBef>
              <a:spcAft>
                <a:spcPts val="600"/>
              </a:spcAft>
            </a:pPr>
            <a:r>
              <a:rPr lang="en-US" b="1">
                <a:solidFill>
                  <a:srgbClr val="333333"/>
                </a:solidFill>
              </a:rPr>
              <a:t>  www.sandia.gov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013200"/>
            <a:ext cx="2413000" cy="1130300"/>
          </a:xfrm>
          <a:prstGeom prst="rect">
            <a:avLst/>
          </a:prstGeom>
        </p:spPr>
      </p:pic>
    </p:spTree>
    <p:extLst>
      <p:ext uri="{BB962C8B-B14F-4D97-AF65-F5344CB8AC3E}">
        <p14:creationId xmlns:p14="http://schemas.microsoft.com/office/powerpoint/2010/main" val="1942167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013200"/>
            <a:ext cx="2413000" cy="1130300"/>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07795" y="3835487"/>
            <a:ext cx="5580695" cy="1200329"/>
          </a:xfrm>
          <a:prstGeom prst="rect">
            <a:avLst/>
          </a:prstGeom>
          <a:noFill/>
        </p:spPr>
        <p:txBody>
          <a:bodyPr wrap="square" rtlCol="0">
            <a:spAutoFit/>
          </a:bodyPr>
          <a:lstStyle/>
          <a:p>
            <a:r>
              <a:rPr lang="en-US" sz="900"/>
              <a:t>This work was authored </a:t>
            </a:r>
            <a:r>
              <a:rPr lang="en-US" sz="900">
                <a:solidFill>
                  <a:srgbClr val="FF0000"/>
                </a:solidFill>
              </a:rPr>
              <a:t>[in part]</a:t>
            </a:r>
            <a:r>
              <a:rPr lang="en-US" sz="900"/>
              <a:t> by the National Renewable Energy Laboratory, operated by Alliance for Sustainable Energy, LLC, for the U.S. Department of Energy (DOE) under Contract No. DE-AC36-08GO28308. Funding provided by </a:t>
            </a:r>
            <a:r>
              <a:rPr lang="en-US" sz="900">
                <a:solidFill>
                  <a:srgbClr val="FF0000"/>
                </a:solidFill>
              </a:rPr>
              <a:t>[applicable Department of Energy office and program office, e.g., U.S. Department of Energy Office of Energy Efficiency and Renewable Energy Solar Energy Technologies Office (spell out full office names; do not use initialisms/acronyms)]</a:t>
            </a:r>
            <a:r>
              <a:rPr lang="en-US" sz="900"/>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900">
              <a:solidFill>
                <a:schemeClr val="tx1"/>
              </a:solidFill>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160290" y="2923341"/>
            <a:ext cx="1200990" cy="891562"/>
            <a:chOff x="2576623" y="33912667"/>
            <a:chExt cx="2971800" cy="2206133"/>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2" y="34195673"/>
              <a:ext cx="2885721" cy="1789714"/>
            </a:xfrm>
            <a:prstGeom prst="rect">
              <a:avLst/>
            </a:prstGeom>
            <a:noFill/>
          </p:spPr>
          <p:txBody>
            <a:bodyPr wrap="square" rtlCol="0">
              <a:spAutoFit/>
            </a:bodyPr>
            <a:lstStyle/>
            <a:p>
              <a:r>
                <a:rPr lang="en-US" sz="1000">
                  <a:solidFill>
                    <a:srgbClr val="FF0000"/>
                  </a:solidFill>
                </a:rPr>
                <a:t>Insert the words “in part” if this work includes </a:t>
              </a:r>
              <a:br>
                <a:rPr lang="en-US" sz="1000">
                  <a:solidFill>
                    <a:srgbClr val="FF0000"/>
                  </a:solidFill>
                </a:rPr>
              </a:br>
              <a:r>
                <a:rPr lang="en-US" sz="1000">
                  <a:solidFill>
                    <a:srgbClr val="FF0000"/>
                  </a:solidFill>
                </a:rPr>
                <a:t>non-NREL authors.</a:t>
              </a:r>
            </a:p>
            <a:p>
              <a:pPr algn="l"/>
              <a:r>
                <a:rPr lang="en-US" sz="100">
                  <a:solidFill>
                    <a:srgbClr val="FF0000"/>
                  </a:solidFill>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3413774" y="2835776"/>
            <a:ext cx="2316254" cy="1215855"/>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49" y="33394988"/>
              <a:ext cx="5307072" cy="2627452"/>
            </a:xfrm>
            <a:prstGeom prst="rect">
              <a:avLst/>
            </a:prstGeom>
            <a:grpFill/>
          </p:spPr>
          <p:txBody>
            <a:bodyPr wrap="square" rtlCol="0">
              <a:spAutoFit/>
            </a:bodyPr>
            <a:lstStyle/>
            <a:p>
              <a:r>
                <a:rPr lang="en-US" sz="900">
                  <a:solidFill>
                    <a:srgbClr val="FF0000"/>
                  </a:solidFill>
                </a:rPr>
                <a:t>Edit the red bracketed text as appropriate with the applicable DOE office(s) and program office(s) that sponsored the work and/or add other funding as needed.  For non-EERE funding, see </a:t>
              </a:r>
              <a:r>
                <a:rPr lang="en-US" sz="900" u="sng">
                  <a:solidFill>
                    <a:srgbClr val="FF0000"/>
                  </a:solidFill>
                  <a:hlinkClick r:id="rId4"/>
                </a:rPr>
                <a:t>https://thesource.nrel.gov/publishing/disclaimers.html</a:t>
              </a:r>
              <a:endParaRPr lang="en-US" sz="200" i="0">
                <a:solidFill>
                  <a:srgbClr val="FF0000"/>
                </a:solidFill>
              </a:endParaRPr>
            </a:p>
          </p:txBody>
        </p:sp>
      </p:grpSp>
    </p:spTree>
    <p:extLst>
      <p:ext uri="{BB962C8B-B14F-4D97-AF65-F5344CB8AC3E}">
        <p14:creationId xmlns:p14="http://schemas.microsoft.com/office/powerpoint/2010/main" val="1124723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6" name="Text Placeholder 6">
            <a:extLst>
              <a:ext uri="{FF2B5EF4-FFF2-40B4-BE49-F238E27FC236}">
                <a16:creationId xmlns:a16="http://schemas.microsoft.com/office/drawing/2014/main" id="{1106AE33-2DE7-587E-E855-31AF68CA3627}"/>
              </a:ext>
            </a:extLst>
          </p:cNvPr>
          <p:cNvSpPr>
            <a:spLocks noGrp="1"/>
          </p:cNvSpPr>
          <p:nvPr>
            <p:ph type="body" sz="quarter" idx="28" hasCustomPrompt="1"/>
          </p:nvPr>
        </p:nvSpPr>
        <p:spPr>
          <a:xfrm>
            <a:off x="983661" y="4299774"/>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7" name="Straight Connector 6">
            <a:extLst>
              <a:ext uri="{FF2B5EF4-FFF2-40B4-BE49-F238E27FC236}">
                <a16:creationId xmlns:a16="http://schemas.microsoft.com/office/drawing/2014/main" id="{04B55180-8F17-2971-14F8-BAAEDB5B3F10}"/>
              </a:ext>
            </a:extLst>
          </p:cNvPr>
          <p:cNvCxnSpPr/>
          <p:nvPr userDrawn="1"/>
        </p:nvCxnSpPr>
        <p:spPr>
          <a:xfrm>
            <a:off x="983661" y="4689346"/>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231EFB36-CC60-7B93-58A7-7D184E632B7B}"/>
              </a:ext>
            </a:extLst>
          </p:cNvPr>
          <p:cNvSpPr/>
          <p:nvPr userDrawn="1"/>
        </p:nvSpPr>
        <p:spPr>
          <a:xfrm>
            <a:off x="468313" y="429252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9" name="Text Placeholder 6">
            <a:extLst>
              <a:ext uri="{FF2B5EF4-FFF2-40B4-BE49-F238E27FC236}">
                <a16:creationId xmlns:a16="http://schemas.microsoft.com/office/drawing/2014/main" id="{3ABE9B7F-27B9-42E8-B024-D6BFA97F93F0}"/>
              </a:ext>
            </a:extLst>
          </p:cNvPr>
          <p:cNvSpPr>
            <a:spLocks noGrp="1"/>
          </p:cNvSpPr>
          <p:nvPr>
            <p:ph type="body" sz="quarter" idx="29" hasCustomPrompt="1"/>
          </p:nvPr>
        </p:nvSpPr>
        <p:spPr>
          <a:xfrm>
            <a:off x="983661" y="475392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10" name="Straight Connector 9">
            <a:extLst>
              <a:ext uri="{FF2B5EF4-FFF2-40B4-BE49-F238E27FC236}">
                <a16:creationId xmlns:a16="http://schemas.microsoft.com/office/drawing/2014/main" id="{7FE8EE9C-1A54-5B3A-6808-2CB17C2AC09B}"/>
              </a:ext>
            </a:extLst>
          </p:cNvPr>
          <p:cNvCxnSpPr/>
          <p:nvPr userDrawn="1"/>
        </p:nvCxnSpPr>
        <p:spPr>
          <a:xfrm>
            <a:off x="983661" y="514350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B5F39D0-D84C-957A-47D2-EB3AAF44E3D7}"/>
              </a:ext>
            </a:extLst>
          </p:cNvPr>
          <p:cNvSpPr/>
          <p:nvPr userDrawn="1"/>
        </p:nvSpPr>
        <p:spPr>
          <a:xfrm>
            <a:off x="468313" y="4746678"/>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8</a:t>
            </a:r>
          </a:p>
        </p:txBody>
      </p:sp>
    </p:spTree>
    <p:extLst>
      <p:ext uri="{BB962C8B-B14F-4D97-AF65-F5344CB8AC3E}">
        <p14:creationId xmlns:p14="http://schemas.microsoft.com/office/powerpoint/2010/main" val="2248897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474"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837251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Main Layout">
    <p:spTree>
      <p:nvGrpSpPr>
        <p:cNvPr id="1" name=""/>
        <p:cNvGrpSpPr/>
        <p:nvPr/>
      </p:nvGrpSpPr>
      <p:grpSpPr>
        <a:xfrm>
          <a:off x="0" y="0"/>
          <a:ext cx="0" cy="0"/>
          <a:chOff x="0" y="0"/>
          <a:chExt cx="0" cy="0"/>
        </a:xfrm>
      </p:grpSpPr>
      <p:sp>
        <p:nvSpPr>
          <p:cNvPr id="17" name="Rectangle 16"/>
          <p:cNvSpPr/>
          <p:nvPr userDrawn="1"/>
        </p:nvSpPr>
        <p:spPr>
          <a:xfrm rot="5400000">
            <a:off x="183769" y="233172"/>
            <a:ext cx="514350" cy="48006"/>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540485" y="180378"/>
            <a:ext cx="8151583" cy="427669"/>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2" name="Slide Number Placeholder 5"/>
          <p:cNvSpPr>
            <a:spLocks noGrp="1"/>
          </p:cNvSpPr>
          <p:nvPr>
            <p:ph type="sldNum" sz="quarter" idx="4"/>
          </p:nvPr>
        </p:nvSpPr>
        <p:spPr>
          <a:xfrm>
            <a:off x="48714" y="334203"/>
            <a:ext cx="314548" cy="273844"/>
          </a:xfrm>
          <a:prstGeom prst="rect">
            <a:avLst/>
          </a:prstGeom>
        </p:spPr>
        <p:txBody>
          <a:bodyPr vert="horz" lIns="91440" tIns="45720" rIns="91440" bIns="45720" rtlCol="0" anchor="ctr"/>
          <a:lstStyle>
            <a:lvl1pPr algn="r">
              <a:defRPr sz="105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540485" y="773160"/>
            <a:ext cx="8151583" cy="36793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692069" y="285618"/>
            <a:ext cx="194756" cy="188708"/>
          </a:xfrm>
          <a:prstGeom prst="rect">
            <a:avLst/>
          </a:prstGeom>
        </p:spPr>
      </p:pic>
      <p:sp>
        <p:nvSpPr>
          <p:cNvPr id="14" name="Rectangle 13">
            <a:extLst>
              <a:ext uri="{FF2B5EF4-FFF2-40B4-BE49-F238E27FC236}">
                <a16:creationId xmlns:a16="http://schemas.microsoft.com/office/drawing/2014/main" id="{122639E7-EB41-4F76-80CB-136154B66FEB}"/>
              </a:ext>
            </a:extLst>
          </p:cNvPr>
          <p:cNvSpPr/>
          <p:nvPr userDrawn="1"/>
        </p:nvSpPr>
        <p:spPr>
          <a:xfrm rot="5400000">
            <a:off x="226805" y="233172"/>
            <a:ext cx="514350" cy="48006"/>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2885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493049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325782766"/>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98188016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08562051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0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0268403"/>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3081072"/>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9050"/>
            <a:ext cx="9144000" cy="4957911"/>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914020"/>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46092516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35778"/>
            <a:ext cx="9144000" cy="496997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411967427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35431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2" name="Picture 1" descr="iStock-505476426_FlareFre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5112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2003391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96010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46306"/>
          </a:xfrm>
          <a:prstGeom prst="rect">
            <a:avLst/>
          </a:prstGeom>
        </p:spPr>
      </p:pic>
      <p:sp>
        <p:nvSpPr>
          <p:cNvPr id="2" name="Title 1"/>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640488"/>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08764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70215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lvl1pPr>
            <a:lvl2pPr>
              <a:buSzPct val="80000"/>
              <a:buFont typeface="Courier New" pitchFamily="49" charset="0"/>
              <a:buChar char="o"/>
              <a:defRPr lang="en-US" sz="1650" kern="1200" dirty="0" smtClean="0">
                <a:solidFill>
                  <a:schemeClr val="tx1"/>
                </a:solidFill>
                <a:latin typeface="+mn-lt"/>
                <a:ea typeface="+mn-ea"/>
                <a:cs typeface="+mn-cs"/>
              </a:defRPr>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lvl1pPr>
            <a:lvl2pPr>
              <a:buSzPct val="80000"/>
              <a:buFont typeface="Courier New" pitchFamily="49" charset="0"/>
              <a:buChar char="o"/>
              <a:defRPr sz="1650"/>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lvl1pPr>
          </a:lstStyle>
          <a:p>
            <a:pPr lvl="0"/>
            <a:r>
              <a:rPr lang="en-US"/>
              <a:t>Click to edit Master text styles</a:t>
            </a:r>
          </a:p>
        </p:txBody>
      </p:sp>
      <p:sp>
        <p:nvSpPr>
          <p:cNvPr id="9"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lvl1pPr>
          </a:lstStyle>
          <a:p>
            <a:pPr lvl="0"/>
            <a:r>
              <a:rPr lang="en-US"/>
              <a:t>Click to edit Master text styles</a:t>
            </a:r>
          </a:p>
        </p:txBody>
      </p:sp>
    </p:spTree>
    <p:extLst>
      <p:ext uri="{BB962C8B-B14F-4D97-AF65-F5344CB8AC3E}">
        <p14:creationId xmlns:p14="http://schemas.microsoft.com/office/powerpoint/2010/main" val="2289949325"/>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784196"/>
            <a:ext cx="7575460" cy="393348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27360687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507207"/>
            <a:ext cx="9144000" cy="211931"/>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1792093"/>
            <a:ext cx="9144000" cy="609544"/>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2442813"/>
            <a:ext cx="9143999" cy="862923"/>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41982356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248887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solidFill>
                  <a:srgbClr val="FFFFFF"/>
                </a:solidFill>
              </a:defRPr>
            </a:lvl1pPr>
            <a:lvl2pPr>
              <a:buSzPct val="80000"/>
              <a:buFont typeface="Courier New" pitchFamily="49" charset="0"/>
              <a:buChar char="o"/>
              <a:defRPr lang="en-US" sz="1650" kern="1200" dirty="0" smtClean="0">
                <a:solidFill>
                  <a:srgbClr val="FFFFFF"/>
                </a:solidFill>
                <a:latin typeface="+mn-lt"/>
                <a:ea typeface="+mn-ea"/>
                <a:cs typeface="+mn-cs"/>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solidFill>
                  <a:srgbClr val="FFFFFF"/>
                </a:solidFill>
              </a:defRPr>
            </a:lvl1pPr>
            <a:lvl2pPr>
              <a:buSzPct val="80000"/>
              <a:buFont typeface="Courier New" pitchFamily="49" charset="0"/>
              <a:buChar char="o"/>
              <a:defRPr sz="1650">
                <a:solidFill>
                  <a:srgbClr val="FFFFFF"/>
                </a:solidFill>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11753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2536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199" y="1"/>
            <a:ext cx="8236857" cy="776514"/>
          </a:xfrm>
        </p:spPr>
        <p:txBody>
          <a:bodyPr/>
          <a:lstStyle/>
          <a:p>
            <a:r>
              <a:rPr lang="en-US"/>
              <a:t>Simple Slide</a:t>
            </a:r>
          </a:p>
        </p:txBody>
      </p:sp>
      <p:sp>
        <p:nvSpPr>
          <p:cNvPr id="5" name="TextBox 4"/>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485009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365775" y="784196"/>
            <a:ext cx="7575460" cy="393348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47040147"/>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 column - white">
  <p:cSld name="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1" y="770337"/>
            <a:ext cx="9144000" cy="4169965"/>
          </a:xfrm>
          <a:prstGeom prst="rect">
            <a:avLst/>
          </a:prstGeom>
          <a:solidFill>
            <a:schemeClr val="lt1"/>
          </a:solidFill>
          <a:ln>
            <a:noFill/>
          </a:ln>
          <a:effectLst/>
        </p:spPr>
        <p:txBody>
          <a:bodyPr spcFirstLastPara="1" wrap="square" lIns="68551" tIns="34266" rIns="68551" bIns="34266" anchor="ctr" anchorCtr="0">
            <a:noAutofit/>
          </a:bodyPr>
          <a:lstStyle/>
          <a:p>
            <a:pPr marL="0" marR="0" lvl="0" indent="0" algn="ctr" rtl="0">
              <a:spcBef>
                <a:spcPts val="0"/>
              </a:spcBef>
              <a:spcAft>
                <a:spcPts val="0"/>
              </a:spcAft>
              <a:buNone/>
            </a:pPr>
            <a:endParaRPr sz="1349"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375019" y="1391499"/>
            <a:ext cx="4129746"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chemeClr val="dk1"/>
              </a:buClr>
              <a:buSzPts val="1760"/>
              <a:buFont typeface="Courier New"/>
              <a:buChar char="o"/>
              <a:defRPr sz="1499" b="0" i="0" u="none" strike="noStrike" cap="none">
                <a:solidFill>
                  <a:schemeClr val="dk1"/>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4696012" y="1391499"/>
            <a:ext cx="4249271"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rgbClr val="282B2E"/>
              </a:buClr>
              <a:buSzPts val="1760"/>
              <a:buFont typeface="Courier New"/>
              <a:buChar char="o"/>
              <a:defRPr sz="1499" b="0" i="0" u="none" strike="noStrike" cap="none">
                <a:solidFill>
                  <a:srgbClr val="282B2E"/>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375020" y="880892"/>
            <a:ext cx="4122276"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4696012" y="880892"/>
            <a:ext cx="4249271"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457320" y="105458"/>
            <a:ext cx="8229362" cy="609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2624"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747738340"/>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0" t="43703" r="90" b="49681"/>
          <a:stretch/>
        </p:blipFill>
        <p:spPr>
          <a:xfrm>
            <a:off x="0" y="-958"/>
            <a:ext cx="9143985" cy="956827"/>
          </a:xfrm>
          <a:prstGeom prst="rect">
            <a:avLst/>
          </a:prstGeom>
        </p:spPr>
      </p:pic>
      <p:sp>
        <p:nvSpPr>
          <p:cNvPr id="9" name="Text Placeholder 8"/>
          <p:cNvSpPr>
            <a:spLocks noGrp="1"/>
          </p:cNvSpPr>
          <p:nvPr>
            <p:ph type="body" sz="quarter" idx="10"/>
          </p:nvPr>
        </p:nvSpPr>
        <p:spPr>
          <a:xfrm>
            <a:off x="457201" y="1371602"/>
            <a:ext cx="8120064" cy="337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57201" y="253805"/>
            <a:ext cx="4123076" cy="702063"/>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15146820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9448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84"/>
        <p:cNvGrpSpPr/>
        <p:nvPr/>
      </p:nvGrpSpPr>
      <p:grpSpPr>
        <a:xfrm>
          <a:off x="0" y="0"/>
          <a:ext cx="0" cy="0"/>
          <a:chOff x="0" y="0"/>
          <a:chExt cx="0" cy="0"/>
        </a:xfrm>
      </p:grpSpPr>
      <p:sp>
        <p:nvSpPr>
          <p:cNvPr id="85" name="Google Shape;85;p16"/>
          <p:cNvSpPr/>
          <p:nvPr/>
        </p:nvSpPr>
        <p:spPr>
          <a:xfrm>
            <a:off x="0" y="770335"/>
            <a:ext cx="9144000" cy="4163700"/>
          </a:xfrm>
          <a:prstGeom prst="rect">
            <a:avLst/>
          </a:prstGeom>
          <a:solidFill>
            <a:schemeClr val="lt1"/>
          </a:solidFill>
          <a:ln>
            <a:noFill/>
          </a:ln>
          <a:effectLst/>
        </p:spPr>
        <p:txBody>
          <a:bodyPr spcFirstLastPara="1" wrap="square" lIns="68557" tIns="34266" rIns="68557" bIns="34266" anchor="ctr" anchorCtr="0">
            <a:noAutofit/>
          </a:bodyPr>
          <a:lstStyle/>
          <a:p>
            <a:pPr marL="0" marR="0" lvl="0" indent="0" algn="ctr" rtl="0">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86" name="Google Shape;86;p16"/>
          <p:cNvSpPr txBox="1">
            <a:spLocks noGrp="1"/>
          </p:cNvSpPr>
          <p:nvPr>
            <p:ph type="title"/>
          </p:nvPr>
        </p:nvSpPr>
        <p:spPr>
          <a:xfrm>
            <a:off x="462083" y="161166"/>
            <a:ext cx="8229300" cy="609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2499" b="1" i="0" u="none" strike="noStrike" cap="none">
                <a:solidFill>
                  <a:schemeClr val="lt1"/>
                </a:solidFill>
                <a:latin typeface="+mj-lt"/>
                <a:ea typeface="Libre Franklin Medium"/>
                <a:cs typeface="Libre Franklin Medium"/>
                <a:sym typeface="Libre Franklin Medium"/>
              </a:defRPr>
            </a:lvl1pPr>
            <a:lvl2pPr marR="0" lvl="1"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9pPr>
          </a:lstStyle>
          <a:p>
            <a:endParaRPr/>
          </a:p>
        </p:txBody>
      </p:sp>
      <p:sp>
        <p:nvSpPr>
          <p:cNvPr id="87" name="Google Shape;87;p16"/>
          <p:cNvSpPr txBox="1">
            <a:spLocks noGrp="1"/>
          </p:cNvSpPr>
          <p:nvPr>
            <p:ph type="body" idx="1"/>
          </p:nvPr>
        </p:nvSpPr>
        <p:spPr>
          <a:xfrm>
            <a:off x="462084" y="1116701"/>
            <a:ext cx="8323200" cy="3598200"/>
          </a:xfrm>
          <a:prstGeom prst="rect">
            <a:avLst/>
          </a:prstGeom>
          <a:noFill/>
          <a:ln>
            <a:noFill/>
          </a:ln>
        </p:spPr>
        <p:txBody>
          <a:bodyPr spcFirstLastPara="1" wrap="square" lIns="68575" tIns="34275" rIns="68575" bIns="34275" anchor="t" anchorCtr="0">
            <a:noAutofit/>
          </a:bodyPr>
          <a:lstStyle>
            <a:lvl1pPr marL="457052" marR="0" lvl="0" indent="-355484" algn="l" rtl="0">
              <a:spcBef>
                <a:spcPts val="400"/>
              </a:spcBef>
              <a:spcAft>
                <a:spcPts val="0"/>
              </a:spcAft>
              <a:buClr>
                <a:srgbClr val="282B2E"/>
              </a:buClr>
              <a:buSzPts val="2000"/>
              <a:buFont typeface="Arial"/>
              <a:buChar char="•"/>
              <a:defRPr sz="2000" b="0" i="0" u="none" strike="noStrike" cap="none">
                <a:solidFill>
                  <a:srgbClr val="282B2E"/>
                </a:solidFill>
                <a:latin typeface="+mn-lt"/>
                <a:ea typeface="Libre Franklin Medium"/>
                <a:cs typeface="Libre Franklin Medium"/>
                <a:sym typeface="Libre Franklin Medium"/>
              </a:defRPr>
            </a:lvl1pPr>
            <a:lvl2pPr marL="914103" marR="0" lvl="1" indent="-342789" algn="l" rtl="0">
              <a:spcBef>
                <a:spcPts val="40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2pPr>
            <a:lvl3pPr marL="1371154" marR="0" lvl="2" indent="-336440" algn="l" rtl="0">
              <a:spcBef>
                <a:spcPts val="300"/>
              </a:spcBef>
              <a:spcAft>
                <a:spcPts val="0"/>
              </a:spcAft>
              <a:buClr>
                <a:srgbClr val="282B2E"/>
              </a:buClr>
              <a:buSzPts val="1700"/>
              <a:buFont typeface="Arial"/>
              <a:buChar char="•"/>
              <a:defRPr sz="1700" b="0" i="0" u="none" strike="noStrike" cap="none">
                <a:solidFill>
                  <a:srgbClr val="282B2E"/>
                </a:solidFill>
                <a:latin typeface="Libre Franklin"/>
                <a:ea typeface="Libre Franklin"/>
                <a:cs typeface="Libre Franklin"/>
                <a:sym typeface="Libre Franklin"/>
              </a:defRPr>
            </a:lvl3pPr>
            <a:lvl4pPr marL="1828205" marR="0" lvl="3" indent="-323744" algn="l" rtl="0">
              <a:spcBef>
                <a:spcPts val="300"/>
              </a:spcBef>
              <a:spcAft>
                <a:spcPts val="0"/>
              </a:spcAft>
              <a:buClr>
                <a:srgbClr val="282B2E"/>
              </a:buClr>
              <a:buSzPts val="1500"/>
              <a:buFont typeface="Arial"/>
              <a:buChar char="–"/>
              <a:defRPr sz="1499" b="0" i="0" u="none" strike="noStrike" cap="none">
                <a:solidFill>
                  <a:srgbClr val="282B2E"/>
                </a:solidFill>
                <a:latin typeface="Libre Franklin"/>
                <a:ea typeface="Libre Franklin"/>
                <a:cs typeface="Libre Franklin"/>
                <a:sym typeface="Libre Franklin"/>
              </a:defRPr>
            </a:lvl4pPr>
            <a:lvl5pPr marL="2285258" marR="0" lvl="4" indent="-317397" algn="l" rtl="0">
              <a:spcBef>
                <a:spcPts val="300"/>
              </a:spcBef>
              <a:spcAft>
                <a:spcPts val="0"/>
              </a:spcAft>
              <a:buClr>
                <a:srgbClr val="282B2E"/>
              </a:buClr>
              <a:buSzPts val="1400"/>
              <a:buFont typeface="Arial"/>
              <a:buChar char="»"/>
              <a:defRPr sz="1400" b="0" i="0" u="none" strike="noStrike" cap="none">
                <a:solidFill>
                  <a:srgbClr val="282B2E"/>
                </a:solidFill>
                <a:latin typeface="Libre Franklin"/>
                <a:ea typeface="Libre Franklin"/>
                <a:cs typeface="Libre Franklin"/>
                <a:sym typeface="Libre Franklin"/>
              </a:defRPr>
            </a:lvl5pPr>
            <a:lvl6pPr marL="2742309" marR="0" lvl="5"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6pPr>
            <a:lvl7pPr marL="3199360" marR="0" lvl="6"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7pPr>
            <a:lvl8pPr marL="3656411" marR="0" lvl="7"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8pPr>
            <a:lvl9pPr marL="4113463" marR="0" lvl="8"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546713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3143250" y="0"/>
            <a:ext cx="600075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8746436" y="4857750"/>
            <a:ext cx="283264" cy="28575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000250" y="169334"/>
            <a:ext cx="6858000" cy="819362"/>
          </a:xfrm>
          <a:prstGeom prst="rect">
            <a:avLst/>
          </a:prstGeom>
        </p:spPr>
        <p:txBody>
          <a:bodyPr lIns="0" anchor="b"/>
          <a:lstStyle>
            <a:lvl1pPr>
              <a:defRPr lang="en-US" sz="2249"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857250" y="1285875"/>
            <a:ext cx="8001000" cy="3429001"/>
          </a:xfrm>
          <a:prstGeom prst="rect">
            <a:avLst/>
          </a:prstGeom>
        </p:spPr>
        <p:txBody>
          <a:bodyPr/>
          <a:lstStyle>
            <a:lvl1pPr>
              <a:defRPr sz="1750">
                <a:latin typeface="Arial" panose="020B0604020202020204" pitchFamily="34" charset="0"/>
                <a:cs typeface="Arial" panose="020B0604020202020204" pitchFamily="34" charset="0"/>
              </a:defRPr>
            </a:lvl1pPr>
            <a:lvl2pPr marL="514206" indent="-171402">
              <a:buFont typeface="Wingdings" panose="05000000000000000000" pitchFamily="2" charset="2"/>
              <a:buChar char="§"/>
              <a:defRPr sz="1499">
                <a:latin typeface="Arial" panose="020B0604020202020204" pitchFamily="34" charset="0"/>
                <a:cs typeface="Arial" panose="020B0604020202020204" pitchFamily="34" charset="0"/>
              </a:defRPr>
            </a:lvl2pPr>
            <a:lvl3pPr marL="857010" indent="-171402">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2618" indent="-171402">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6689631" y="4871972"/>
            <a:ext cx="1942504" cy="271529"/>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9/26/2024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580779" y="4857750"/>
            <a:ext cx="7504888" cy="273844"/>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84207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8040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Text">
    <p:spTree>
      <p:nvGrpSpPr>
        <p:cNvPr id="1" name=""/>
        <p:cNvGrpSpPr/>
        <p:nvPr/>
      </p:nvGrpSpPr>
      <p:grpSpPr>
        <a:xfrm>
          <a:off x="0" y="0"/>
          <a:ext cx="0" cy="0"/>
          <a:chOff x="0" y="0"/>
          <a:chExt cx="0" cy="0"/>
        </a:xfrm>
      </p:grpSpPr>
      <p:sp>
        <p:nvSpPr>
          <p:cNvPr id="2" name="Holder 2"/>
          <p:cNvSpPr>
            <a:spLocks noGrp="1"/>
          </p:cNvSpPr>
          <p:nvPr>
            <p:ph type="title"/>
          </p:nvPr>
        </p:nvSpPr>
        <p:spPr>
          <a:xfrm>
            <a:off x="457200" y="2"/>
            <a:ext cx="8229600" cy="700336"/>
          </a:xfrm>
          <a:prstGeom prst="rect">
            <a:avLst/>
          </a:prstGeom>
          <a:solidFill>
            <a:srgbClr val="54C1D4"/>
          </a:solidFill>
        </p:spPr>
        <p:txBody>
          <a:bodyPr lIns="457200" tIns="274320" rIns="457200" bIns="274320" anchor="ctr" anchorCtr="0"/>
          <a:lstStyle>
            <a:lvl1pPr>
              <a:defRPr sz="2615"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a:xfrm>
            <a:off x="457200" y="1183005"/>
            <a:ext cx="8229600" cy="3394710"/>
          </a:xfrm>
          <a:prstGeom prst="rect">
            <a:avLst/>
          </a:prstGeom>
        </p:spPr>
        <p:txBody>
          <a:bodyPr lIns="0" tIns="0" rIns="0" bIns="0"/>
          <a:lstStyle>
            <a:lvl1pPr>
              <a:defRPr sz="2183" b="0" i="0">
                <a:latin typeface="Franklin Gothic Book" panose="020B0503020102020204" pitchFamily="34" charset="0"/>
              </a:defRPr>
            </a:lvl1pPr>
          </a:lstStyle>
          <a:p>
            <a:pPr lvl="0"/>
            <a:r>
              <a:rPr lang="en-US"/>
              <a:t>Edit Master text styles</a:t>
            </a:r>
          </a:p>
        </p:txBody>
      </p:sp>
      <p:sp>
        <p:nvSpPr>
          <p:cNvPr id="4" name="Slide Number Placeholder 5">
            <a:extLst>
              <a:ext uri="{FF2B5EF4-FFF2-40B4-BE49-F238E27FC236}">
                <a16:creationId xmlns:a16="http://schemas.microsoft.com/office/drawing/2014/main" id="{BC6F7879-1C36-4097-A389-FD80A4823A88}"/>
              </a:ext>
            </a:extLst>
          </p:cNvPr>
          <p:cNvSpPr>
            <a:spLocks noGrp="1"/>
          </p:cNvSpPr>
          <p:nvPr>
            <p:ph type="sldNum" sz="quarter" idx="4"/>
          </p:nvPr>
        </p:nvSpPr>
        <p:spPr>
          <a:xfrm>
            <a:off x="8834965" y="4928347"/>
            <a:ext cx="311924" cy="190151"/>
          </a:xfrm>
          <a:prstGeom prst="rect">
            <a:avLst/>
          </a:prstGeom>
        </p:spPr>
        <p:txBody>
          <a:bodyPr/>
          <a:lstStyle>
            <a:lvl1pPr algn="ctr">
              <a:defRPr b="0" i="0">
                <a:solidFill>
                  <a:schemeClr val="bg1"/>
                </a:solidFill>
                <a:latin typeface="Franklin Gothic Medium" panose="020B0603020102020204" pitchFamily="34" charset="0"/>
              </a:defRPr>
            </a:lvl1pPr>
          </a:lstStyle>
          <a:p>
            <a:fld id="{00D414F6-50DE-7C4D-9647-F708F2004FA6}" type="slidenum">
              <a:rPr lang="en-US" smtClean="0"/>
              <a:pPr/>
              <a:t>‹#›</a:t>
            </a:fld>
            <a:endParaRPr lang="en-US"/>
          </a:p>
        </p:txBody>
      </p:sp>
    </p:spTree>
    <p:extLst>
      <p:ext uri="{BB962C8B-B14F-4D97-AF65-F5344CB8AC3E}">
        <p14:creationId xmlns:p14="http://schemas.microsoft.com/office/powerpoint/2010/main" val="549709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abl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629841" y="371326"/>
            <a:ext cx="8062912" cy="431783"/>
          </a:xfrm>
        </p:spPr>
        <p:txBody>
          <a:bodyPr anchor="b" anchorCtr="0">
            <a:noAutofit/>
          </a:bodyPr>
          <a:lstStyle>
            <a:lvl1pPr>
              <a:defRPr sz="2699" b="1" i="0" cap="none" baseline="0"/>
            </a:lvl1pPr>
          </a:lstStyle>
          <a:p>
            <a:r>
              <a:rPr lang="en-US"/>
              <a:t>Click to edit master title style</a:t>
            </a:r>
          </a:p>
        </p:txBody>
      </p:sp>
      <p:sp>
        <p:nvSpPr>
          <p:cNvPr id="5" name="Table Placeholder 4">
            <a:extLst>
              <a:ext uri="{FF2B5EF4-FFF2-40B4-BE49-F238E27FC236}">
                <a16:creationId xmlns:a16="http://schemas.microsoft.com/office/drawing/2014/main" id="{13928DBC-6F12-47AC-9FCD-EBF94FA5731F}"/>
              </a:ext>
            </a:extLst>
          </p:cNvPr>
          <p:cNvSpPr>
            <a:spLocks noGrp="1"/>
          </p:cNvSpPr>
          <p:nvPr>
            <p:ph type="tbl" sz="quarter" idx="13"/>
          </p:nvPr>
        </p:nvSpPr>
        <p:spPr>
          <a:xfrm>
            <a:off x="628651" y="1173079"/>
            <a:ext cx="3851610" cy="3341160"/>
          </a:xfrm>
        </p:spPr>
        <p:txBody>
          <a:bodyPr/>
          <a:lstStyle/>
          <a:p>
            <a:r>
              <a:rPr lang="en-US"/>
              <a:t>Click icon to add table</a:t>
            </a:r>
          </a:p>
        </p:txBody>
      </p:sp>
      <p:sp>
        <p:nvSpPr>
          <p:cNvPr id="6" name="Table Placeholder 5">
            <a:extLst>
              <a:ext uri="{FF2B5EF4-FFF2-40B4-BE49-F238E27FC236}">
                <a16:creationId xmlns:a16="http://schemas.microsoft.com/office/drawing/2014/main" id="{7C99D5E3-403F-4238-82D7-897DCCEE7258}"/>
              </a:ext>
            </a:extLst>
          </p:cNvPr>
          <p:cNvSpPr>
            <a:spLocks noGrp="1"/>
          </p:cNvSpPr>
          <p:nvPr>
            <p:ph type="tbl" sz="quarter" idx="14"/>
          </p:nvPr>
        </p:nvSpPr>
        <p:spPr>
          <a:xfrm>
            <a:off x="4663742" y="1159669"/>
            <a:ext cx="4029012" cy="3354570"/>
          </a:xfrm>
        </p:spPr>
        <p:txBody>
          <a:bodyPr/>
          <a:lstStyle/>
          <a:p>
            <a:r>
              <a:rPr lang="en-US"/>
              <a:t>Click icon to add table</a:t>
            </a:r>
          </a:p>
        </p:txBody>
      </p:sp>
      <p:sp>
        <p:nvSpPr>
          <p:cNvPr id="8" name="Footer Placeholder 2">
            <a:extLst>
              <a:ext uri="{FF2B5EF4-FFF2-40B4-BE49-F238E27FC236}">
                <a16:creationId xmlns:a16="http://schemas.microsoft.com/office/drawing/2014/main" id="{CAC8CAC2-9B24-48DF-9287-EBF32F891B82}"/>
              </a:ext>
            </a:extLst>
          </p:cNvPr>
          <p:cNvSpPr>
            <a:spLocks noGrp="1"/>
          </p:cNvSpPr>
          <p:nvPr>
            <p:ph type="ftr" sz="quarter" idx="10"/>
          </p:nvPr>
        </p:nvSpPr>
        <p:spPr>
          <a:xfrm>
            <a:off x="628650" y="4767264"/>
            <a:ext cx="7886700" cy="273844"/>
          </a:xfrm>
        </p:spPr>
        <p:txBody>
          <a:bodyPr/>
          <a:lstStyle>
            <a:lvl1pPr>
              <a:defRPr>
                <a:solidFill>
                  <a:srgbClr val="898989"/>
                </a:solidFill>
              </a:defRPr>
            </a:lvl1pPr>
          </a:lstStyle>
          <a:p>
            <a:r>
              <a:rPr lang="en-US"/>
              <a:t>American Made Challenge   |   Inclusive Energy Innovation Prize</a:t>
            </a:r>
          </a:p>
        </p:txBody>
      </p:sp>
      <p:sp>
        <p:nvSpPr>
          <p:cNvPr id="9" name="Rectangle 8">
            <a:extLst>
              <a:ext uri="{FF2B5EF4-FFF2-40B4-BE49-F238E27FC236}">
                <a16:creationId xmlns:a16="http://schemas.microsoft.com/office/drawing/2014/main" id="{8A9DB628-6F7B-42B1-9885-1A4831306C9D}"/>
              </a:ext>
            </a:extLst>
          </p:cNvPr>
          <p:cNvSpPr/>
          <p:nvPr userDrawn="1"/>
        </p:nvSpPr>
        <p:spPr>
          <a:xfrm>
            <a:off x="0" y="4811852"/>
            <a:ext cx="464720" cy="1846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E18DD4-8C5A-419F-BA74-10455675BA34}"/>
              </a:ext>
            </a:extLst>
          </p:cNvPr>
          <p:cNvSpPr txBox="1"/>
          <p:nvPr userDrawn="1"/>
        </p:nvSpPr>
        <p:spPr>
          <a:xfrm>
            <a:off x="0" y="4811852"/>
            <a:ext cx="407569" cy="207749"/>
          </a:xfrm>
          <a:prstGeom prst="rect">
            <a:avLst/>
          </a:prstGeom>
          <a:noFill/>
        </p:spPr>
        <p:txBody>
          <a:bodyPr wrap="square" rtlCol="0">
            <a:spAutoFit/>
          </a:bodyPr>
          <a:lstStyle/>
          <a:p>
            <a:pPr algn="r"/>
            <a:fld id="{F74B1E74-6534-4BBF-ADCE-F475DB71B094}" type="slidenum">
              <a:rPr lang="en-US" sz="750" smtClean="0">
                <a:solidFill>
                  <a:schemeClr val="tx1"/>
                </a:solidFill>
              </a:rPr>
              <a:pPr algn="r"/>
              <a:t>‹#›</a:t>
            </a:fld>
            <a:endParaRPr lang="en-US" sz="750">
              <a:solidFill>
                <a:schemeClr val="tx1"/>
              </a:solidFill>
            </a:endParaRPr>
          </a:p>
        </p:txBody>
      </p:sp>
    </p:spTree>
    <p:extLst>
      <p:ext uri="{BB962C8B-B14F-4D97-AF65-F5344CB8AC3E}">
        <p14:creationId xmlns:p14="http://schemas.microsoft.com/office/powerpoint/2010/main" val="9436564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54896" cy="4936388"/>
          </a:xfrm>
          <a:prstGeom prst="rect">
            <a:avLst/>
          </a:prstGeom>
        </p:spPr>
      </p:pic>
      <p:pic>
        <p:nvPicPr>
          <p:cNvPr id="2" name="Picture 1">
            <a:extLst>
              <a:ext uri="{FF2B5EF4-FFF2-40B4-BE49-F238E27FC236}">
                <a16:creationId xmlns:a16="http://schemas.microsoft.com/office/drawing/2014/main" id="{29C802C7-AE4C-DC4B-88A4-F60CD9DDF892}"/>
              </a:ext>
            </a:extLst>
          </p:cNvPr>
          <p:cNvPicPr>
            <a:picLocks noChangeAspect="1"/>
          </p:cNvPicPr>
          <p:nvPr userDrawn="1"/>
        </p:nvPicPr>
        <p:blipFill>
          <a:blip r:embed="rId3">
            <a:alphaModFix amt="75000"/>
          </a:blip>
          <a:stretch>
            <a:fillRect/>
          </a:stretch>
        </p:blipFill>
        <p:spPr>
          <a:xfrm>
            <a:off x="-33075" y="2499496"/>
            <a:ext cx="9193896" cy="2436893"/>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47869" y="1"/>
            <a:ext cx="1374339" cy="1002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3222547" y="1355969"/>
            <a:ext cx="6592188" cy="23604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1450" b="0" i="0">
                <a:solidFill>
                  <a:schemeClr val="bg1"/>
                </a:solidFill>
                <a:latin typeface="Franklin Gothic Book" panose="020B0503020102020204" pitchFamily="34" charset="0"/>
              </a:rPr>
              <a:t>water</a:t>
            </a:r>
          </a:p>
        </p:txBody>
      </p:sp>
      <p:pic>
        <p:nvPicPr>
          <p:cNvPr id="12" name="Picture 11">
            <a:extLst>
              <a:ext uri="{FF2B5EF4-FFF2-40B4-BE49-F238E27FC236}">
                <a16:creationId xmlns:a16="http://schemas.microsoft.com/office/drawing/2014/main" id="{781E75F4-2BA3-564D-B030-8A9B4F20E8E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72000" y="3195529"/>
            <a:ext cx="3360089" cy="540037"/>
          </a:xfrm>
          <a:prstGeom prst="rect">
            <a:avLst/>
          </a:prstGeom>
        </p:spPr>
      </p:pic>
      <p:sp>
        <p:nvSpPr>
          <p:cNvPr id="15" name="Subtitle 2">
            <a:extLst>
              <a:ext uri="{FF2B5EF4-FFF2-40B4-BE49-F238E27FC236}">
                <a16:creationId xmlns:a16="http://schemas.microsoft.com/office/drawing/2014/main" id="{C510EC93-6911-8445-8D97-4249F94D11B2}"/>
              </a:ext>
            </a:extLst>
          </p:cNvPr>
          <p:cNvSpPr>
            <a:spLocks noGrp="1"/>
          </p:cNvSpPr>
          <p:nvPr>
            <p:ph type="subTitle" idx="1"/>
          </p:nvPr>
        </p:nvSpPr>
        <p:spPr>
          <a:xfrm>
            <a:off x="3208845" y="4142385"/>
            <a:ext cx="5895126" cy="540037"/>
          </a:xfrm>
          <a:prstGeom prst="rect">
            <a:avLst/>
          </a:prstGeom>
        </p:spPr>
        <p:txBody>
          <a:bodyPr>
            <a:normAutofit/>
          </a:bodyPr>
          <a:lstStyle>
            <a:lvl1pPr marL="0" indent="0" algn="ctr">
              <a:buNone/>
              <a:defRPr sz="2700" b="0" i="0">
                <a:solidFill>
                  <a:schemeClr val="bg1"/>
                </a:solidFill>
                <a:latin typeface="Franklin Gothic Medium" panose="020B0603020102020204" pitchFamily="34"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8396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0" y="1371600"/>
            <a:ext cx="8120063" cy="3375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37464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54896" cy="3213462"/>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47869" y="1"/>
            <a:ext cx="1374339" cy="1002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ubtitle 2">
            <a:extLst>
              <a:ext uri="{FF2B5EF4-FFF2-40B4-BE49-F238E27FC236}">
                <a16:creationId xmlns:a16="http://schemas.microsoft.com/office/drawing/2014/main" id="{C67FA448-6E9A-E24F-8872-FCFB4645F513}"/>
              </a:ext>
            </a:extLst>
          </p:cNvPr>
          <p:cNvSpPr>
            <a:spLocks noGrp="1"/>
          </p:cNvSpPr>
          <p:nvPr>
            <p:ph type="subTitle" idx="1"/>
          </p:nvPr>
        </p:nvSpPr>
        <p:spPr>
          <a:xfrm>
            <a:off x="554341" y="3328369"/>
            <a:ext cx="8269754" cy="527123"/>
          </a:xfrm>
          <a:prstGeom prst="rect">
            <a:avLst/>
          </a:prstGeom>
        </p:spPr>
        <p:txBody>
          <a:bodyPr>
            <a:normAutofit/>
          </a:bodyPr>
          <a:lstStyle>
            <a:lvl1pPr marL="0" indent="0" algn="l">
              <a:buNone/>
              <a:defRPr sz="3000" b="0" i="0">
                <a:solidFill>
                  <a:srgbClr val="282B2E"/>
                </a:solidFill>
                <a:latin typeface="Franklin Gothic Medium" panose="020B0603020102020204" pitchFamily="34"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8" name="Text Placeholder 17">
            <a:extLst>
              <a:ext uri="{FF2B5EF4-FFF2-40B4-BE49-F238E27FC236}">
                <a16:creationId xmlns:a16="http://schemas.microsoft.com/office/drawing/2014/main" id="{98A0B0AB-22C3-0043-8887-E0DA377AF65E}"/>
              </a:ext>
            </a:extLst>
          </p:cNvPr>
          <p:cNvSpPr>
            <a:spLocks noGrp="1"/>
          </p:cNvSpPr>
          <p:nvPr>
            <p:ph type="body" sz="quarter" idx="10"/>
          </p:nvPr>
        </p:nvSpPr>
        <p:spPr>
          <a:xfrm>
            <a:off x="554669" y="3970398"/>
            <a:ext cx="4171052" cy="248344"/>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rgbClr val="282B2E"/>
                </a:solidFill>
                <a:effectLst/>
                <a:uLnTx/>
                <a:uFillTx/>
                <a:latin typeface="Franklin Gothic Medium" panose="020B0603020102020204" pitchFamily="34" charset="0"/>
                <a:cs typeface="Arial"/>
              </a:defRPr>
            </a:lvl1pPr>
          </a:lstStyle>
          <a:p>
            <a:pPr lvl="0"/>
            <a:r>
              <a:rPr lang="en-US" noProof="0"/>
              <a:t>Click to edit Master text styles</a:t>
            </a:r>
          </a:p>
        </p:txBody>
      </p:sp>
      <p:sp>
        <p:nvSpPr>
          <p:cNvPr id="19" name="Text Placeholder 18">
            <a:extLst>
              <a:ext uri="{FF2B5EF4-FFF2-40B4-BE49-F238E27FC236}">
                <a16:creationId xmlns:a16="http://schemas.microsoft.com/office/drawing/2014/main" id="{612F1F02-F511-8D4F-8444-24AA382BEF8A}"/>
              </a:ext>
            </a:extLst>
          </p:cNvPr>
          <p:cNvSpPr>
            <a:spLocks noGrp="1"/>
          </p:cNvSpPr>
          <p:nvPr>
            <p:ph type="body" sz="quarter" idx="13"/>
          </p:nvPr>
        </p:nvSpPr>
        <p:spPr>
          <a:xfrm>
            <a:off x="559106" y="4306259"/>
            <a:ext cx="1854939" cy="216515"/>
          </a:xfrm>
          <a:prstGeom prst="rect">
            <a:avLst/>
          </a:prstGeom>
        </p:spPr>
        <p:txBody>
          <a:bodyPr>
            <a:normAutofit/>
          </a:bodyPr>
          <a:lstStyle>
            <a:lvl1pPr>
              <a:buNone/>
              <a:defRPr sz="900" b="0" i="0">
                <a:solidFill>
                  <a:srgbClr val="282B2E"/>
                </a:solidFill>
                <a:latin typeface="Franklin Gothic Book" panose="020B0503020102020204" pitchFamily="34" charset="0"/>
                <a:cs typeface="Arial"/>
              </a:defRPr>
            </a:lvl1pPr>
            <a:lvl5pPr>
              <a:defRPr/>
            </a:lvl5pPr>
          </a:lstStyle>
          <a:p>
            <a:pPr lvl="0"/>
            <a:r>
              <a:rPr lang="en-US"/>
              <a:t>Click to edit Master text styles</a:t>
            </a:r>
          </a:p>
        </p:txBody>
      </p:sp>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2978741" y="1595709"/>
            <a:ext cx="6592188" cy="23604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1450" b="0" i="0">
                <a:solidFill>
                  <a:schemeClr val="bg1"/>
                </a:solidFill>
                <a:latin typeface="Franklin Gothic Book" panose="020B0503020102020204" pitchFamily="34" charset="0"/>
              </a:rPr>
              <a:t>water</a:t>
            </a:r>
          </a:p>
        </p:txBody>
      </p:sp>
    </p:spTree>
    <p:extLst>
      <p:ext uri="{BB962C8B-B14F-4D97-AF65-F5344CB8AC3E}">
        <p14:creationId xmlns:p14="http://schemas.microsoft.com/office/powerpoint/2010/main" val="20917540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933147"/>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493049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08579449"/>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650694758"/>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335970057"/>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0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8512869"/>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4618957"/>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9050"/>
            <a:ext cx="9144000" cy="4957911"/>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3138504"/>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708375204"/>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35778"/>
            <a:ext cx="9144000" cy="496997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38729483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0"/>
            <a:ext cx="5936343" cy="907143"/>
          </a:xfrm>
        </p:spPr>
        <p:txBody>
          <a:bodyPr/>
          <a:lstStyle/>
          <a:p>
            <a:r>
              <a:rPr lang="en-US"/>
              <a:t>Simple Slide</a:t>
            </a:r>
          </a:p>
        </p:txBody>
      </p:sp>
      <p:sp>
        <p:nvSpPr>
          <p:cNvPr id="9" name="Text Placeholder 8"/>
          <p:cNvSpPr>
            <a:spLocks noGrp="1"/>
          </p:cNvSpPr>
          <p:nvPr>
            <p:ph type="body" sz="quarter" idx="10"/>
          </p:nvPr>
        </p:nvSpPr>
        <p:spPr>
          <a:xfrm>
            <a:off x="457200" y="1124857"/>
            <a:ext cx="8120063" cy="3621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254053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06496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865338"/>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46306"/>
          </a:xfrm>
          <a:prstGeom prst="rect">
            <a:avLst/>
          </a:prstGeom>
        </p:spPr>
      </p:pic>
      <p:sp>
        <p:nvSpPr>
          <p:cNvPr id="2" name="Title 1"/>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038698"/>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434984"/>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945651"/>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lvl1pPr>
            <a:lvl2pPr>
              <a:buSzPct val="80000"/>
              <a:buFont typeface="Courier New" pitchFamily="49" charset="0"/>
              <a:buChar char="o"/>
              <a:defRPr lang="en-US" sz="1650" kern="1200" dirty="0" smtClean="0">
                <a:solidFill>
                  <a:schemeClr val="tx1"/>
                </a:solidFill>
                <a:latin typeface="+mn-lt"/>
                <a:ea typeface="+mn-ea"/>
                <a:cs typeface="+mn-cs"/>
              </a:defRPr>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lvl1pPr>
            <a:lvl2pPr>
              <a:buSzPct val="80000"/>
              <a:buFont typeface="Courier New" pitchFamily="49" charset="0"/>
              <a:buChar char="o"/>
              <a:defRPr sz="1650"/>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lvl1pPr>
          </a:lstStyle>
          <a:p>
            <a:pPr lvl="0"/>
            <a:r>
              <a:rPr lang="en-US"/>
              <a:t>Click to edit Master text styles</a:t>
            </a:r>
          </a:p>
        </p:txBody>
      </p:sp>
      <p:sp>
        <p:nvSpPr>
          <p:cNvPr id="9"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lvl1pPr>
          </a:lstStyle>
          <a:p>
            <a:pPr lvl="0"/>
            <a:r>
              <a:rPr lang="en-US"/>
              <a:t>Click to edit Master text styles</a:t>
            </a:r>
          </a:p>
        </p:txBody>
      </p:sp>
    </p:spTree>
    <p:extLst>
      <p:ext uri="{BB962C8B-B14F-4D97-AF65-F5344CB8AC3E}">
        <p14:creationId xmlns:p14="http://schemas.microsoft.com/office/powerpoint/2010/main" val="722684580"/>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784196"/>
            <a:ext cx="7575460" cy="393348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4184255183"/>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507207"/>
            <a:ext cx="9144000" cy="211931"/>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1792093"/>
            <a:ext cx="9144000" cy="609544"/>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2442813"/>
            <a:ext cx="9143999" cy="862923"/>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288375669"/>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643257"/>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solidFill>
                  <a:srgbClr val="FFFFFF"/>
                </a:solidFill>
              </a:defRPr>
            </a:lvl1pPr>
            <a:lvl2pPr>
              <a:buSzPct val="80000"/>
              <a:buFont typeface="Courier New" pitchFamily="49" charset="0"/>
              <a:buChar char="o"/>
              <a:defRPr lang="en-US" sz="1650" kern="1200" dirty="0" smtClean="0">
                <a:solidFill>
                  <a:srgbClr val="FFFFFF"/>
                </a:solidFill>
                <a:latin typeface="+mn-lt"/>
                <a:ea typeface="+mn-ea"/>
                <a:cs typeface="+mn-cs"/>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solidFill>
                  <a:srgbClr val="FFFFFF"/>
                </a:solidFill>
              </a:defRPr>
            </a:lvl1pPr>
            <a:lvl2pPr>
              <a:buSzPct val="80000"/>
              <a:buFont typeface="Courier New" pitchFamily="49" charset="0"/>
              <a:buChar char="o"/>
              <a:defRPr sz="1650">
                <a:solidFill>
                  <a:srgbClr val="FFFFFF"/>
                </a:solidFill>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257075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785705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666577"/>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365775" y="784196"/>
            <a:ext cx="7575460" cy="393348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306809910"/>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 column - white">
  <p:cSld name="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1" y="770337"/>
            <a:ext cx="9144000" cy="4169965"/>
          </a:xfrm>
          <a:prstGeom prst="rect">
            <a:avLst/>
          </a:prstGeom>
          <a:solidFill>
            <a:schemeClr val="lt1"/>
          </a:solidFill>
          <a:ln>
            <a:noFill/>
          </a:ln>
          <a:effectLst/>
        </p:spPr>
        <p:txBody>
          <a:bodyPr spcFirstLastPara="1" wrap="square" lIns="68551" tIns="34266" rIns="68551" bIns="34266" anchor="ctr" anchorCtr="0">
            <a:noAutofit/>
          </a:bodyPr>
          <a:lstStyle/>
          <a:p>
            <a:pPr marL="0" marR="0" lvl="0" indent="0" algn="ctr" rtl="0">
              <a:spcBef>
                <a:spcPts val="0"/>
              </a:spcBef>
              <a:spcAft>
                <a:spcPts val="0"/>
              </a:spcAft>
              <a:buNone/>
            </a:pPr>
            <a:endParaRPr sz="1349"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375019" y="1391499"/>
            <a:ext cx="4129746"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chemeClr val="dk1"/>
              </a:buClr>
              <a:buSzPts val="1760"/>
              <a:buFont typeface="Courier New"/>
              <a:buChar char="o"/>
              <a:defRPr sz="1499" b="0" i="0" u="none" strike="noStrike" cap="none">
                <a:solidFill>
                  <a:schemeClr val="dk1"/>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4696012" y="1391499"/>
            <a:ext cx="4249271"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rgbClr val="282B2E"/>
              </a:buClr>
              <a:buSzPts val="1760"/>
              <a:buFont typeface="Courier New"/>
              <a:buChar char="o"/>
              <a:defRPr sz="1499" b="0" i="0" u="none" strike="noStrike" cap="none">
                <a:solidFill>
                  <a:srgbClr val="282B2E"/>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375020" y="880892"/>
            <a:ext cx="4122276"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4696012" y="880892"/>
            <a:ext cx="4249271"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457320" y="105458"/>
            <a:ext cx="8229362" cy="609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2624"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197000755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0" t="43703" r="90" b="49681"/>
          <a:stretch/>
        </p:blipFill>
        <p:spPr>
          <a:xfrm>
            <a:off x="0" y="-958"/>
            <a:ext cx="9143985" cy="956827"/>
          </a:xfrm>
          <a:prstGeom prst="rect">
            <a:avLst/>
          </a:prstGeom>
        </p:spPr>
      </p:pic>
      <p:sp>
        <p:nvSpPr>
          <p:cNvPr id="9" name="Text Placeholder 8"/>
          <p:cNvSpPr>
            <a:spLocks noGrp="1"/>
          </p:cNvSpPr>
          <p:nvPr>
            <p:ph type="body" sz="quarter" idx="10"/>
          </p:nvPr>
        </p:nvSpPr>
        <p:spPr>
          <a:xfrm>
            <a:off x="457201" y="1371602"/>
            <a:ext cx="8120064" cy="337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57201" y="253805"/>
            <a:ext cx="4123076" cy="702063"/>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1865159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226459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84"/>
        <p:cNvGrpSpPr/>
        <p:nvPr/>
      </p:nvGrpSpPr>
      <p:grpSpPr>
        <a:xfrm>
          <a:off x="0" y="0"/>
          <a:ext cx="0" cy="0"/>
          <a:chOff x="0" y="0"/>
          <a:chExt cx="0" cy="0"/>
        </a:xfrm>
      </p:grpSpPr>
      <p:sp>
        <p:nvSpPr>
          <p:cNvPr id="85" name="Google Shape;85;p16"/>
          <p:cNvSpPr/>
          <p:nvPr/>
        </p:nvSpPr>
        <p:spPr>
          <a:xfrm>
            <a:off x="0" y="770335"/>
            <a:ext cx="9144000" cy="4163700"/>
          </a:xfrm>
          <a:prstGeom prst="rect">
            <a:avLst/>
          </a:prstGeom>
          <a:solidFill>
            <a:schemeClr val="lt1"/>
          </a:solidFill>
          <a:ln>
            <a:noFill/>
          </a:ln>
          <a:effectLst/>
        </p:spPr>
        <p:txBody>
          <a:bodyPr spcFirstLastPara="1" wrap="square" lIns="68557" tIns="34266" rIns="68557" bIns="34266" anchor="ctr" anchorCtr="0">
            <a:noAutofit/>
          </a:bodyPr>
          <a:lstStyle/>
          <a:p>
            <a:pPr marL="0" marR="0" lvl="0" indent="0" algn="ctr" rtl="0">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86" name="Google Shape;86;p16"/>
          <p:cNvSpPr txBox="1">
            <a:spLocks noGrp="1"/>
          </p:cNvSpPr>
          <p:nvPr>
            <p:ph type="title"/>
          </p:nvPr>
        </p:nvSpPr>
        <p:spPr>
          <a:xfrm>
            <a:off x="462083" y="161166"/>
            <a:ext cx="8229300" cy="609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2499" b="1" i="0" u="none" strike="noStrike" cap="none">
                <a:solidFill>
                  <a:schemeClr val="lt1"/>
                </a:solidFill>
                <a:latin typeface="+mj-lt"/>
                <a:ea typeface="Libre Franklin Medium"/>
                <a:cs typeface="Libre Franklin Medium"/>
                <a:sym typeface="Libre Franklin Medium"/>
              </a:defRPr>
            </a:lvl1pPr>
            <a:lvl2pPr marR="0" lvl="1"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9pPr>
          </a:lstStyle>
          <a:p>
            <a:endParaRPr/>
          </a:p>
        </p:txBody>
      </p:sp>
      <p:sp>
        <p:nvSpPr>
          <p:cNvPr id="87" name="Google Shape;87;p16"/>
          <p:cNvSpPr txBox="1">
            <a:spLocks noGrp="1"/>
          </p:cNvSpPr>
          <p:nvPr>
            <p:ph type="body" idx="1"/>
          </p:nvPr>
        </p:nvSpPr>
        <p:spPr>
          <a:xfrm>
            <a:off x="462084" y="1116701"/>
            <a:ext cx="8323200" cy="3598200"/>
          </a:xfrm>
          <a:prstGeom prst="rect">
            <a:avLst/>
          </a:prstGeom>
          <a:noFill/>
          <a:ln>
            <a:noFill/>
          </a:ln>
        </p:spPr>
        <p:txBody>
          <a:bodyPr spcFirstLastPara="1" wrap="square" lIns="68575" tIns="34275" rIns="68575" bIns="34275" anchor="t" anchorCtr="0">
            <a:noAutofit/>
          </a:bodyPr>
          <a:lstStyle>
            <a:lvl1pPr marL="457052" marR="0" lvl="0" indent="-355484" algn="l" rtl="0">
              <a:spcBef>
                <a:spcPts val="400"/>
              </a:spcBef>
              <a:spcAft>
                <a:spcPts val="0"/>
              </a:spcAft>
              <a:buClr>
                <a:srgbClr val="282B2E"/>
              </a:buClr>
              <a:buSzPts val="2000"/>
              <a:buFont typeface="Arial"/>
              <a:buChar char="•"/>
              <a:defRPr sz="2000" b="0" i="0" u="none" strike="noStrike" cap="none">
                <a:solidFill>
                  <a:srgbClr val="282B2E"/>
                </a:solidFill>
                <a:latin typeface="+mn-lt"/>
                <a:ea typeface="Libre Franklin Medium"/>
                <a:cs typeface="Libre Franklin Medium"/>
                <a:sym typeface="Libre Franklin Medium"/>
              </a:defRPr>
            </a:lvl1pPr>
            <a:lvl2pPr marL="914103" marR="0" lvl="1" indent="-342789" algn="l" rtl="0">
              <a:spcBef>
                <a:spcPts val="40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2pPr>
            <a:lvl3pPr marL="1371154" marR="0" lvl="2" indent="-336440" algn="l" rtl="0">
              <a:spcBef>
                <a:spcPts val="300"/>
              </a:spcBef>
              <a:spcAft>
                <a:spcPts val="0"/>
              </a:spcAft>
              <a:buClr>
                <a:srgbClr val="282B2E"/>
              </a:buClr>
              <a:buSzPts val="1700"/>
              <a:buFont typeface="Arial"/>
              <a:buChar char="•"/>
              <a:defRPr sz="1700" b="0" i="0" u="none" strike="noStrike" cap="none">
                <a:solidFill>
                  <a:srgbClr val="282B2E"/>
                </a:solidFill>
                <a:latin typeface="Libre Franklin"/>
                <a:ea typeface="Libre Franklin"/>
                <a:cs typeface="Libre Franklin"/>
                <a:sym typeface="Libre Franklin"/>
              </a:defRPr>
            </a:lvl3pPr>
            <a:lvl4pPr marL="1828205" marR="0" lvl="3" indent="-323744" algn="l" rtl="0">
              <a:spcBef>
                <a:spcPts val="300"/>
              </a:spcBef>
              <a:spcAft>
                <a:spcPts val="0"/>
              </a:spcAft>
              <a:buClr>
                <a:srgbClr val="282B2E"/>
              </a:buClr>
              <a:buSzPts val="1500"/>
              <a:buFont typeface="Arial"/>
              <a:buChar char="–"/>
              <a:defRPr sz="1499" b="0" i="0" u="none" strike="noStrike" cap="none">
                <a:solidFill>
                  <a:srgbClr val="282B2E"/>
                </a:solidFill>
                <a:latin typeface="Libre Franklin"/>
                <a:ea typeface="Libre Franklin"/>
                <a:cs typeface="Libre Franklin"/>
                <a:sym typeface="Libre Franklin"/>
              </a:defRPr>
            </a:lvl4pPr>
            <a:lvl5pPr marL="2285258" marR="0" lvl="4" indent="-317397" algn="l" rtl="0">
              <a:spcBef>
                <a:spcPts val="300"/>
              </a:spcBef>
              <a:spcAft>
                <a:spcPts val="0"/>
              </a:spcAft>
              <a:buClr>
                <a:srgbClr val="282B2E"/>
              </a:buClr>
              <a:buSzPts val="1400"/>
              <a:buFont typeface="Arial"/>
              <a:buChar char="»"/>
              <a:defRPr sz="1400" b="0" i="0" u="none" strike="noStrike" cap="none">
                <a:solidFill>
                  <a:srgbClr val="282B2E"/>
                </a:solidFill>
                <a:latin typeface="Libre Franklin"/>
                <a:ea typeface="Libre Franklin"/>
                <a:cs typeface="Libre Franklin"/>
                <a:sym typeface="Libre Franklin"/>
              </a:defRPr>
            </a:lvl5pPr>
            <a:lvl6pPr marL="2742309" marR="0" lvl="5"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6pPr>
            <a:lvl7pPr marL="3199360" marR="0" lvl="6"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7pPr>
            <a:lvl8pPr marL="3656411" marR="0" lvl="7"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8pPr>
            <a:lvl9pPr marL="4113463" marR="0" lvl="8"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3929932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3143250" y="0"/>
            <a:ext cx="600075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p:cNvSpPr>
            <a:spLocks noGrp="1"/>
          </p:cNvSpPr>
          <p:nvPr>
            <p:ph type="sldNum" sz="quarter" idx="12"/>
          </p:nvPr>
        </p:nvSpPr>
        <p:spPr>
          <a:xfrm>
            <a:off x="8746436" y="4857750"/>
            <a:ext cx="283264" cy="28575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000250" y="169334"/>
            <a:ext cx="6858000" cy="819362"/>
          </a:xfrm>
          <a:prstGeom prst="rect">
            <a:avLst/>
          </a:prstGeom>
        </p:spPr>
        <p:txBody>
          <a:bodyPr lIns="0" anchor="b"/>
          <a:lstStyle>
            <a:lvl1pPr>
              <a:defRPr lang="en-US" sz="2249"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857250" y="1285875"/>
            <a:ext cx="8001000" cy="3429001"/>
          </a:xfrm>
          <a:prstGeom prst="rect">
            <a:avLst/>
          </a:prstGeom>
        </p:spPr>
        <p:txBody>
          <a:bodyPr/>
          <a:lstStyle>
            <a:lvl1pPr>
              <a:defRPr sz="1750">
                <a:latin typeface="Arial" panose="020B0604020202020204" pitchFamily="34" charset="0"/>
                <a:cs typeface="Arial" panose="020B0604020202020204" pitchFamily="34" charset="0"/>
              </a:defRPr>
            </a:lvl1pPr>
            <a:lvl2pPr marL="514206" indent="-171402">
              <a:buFont typeface="Wingdings" panose="05000000000000000000" pitchFamily="2" charset="2"/>
              <a:buChar char="§"/>
              <a:defRPr sz="1499">
                <a:latin typeface="Arial" panose="020B0604020202020204" pitchFamily="34" charset="0"/>
                <a:cs typeface="Arial" panose="020B0604020202020204" pitchFamily="34" charset="0"/>
              </a:defRPr>
            </a:lvl2pPr>
            <a:lvl3pPr marL="857010" indent="-171402">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2618" indent="-171402">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6689631" y="4871972"/>
            <a:ext cx="1942504" cy="271529"/>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9/26/2024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580779" y="4857750"/>
            <a:ext cx="7504888" cy="273844"/>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7453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31805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Simple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92119" y="794480"/>
            <a:ext cx="4317167" cy="907143"/>
          </a:xfrm>
        </p:spPr>
        <p:txBody>
          <a:bodyPr/>
          <a:lstStyle>
            <a:lvl1pPr>
              <a:defRPr/>
            </a:lvl1pPr>
          </a:lstStyle>
          <a:p>
            <a:r>
              <a:rPr lang="en-US"/>
              <a:t>Simple Slide – 1 column</a:t>
            </a:r>
          </a:p>
        </p:txBody>
      </p:sp>
      <p:sp>
        <p:nvSpPr>
          <p:cNvPr id="9" name="Text Placeholder 8"/>
          <p:cNvSpPr>
            <a:spLocks noGrp="1"/>
          </p:cNvSpPr>
          <p:nvPr>
            <p:ph type="body" sz="quarter" idx="10"/>
          </p:nvPr>
        </p:nvSpPr>
        <p:spPr>
          <a:xfrm>
            <a:off x="4392118" y="1729126"/>
            <a:ext cx="4185145" cy="3187649"/>
          </a:xfrm>
          <a:prstGeom prst="rect">
            <a:avLst/>
          </a:prstGeom>
        </p:spPr>
        <p:txBody>
          <a:bodyPr>
            <a:normAutofit/>
          </a:bodyPr>
          <a:lstStyle>
            <a:lvl1pPr marL="342815" indent="-225369">
              <a:tabLst/>
              <a:defRPr sz="2000">
                <a:solidFill>
                  <a:schemeClr val="tx1">
                    <a:lumMod val="50000"/>
                  </a:schemeClr>
                </a:solidFill>
              </a:defRPr>
            </a:lvl1pPr>
            <a:lvl2pPr marL="628493" indent="-284092">
              <a:buFont typeface="Arial" panose="020B0604020202020204" pitchFamily="34" charset="0"/>
              <a:buChar char="•"/>
              <a:tabLst/>
              <a:defRPr sz="2000">
                <a:solidFill>
                  <a:schemeClr val="tx1">
                    <a:lumMod val="50000"/>
                  </a:schemeClr>
                </a:solidFill>
              </a:defRPr>
            </a:lvl2pPr>
            <a:lvl3pPr marL="914171" indent="-236479">
              <a:tabLst/>
              <a:defRPr sz="2000">
                <a:solidFill>
                  <a:schemeClr val="tx1">
                    <a:lumMod val="50000"/>
                  </a:schemeClr>
                </a:solidFill>
              </a:defRPr>
            </a:lvl3pPr>
            <a:lvl4pPr marL="1150650" indent="-226956">
              <a:buFont typeface="Arial" panose="020B0604020202020204" pitchFamily="34" charset="0"/>
              <a:buChar char="•"/>
              <a:tabLst/>
              <a:defRPr sz="2000">
                <a:solidFill>
                  <a:schemeClr val="tx1">
                    <a:lumMod val="50000"/>
                  </a:schemeClr>
                </a:solidFill>
              </a:defRPr>
            </a:lvl4pPr>
            <a:lvl5pPr marL="1436329" indent="-226956">
              <a:buFont typeface="Arial" panose="020B0604020202020204" pitchFamily="34" charset="0"/>
              <a:buChar char="•"/>
              <a:tabLst/>
              <a:defRPr sz="20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DB361E05-56C8-8149-B76D-5FBFE53D5428}"/>
              </a:ext>
            </a:extLst>
          </p:cNvPr>
          <p:cNvSpPr>
            <a:spLocks noGrp="1"/>
          </p:cNvSpPr>
          <p:nvPr>
            <p:ph type="pic" sz="quarter" idx="11" hasCustomPrompt="1"/>
          </p:nvPr>
        </p:nvSpPr>
        <p:spPr>
          <a:xfrm>
            <a:off x="1" y="1"/>
            <a:ext cx="3792511" cy="4916774"/>
          </a:xfrm>
          <a:prstGeom prst="rect">
            <a:avLst/>
          </a:prstGeom>
          <a:solidFill>
            <a:schemeClr val="tx1">
              <a:lumMod val="20000"/>
              <a:lumOff val="80000"/>
            </a:schemeClr>
          </a:solidFill>
        </p:spPr>
        <p:txBody>
          <a:bodyPr>
            <a:normAutofit/>
          </a:bodyPr>
          <a:lstStyle>
            <a:lvl1pPr marL="117446" indent="0" algn="ctr">
              <a:buNone/>
              <a:defRPr sz="1600"/>
            </a:lvl1pPr>
          </a:lstStyle>
          <a:p>
            <a:r>
              <a:rPr lang="en-US"/>
              <a:t>Insert Image</a:t>
            </a:r>
          </a:p>
        </p:txBody>
      </p:sp>
    </p:spTree>
    <p:extLst>
      <p:ext uri="{BB962C8B-B14F-4D97-AF65-F5344CB8AC3E}">
        <p14:creationId xmlns:p14="http://schemas.microsoft.com/office/powerpoint/2010/main" val="35058658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abl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629841" y="371326"/>
            <a:ext cx="8062912" cy="431783"/>
          </a:xfrm>
        </p:spPr>
        <p:txBody>
          <a:bodyPr anchor="b" anchorCtr="0">
            <a:noAutofit/>
          </a:bodyPr>
          <a:lstStyle>
            <a:lvl1pPr>
              <a:defRPr sz="2699" b="1" i="0" cap="none" baseline="0"/>
            </a:lvl1pPr>
          </a:lstStyle>
          <a:p>
            <a:r>
              <a:rPr lang="en-US"/>
              <a:t>Click to edit master title style</a:t>
            </a:r>
          </a:p>
        </p:txBody>
      </p:sp>
      <p:sp>
        <p:nvSpPr>
          <p:cNvPr id="5" name="Table Placeholder 4">
            <a:extLst>
              <a:ext uri="{FF2B5EF4-FFF2-40B4-BE49-F238E27FC236}">
                <a16:creationId xmlns:a16="http://schemas.microsoft.com/office/drawing/2014/main" id="{13928DBC-6F12-47AC-9FCD-EBF94FA5731F}"/>
              </a:ext>
            </a:extLst>
          </p:cNvPr>
          <p:cNvSpPr>
            <a:spLocks noGrp="1"/>
          </p:cNvSpPr>
          <p:nvPr>
            <p:ph type="tbl" sz="quarter" idx="13"/>
          </p:nvPr>
        </p:nvSpPr>
        <p:spPr>
          <a:xfrm>
            <a:off x="628651" y="1173079"/>
            <a:ext cx="3851610" cy="3341160"/>
          </a:xfrm>
        </p:spPr>
        <p:txBody>
          <a:bodyPr/>
          <a:lstStyle/>
          <a:p>
            <a:r>
              <a:rPr lang="en-US"/>
              <a:t>Click icon to add table</a:t>
            </a:r>
          </a:p>
        </p:txBody>
      </p:sp>
      <p:sp>
        <p:nvSpPr>
          <p:cNvPr id="6" name="Table Placeholder 5">
            <a:extLst>
              <a:ext uri="{FF2B5EF4-FFF2-40B4-BE49-F238E27FC236}">
                <a16:creationId xmlns:a16="http://schemas.microsoft.com/office/drawing/2014/main" id="{7C99D5E3-403F-4238-82D7-897DCCEE7258}"/>
              </a:ext>
            </a:extLst>
          </p:cNvPr>
          <p:cNvSpPr>
            <a:spLocks noGrp="1"/>
          </p:cNvSpPr>
          <p:nvPr>
            <p:ph type="tbl" sz="quarter" idx="14"/>
          </p:nvPr>
        </p:nvSpPr>
        <p:spPr>
          <a:xfrm>
            <a:off x="4663742" y="1159669"/>
            <a:ext cx="4029012" cy="3354570"/>
          </a:xfrm>
        </p:spPr>
        <p:txBody>
          <a:bodyPr/>
          <a:lstStyle/>
          <a:p>
            <a:r>
              <a:rPr lang="en-US"/>
              <a:t>Click icon to add table</a:t>
            </a:r>
          </a:p>
        </p:txBody>
      </p:sp>
      <p:sp>
        <p:nvSpPr>
          <p:cNvPr id="8" name="Footer Placeholder 2">
            <a:extLst>
              <a:ext uri="{FF2B5EF4-FFF2-40B4-BE49-F238E27FC236}">
                <a16:creationId xmlns:a16="http://schemas.microsoft.com/office/drawing/2014/main" id="{CAC8CAC2-9B24-48DF-9287-EBF32F891B82}"/>
              </a:ext>
            </a:extLst>
          </p:cNvPr>
          <p:cNvSpPr>
            <a:spLocks noGrp="1"/>
          </p:cNvSpPr>
          <p:nvPr>
            <p:ph type="ftr" sz="quarter" idx="10"/>
          </p:nvPr>
        </p:nvSpPr>
        <p:spPr>
          <a:xfrm>
            <a:off x="628650" y="4767264"/>
            <a:ext cx="7886700" cy="273844"/>
          </a:xfrm>
        </p:spPr>
        <p:txBody>
          <a:bodyPr/>
          <a:lstStyle>
            <a:lvl1pPr>
              <a:defRPr>
                <a:solidFill>
                  <a:srgbClr val="898989"/>
                </a:solidFill>
              </a:defRPr>
            </a:lvl1pPr>
          </a:lstStyle>
          <a:p>
            <a:r>
              <a:rPr lang="en-US"/>
              <a:t>American Made Challenge   |   Inclusive Energy Innovation Prize</a:t>
            </a:r>
          </a:p>
        </p:txBody>
      </p:sp>
      <p:sp>
        <p:nvSpPr>
          <p:cNvPr id="9" name="Rectangle 8">
            <a:extLst>
              <a:ext uri="{FF2B5EF4-FFF2-40B4-BE49-F238E27FC236}">
                <a16:creationId xmlns:a16="http://schemas.microsoft.com/office/drawing/2014/main" id="{8A9DB628-6F7B-42B1-9885-1A4831306C9D}"/>
              </a:ext>
            </a:extLst>
          </p:cNvPr>
          <p:cNvSpPr/>
          <p:nvPr userDrawn="1"/>
        </p:nvSpPr>
        <p:spPr>
          <a:xfrm>
            <a:off x="0" y="4811852"/>
            <a:ext cx="464720" cy="1846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1DE18DD4-8C5A-419F-BA74-10455675BA34}"/>
              </a:ext>
            </a:extLst>
          </p:cNvPr>
          <p:cNvSpPr txBox="1"/>
          <p:nvPr userDrawn="1"/>
        </p:nvSpPr>
        <p:spPr>
          <a:xfrm>
            <a:off x="0" y="4811852"/>
            <a:ext cx="407569" cy="207749"/>
          </a:xfrm>
          <a:prstGeom prst="rect">
            <a:avLst/>
          </a:prstGeom>
          <a:noFill/>
        </p:spPr>
        <p:txBody>
          <a:bodyPr wrap="square" rtlCol="0">
            <a:spAutoFit/>
          </a:bodyPr>
          <a:lstStyle/>
          <a:p>
            <a:pPr algn="r"/>
            <a:fld id="{F74B1E74-6534-4BBF-ADCE-F475DB71B094}" type="slidenum">
              <a:rPr lang="en-US" sz="750" smtClean="0">
                <a:solidFill>
                  <a:schemeClr val="tx1"/>
                </a:solidFill>
              </a:rPr>
              <a:pPr algn="r"/>
              <a:t>‹#›</a:t>
            </a:fld>
            <a:endParaRPr lang="en-US" sz="750">
              <a:solidFill>
                <a:schemeClr val="tx1"/>
              </a:solidFill>
            </a:endParaRPr>
          </a:p>
        </p:txBody>
      </p:sp>
    </p:spTree>
    <p:extLst>
      <p:ext uri="{BB962C8B-B14F-4D97-AF65-F5344CB8AC3E}">
        <p14:creationId xmlns:p14="http://schemas.microsoft.com/office/powerpoint/2010/main" val="25450655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theme" Target="../theme/theme4.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1" r:id="rId3"/>
    <p:sldLayoutId id="2147483675" r:id="rId4"/>
    <p:sldLayoutId id="2147483650" r:id="rId5"/>
    <p:sldLayoutId id="2147483653" r:id="rId6"/>
    <p:sldLayoutId id="2147483654" r:id="rId7"/>
    <p:sldLayoutId id="2147483655" r:id="rId8"/>
    <p:sldLayoutId id="2147483656" r:id="rId9"/>
    <p:sldLayoutId id="2147483657" r:id="rId10"/>
    <p:sldLayoutId id="2147483689" r:id="rId11"/>
    <p:sldLayoutId id="2147483690" r:id="rId12"/>
    <p:sldLayoutId id="2147483691" r:id="rId13"/>
    <p:sldLayoutId id="2147483692" r:id="rId14"/>
    <p:sldLayoutId id="2147483693" r:id="rId15"/>
    <p:sldLayoutId id="2147483694" r:id="rId16"/>
    <p:sldLayoutId id="2147483895" r:id="rId17"/>
    <p:sldLayoutId id="2147483666" r:id="rId18"/>
    <p:sldLayoutId id="2147483667" r:id="rId19"/>
    <p:sldLayoutId id="2147483665" r:id="rId20"/>
    <p:sldLayoutId id="2147483668" r:id="rId21"/>
    <p:sldLayoutId id="2147483669" r:id="rId22"/>
    <p:sldLayoutId id="2147483670" r:id="rId23"/>
    <p:sldLayoutId id="2147483671" r:id="rId24"/>
    <p:sldLayoutId id="2147483676" r:id="rId25"/>
    <p:sldLayoutId id="2147483681" r:id="rId26"/>
    <p:sldLayoutId id="2147483682" r:id="rId27"/>
    <p:sldLayoutId id="2147483687" r:id="rId28"/>
    <p:sldLayoutId id="2147483688" r:id="rId29"/>
    <p:sldLayoutId id="2147483678" r:id="rId30"/>
    <p:sldLayoutId id="2147483683" r:id="rId31"/>
    <p:sldLayoutId id="2147483684" r:id="rId32"/>
    <p:sldLayoutId id="2147483685" r:id="rId33"/>
    <p:sldLayoutId id="2147483680" r:id="rId34"/>
    <p:sldLayoutId id="2147483686" r:id="rId35"/>
    <p:sldLayoutId id="2147483672" r:id="rId36"/>
    <p:sldLayoutId id="2147483696" r:id="rId37"/>
    <p:sldLayoutId id="2147483673" r:id="rId38"/>
    <p:sldLayoutId id="2147483896" r:id="rId39"/>
    <p:sldLayoutId id="2147483932" r:id="rId40"/>
  </p:sldLayoutIdLst>
  <p:txStyles>
    <p:title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387440" y="4933951"/>
            <a:ext cx="7756560" cy="213122"/>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4933951"/>
            <a:ext cx="1387440" cy="213122"/>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854" y="-19050"/>
            <a:ext cx="8724791"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8691445" y="4954191"/>
            <a:ext cx="452555" cy="180975"/>
          </a:xfrm>
          <a:prstGeom prst="rect">
            <a:avLst/>
          </a:prstGeom>
        </p:spPr>
        <p:txBody>
          <a:bodyPr>
            <a:normAutofit lnSpcReduction="10000"/>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675">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675">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360854" y="785813"/>
            <a:ext cx="8229362"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47757" y="4954192"/>
            <a:ext cx="6202271" cy="202043"/>
          </a:xfrm>
          <a:prstGeom prst="rect">
            <a:avLst/>
          </a:prstGeom>
          <a:noFill/>
        </p:spPr>
        <p:txBody>
          <a:bodyPr wrap="square">
            <a:spAutoFit/>
          </a:bodyPr>
          <a:lstStyle/>
          <a:p>
            <a:pPr fontAlgn="auto">
              <a:spcBef>
                <a:spcPts val="0"/>
              </a:spcBef>
              <a:spcAft>
                <a:spcPts val="0"/>
              </a:spcAft>
              <a:defRPr/>
            </a:pPr>
            <a:r>
              <a:rPr lang="en-US" sz="713"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24765557"/>
      </p:ext>
    </p:extLst>
  </p:cSld>
  <p:clrMap bg1="lt1" tx1="dk1" bg2="lt2" tx2="dk2" accent1="accent1" accent2="accent2" accent3="accent3" accent4="accent4" accent5="accent5" accent6="accent6" hlink="hlink" folHlink="folHlink"/>
  <p:sldLayoutIdLst>
    <p:sldLayoutId id="2147483704" r:id="rId1"/>
    <p:sldLayoutId id="2147483746" r:id="rId2"/>
    <p:sldLayoutId id="2147483740" r:id="rId3"/>
    <p:sldLayoutId id="2147483705" r:id="rId4"/>
    <p:sldLayoutId id="2147483741" r:id="rId5"/>
    <p:sldLayoutId id="2147483727" r:id="rId6"/>
    <p:sldLayoutId id="2147483737" r:id="rId7"/>
    <p:sldLayoutId id="2147483742" r:id="rId8"/>
    <p:sldLayoutId id="2147483731" r:id="rId9"/>
    <p:sldLayoutId id="2147483743" r:id="rId10"/>
    <p:sldLayoutId id="2147483734" r:id="rId11"/>
    <p:sldLayoutId id="2147483697" r:id="rId12"/>
    <p:sldLayoutId id="2147483744" r:id="rId13"/>
    <p:sldLayoutId id="2147483698" r:id="rId14"/>
    <p:sldLayoutId id="2147483699" r:id="rId15"/>
    <p:sldLayoutId id="2147483700" r:id="rId16"/>
    <p:sldLayoutId id="2147483701" r:id="rId17"/>
    <p:sldLayoutId id="2147483702" r:id="rId18"/>
    <p:sldLayoutId id="2147483745" r:id="rId19"/>
    <p:sldLayoutId id="2147483703" r:id="rId20"/>
    <p:sldLayoutId id="2147483748" r:id="rId21"/>
    <p:sldLayoutId id="2147483751" r:id="rId22"/>
    <p:sldLayoutId id="2147483753" r:id="rId23"/>
    <p:sldLayoutId id="2147483756" r:id="rId24"/>
    <p:sldLayoutId id="2147483798" r:id="rId25"/>
    <p:sldLayoutId id="2147483850" r:id="rId26"/>
    <p:sldLayoutId id="2147483893" r:id="rId27"/>
    <p:sldLayoutId id="2147483894" r:id="rId28"/>
  </p:sldLayoutIdLst>
  <p:hf hdr="0" ftr="0" dt="0"/>
  <p:txStyles>
    <p:titleStyle>
      <a:lvl1pPr algn="l" defTabSz="342900" rtl="0" eaLnBrk="1" fontAlgn="base" hangingPunct="1">
        <a:spcBef>
          <a:spcPct val="0"/>
        </a:spcBef>
        <a:spcAft>
          <a:spcPct val="0"/>
        </a:spcAft>
        <a:defRPr lang="en-US" sz="2475" b="1" kern="1200" dirty="0">
          <a:solidFill>
            <a:srgbClr val="00B9EA"/>
          </a:solidFill>
          <a:latin typeface="+mj-lt"/>
          <a:ea typeface="ヒラギノ角ゴ Pro W3" charset="0"/>
          <a:cs typeface="Arial"/>
        </a:defRPr>
      </a:lvl1pPr>
      <a:lvl2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2pPr>
      <a:lvl3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3pPr>
      <a:lvl4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4pPr>
      <a:lvl5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5pPr>
      <a:lvl6pPr marL="3429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6pPr>
      <a:lvl7pPr marL="6858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7pPr>
      <a:lvl8pPr marL="10287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8pPr>
      <a:lvl9pPr marL="13716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9pPr>
    </p:titleStyle>
    <p:bodyStyle>
      <a:lvl1pPr marL="257175" indent="-257175" algn="l" defTabSz="342900" rtl="0" eaLnBrk="1" fontAlgn="base" hangingPunct="1">
        <a:spcBef>
          <a:spcPct val="20000"/>
        </a:spcBef>
        <a:spcAft>
          <a:spcPct val="0"/>
        </a:spcAft>
        <a:buFont typeface="Arial" charset="0"/>
        <a:buChar char="•"/>
        <a:defRPr sz="1950" kern="1200">
          <a:solidFill>
            <a:srgbClr val="282B2E"/>
          </a:solidFill>
          <a:latin typeface="+mn-lt"/>
          <a:ea typeface="ヒラギノ角ゴ Pro W3" charset="0"/>
          <a:cs typeface="Arial"/>
        </a:defRPr>
      </a:lvl1pPr>
      <a:lvl2pPr marL="557213" indent="-214313" algn="l" defTabSz="342900" rtl="0" eaLnBrk="1" fontAlgn="base" hangingPunct="1">
        <a:spcBef>
          <a:spcPct val="20000"/>
        </a:spcBef>
        <a:spcAft>
          <a:spcPct val="0"/>
        </a:spcAft>
        <a:buFont typeface="Arial" charset="0"/>
        <a:buChar char="–"/>
        <a:defRPr sz="1800" kern="1200">
          <a:solidFill>
            <a:srgbClr val="282B2E"/>
          </a:solidFill>
          <a:latin typeface="+mn-lt"/>
          <a:ea typeface="ヒラギノ角ゴ Pro W3" charset="0"/>
          <a:cs typeface="Arial"/>
        </a:defRPr>
      </a:lvl2pPr>
      <a:lvl3pPr marL="857250" indent="-171450" algn="l" defTabSz="342900" rtl="0" eaLnBrk="1" fontAlgn="base" hangingPunct="1">
        <a:spcBef>
          <a:spcPct val="20000"/>
        </a:spcBef>
        <a:spcAft>
          <a:spcPct val="0"/>
        </a:spcAft>
        <a:buFont typeface="Arial" charset="0"/>
        <a:buChar char="•"/>
        <a:defRPr sz="1650" kern="1200">
          <a:solidFill>
            <a:srgbClr val="282B2E"/>
          </a:solidFill>
          <a:latin typeface="+mn-lt"/>
          <a:ea typeface="ヒラギノ角ゴ Pro W3" charset="0"/>
          <a:cs typeface="Arial"/>
        </a:defRPr>
      </a:lvl3pPr>
      <a:lvl4pPr marL="1200150" indent="-171450" algn="l" defTabSz="342900" rtl="0" eaLnBrk="1" fontAlgn="base" hangingPunct="1">
        <a:spcBef>
          <a:spcPct val="20000"/>
        </a:spcBef>
        <a:spcAft>
          <a:spcPct val="0"/>
        </a:spcAft>
        <a:buFont typeface="Arial" charset="0"/>
        <a:buChar char="–"/>
        <a:defRPr sz="1500" kern="1200">
          <a:solidFill>
            <a:srgbClr val="282B2E"/>
          </a:solidFill>
          <a:latin typeface="+mn-lt"/>
          <a:ea typeface="ヒラギノ角ゴ Pro W3" charset="0"/>
          <a:cs typeface="Arial"/>
        </a:defRPr>
      </a:lvl4pPr>
      <a:lvl5pPr marL="1543050" indent="-171450" algn="l" defTabSz="3429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CF0263-5DD6-634E-82E1-DE4CFACC0838}"/>
              </a:ext>
            </a:extLst>
          </p:cNvPr>
          <p:cNvSpPr/>
          <p:nvPr userDrawn="1"/>
        </p:nvSpPr>
        <p:spPr>
          <a:xfrm>
            <a:off x="1387440" y="4933951"/>
            <a:ext cx="7756560" cy="213122"/>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55CC39C0-1BBE-8F46-BAF2-FEC6DAFBCE24}"/>
              </a:ext>
            </a:extLst>
          </p:cNvPr>
          <p:cNvSpPr>
            <a:spLocks/>
          </p:cNvSpPr>
          <p:nvPr userDrawn="1"/>
        </p:nvSpPr>
        <p:spPr>
          <a:xfrm flipH="1">
            <a:off x="0" y="4933951"/>
            <a:ext cx="1387440" cy="213122"/>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13" name="Text Placeholder 9">
            <a:extLst>
              <a:ext uri="{FF2B5EF4-FFF2-40B4-BE49-F238E27FC236}">
                <a16:creationId xmlns:a16="http://schemas.microsoft.com/office/drawing/2014/main" id="{1A35A6CB-9412-B845-A43B-93A0C14057D4}"/>
              </a:ext>
            </a:extLst>
          </p:cNvPr>
          <p:cNvSpPr txBox="1">
            <a:spLocks/>
          </p:cNvSpPr>
          <p:nvPr userDrawn="1"/>
        </p:nvSpPr>
        <p:spPr>
          <a:xfrm>
            <a:off x="8691445" y="4954191"/>
            <a:ext cx="452555" cy="180975"/>
          </a:xfrm>
          <a:prstGeom prst="rect">
            <a:avLst/>
          </a:prstGeom>
        </p:spPr>
        <p:txBody>
          <a:bodyPr>
            <a:normAutofit lnSpcReduction="10000"/>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675">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675">
              <a:solidFill>
                <a:srgbClr val="FFFFFF"/>
              </a:solidFill>
              <a:latin typeface="Franklin Gothic Book" charset="0"/>
              <a:cs typeface="Arial" charset="0"/>
            </a:endParaRPr>
          </a:p>
        </p:txBody>
      </p:sp>
      <p:sp>
        <p:nvSpPr>
          <p:cNvPr id="14" name="TextBox 13">
            <a:extLst>
              <a:ext uri="{FF2B5EF4-FFF2-40B4-BE49-F238E27FC236}">
                <a16:creationId xmlns:a16="http://schemas.microsoft.com/office/drawing/2014/main" id="{07E4AECC-F685-674B-8903-B8B9BB03C65D}"/>
              </a:ext>
            </a:extLst>
          </p:cNvPr>
          <p:cNvSpPr txBox="1"/>
          <p:nvPr userDrawn="1"/>
        </p:nvSpPr>
        <p:spPr>
          <a:xfrm>
            <a:off x="47757" y="4954192"/>
            <a:ext cx="6202271" cy="202043"/>
          </a:xfrm>
          <a:prstGeom prst="rect">
            <a:avLst/>
          </a:prstGeom>
          <a:noFill/>
        </p:spPr>
        <p:txBody>
          <a:bodyPr wrap="square">
            <a:spAutoFit/>
          </a:bodyPr>
          <a:lstStyle/>
          <a:p>
            <a:pPr fontAlgn="auto">
              <a:spcBef>
                <a:spcPts val="0"/>
              </a:spcBef>
              <a:spcAft>
                <a:spcPts val="0"/>
              </a:spcAft>
              <a:defRPr/>
            </a:pPr>
            <a:r>
              <a:rPr lang="en-US" sz="713"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83455487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387440" y="4933951"/>
            <a:ext cx="7756560" cy="213122"/>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4933951"/>
            <a:ext cx="1387440" cy="213122"/>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854" y="-19050"/>
            <a:ext cx="8724791"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8691445" y="4954191"/>
            <a:ext cx="452555" cy="180975"/>
          </a:xfrm>
          <a:prstGeom prst="rect">
            <a:avLst/>
          </a:prstGeom>
        </p:spPr>
        <p:txBody>
          <a:bodyPr>
            <a:normAutofit lnSpcReduction="10000"/>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675">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675">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360854" y="785813"/>
            <a:ext cx="8229362"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47757" y="4954192"/>
            <a:ext cx="6202271" cy="202043"/>
          </a:xfrm>
          <a:prstGeom prst="rect">
            <a:avLst/>
          </a:prstGeom>
          <a:noFill/>
        </p:spPr>
        <p:txBody>
          <a:bodyPr wrap="square">
            <a:spAutoFit/>
          </a:bodyPr>
          <a:lstStyle/>
          <a:p>
            <a:pPr fontAlgn="auto">
              <a:spcBef>
                <a:spcPts val="0"/>
              </a:spcBef>
              <a:spcAft>
                <a:spcPts val="0"/>
              </a:spcAft>
              <a:defRPr/>
            </a:pPr>
            <a:r>
              <a:rPr lang="en-US" sz="713"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21410104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Lst>
  <p:hf hdr="0" ftr="0" dt="0"/>
  <p:txStyles>
    <p:titleStyle>
      <a:lvl1pPr algn="l" defTabSz="342900" rtl="0" eaLnBrk="1" fontAlgn="base" hangingPunct="1">
        <a:spcBef>
          <a:spcPct val="0"/>
        </a:spcBef>
        <a:spcAft>
          <a:spcPct val="0"/>
        </a:spcAft>
        <a:defRPr lang="en-US" sz="2475" b="1" kern="1200" dirty="0">
          <a:solidFill>
            <a:srgbClr val="00B9EA"/>
          </a:solidFill>
          <a:latin typeface="+mj-lt"/>
          <a:ea typeface="ヒラギノ角ゴ Pro W3" charset="0"/>
          <a:cs typeface="Arial"/>
        </a:defRPr>
      </a:lvl1pPr>
      <a:lvl2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2pPr>
      <a:lvl3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3pPr>
      <a:lvl4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4pPr>
      <a:lvl5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5pPr>
      <a:lvl6pPr marL="3429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6pPr>
      <a:lvl7pPr marL="6858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7pPr>
      <a:lvl8pPr marL="10287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8pPr>
      <a:lvl9pPr marL="13716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9pPr>
    </p:titleStyle>
    <p:bodyStyle>
      <a:lvl1pPr marL="257175" indent="-257175" algn="l" defTabSz="342900" rtl="0" eaLnBrk="1" fontAlgn="base" hangingPunct="1">
        <a:spcBef>
          <a:spcPct val="20000"/>
        </a:spcBef>
        <a:spcAft>
          <a:spcPct val="0"/>
        </a:spcAft>
        <a:buFont typeface="Arial" charset="0"/>
        <a:buChar char="•"/>
        <a:defRPr sz="1950" kern="1200">
          <a:solidFill>
            <a:srgbClr val="282B2E"/>
          </a:solidFill>
          <a:latin typeface="+mn-lt"/>
          <a:ea typeface="ヒラギノ角ゴ Pro W3" charset="0"/>
          <a:cs typeface="Arial"/>
        </a:defRPr>
      </a:lvl1pPr>
      <a:lvl2pPr marL="557213" indent="-214313" algn="l" defTabSz="342900" rtl="0" eaLnBrk="1" fontAlgn="base" hangingPunct="1">
        <a:spcBef>
          <a:spcPct val="20000"/>
        </a:spcBef>
        <a:spcAft>
          <a:spcPct val="0"/>
        </a:spcAft>
        <a:buFont typeface="Arial" charset="0"/>
        <a:buChar char="–"/>
        <a:defRPr sz="1800" kern="1200">
          <a:solidFill>
            <a:srgbClr val="282B2E"/>
          </a:solidFill>
          <a:latin typeface="+mn-lt"/>
          <a:ea typeface="ヒラギノ角ゴ Pro W3" charset="0"/>
          <a:cs typeface="Arial"/>
        </a:defRPr>
      </a:lvl2pPr>
      <a:lvl3pPr marL="857250" indent="-171450" algn="l" defTabSz="342900" rtl="0" eaLnBrk="1" fontAlgn="base" hangingPunct="1">
        <a:spcBef>
          <a:spcPct val="20000"/>
        </a:spcBef>
        <a:spcAft>
          <a:spcPct val="0"/>
        </a:spcAft>
        <a:buFont typeface="Arial" charset="0"/>
        <a:buChar char="•"/>
        <a:defRPr sz="1650" kern="1200">
          <a:solidFill>
            <a:srgbClr val="282B2E"/>
          </a:solidFill>
          <a:latin typeface="+mn-lt"/>
          <a:ea typeface="ヒラギノ角ゴ Pro W3" charset="0"/>
          <a:cs typeface="Arial"/>
        </a:defRPr>
      </a:lvl3pPr>
      <a:lvl4pPr marL="1200150" indent="-171450" algn="l" defTabSz="342900" rtl="0" eaLnBrk="1" fontAlgn="base" hangingPunct="1">
        <a:spcBef>
          <a:spcPct val="20000"/>
        </a:spcBef>
        <a:spcAft>
          <a:spcPct val="0"/>
        </a:spcAft>
        <a:buFont typeface="Arial" charset="0"/>
        <a:buChar char="–"/>
        <a:defRPr sz="1500" kern="1200">
          <a:solidFill>
            <a:srgbClr val="282B2E"/>
          </a:solidFill>
          <a:latin typeface="+mn-lt"/>
          <a:ea typeface="ヒラギノ角ゴ Pro W3" charset="0"/>
          <a:cs typeface="Arial"/>
        </a:defRPr>
      </a:lvl4pPr>
      <a:lvl5pPr marL="1543050" indent="-171450" algn="l" defTabSz="3429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www.energy.gov/quadrennial-technology-review-2015" TargetMode="External"/><Relationship Id="rId5" Type="http://schemas.openxmlformats.org/officeDocument/2006/relationships/hyperlink" Target="https://www.dti.dk/specialists/introduction-to-3d-printing/learn-the-best-new-manufacturing-technology/40476" TargetMode="Externa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emf"/><Relationship Id="rId5" Type="http://schemas.openxmlformats.org/officeDocument/2006/relationships/hyperlink" Target="https://link.springer.com/book/10.1007/978-3-540-33866-6" TargetMode="External"/><Relationship Id="rId4" Type="http://schemas.openxmlformats.org/officeDocument/2006/relationships/hyperlink" Target="https://era.ed.ac.uk/handle/1842/3887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designthinking.ideo.com/" TargetMode="External"/><Relationship Id="rId3" Type="http://schemas.openxmlformats.org/officeDocument/2006/relationships/image" Target="../media/image42.png"/><Relationship Id="rId7" Type="http://schemas.openxmlformats.org/officeDocument/2006/relationships/hyperlink" Target="https://www.xtriz.com/publications/TRIZGlossaryVersion1_2.pdf"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8" Type="http://schemas.openxmlformats.org/officeDocument/2006/relationships/hyperlink" Target="https://tpl.nrel.gov/" TargetMode="External"/><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image" Target="../media/image47.wmf"/><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1.xml"/><Relationship Id="rId4" Type="http://schemas.openxmlformats.org/officeDocument/2006/relationships/hyperlink" Target="https://americanmadechallenges.org/challenges/indeep/docs/InDEEP-Prize-Rules.pdf"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0.xml"/><Relationship Id="rId7"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5.xml"/><Relationship Id="rId7"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37.xml.rels><?xml version="1.0" encoding="UTF-8" standalone="yes"?>
<Relationships xmlns="http://schemas.openxmlformats.org/package/2006/relationships"><Relationship Id="rId8" Type="http://schemas.openxmlformats.org/officeDocument/2006/relationships/hyperlink" Target="https://www.herox.com/indeep/forum" TargetMode="External"/><Relationship Id="rId13" Type="http://schemas.openxmlformats.org/officeDocument/2006/relationships/image" Target="../media/image58.png"/><Relationship Id="rId3" Type="http://schemas.openxmlformats.org/officeDocument/2006/relationships/image" Target="../media/image65.png"/><Relationship Id="rId7" Type="http://schemas.openxmlformats.org/officeDocument/2006/relationships/hyperlink" Target="https://www.youtube.com/watch?v=Y5nRm_FYMUA" TargetMode="External"/><Relationship Id="rId12" Type="http://schemas.openxmlformats.org/officeDocument/2006/relationships/hyperlink" Target="https://teamer-us.org/"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hyperlink" Target="https://www.herox.com/indeep/resource/2047" TargetMode="External"/><Relationship Id="rId11" Type="http://schemas.openxmlformats.org/officeDocument/2006/relationships/hyperlink" Target="https://americanmadechallenges.org/challenges/indeep/docs/InDEEP-Prize-Rules.pdf" TargetMode="External"/><Relationship Id="rId5" Type="http://schemas.openxmlformats.org/officeDocument/2006/relationships/hyperlink" Target="https://www.herox.com/indeep/resource/2038" TargetMode="External"/><Relationship Id="rId10" Type="http://schemas.openxmlformats.org/officeDocument/2006/relationships/hyperlink" Target="https://www.herox.com/indeep/" TargetMode="External"/><Relationship Id="rId4" Type="http://schemas.openxmlformats.org/officeDocument/2006/relationships/image" Target="../media/image66.jpeg"/><Relationship Id="rId9" Type="http://schemas.openxmlformats.org/officeDocument/2006/relationships/hyperlink" Target="https://www.herox.com/indeep/resourc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americanmadechallenges.org/challenges/indeep/docs/InDEEP-Prize-Rules.pdf"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hyperlink" Target="https://www.herox.com/indeep/239-webinars-recording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BB75E6-1633-4C2B-B249-8D7BA931355C}"/>
              </a:ext>
            </a:extLst>
          </p:cNvPr>
          <p:cNvSpPr txBox="1"/>
          <p:nvPr/>
        </p:nvSpPr>
        <p:spPr>
          <a:xfrm>
            <a:off x="350880" y="3843002"/>
            <a:ext cx="7560777" cy="1038746"/>
          </a:xfrm>
          <a:prstGeom prst="rect">
            <a:avLst/>
          </a:prstGeom>
          <a:noFill/>
        </p:spPr>
        <p:txBody>
          <a:bodyPr wrap="square" lIns="68580" tIns="34290" rIns="68580" bIns="34290" rtlCol="0" anchor="t">
            <a:spAutoFit/>
          </a:bodyPr>
          <a:lstStyle/>
          <a:p>
            <a:pPr defTabSz="685800" fontAlgn="base">
              <a:spcBef>
                <a:spcPct val="0"/>
              </a:spcBef>
              <a:spcAft>
                <a:spcPct val="0"/>
              </a:spcAft>
            </a:pPr>
            <a:r>
              <a:rPr lang="en-US" sz="2400" dirty="0">
                <a:solidFill>
                  <a:prstClr val="white"/>
                </a:solidFill>
                <a:latin typeface="Franklin Gothic Medium"/>
              </a:rPr>
              <a:t>Innovating Distributed Embedded Energy Prize (InDEEP)</a:t>
            </a:r>
          </a:p>
          <a:p>
            <a:pPr defTabSz="685800" fontAlgn="base">
              <a:spcBef>
                <a:spcPct val="0"/>
              </a:spcBef>
              <a:spcAft>
                <a:spcPct val="0"/>
              </a:spcAft>
            </a:pPr>
            <a:r>
              <a:rPr lang="en-US" sz="2400" dirty="0">
                <a:solidFill>
                  <a:prstClr val="white"/>
                </a:solidFill>
                <a:latin typeface="Franklin Gothic Medium"/>
              </a:rPr>
              <a:t>Phase III Technology Performance Level Assessment</a:t>
            </a:r>
          </a:p>
          <a:p>
            <a:pPr defTabSz="685800" fontAlgn="base">
              <a:spcBef>
                <a:spcPct val="0"/>
              </a:spcBef>
              <a:spcAft>
                <a:spcPct val="0"/>
              </a:spcAft>
            </a:pPr>
            <a:r>
              <a:rPr lang="en-US" sz="1500" dirty="0">
                <a:solidFill>
                  <a:prstClr val="white"/>
                </a:solidFill>
                <a:latin typeface="Franklin Gothic Medium"/>
              </a:rPr>
              <a:t>September 23, 2024</a:t>
            </a:r>
            <a:endParaRPr lang="en-US" sz="1350" dirty="0">
              <a:solidFill>
                <a:prstClr val="white"/>
              </a:solidFill>
              <a:latin typeface="Franklin Gothic Book" charset="0"/>
            </a:endParaRPr>
          </a:p>
        </p:txBody>
      </p:sp>
    </p:spTree>
    <p:extLst>
      <p:ext uri="{BB962C8B-B14F-4D97-AF65-F5344CB8AC3E}">
        <p14:creationId xmlns:p14="http://schemas.microsoft.com/office/powerpoint/2010/main" val="781826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5CFC-6363-40A9-9EBA-B2DA458FEE91}"/>
              </a:ext>
            </a:extLst>
          </p:cNvPr>
          <p:cNvSpPr>
            <a:spLocks noGrp="1"/>
          </p:cNvSpPr>
          <p:nvPr>
            <p:ph type="title"/>
          </p:nvPr>
        </p:nvSpPr>
        <p:spPr/>
        <p:txBody>
          <a:bodyPr/>
          <a:lstStyle/>
          <a:p>
            <a:r>
              <a:rPr lang="en-US"/>
              <a:t>What is TPL?</a:t>
            </a:r>
          </a:p>
        </p:txBody>
      </p:sp>
      <p:pic>
        <p:nvPicPr>
          <p:cNvPr id="28" name="Picture 27">
            <a:extLst>
              <a:ext uri="{FF2B5EF4-FFF2-40B4-BE49-F238E27FC236}">
                <a16:creationId xmlns:a16="http://schemas.microsoft.com/office/drawing/2014/main" id="{759D0FF1-CA56-E2EB-DFD5-83DCD8388A1A}"/>
              </a:ext>
            </a:extLst>
          </p:cNvPr>
          <p:cNvPicPr>
            <a:picLocks noChangeAspect="1"/>
          </p:cNvPicPr>
          <p:nvPr/>
        </p:nvPicPr>
        <p:blipFill>
          <a:blip r:embed="rId3"/>
          <a:stretch>
            <a:fillRect/>
          </a:stretch>
        </p:blipFill>
        <p:spPr>
          <a:xfrm>
            <a:off x="1022315" y="776515"/>
            <a:ext cx="6673373" cy="4243528"/>
          </a:xfrm>
          <a:prstGeom prst="rect">
            <a:avLst/>
          </a:prstGeom>
        </p:spPr>
      </p:pic>
    </p:spTree>
    <p:extLst>
      <p:ext uri="{BB962C8B-B14F-4D97-AF65-F5344CB8AC3E}">
        <p14:creationId xmlns:p14="http://schemas.microsoft.com/office/powerpoint/2010/main" val="3222548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B9A9573-3236-3C11-8EB6-5B8D23FC04B9}"/>
              </a:ext>
            </a:extLst>
          </p:cNvPr>
          <p:cNvGrpSpPr/>
          <p:nvPr/>
        </p:nvGrpSpPr>
        <p:grpSpPr>
          <a:xfrm>
            <a:off x="2660724" y="0"/>
            <a:ext cx="3822552" cy="4764712"/>
            <a:chOff x="3692444" y="1709239"/>
            <a:chExt cx="3822552" cy="4764712"/>
          </a:xfrm>
        </p:grpSpPr>
        <p:grpSp>
          <p:nvGrpSpPr>
            <p:cNvPr id="14" name="Group 13">
              <a:extLst>
                <a:ext uri="{FF2B5EF4-FFF2-40B4-BE49-F238E27FC236}">
                  <a16:creationId xmlns:a16="http://schemas.microsoft.com/office/drawing/2014/main" id="{B74A5621-E686-1155-768C-D379819D4F94}"/>
                </a:ext>
              </a:extLst>
            </p:cNvPr>
            <p:cNvGrpSpPr>
              <a:grpSpLocks noChangeAspect="1"/>
            </p:cNvGrpSpPr>
            <p:nvPr/>
          </p:nvGrpSpPr>
          <p:grpSpPr>
            <a:xfrm>
              <a:off x="3692444" y="1709239"/>
              <a:ext cx="3822552" cy="4764712"/>
              <a:chOff x="3076891" y="1409383"/>
              <a:chExt cx="2914016" cy="3632251"/>
            </a:xfrm>
          </p:grpSpPr>
          <p:grpSp>
            <p:nvGrpSpPr>
              <p:cNvPr id="17" name="Group 16">
                <a:extLst>
                  <a:ext uri="{FF2B5EF4-FFF2-40B4-BE49-F238E27FC236}">
                    <a16:creationId xmlns:a16="http://schemas.microsoft.com/office/drawing/2014/main" id="{F2CD51B8-AAC8-D16D-DE22-463EFD0C9EF8}"/>
                  </a:ext>
                </a:extLst>
              </p:cNvPr>
              <p:cNvGrpSpPr/>
              <p:nvPr/>
            </p:nvGrpSpPr>
            <p:grpSpPr>
              <a:xfrm>
                <a:off x="3076891" y="1413195"/>
                <a:ext cx="2914016" cy="3628439"/>
                <a:chOff x="0" y="-88072"/>
                <a:chExt cx="2914325" cy="3628832"/>
              </a:xfrm>
            </p:grpSpPr>
            <p:pic>
              <p:nvPicPr>
                <p:cNvPr id="20" name="Picture 19">
                  <a:extLst>
                    <a:ext uri="{FF2B5EF4-FFF2-40B4-BE49-F238E27FC236}">
                      <a16:creationId xmlns:a16="http://schemas.microsoft.com/office/drawing/2014/main" id="{67D8601B-EEBE-612F-4FE0-5F088388E2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1" r="2136" b="6624"/>
                <a:stretch/>
              </p:blipFill>
              <p:spPr bwMode="auto">
                <a:xfrm>
                  <a:off x="184460" y="-88072"/>
                  <a:ext cx="2729865" cy="3396615"/>
                </a:xfrm>
                <a:prstGeom prst="rect">
                  <a:avLst/>
                </a:prstGeom>
                <a:noFill/>
                <a:ln>
                  <a:noFill/>
                </a:ln>
                <a:extLst>
                  <a:ext uri="{53640926-AAD7-44D8-BBD7-CCE9431645EC}">
                    <a14:shadowObscured xmlns:a14="http://schemas.microsoft.com/office/drawing/2010/main"/>
                  </a:ext>
                </a:extLst>
              </p:spPr>
            </p:pic>
            <p:sp>
              <p:nvSpPr>
                <p:cNvPr id="21" name="Text Box 2">
                  <a:extLst>
                    <a:ext uri="{FF2B5EF4-FFF2-40B4-BE49-F238E27FC236}">
                      <a16:creationId xmlns:a16="http://schemas.microsoft.com/office/drawing/2014/main" id="{E28885ED-4828-D333-C0B1-C78EAD048055}"/>
                    </a:ext>
                  </a:extLst>
                </p:cNvPr>
                <p:cNvSpPr txBox="1">
                  <a:spLocks noChangeArrowheads="1"/>
                </p:cNvSpPr>
                <p:nvPr/>
              </p:nvSpPr>
              <p:spPr bwMode="auto">
                <a:xfrm rot="16200000">
                  <a:off x="-1128077" y="2040255"/>
                  <a:ext cx="2377440" cy="121285"/>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1200">
                      <a:effectLst/>
                      <a:latin typeface="Calibri" panose="020F0502020204030204" pitchFamily="34" charset="0"/>
                      <a:ea typeface="Arial" panose="020B0604020202020204" pitchFamily="34" charset="0"/>
                      <a:cs typeface="Times New Roman" panose="02020603050405020304" pitchFamily="18" charset="0"/>
                    </a:rPr>
                    <a:t>Technology Performance Levels (TPL)</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 name="Text Box 2">
                  <a:extLst>
                    <a:ext uri="{FF2B5EF4-FFF2-40B4-BE49-F238E27FC236}">
                      <a16:creationId xmlns:a16="http://schemas.microsoft.com/office/drawing/2014/main" id="{BD00DF74-54C4-E443-A86A-6C9A3E290727}"/>
                    </a:ext>
                  </a:extLst>
                </p:cNvPr>
                <p:cNvSpPr txBox="1">
                  <a:spLocks noChangeArrowheads="1"/>
                </p:cNvSpPr>
                <p:nvPr/>
              </p:nvSpPr>
              <p:spPr bwMode="auto">
                <a:xfrm>
                  <a:off x="224302" y="3419475"/>
                  <a:ext cx="2408555" cy="121285"/>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1200">
                      <a:effectLst/>
                      <a:latin typeface="Calibri" panose="020F0502020204030204" pitchFamily="34" charset="0"/>
                      <a:ea typeface="Arial" panose="020B0604020202020204" pitchFamily="34" charset="0"/>
                      <a:cs typeface="Times New Roman" panose="02020603050405020304" pitchFamily="18" charset="0"/>
                    </a:rPr>
                    <a:t>Technology Readiness Levels (TRL)</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18" name="Text Box 2">
                <a:extLst>
                  <a:ext uri="{FF2B5EF4-FFF2-40B4-BE49-F238E27FC236}">
                    <a16:creationId xmlns:a16="http://schemas.microsoft.com/office/drawing/2014/main" id="{F4081C2C-4102-E7FB-7821-8E7A89CB9D4E}"/>
                  </a:ext>
                </a:extLst>
              </p:cNvPr>
              <p:cNvSpPr txBox="1">
                <a:spLocks noChangeArrowheads="1"/>
              </p:cNvSpPr>
              <p:nvPr/>
            </p:nvSpPr>
            <p:spPr bwMode="auto">
              <a:xfrm>
                <a:off x="3364084" y="1799245"/>
                <a:ext cx="569203" cy="153614"/>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spcBef>
                    <a:spcPts val="0"/>
                  </a:spcBef>
                  <a:spcAft>
                    <a:spcPts val="0"/>
                  </a:spcAft>
                </a:pPr>
                <a:r>
                  <a:rPr lang="en-US" sz="1200" err="1">
                    <a:effectLst/>
                    <a:latin typeface="Calibri" panose="020F0502020204030204" pitchFamily="34" charset="0"/>
                    <a:ea typeface="Arial" panose="020B0604020202020204" pitchFamily="34" charset="0"/>
                    <a:cs typeface="Times New Roman" panose="02020603050405020304" pitchFamily="18" charset="0"/>
                  </a:rPr>
                  <a:t>WaveSPARC</a:t>
                </a:r>
                <a:r>
                  <a:rPr lang="en-US" sz="900">
                    <a:effectLst/>
                    <a:latin typeface="Calibri" panose="020F0502020204030204" pitchFamily="34" charset="0"/>
                    <a:ea typeface="Arial" panose="020B0604020202020204" pitchFamily="34" charset="0"/>
                    <a:cs typeface="Times New Roman" panose="02020603050405020304" pitchFamily="18" charset="0"/>
                  </a:rPr>
                  <a:t>  </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EFC20BFB-439A-4F25-A53F-69EE01A0A2C0}"/>
                  </a:ext>
                </a:extLst>
              </p:cNvPr>
              <p:cNvSpPr txBox="1">
                <a:spLocks noChangeArrowheads="1"/>
              </p:cNvSpPr>
              <p:nvPr/>
            </p:nvSpPr>
            <p:spPr bwMode="auto">
              <a:xfrm>
                <a:off x="3435667" y="1409383"/>
                <a:ext cx="2225675" cy="153670"/>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1200">
                    <a:effectLst/>
                    <a:latin typeface="Calibri" panose="020F0502020204030204" pitchFamily="34" charset="0"/>
                    <a:ea typeface="Arial" panose="020B0604020202020204" pitchFamily="34" charset="0"/>
                    <a:cs typeface="Times New Roman" panose="02020603050405020304" pitchFamily="18" charset="0"/>
                  </a:rPr>
                  <a:t>Pre - Commercial  Technology Development  </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16" name="Text Box 2">
              <a:extLst>
                <a:ext uri="{FF2B5EF4-FFF2-40B4-BE49-F238E27FC236}">
                  <a16:creationId xmlns:a16="http://schemas.microsoft.com/office/drawing/2014/main" id="{70ED6296-7D6C-27B2-5D1A-FD0E364CAB69}"/>
                </a:ext>
              </a:extLst>
            </p:cNvPr>
            <p:cNvSpPr txBox="1">
              <a:spLocks noChangeArrowheads="1"/>
            </p:cNvSpPr>
            <p:nvPr/>
          </p:nvSpPr>
          <p:spPr bwMode="auto">
            <a:xfrm>
              <a:off x="4929266" y="2218081"/>
              <a:ext cx="2135997" cy="204079"/>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spcBef>
                  <a:spcPts val="0"/>
                </a:spcBef>
                <a:spcAft>
                  <a:spcPts val="0"/>
                </a:spcAft>
              </a:pPr>
              <a:r>
                <a:rPr lang="en-US" sz="1200">
                  <a:effectLst/>
                  <a:latin typeface="Calibri" panose="020F0502020204030204" pitchFamily="34" charset="0"/>
                  <a:ea typeface="Arial" panose="020B0604020202020204" pitchFamily="34" charset="0"/>
                  <a:cs typeface="Times New Roman" panose="02020603050405020304" pitchFamily="18" charset="0"/>
                </a:rPr>
                <a:t>Industry Technology Development</a:t>
              </a:r>
              <a:r>
                <a:rPr lang="en-US" sz="900">
                  <a:effectLst/>
                  <a:latin typeface="Calibri" panose="020F0502020204030204" pitchFamily="34" charset="0"/>
                  <a:ea typeface="Arial" panose="020B0604020202020204" pitchFamily="34" charset="0"/>
                  <a:cs typeface="Times New Roman" panose="02020603050405020304" pitchFamily="18" charset="0"/>
                </a:rPr>
                <a:t>  </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2" name="Title 1">
            <a:extLst>
              <a:ext uri="{FF2B5EF4-FFF2-40B4-BE49-F238E27FC236}">
                <a16:creationId xmlns:a16="http://schemas.microsoft.com/office/drawing/2014/main" id="{67565CFC-6363-40A9-9EBA-B2DA458FEE91}"/>
              </a:ext>
            </a:extLst>
          </p:cNvPr>
          <p:cNvSpPr>
            <a:spLocks noGrp="1"/>
          </p:cNvSpPr>
          <p:nvPr>
            <p:ph type="title"/>
          </p:nvPr>
        </p:nvSpPr>
        <p:spPr/>
        <p:txBody>
          <a:bodyPr/>
          <a:lstStyle/>
          <a:p>
            <a:r>
              <a:rPr lang="en-US"/>
              <a:t>TRL – TPL matrix</a:t>
            </a:r>
          </a:p>
        </p:txBody>
      </p:sp>
    </p:spTree>
    <p:extLst>
      <p:ext uri="{BB962C8B-B14F-4D97-AF65-F5344CB8AC3E}">
        <p14:creationId xmlns:p14="http://schemas.microsoft.com/office/powerpoint/2010/main" val="4108952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C3D848F-0EFB-2D49-7764-4BC5FDA80AA8}"/>
              </a:ext>
            </a:extLst>
          </p:cNvPr>
          <p:cNvGraphicFramePr>
            <a:graphicFrameLocks noGrp="1"/>
          </p:cNvGraphicFramePr>
          <p:nvPr>
            <p:extLst>
              <p:ext uri="{D42A27DB-BD31-4B8C-83A1-F6EECF244321}">
                <p14:modId xmlns:p14="http://schemas.microsoft.com/office/powerpoint/2010/main" val="2467356572"/>
              </p:ext>
            </p:extLst>
          </p:nvPr>
        </p:nvGraphicFramePr>
        <p:xfrm>
          <a:off x="453571" y="979033"/>
          <a:ext cx="8236857" cy="3714970"/>
        </p:xfrm>
        <a:graphic>
          <a:graphicData uri="http://schemas.openxmlformats.org/drawingml/2006/table">
            <a:tbl>
              <a:tblPr/>
              <a:tblGrid>
                <a:gridCol w="1172711">
                  <a:extLst>
                    <a:ext uri="{9D8B030D-6E8A-4147-A177-3AD203B41FA5}">
                      <a16:colId xmlns:a16="http://schemas.microsoft.com/office/drawing/2014/main" val="346087830"/>
                    </a:ext>
                  </a:extLst>
                </a:gridCol>
                <a:gridCol w="4467672">
                  <a:extLst>
                    <a:ext uri="{9D8B030D-6E8A-4147-A177-3AD203B41FA5}">
                      <a16:colId xmlns:a16="http://schemas.microsoft.com/office/drawing/2014/main" val="1892331588"/>
                    </a:ext>
                  </a:extLst>
                </a:gridCol>
                <a:gridCol w="834620">
                  <a:extLst>
                    <a:ext uri="{9D8B030D-6E8A-4147-A177-3AD203B41FA5}">
                      <a16:colId xmlns:a16="http://schemas.microsoft.com/office/drawing/2014/main" val="2781344878"/>
                    </a:ext>
                  </a:extLst>
                </a:gridCol>
                <a:gridCol w="570733">
                  <a:extLst>
                    <a:ext uri="{9D8B030D-6E8A-4147-A177-3AD203B41FA5}">
                      <a16:colId xmlns:a16="http://schemas.microsoft.com/office/drawing/2014/main" val="4167721854"/>
                    </a:ext>
                  </a:extLst>
                </a:gridCol>
                <a:gridCol w="1191121">
                  <a:extLst>
                    <a:ext uri="{9D8B030D-6E8A-4147-A177-3AD203B41FA5}">
                      <a16:colId xmlns:a16="http://schemas.microsoft.com/office/drawing/2014/main" val="1576821778"/>
                    </a:ext>
                  </a:extLst>
                </a:gridCol>
              </a:tblGrid>
              <a:tr h="416383">
                <a:tc>
                  <a:txBody>
                    <a:bodyPr/>
                    <a:lstStyle/>
                    <a:p>
                      <a:pPr algn="l" rtl="0" fontAlgn="base">
                        <a:spcBef>
                          <a:spcPts val="0"/>
                        </a:spcBef>
                        <a:spcAft>
                          <a:spcPts val="0"/>
                        </a:spcAft>
                      </a:pPr>
                      <a:r>
                        <a:rPr lang="en-US" sz="900" b="1" i="0" u="none" strike="noStrike" dirty="0">
                          <a:solidFill>
                            <a:schemeClr val="tx1"/>
                          </a:solidFill>
                          <a:effectLst/>
                          <a:latin typeface="+mn-lt"/>
                        </a:rPr>
                        <a:t>Item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spcBef>
                          <a:spcPts val="0"/>
                        </a:spcBef>
                        <a:spcAft>
                          <a:spcPts val="0"/>
                        </a:spcAft>
                      </a:pPr>
                      <a:r>
                        <a:rPr lang="en-US" sz="900" b="1" i="0" u="none" strike="noStrike" dirty="0">
                          <a:solidFill>
                            <a:schemeClr val="tx1"/>
                          </a:solidFill>
                          <a:effectLst/>
                          <a:latin typeface="+mn-lt"/>
                        </a:rPr>
                        <a:t>Description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spcBef>
                          <a:spcPts val="0"/>
                        </a:spcBef>
                        <a:spcAft>
                          <a:spcPts val="0"/>
                        </a:spcAft>
                      </a:pPr>
                      <a:r>
                        <a:rPr lang="en-US" sz="900" b="1" i="0" u="none" strike="noStrike" dirty="0">
                          <a:solidFill>
                            <a:schemeClr val="tx1"/>
                          </a:solidFill>
                          <a:effectLst/>
                          <a:latin typeface="+mn-lt"/>
                        </a:rPr>
                        <a:t>Will Be Made Public</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spcBef>
                          <a:spcPts val="0"/>
                        </a:spcBef>
                        <a:spcAft>
                          <a:spcPts val="0"/>
                        </a:spcAft>
                      </a:pPr>
                      <a:r>
                        <a:rPr lang="en-US" sz="900" b="1" i="0" u="none" strike="noStrike">
                          <a:solidFill>
                            <a:schemeClr val="tx1"/>
                          </a:solidFill>
                          <a:effectLst/>
                          <a:latin typeface="+mn-lt"/>
                        </a:rPr>
                        <a:t>Scored Item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900" b="1" i="0" u="none" strike="noStrike" dirty="0">
                          <a:solidFill>
                            <a:schemeClr val="tx1"/>
                          </a:solidFill>
                          <a:effectLst/>
                          <a:latin typeface="+mn-lt"/>
                        </a:rPr>
                        <a:t>Due</a:t>
                      </a:r>
                    </a:p>
                    <a:p>
                      <a:pPr algn="l" rtl="0" fontAlgn="base">
                        <a:spcBef>
                          <a:spcPts val="0"/>
                        </a:spcBef>
                        <a:spcAft>
                          <a:spcPts val="0"/>
                        </a:spcAft>
                      </a:pPr>
                      <a:endParaRPr lang="en-US" sz="900" b="1" i="0" u="none" strike="noStrike" dirty="0">
                        <a:solidFill>
                          <a:schemeClr val="tx1"/>
                        </a:solidFill>
                        <a:effectLst/>
                        <a:latin typeface="+mn-lt"/>
                      </a:endParaRP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209369"/>
                  </a:ext>
                </a:extLst>
              </a:tr>
              <a:tr h="416383">
                <a:tc>
                  <a:txBody>
                    <a:bodyPr/>
                    <a:lstStyle/>
                    <a:p>
                      <a:pPr algn="l" rtl="0" fontAlgn="base">
                        <a:spcBef>
                          <a:spcPts val="0"/>
                        </a:spcBef>
                        <a:spcAft>
                          <a:spcPts val="0"/>
                        </a:spcAft>
                      </a:pPr>
                      <a:r>
                        <a:rPr lang="en-US" sz="900" b="0" i="0" u="none" strike="noStrike" dirty="0">
                          <a:effectLst/>
                          <a:latin typeface="+mn-lt"/>
                        </a:rPr>
                        <a:t>Technical Narrative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Up to 5,000 words in length. Teams may also include up to 5 supporting drawings, images, or graphics.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a:effectLst/>
                          <a:latin typeface="+mn-lt"/>
                        </a:rPr>
                        <a:t>No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a:effectLst/>
                          <a:latin typeface="+mn-lt"/>
                        </a:rPr>
                        <a:t>Yes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At Phase III Close</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546221"/>
                  </a:ext>
                </a:extLst>
              </a:tr>
              <a:tr h="416383">
                <a:tc>
                  <a:txBody>
                    <a:bodyPr/>
                    <a:lstStyle/>
                    <a:p>
                      <a:pPr algn="l" rtl="0" fontAlgn="base">
                        <a:spcBef>
                          <a:spcPts val="0"/>
                        </a:spcBef>
                        <a:spcAft>
                          <a:spcPts val="0"/>
                        </a:spcAft>
                      </a:pPr>
                      <a:r>
                        <a:rPr lang="en-US" sz="900" b="0" i="0" u="none" strike="noStrike">
                          <a:effectLst/>
                          <a:latin typeface="+mn-lt"/>
                        </a:rPr>
                        <a:t>Phase III TPL Assessment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Read, review, and complete a simplified version of the TPL Assessment focused on the DEEC-Tec metamaterial.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a:effectLst/>
                          <a:latin typeface="+mn-lt"/>
                        </a:rPr>
                        <a:t>No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a:effectLst/>
                          <a:latin typeface="+mn-lt"/>
                        </a:rPr>
                        <a:t>Yes </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At Phase III Close</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736194"/>
                  </a:ext>
                </a:extLst>
              </a:tr>
              <a:tr h="53956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900" b="0" i="0" u="none" strike="noStrike" dirty="0">
                          <a:effectLst/>
                          <a:latin typeface="+mn-lt"/>
                        </a:rPr>
                        <a:t>Test Report</a:t>
                      </a:r>
                    </a:p>
                    <a:p>
                      <a:pPr algn="l" rtl="0" fontAlgn="base">
                        <a:spcBef>
                          <a:spcPts val="0"/>
                        </a:spcBef>
                        <a:spcAft>
                          <a:spcPts val="0"/>
                        </a:spcAft>
                      </a:pPr>
                      <a:endParaRPr lang="en-US" sz="900" b="0" i="0" u="none" strike="noStrike" dirty="0">
                        <a:effectLst/>
                        <a:latin typeface="+mn-lt"/>
                      </a:endParaRP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A technical document that describes the test set- up needed to demonstrate DEEC-Tec metamaterial and including results from testing. This document should be updated to incorporate feedback received during Phase II.</a:t>
                      </a:r>
                      <a:endParaRPr lang="en-US" sz="900" b="0" i="0" u="none" strike="noStrike" dirty="0">
                        <a:effectLst/>
                        <a:latin typeface="+mn-lt"/>
                      </a:endParaRP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No</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Yes</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At Phase III Close</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881734"/>
                  </a:ext>
                </a:extLst>
              </a:tr>
              <a:tr h="656649">
                <a:tc>
                  <a:txBody>
                    <a:bodyPr/>
                    <a:lstStyle/>
                    <a:p>
                      <a:pPr algn="l" rtl="0" fontAlgn="base">
                        <a:spcBef>
                          <a:spcPts val="0"/>
                        </a:spcBef>
                        <a:spcAft>
                          <a:spcPts val="0"/>
                        </a:spcAft>
                      </a:pPr>
                      <a:r>
                        <a:rPr lang="en-US" sz="900" b="0" i="0" u="none" strike="noStrike" dirty="0">
                          <a:effectLst/>
                          <a:latin typeface="+mn-lt"/>
                        </a:rPr>
                        <a:t>Virtual Interview and Demonstration</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kern="1200" dirty="0">
                          <a:solidFill>
                            <a:schemeClr val="tx1"/>
                          </a:solidFill>
                          <a:effectLst/>
                          <a:latin typeface="+mn-lt"/>
                          <a:ea typeface="+mn-ea"/>
                          <a:cs typeface="+mn-cs"/>
                        </a:rPr>
                        <a:t>Competitors will be required to attend a virtual meeting with the Prize Administrator demonstrating testing process and validating the test results in the Test Report and Technical Narrative. Unlike in Phase II, the prize administration team will evaluate this demonstration.</a:t>
                      </a:r>
                      <a:endParaRPr lang="en-US" sz="900" b="0" i="0" u="none" strike="noStrike" dirty="0">
                        <a:effectLst/>
                        <a:latin typeface="+mn-lt"/>
                      </a:endParaRP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a:effectLst/>
                          <a:latin typeface="+mn-lt"/>
                        </a:rPr>
                        <a:t>No</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a:effectLst/>
                          <a:latin typeface="+mn-lt"/>
                        </a:rPr>
                        <a:t>Yes</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After Phase III Close, Prior to Final Event</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1554113"/>
                  </a:ext>
                </a:extLst>
              </a:tr>
              <a:tr h="690576">
                <a:tc>
                  <a:txBody>
                    <a:bodyPr/>
                    <a:lstStyle/>
                    <a:p>
                      <a:pPr algn="l" rtl="0" fontAlgn="base">
                        <a:spcBef>
                          <a:spcPts val="0"/>
                        </a:spcBef>
                        <a:spcAft>
                          <a:spcPts val="0"/>
                        </a:spcAft>
                      </a:pPr>
                      <a:r>
                        <a:rPr lang="en-US" sz="900" b="0" i="0" u="none" strike="noStrike" dirty="0">
                          <a:effectLst/>
                          <a:latin typeface="+mn-lt"/>
                        </a:rPr>
                        <a:t>Final Event Design Presentation</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All competitors will present to an expert review panel, discussing how the TPL informed their decision in Phase III, changes identified from Phase II to Phase III TPL assessments and plans for further refining technologies after the conclusion of Phase III.</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a:effectLst/>
                          <a:latin typeface="+mn-lt"/>
                        </a:rPr>
                        <a:t>No</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a:effectLst/>
                          <a:latin typeface="+mn-lt"/>
                        </a:rPr>
                        <a:t>Yes</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900" b="0" i="0" u="none" strike="noStrike" dirty="0">
                          <a:effectLst/>
                          <a:latin typeface="+mn-lt"/>
                        </a:rPr>
                        <a:t>Slides (if applicable) due 1 week prior to Final Event</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0567469"/>
                  </a:ext>
                </a:extLst>
              </a:tr>
              <a:tr h="576135">
                <a:tc>
                  <a:txBody>
                    <a:bodyPr/>
                    <a:lstStyle/>
                    <a:p>
                      <a:pPr lvl="0" algn="l">
                        <a:spcBef>
                          <a:spcPts val="0"/>
                        </a:spcBef>
                        <a:spcAft>
                          <a:spcPts val="0"/>
                        </a:spcAft>
                        <a:buNone/>
                      </a:pPr>
                      <a:r>
                        <a:rPr lang="en-US" sz="900" b="0" i="0" u="none" strike="noStrike">
                          <a:effectLst/>
                          <a:latin typeface="+mn-lt"/>
                        </a:rPr>
                        <a:t>Final Event Poster</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a:spcBef>
                          <a:spcPts val="0"/>
                        </a:spcBef>
                        <a:spcAft>
                          <a:spcPts val="0"/>
                        </a:spcAft>
                        <a:buNone/>
                      </a:pPr>
                      <a:r>
                        <a:rPr lang="en-US" sz="900" b="0" i="0" kern="1200">
                          <a:solidFill>
                            <a:schemeClr val="tx1"/>
                          </a:solidFill>
                          <a:effectLst/>
                          <a:latin typeface="+mn-lt"/>
                          <a:ea typeface="+mn-ea"/>
                          <a:cs typeface="+mn-cs"/>
                        </a:rPr>
                        <a:t>All competitors are invited to present a poster during the in-person Final Event.</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a:spcBef>
                          <a:spcPts val="0"/>
                        </a:spcBef>
                        <a:spcAft>
                          <a:spcPts val="0"/>
                        </a:spcAft>
                        <a:buNone/>
                      </a:pPr>
                      <a:r>
                        <a:rPr lang="en-US" sz="900" b="0" i="0" u="none" strike="noStrike">
                          <a:effectLst/>
                          <a:latin typeface="+mn-lt"/>
                        </a:rPr>
                        <a:t>Yes</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a:spcBef>
                          <a:spcPts val="0"/>
                        </a:spcBef>
                        <a:spcAft>
                          <a:spcPts val="0"/>
                        </a:spcAft>
                        <a:buNone/>
                      </a:pPr>
                      <a:r>
                        <a:rPr lang="en-US" sz="900" b="0" i="0" u="none" strike="noStrike">
                          <a:effectLst/>
                          <a:latin typeface="+mn-lt"/>
                        </a:rPr>
                        <a:t>No</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a:spcBef>
                          <a:spcPts val="0"/>
                        </a:spcBef>
                        <a:spcAft>
                          <a:spcPts val="0"/>
                        </a:spcAft>
                        <a:buNone/>
                      </a:pPr>
                      <a:r>
                        <a:rPr lang="en-US" sz="900" b="0" i="0" u="none" strike="noStrike" dirty="0">
                          <a:effectLst/>
                          <a:latin typeface="+mn-lt"/>
                        </a:rPr>
                        <a:t>2 Weeks prior to Final Event</a:t>
                      </a:r>
                    </a:p>
                  </a:txBody>
                  <a:tcPr marL="110904" marR="110904" marT="55452" marB="5545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9578383"/>
                  </a:ext>
                </a:extLst>
              </a:tr>
            </a:tbl>
          </a:graphicData>
        </a:graphic>
      </p:graphicFrame>
      <p:sp>
        <p:nvSpPr>
          <p:cNvPr id="2" name="Title 1">
            <a:extLst>
              <a:ext uri="{FF2B5EF4-FFF2-40B4-BE49-F238E27FC236}">
                <a16:creationId xmlns:a16="http://schemas.microsoft.com/office/drawing/2014/main" id="{EAA0F8D8-5B32-D1C0-BC11-D97A9C57CD32}"/>
              </a:ext>
            </a:extLst>
          </p:cNvPr>
          <p:cNvSpPr>
            <a:spLocks noGrp="1"/>
          </p:cNvSpPr>
          <p:nvPr>
            <p:ph type="title"/>
          </p:nvPr>
        </p:nvSpPr>
        <p:spPr/>
        <p:txBody>
          <a:bodyPr/>
          <a:lstStyle/>
          <a:p>
            <a:r>
              <a:rPr lang="en-US" dirty="0"/>
              <a:t>Phase III Submission Requirements</a:t>
            </a:r>
          </a:p>
        </p:txBody>
      </p:sp>
      <p:sp>
        <p:nvSpPr>
          <p:cNvPr id="9" name="Rectangle 8">
            <a:extLst>
              <a:ext uri="{FF2B5EF4-FFF2-40B4-BE49-F238E27FC236}">
                <a16:creationId xmlns:a16="http://schemas.microsoft.com/office/drawing/2014/main" id="{79B279CE-415B-B289-CFB7-3F868522C24D}"/>
              </a:ext>
            </a:extLst>
          </p:cNvPr>
          <p:cNvSpPr/>
          <p:nvPr/>
        </p:nvSpPr>
        <p:spPr>
          <a:xfrm>
            <a:off x="453571" y="1825206"/>
            <a:ext cx="8236857" cy="407135"/>
          </a:xfrm>
          <a:prstGeom prst="rect">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658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3A3B-50C3-2604-B1A8-E8671306108A}"/>
              </a:ext>
            </a:extLst>
          </p:cNvPr>
          <p:cNvSpPr>
            <a:spLocks noGrp="1"/>
          </p:cNvSpPr>
          <p:nvPr>
            <p:ph type="title"/>
          </p:nvPr>
        </p:nvSpPr>
        <p:spPr/>
        <p:txBody>
          <a:bodyPr/>
          <a:lstStyle/>
          <a:p>
            <a:r>
              <a:rPr lang="en-US"/>
              <a:t>TPL Question Format</a:t>
            </a:r>
          </a:p>
        </p:txBody>
      </p:sp>
      <p:sp>
        <p:nvSpPr>
          <p:cNvPr id="3" name="TextBox 1">
            <a:extLst>
              <a:ext uri="{FF2B5EF4-FFF2-40B4-BE49-F238E27FC236}">
                <a16:creationId xmlns:a16="http://schemas.microsoft.com/office/drawing/2014/main" id="{4074C5DA-0B17-905E-27B0-1DB9E74BC7BC}"/>
              </a:ext>
            </a:extLst>
          </p:cNvPr>
          <p:cNvSpPr txBox="1"/>
          <p:nvPr/>
        </p:nvSpPr>
        <p:spPr>
          <a:xfrm>
            <a:off x="457199" y="1711791"/>
            <a:ext cx="4136233" cy="3431709"/>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5pPr>
            <a:lvl6pPr marL="2286000" algn="l" defTabSz="457200" rtl="0" eaLnBrk="1" latinLnBrk="0" hangingPunct="1">
              <a:defRPr kern="1200">
                <a:solidFill>
                  <a:schemeClr val="tx1"/>
                </a:solidFill>
                <a:latin typeface="Franklin Gothic Book" charset="0"/>
                <a:ea typeface="ヒラギノ角ゴ Pro W3" charset="0"/>
                <a:cs typeface="ヒラギノ角ゴ Pro W3" charset="0"/>
              </a:defRPr>
            </a:lvl6pPr>
            <a:lvl7pPr marL="2743200" algn="l" defTabSz="457200" rtl="0" eaLnBrk="1" latinLnBrk="0" hangingPunct="1">
              <a:defRPr kern="1200">
                <a:solidFill>
                  <a:schemeClr val="tx1"/>
                </a:solidFill>
                <a:latin typeface="Franklin Gothic Book" charset="0"/>
                <a:ea typeface="ヒラギノ角ゴ Pro W3" charset="0"/>
                <a:cs typeface="ヒラギノ角ゴ Pro W3" charset="0"/>
              </a:defRPr>
            </a:lvl7pPr>
            <a:lvl8pPr marL="3200400" algn="l" defTabSz="457200" rtl="0" eaLnBrk="1" latinLnBrk="0" hangingPunct="1">
              <a:defRPr kern="1200">
                <a:solidFill>
                  <a:schemeClr val="tx1"/>
                </a:solidFill>
                <a:latin typeface="Franklin Gothic Book" charset="0"/>
                <a:ea typeface="ヒラギノ角ゴ Pro W3" charset="0"/>
                <a:cs typeface="ヒラギノ角ゴ Pro W3" charset="0"/>
              </a:defRPr>
            </a:lvl8pPr>
            <a:lvl9pPr marL="3657600" algn="l" defTabSz="457200" rtl="0" eaLnBrk="1" latinLnBrk="0" hangingPunct="1">
              <a:defRPr kern="1200">
                <a:solidFill>
                  <a:schemeClr val="tx1"/>
                </a:solidFill>
                <a:latin typeface="Franklin Gothic Book" charset="0"/>
                <a:ea typeface="ヒラギノ角ゴ Pro W3" charset="0"/>
                <a:cs typeface="ヒラギノ角ゴ Pro W3" charset="0"/>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effectLst/>
                <a:uLnTx/>
                <a:uFillTx/>
                <a:latin typeface="Franklin Gothic Book"/>
              </a:rPr>
              <a:t>Question:</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dirty="0">
                <a:ln>
                  <a:noFill/>
                </a:ln>
                <a:effectLst/>
                <a:uLnTx/>
                <a:uFillTx/>
                <a:latin typeface="Franklin Gothic Book"/>
              </a:rPr>
              <a:t>Assuming your concept has shown functionality during benchtop testing, what, if any, additional improvements will it need to function in the intended ocean deployment environment?</a:t>
            </a:r>
            <a:endParaRPr lang="en-US" sz="1100" b="0" i="0" u="none" strike="noStrike" kern="1200" cap="none" spc="0" normalizeH="0" baseline="0" noProof="0" dirty="0">
              <a:ln>
                <a:noFill/>
              </a:ln>
              <a:effectLst/>
              <a:uLnTx/>
              <a:uFillTx/>
              <a:latin typeface="Franklin Gothic Book"/>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effectLst/>
                <a:uLnTx/>
                <a:uFillTx/>
                <a:latin typeface="Franklin Gothic Book"/>
              </a:rPr>
              <a:t>Question guidance:</a:t>
            </a:r>
            <a:endParaRPr lang="en-US" sz="1400" b="1" i="0" u="none" strike="noStrike" kern="1200" cap="none" spc="0" normalizeH="0" baseline="0" noProof="0" dirty="0">
              <a:ln>
                <a:noFill/>
              </a:ln>
              <a:effectLst/>
              <a:uLnTx/>
              <a:uFillTx/>
              <a:latin typeface="Franklin Gothic Book"/>
            </a:endParaRPr>
          </a:p>
          <a:p>
            <a:pPr>
              <a:spcAft>
                <a:spcPts val="600"/>
              </a:spcAft>
              <a:defRPr/>
            </a:pPr>
            <a:r>
              <a:rPr kumimoji="0" lang="en-US" sz="1100" b="0" i="0" u="none" strike="noStrike" kern="1200" cap="none" spc="0" normalizeH="0" baseline="0" noProof="0" dirty="0">
                <a:ln>
                  <a:noFill/>
                </a:ln>
                <a:effectLst/>
                <a:uLnTx/>
                <a:uFillTx/>
                <a:latin typeface="Franklin Gothic Book"/>
              </a:rPr>
              <a:t>This question is intended to motivate an appraisal of anticipated challenges in scaling up the technology to, ultimately, create an ocean wave energy converter. An understanding of the challenges and a plan to address them are sufficient at this stage.</a:t>
            </a:r>
            <a:r>
              <a:rPr lang="en-US" sz="1100" dirty="0">
                <a:latin typeface="Franklin Gothic Book"/>
              </a:rPr>
              <a:t> </a:t>
            </a:r>
            <a:endParaRPr lang="en-US" sz="1100" b="0" i="0" u="none" strike="noStrike" kern="1200" cap="none" spc="0" normalizeH="0" baseline="0" noProof="0" dirty="0">
              <a:ln>
                <a:noFill/>
              </a:ln>
              <a:effectLst/>
              <a:uLnTx/>
              <a:uFillTx/>
              <a:latin typeface="Franklin Gothic Book"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effectLst/>
                <a:uLnTx/>
                <a:uFillTx/>
                <a:latin typeface="Franklin Gothic Book"/>
              </a:rPr>
              <a:t>Scoring guidance:</a:t>
            </a:r>
            <a:endParaRPr lang="en-US" sz="1400" b="1" i="0" u="none" strike="noStrike" kern="1200" cap="none" spc="0" normalizeH="0" baseline="0" noProof="0" dirty="0">
              <a:ln>
                <a:noFill/>
              </a:ln>
              <a:effectLst/>
              <a:uLnTx/>
              <a:uFillTx/>
              <a:latin typeface="Franklin Gothic Book"/>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B050"/>
                </a:solidFill>
                <a:effectLst/>
                <a:uLnTx/>
                <a:uFillTx/>
                <a:latin typeface="Franklin Gothic Book"/>
              </a:rPr>
              <a:t>High</a:t>
            </a:r>
            <a:r>
              <a:rPr kumimoji="0" lang="en-US" sz="1100" b="0" i="0" u="none" strike="noStrike" kern="1200" cap="none" spc="0" normalizeH="0" baseline="0" noProof="0" dirty="0">
                <a:ln>
                  <a:noFill/>
                </a:ln>
                <a:effectLst/>
                <a:uLnTx/>
                <a:uFillTx/>
                <a:latin typeface="Franklin Gothic Book"/>
              </a:rPr>
              <a:t>: DEEC</a:t>
            </a:r>
            <a:r>
              <a:rPr lang="en-US" sz="1100" dirty="0">
                <a:latin typeface="Franklin Gothic Book"/>
              </a:rPr>
              <a:t>-Tec metamaterial</a:t>
            </a:r>
            <a:r>
              <a:rPr kumimoji="0" lang="en-US" sz="1100" b="0" i="0" u="none" strike="noStrike" kern="1200" cap="none" spc="0" normalizeH="0" baseline="0" noProof="0" dirty="0">
                <a:ln>
                  <a:noFill/>
                </a:ln>
                <a:effectLst/>
                <a:uLnTx/>
                <a:uFillTx/>
                <a:latin typeface="Franklin Gothic Book"/>
              </a:rPr>
              <a:t> can be designed to have safety margins for extreme load and motion conditions, and fatigue lives equaling or exceeding </a:t>
            </a:r>
            <a:r>
              <a:rPr lang="en-US" sz="1100" dirty="0">
                <a:latin typeface="Franklin Gothic Book"/>
              </a:rPr>
              <a:t>WEC</a:t>
            </a:r>
            <a:r>
              <a:rPr kumimoji="0" lang="en-US" sz="1100" b="0" i="0" u="none" strike="noStrike" kern="1200" cap="none" spc="0" normalizeH="0" baseline="0" noProof="0" dirty="0">
                <a:ln>
                  <a:noFill/>
                </a:ln>
                <a:effectLst/>
                <a:uLnTx/>
                <a:uFillTx/>
                <a:latin typeface="Franklin Gothic Book"/>
              </a:rPr>
              <a:t> design life, typically 20-25 years.</a:t>
            </a:r>
            <a:endParaRPr lang="en-US" sz="1100" b="0" i="0" u="none" strike="noStrike" kern="1200" cap="none" spc="0" normalizeH="0" baseline="0" noProof="0" dirty="0">
              <a:ln>
                <a:noFill/>
              </a:ln>
              <a:effectLst/>
              <a:uLnTx/>
              <a:uFillTx/>
              <a:latin typeface="Franklin Gothic Book"/>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C000"/>
                </a:solidFill>
                <a:effectLst/>
                <a:uLnTx/>
                <a:uFillTx/>
                <a:latin typeface="Franklin Gothic Book"/>
              </a:rPr>
              <a:t>Med</a:t>
            </a:r>
            <a:r>
              <a:rPr kumimoji="0" lang="en-US" sz="1100" b="0" i="0" u="none" strike="noStrike" kern="1200" cap="none" spc="0" normalizeH="0" baseline="0" noProof="0" dirty="0">
                <a:ln>
                  <a:noFill/>
                </a:ln>
                <a:effectLst/>
                <a:uLnTx/>
                <a:uFillTx/>
                <a:latin typeface="Franklin Gothic Book"/>
              </a:rPr>
              <a:t>: DEEC</a:t>
            </a:r>
            <a:r>
              <a:rPr lang="en-US" sz="1100" dirty="0">
                <a:latin typeface="Franklin Gothic Book"/>
              </a:rPr>
              <a:t>-Tec metamaterial</a:t>
            </a:r>
            <a:r>
              <a:rPr kumimoji="0" lang="en-US" sz="1100" b="0" i="0" u="none" strike="noStrike" kern="1200" cap="none" spc="0" normalizeH="0" baseline="0" noProof="0" dirty="0">
                <a:ln>
                  <a:noFill/>
                </a:ln>
                <a:effectLst/>
                <a:uLnTx/>
                <a:uFillTx/>
                <a:latin typeface="Franklin Gothic Book"/>
              </a:rPr>
              <a:t> failures can be addressed by building in redundancy and/or designing components to be easily replaceable.</a:t>
            </a:r>
            <a:endParaRPr lang="en-US" sz="1100" b="0" i="0" u="none" strike="noStrike" kern="1200" cap="none" spc="0" normalizeH="0" baseline="0" noProof="0" dirty="0">
              <a:ln>
                <a:noFill/>
              </a:ln>
              <a:effectLst/>
              <a:uLnTx/>
              <a:uFillTx/>
              <a:latin typeface="Franklin Gothic Book"/>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uLnTx/>
                <a:uFillTx/>
                <a:latin typeface="Franklin Gothic Book"/>
              </a:rPr>
              <a:t>Low</a:t>
            </a:r>
            <a:r>
              <a:rPr kumimoji="0" lang="en-US" sz="1100" b="0" i="0" u="none" strike="noStrike" kern="1200" cap="none" spc="0" normalizeH="0" baseline="0" noProof="0" dirty="0">
                <a:ln>
                  <a:noFill/>
                </a:ln>
                <a:effectLst/>
                <a:uLnTx/>
                <a:uFillTx/>
                <a:latin typeface="Franklin Gothic Book"/>
              </a:rPr>
              <a:t>: Fundamental breakthroughs are required for DEEC</a:t>
            </a:r>
            <a:r>
              <a:rPr lang="en-US" sz="1100" dirty="0">
                <a:latin typeface="Franklin Gothic Book"/>
              </a:rPr>
              <a:t>-Tec metamaterial</a:t>
            </a:r>
            <a:r>
              <a:rPr kumimoji="0" lang="en-US" sz="1100" b="0" i="0" u="none" strike="noStrike" kern="1200" cap="none" spc="0" normalizeH="0" baseline="0" noProof="0" dirty="0">
                <a:ln>
                  <a:noFill/>
                </a:ln>
                <a:effectLst/>
                <a:uLnTx/>
                <a:uFillTx/>
                <a:latin typeface="Franklin Gothic Book"/>
              </a:rPr>
              <a:t> to be able to operate long term (20-25 years).</a:t>
            </a:r>
            <a:endParaRPr lang="en-US" sz="1100" b="0" i="0" u="none" strike="noStrike" kern="1200" cap="none" spc="0" normalizeH="0" baseline="0" noProof="0" dirty="0">
              <a:ln>
                <a:noFill/>
              </a:ln>
              <a:effectLst/>
              <a:uLnTx/>
              <a:uFillTx/>
              <a:latin typeface="Franklin Gothic Book"/>
            </a:endParaRPr>
          </a:p>
        </p:txBody>
      </p:sp>
      <p:sp>
        <p:nvSpPr>
          <p:cNvPr id="4" name="TextBox 2">
            <a:extLst>
              <a:ext uri="{FF2B5EF4-FFF2-40B4-BE49-F238E27FC236}">
                <a16:creationId xmlns:a16="http://schemas.microsoft.com/office/drawing/2014/main" id="{6F618F80-236C-D14D-12A8-48DF0BE1B484}"/>
              </a:ext>
            </a:extLst>
          </p:cNvPr>
          <p:cNvSpPr txBox="1"/>
          <p:nvPr/>
        </p:nvSpPr>
        <p:spPr>
          <a:xfrm>
            <a:off x="4593432" y="1711791"/>
            <a:ext cx="4122056" cy="224676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5pPr>
            <a:lvl6pPr marL="2286000" algn="l" defTabSz="457200" rtl="0" eaLnBrk="1" latinLnBrk="0" hangingPunct="1">
              <a:defRPr kern="1200">
                <a:solidFill>
                  <a:schemeClr val="tx1"/>
                </a:solidFill>
                <a:latin typeface="Franklin Gothic Book" charset="0"/>
                <a:ea typeface="ヒラギノ角ゴ Pro W3" charset="0"/>
                <a:cs typeface="ヒラギノ角ゴ Pro W3" charset="0"/>
              </a:defRPr>
            </a:lvl6pPr>
            <a:lvl7pPr marL="2743200" algn="l" defTabSz="457200" rtl="0" eaLnBrk="1" latinLnBrk="0" hangingPunct="1">
              <a:defRPr kern="1200">
                <a:solidFill>
                  <a:schemeClr val="tx1"/>
                </a:solidFill>
                <a:latin typeface="Franklin Gothic Book" charset="0"/>
                <a:ea typeface="ヒラギノ角ゴ Pro W3" charset="0"/>
                <a:cs typeface="ヒラギノ角ゴ Pro W3" charset="0"/>
              </a:defRPr>
            </a:lvl7pPr>
            <a:lvl8pPr marL="3200400" algn="l" defTabSz="457200" rtl="0" eaLnBrk="1" latinLnBrk="0" hangingPunct="1">
              <a:defRPr kern="1200">
                <a:solidFill>
                  <a:schemeClr val="tx1"/>
                </a:solidFill>
                <a:latin typeface="Franklin Gothic Book" charset="0"/>
                <a:ea typeface="ヒラギノ角ゴ Pro W3" charset="0"/>
                <a:cs typeface="ヒラギノ角ゴ Pro W3" charset="0"/>
              </a:defRPr>
            </a:lvl8pPr>
            <a:lvl9pPr marL="3657600" algn="l" defTabSz="457200" rtl="0" eaLnBrk="1" latinLnBrk="0" hangingPunct="1">
              <a:defRPr kern="1200">
                <a:solidFill>
                  <a:schemeClr val="tx1"/>
                </a:solidFill>
                <a:latin typeface="Franklin Gothic Book" charset="0"/>
                <a:ea typeface="ヒラギノ角ゴ Pro W3" charset="0"/>
                <a:cs typeface="ヒラギノ角ゴ Pro W3" charset="0"/>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Book" charset="0"/>
              </a:rPr>
              <a:t>Score: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charset="0"/>
              </a:rPr>
              <a:t>Choose an integer from 1 thru 9; 1 being the lowest and 9 the highest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Franklin Gothic Book"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Book" charset="0"/>
              </a:rPr>
              <a:t>Confidence: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charset="0"/>
              </a:rPr>
              <a:t>Indicate how confident you are about the score you selected. Choose from high/medium/low.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Book" charset="0"/>
              </a:rPr>
              <a:t>Justification: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charset="0"/>
              </a:rPr>
              <a:t>Provide justification or background information to support your score.</a:t>
            </a:r>
          </a:p>
        </p:txBody>
      </p:sp>
      <p:sp>
        <p:nvSpPr>
          <p:cNvPr id="5" name="Callout: Down Arrow 4">
            <a:extLst>
              <a:ext uri="{FF2B5EF4-FFF2-40B4-BE49-F238E27FC236}">
                <a16:creationId xmlns:a16="http://schemas.microsoft.com/office/drawing/2014/main" id="{6AA0C9BF-D92D-1355-4A6B-457664052207}"/>
              </a:ext>
            </a:extLst>
          </p:cNvPr>
          <p:cNvSpPr/>
          <p:nvPr/>
        </p:nvSpPr>
        <p:spPr>
          <a:xfrm>
            <a:off x="993028" y="876474"/>
            <a:ext cx="3028950" cy="914400"/>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457200" rtl="0" eaLnBrk="1" latinLnBrk="0" hangingPunct="1">
              <a:defRPr kern="1200">
                <a:solidFill>
                  <a:schemeClr val="dk1"/>
                </a:solidFill>
                <a:latin typeface="+mn-lt"/>
                <a:ea typeface="+mn-ea"/>
                <a:cs typeface="+mn-cs"/>
              </a:defRPr>
            </a:lvl6pPr>
            <a:lvl7pPr marL="2743200" algn="l" defTabSz="457200" rtl="0" eaLnBrk="1" latinLnBrk="0" hangingPunct="1">
              <a:defRPr kern="1200">
                <a:solidFill>
                  <a:schemeClr val="dk1"/>
                </a:solidFill>
                <a:latin typeface="+mn-lt"/>
                <a:ea typeface="+mn-ea"/>
                <a:cs typeface="+mn-cs"/>
              </a:defRPr>
            </a:lvl7pPr>
            <a:lvl8pPr marL="3200400" algn="l" defTabSz="457200" rtl="0" eaLnBrk="1" latinLnBrk="0" hangingPunct="1">
              <a:defRPr kern="1200">
                <a:solidFill>
                  <a:schemeClr val="dk1"/>
                </a:solidFill>
                <a:latin typeface="+mn-lt"/>
                <a:ea typeface="+mn-ea"/>
                <a:cs typeface="+mn-cs"/>
              </a:defRPr>
            </a:lvl8pPr>
            <a:lvl9pPr marL="3657600" algn="l" defTabSz="457200" rtl="0" eaLnBrk="1" latinLnBrk="0" hangingPunct="1">
              <a:defRPr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mn-cs"/>
              </a:rPr>
              <a:t>Given</a:t>
            </a:r>
          </a:p>
        </p:txBody>
      </p:sp>
      <p:sp>
        <p:nvSpPr>
          <p:cNvPr id="6" name="Callout: Down Arrow 5">
            <a:extLst>
              <a:ext uri="{FF2B5EF4-FFF2-40B4-BE49-F238E27FC236}">
                <a16:creationId xmlns:a16="http://schemas.microsoft.com/office/drawing/2014/main" id="{B9BA0A47-E74E-2DF3-BA83-1BB42C4E83E1}"/>
              </a:ext>
            </a:extLst>
          </p:cNvPr>
          <p:cNvSpPr/>
          <p:nvPr/>
        </p:nvSpPr>
        <p:spPr>
          <a:xfrm>
            <a:off x="5122024" y="868312"/>
            <a:ext cx="3028950" cy="914400"/>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457200" rtl="0" eaLnBrk="1" latinLnBrk="0" hangingPunct="1">
              <a:defRPr kern="1200">
                <a:solidFill>
                  <a:schemeClr val="dk1"/>
                </a:solidFill>
                <a:latin typeface="+mn-lt"/>
                <a:ea typeface="+mn-ea"/>
                <a:cs typeface="+mn-cs"/>
              </a:defRPr>
            </a:lvl6pPr>
            <a:lvl7pPr marL="2743200" algn="l" defTabSz="457200" rtl="0" eaLnBrk="1" latinLnBrk="0" hangingPunct="1">
              <a:defRPr kern="1200">
                <a:solidFill>
                  <a:schemeClr val="dk1"/>
                </a:solidFill>
                <a:latin typeface="+mn-lt"/>
                <a:ea typeface="+mn-ea"/>
                <a:cs typeface="+mn-cs"/>
              </a:defRPr>
            </a:lvl7pPr>
            <a:lvl8pPr marL="3200400" algn="l" defTabSz="457200" rtl="0" eaLnBrk="1" latinLnBrk="0" hangingPunct="1">
              <a:defRPr kern="1200">
                <a:solidFill>
                  <a:schemeClr val="dk1"/>
                </a:solidFill>
                <a:latin typeface="+mn-lt"/>
                <a:ea typeface="+mn-ea"/>
                <a:cs typeface="+mn-cs"/>
              </a:defRPr>
            </a:lvl8pPr>
            <a:lvl9pPr marL="3657600" algn="l" defTabSz="457200" rtl="0" eaLnBrk="1" latinLnBrk="0" hangingPunct="1">
              <a:defRPr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mn-cs"/>
              </a:rPr>
              <a:t>Teams fill in</a:t>
            </a:r>
          </a:p>
        </p:txBody>
      </p:sp>
    </p:spTree>
    <p:extLst>
      <p:ext uri="{BB962C8B-B14F-4D97-AF65-F5344CB8AC3E}">
        <p14:creationId xmlns:p14="http://schemas.microsoft.com/office/powerpoint/2010/main" val="164800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a:xfrm>
            <a:off x="0" y="0"/>
            <a:ext cx="9143999" cy="862431"/>
          </a:xfrm>
        </p:spPr>
        <p:txBody>
          <a:bodyPr anchor="t"/>
          <a:lstStyle/>
          <a:p>
            <a:pPr algn="l">
              <a:lnSpc>
                <a:spcPct val="100000"/>
              </a:lnSpc>
            </a:pPr>
            <a:r>
              <a:rPr lang="en-US" sz="1800" dirty="0"/>
              <a:t>InDEEP TPL Questions - every question can be traced to one or more capabilities listed in “Systems Engineering Applied to the Development of a Wave Energy Farm”, https://www.osti.gov/biblio/1365534</a:t>
            </a:r>
            <a:br>
              <a:rPr lang="en-US" sz="1800" dirty="0"/>
            </a:br>
            <a:endParaRPr lang="en-US" sz="1800" dirty="0"/>
          </a:p>
        </p:txBody>
      </p:sp>
      <p:pic>
        <p:nvPicPr>
          <p:cNvPr id="5" name="Picture 4">
            <a:extLst>
              <a:ext uri="{FF2B5EF4-FFF2-40B4-BE49-F238E27FC236}">
                <a16:creationId xmlns:a16="http://schemas.microsoft.com/office/drawing/2014/main" id="{B1C6FFDD-54B5-4C2C-A579-DF369AA7B4F1}"/>
              </a:ext>
            </a:extLst>
          </p:cNvPr>
          <p:cNvPicPr>
            <a:picLocks noChangeAspect="1"/>
          </p:cNvPicPr>
          <p:nvPr/>
        </p:nvPicPr>
        <p:blipFill>
          <a:blip r:embed="rId3"/>
          <a:stretch>
            <a:fillRect/>
          </a:stretch>
        </p:blipFill>
        <p:spPr>
          <a:xfrm>
            <a:off x="0" y="862432"/>
            <a:ext cx="9144000" cy="3940169"/>
          </a:xfrm>
          <a:prstGeom prst="rect">
            <a:avLst/>
          </a:prstGeom>
        </p:spPr>
      </p:pic>
    </p:spTree>
    <p:extLst>
      <p:ext uri="{BB962C8B-B14F-4D97-AF65-F5344CB8AC3E}">
        <p14:creationId xmlns:p14="http://schemas.microsoft.com/office/powerpoint/2010/main" val="3877163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dirty="0"/>
              <a:t>Metamaterial</a:t>
            </a:r>
          </a:p>
        </p:txBody>
      </p:sp>
      <p:sp>
        <p:nvSpPr>
          <p:cNvPr id="4" name="TextBox 3">
            <a:extLst>
              <a:ext uri="{FF2B5EF4-FFF2-40B4-BE49-F238E27FC236}">
                <a16:creationId xmlns:a16="http://schemas.microsoft.com/office/drawing/2014/main" id="{B1EBFDEE-EADB-A873-3F3E-07D87137FCC2}"/>
              </a:ext>
            </a:extLst>
          </p:cNvPr>
          <p:cNvSpPr txBox="1"/>
          <p:nvPr/>
        </p:nvSpPr>
        <p:spPr>
          <a:xfrm>
            <a:off x="300708" y="3320742"/>
            <a:ext cx="5029200" cy="830997"/>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In general, a metamaterial is an engineered material with unnatural properties, created through its structure rather than its composition. It is made of geometric structures arranged on a scale much smaller than the wavelength of the phenomena it interacts with or controls.</a:t>
            </a:r>
          </a:p>
        </p:txBody>
      </p:sp>
      <p:sp>
        <p:nvSpPr>
          <p:cNvPr id="5" name="TextBox 4">
            <a:extLst>
              <a:ext uri="{FF2B5EF4-FFF2-40B4-BE49-F238E27FC236}">
                <a16:creationId xmlns:a16="http://schemas.microsoft.com/office/drawing/2014/main" id="{45439ED3-37E7-A1D3-CCF0-49D2625EDD8C}"/>
              </a:ext>
            </a:extLst>
          </p:cNvPr>
          <p:cNvSpPr txBox="1"/>
          <p:nvPr/>
        </p:nvSpPr>
        <p:spPr>
          <a:xfrm>
            <a:off x="3859289" y="1017127"/>
            <a:ext cx="5029200" cy="830997"/>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A DEEC-Tec metamaterial is any arrangement (homogeneous or heterogeneous) of DEECs. It structurally connects individual DEECs and provides mechanisms for energy transfer between them, such as electrical or fluidic conductors.</a:t>
            </a:r>
          </a:p>
        </p:txBody>
      </p:sp>
      <p:pic>
        <p:nvPicPr>
          <p:cNvPr id="6" name="Picture 5" descr="Shape, arrow&#10;&#10;Description automatically generated">
            <a:extLst>
              <a:ext uri="{FF2B5EF4-FFF2-40B4-BE49-F238E27FC236}">
                <a16:creationId xmlns:a16="http://schemas.microsoft.com/office/drawing/2014/main" id="{0C071AC4-B944-6285-F75A-7F6736E2E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70" y="888133"/>
            <a:ext cx="1296592" cy="2191997"/>
          </a:xfrm>
          <a:prstGeom prst="rect">
            <a:avLst/>
          </a:prstGeom>
        </p:spPr>
      </p:pic>
      <p:pic>
        <p:nvPicPr>
          <p:cNvPr id="9" name="Picture 8" descr="A picture containing indoor, close&#10;&#10;Description automatically generated">
            <a:extLst>
              <a:ext uri="{FF2B5EF4-FFF2-40B4-BE49-F238E27FC236}">
                <a16:creationId xmlns:a16="http://schemas.microsoft.com/office/drawing/2014/main" id="{EEECEC89-224D-A856-38AB-2C89EAB79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723" y="3260789"/>
            <a:ext cx="982172" cy="1731167"/>
          </a:xfrm>
          <a:prstGeom prst="rect">
            <a:avLst/>
          </a:prstGeom>
        </p:spPr>
      </p:pic>
    </p:spTree>
    <p:extLst>
      <p:ext uri="{BB962C8B-B14F-4D97-AF65-F5344CB8AC3E}">
        <p14:creationId xmlns:p14="http://schemas.microsoft.com/office/powerpoint/2010/main" val="1133140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dirty="0"/>
              <a:t>Energy Converter, Actuator (Qn# 14)</a:t>
            </a:r>
          </a:p>
        </p:txBody>
      </p:sp>
      <p:sp>
        <p:nvSpPr>
          <p:cNvPr id="5" name="TextBox 4">
            <a:extLst>
              <a:ext uri="{FF2B5EF4-FFF2-40B4-BE49-F238E27FC236}">
                <a16:creationId xmlns:a16="http://schemas.microsoft.com/office/drawing/2014/main" id="{3CD79EA0-4AC4-8A97-5F02-E7684E277528}"/>
              </a:ext>
            </a:extLst>
          </p:cNvPr>
          <p:cNvSpPr txBox="1"/>
          <p:nvPr/>
        </p:nvSpPr>
        <p:spPr>
          <a:xfrm>
            <a:off x="682006" y="1646753"/>
            <a:ext cx="7650746" cy="1200329"/>
          </a:xfrm>
          <a:prstGeom prst="rect">
            <a:avLst/>
          </a:prstGeom>
          <a:noFill/>
        </p:spPr>
        <p:txBody>
          <a:bodyPr wrap="square" rtlCol="0">
            <a:spAutoFit/>
          </a:bodyPr>
          <a:lstStyle/>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The primary role of DEEC-Tec metamaterial is to act as a framework for energy conversion (e.g., mechanical energy into electricity)</a:t>
            </a: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Capability to also act as actuator may be useful in some cases</a:t>
            </a:r>
          </a:p>
        </p:txBody>
      </p:sp>
    </p:spTree>
    <p:extLst>
      <p:ext uri="{BB962C8B-B14F-4D97-AF65-F5344CB8AC3E}">
        <p14:creationId xmlns:p14="http://schemas.microsoft.com/office/powerpoint/2010/main" val="4086556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Design Loads (Qn# 1)</a:t>
            </a:r>
          </a:p>
        </p:txBody>
      </p:sp>
      <p:pic>
        <p:nvPicPr>
          <p:cNvPr id="7" name="Picture 6" descr="A graph of a diagram&#10;&#10;Description automatically generated with medium confidence">
            <a:extLst>
              <a:ext uri="{FF2B5EF4-FFF2-40B4-BE49-F238E27FC236}">
                <a16:creationId xmlns:a16="http://schemas.microsoft.com/office/drawing/2014/main" id="{5F3C5C85-5F3C-62BE-FD56-674FEF1FDBA0}"/>
              </a:ext>
            </a:extLst>
          </p:cNvPr>
          <p:cNvPicPr>
            <a:picLocks noChangeAspect="1"/>
          </p:cNvPicPr>
          <p:nvPr/>
        </p:nvPicPr>
        <p:blipFill>
          <a:blip r:embed="rId3"/>
          <a:stretch>
            <a:fillRect/>
          </a:stretch>
        </p:blipFill>
        <p:spPr>
          <a:xfrm>
            <a:off x="3978842" y="936088"/>
            <a:ext cx="4438878" cy="3479979"/>
          </a:xfrm>
          <a:prstGeom prst="rect">
            <a:avLst/>
          </a:prstGeom>
        </p:spPr>
      </p:pic>
      <p:sp>
        <p:nvSpPr>
          <p:cNvPr id="3" name="TextBox 2">
            <a:extLst>
              <a:ext uri="{FF2B5EF4-FFF2-40B4-BE49-F238E27FC236}">
                <a16:creationId xmlns:a16="http://schemas.microsoft.com/office/drawing/2014/main" id="{8EE19DA8-CF60-BBCB-5B49-A99782E74AAF}"/>
              </a:ext>
            </a:extLst>
          </p:cNvPr>
          <p:cNvSpPr txBox="1"/>
          <p:nvPr/>
        </p:nvSpPr>
        <p:spPr>
          <a:xfrm>
            <a:off x="521638" y="982407"/>
            <a:ext cx="1804597" cy="646331"/>
          </a:xfrm>
          <a:prstGeom prst="rect">
            <a:avLst/>
          </a:prstGeom>
          <a:noFill/>
        </p:spPr>
        <p:txBody>
          <a:bodyPr wrap="none" rtlCol="0">
            <a:spAutoFit/>
          </a:bodyPr>
          <a:lstStyle/>
          <a:p>
            <a:pPr marL="285750" indent="-285750">
              <a:buFont typeface="Arial" panose="020B0604020202020204" pitchFamily="34" charset="0"/>
              <a:buChar char="•"/>
            </a:pPr>
            <a:r>
              <a:rPr lang="en-US" dirty="0"/>
              <a:t>Extreme loads</a:t>
            </a:r>
          </a:p>
          <a:p>
            <a:pPr marL="285750" indent="-285750">
              <a:buFont typeface="Arial" panose="020B0604020202020204" pitchFamily="34" charset="0"/>
              <a:buChar char="•"/>
            </a:pPr>
            <a:r>
              <a:rPr lang="en-US" dirty="0"/>
              <a:t>Fatigue</a:t>
            </a:r>
          </a:p>
        </p:txBody>
      </p:sp>
      <p:sp>
        <p:nvSpPr>
          <p:cNvPr id="4" name="TextBox 3">
            <a:extLst>
              <a:ext uri="{FF2B5EF4-FFF2-40B4-BE49-F238E27FC236}">
                <a16:creationId xmlns:a16="http://schemas.microsoft.com/office/drawing/2014/main" id="{B2E9A74D-15EB-F210-986A-5383EB3D92F2}"/>
              </a:ext>
            </a:extLst>
          </p:cNvPr>
          <p:cNvSpPr txBox="1"/>
          <p:nvPr/>
        </p:nvSpPr>
        <p:spPr>
          <a:xfrm>
            <a:off x="3608505" y="4317876"/>
            <a:ext cx="4946352" cy="877163"/>
          </a:xfrm>
          <a:prstGeom prst="rect">
            <a:avLst/>
          </a:prstGeom>
          <a:noFill/>
        </p:spPr>
        <p:txBody>
          <a:bodyPr wrap="square" rtlCol="0">
            <a:spAutoFit/>
          </a:bodyPr>
          <a:lstStyle/>
          <a:p>
            <a:r>
              <a:rPr lang="en-US" sz="1200"/>
              <a:t>Fatigue life of rubber. L is the length of the sample of initial length L</a:t>
            </a:r>
            <a:r>
              <a:rPr lang="en-US" sz="1200" baseline="-25000"/>
              <a:t>0</a:t>
            </a:r>
            <a:r>
              <a:rPr lang="en-US" sz="1200"/>
              <a:t>. Life is plotted against minimum strain for various ranges of the strain excursion </a:t>
            </a:r>
            <a:r>
              <a:rPr lang="en-US" sz="1200">
                <a:sym typeface="Symbol" panose="05050102010706020507" pitchFamily="18" charset="2"/>
              </a:rPr>
              <a:t></a:t>
            </a:r>
            <a:r>
              <a:rPr lang="en-US" sz="1200"/>
              <a:t>L</a:t>
            </a:r>
          </a:p>
          <a:p>
            <a:r>
              <a:rPr lang="en-US" sz="900"/>
              <a:t>F. J. M. Farley, R. C. T. Rainey, and J. R. Chaplin, “Rubber tubes in the sea”, Phil. Trans. R. Soc. A (2012) 370, 381–402, doi:10.1098/rsta.2011.0193</a:t>
            </a:r>
          </a:p>
          <a:p>
            <a:endParaRPr lang="en-US" sz="900"/>
          </a:p>
        </p:txBody>
      </p:sp>
      <p:cxnSp>
        <p:nvCxnSpPr>
          <p:cNvPr id="5" name="Straight Arrow Connector 4">
            <a:extLst>
              <a:ext uri="{FF2B5EF4-FFF2-40B4-BE49-F238E27FC236}">
                <a16:creationId xmlns:a16="http://schemas.microsoft.com/office/drawing/2014/main" id="{048DF43B-70F0-407F-8013-601227BD29CF}"/>
              </a:ext>
            </a:extLst>
          </p:cNvPr>
          <p:cNvCxnSpPr/>
          <p:nvPr/>
        </p:nvCxnSpPr>
        <p:spPr>
          <a:xfrm flipV="1">
            <a:off x="6065002" y="1943096"/>
            <a:ext cx="0" cy="1371600"/>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541EA65-FC38-E3D6-2D93-3A20435664FF}"/>
              </a:ext>
            </a:extLst>
          </p:cNvPr>
          <p:cNvCxnSpPr>
            <a:cxnSpLocks/>
          </p:cNvCxnSpPr>
          <p:nvPr/>
        </p:nvCxnSpPr>
        <p:spPr>
          <a:xfrm rot="16200000" flipV="1">
            <a:off x="5501640" y="1342062"/>
            <a:ext cx="0" cy="1097280"/>
          </a:xfrm>
          <a:prstGeom prst="straightConnector1">
            <a:avLst/>
          </a:prstGeom>
          <a:ln w="2857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6B6D565-6916-286B-EEFE-388A9342CD6E}"/>
              </a:ext>
            </a:extLst>
          </p:cNvPr>
          <p:cNvCxnSpPr>
            <a:cxnSpLocks/>
          </p:cNvCxnSpPr>
          <p:nvPr/>
        </p:nvCxnSpPr>
        <p:spPr>
          <a:xfrm rot="16200000" flipV="1">
            <a:off x="4494847" y="646730"/>
            <a:ext cx="0" cy="246888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477BFD-108F-85D4-B5B8-144D718AB554}"/>
                  </a:ext>
                </a:extLst>
              </p:cNvPr>
              <p:cNvSpPr txBox="1"/>
              <p:nvPr/>
            </p:nvSpPr>
            <p:spPr>
              <a:xfrm>
                <a:off x="1726766" y="1712101"/>
                <a:ext cx="2411655" cy="936154"/>
              </a:xfrm>
              <a:prstGeom prst="rect">
                <a:avLst/>
              </a:prstGeom>
              <a:noFill/>
            </p:spPr>
            <p:txBody>
              <a:bodyPr wrap="square" rtlCol="0">
                <a:spAutoFit/>
              </a:bodyPr>
              <a:lstStyle/>
              <a:p>
                <a14:m>
                  <m:oMath xmlns:m="http://schemas.openxmlformats.org/officeDocument/2006/math">
                    <m:f>
                      <m:fPr>
                        <m:ctrlPr>
                          <a:rPr lang="en-US"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𝑚𝑖𝑛</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0</m:t>
                            </m:r>
                          </m:sub>
                        </m:sSub>
                      </m:num>
                      <m:den>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0</m:t>
                            </m:r>
                          </m:sub>
                        </m:sSub>
                      </m:den>
                    </m:f>
                    <m:r>
                      <a:rPr lang="en-US" sz="1200" b="0" i="1" smtClean="0">
                        <a:latin typeface="Cambria Math" panose="02040503050406030204" pitchFamily="18" charset="0"/>
                      </a:rPr>
                      <m:t>=2</m:t>
                    </m:r>
                  </m:oMath>
                </a14:m>
                <a:r>
                  <a:rPr lang="en-US" sz="1200"/>
                  <a:t>, </a:t>
                </a:r>
                <a14:m>
                  <m:oMath xmlns:m="http://schemas.openxmlformats.org/officeDocument/2006/math">
                    <m:f>
                      <m:fPr>
                        <m:ctrlPr>
                          <a:rPr lang="en-US" sz="1200" i="1">
                            <a:latin typeface="Cambria Math" panose="02040503050406030204" pitchFamily="18" charset="0"/>
                          </a:rPr>
                        </m:ctrlPr>
                      </m:fPr>
                      <m:num>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𝐿</m:t>
                        </m:r>
                      </m:num>
                      <m:den>
                        <m:sSub>
                          <m:sSubPr>
                            <m:ctrlPr>
                              <a:rPr lang="en-US" sz="1200" i="1">
                                <a:latin typeface="Cambria Math" panose="02040503050406030204" pitchFamily="18" charset="0"/>
                              </a:rPr>
                            </m:ctrlPr>
                          </m:sSubPr>
                          <m:e>
                            <m:r>
                              <a:rPr lang="en-US" sz="1200" i="1">
                                <a:latin typeface="Cambria Math" panose="02040503050406030204" pitchFamily="18" charset="0"/>
                              </a:rPr>
                              <m:t>𝐿</m:t>
                            </m:r>
                          </m:e>
                          <m:sub>
                            <m:r>
                              <a:rPr lang="en-US" sz="1200" i="1">
                                <a:latin typeface="Cambria Math" panose="02040503050406030204" pitchFamily="18" charset="0"/>
                              </a:rPr>
                              <m:t>0</m:t>
                            </m:r>
                          </m:sub>
                        </m:sSub>
                      </m:den>
                    </m:f>
                    <m:r>
                      <a:rPr lang="en-US" sz="1200" i="1">
                        <a:latin typeface="Cambria Math" panose="02040503050406030204" pitchFamily="18" charset="0"/>
                      </a:rPr>
                      <m:t>=</m:t>
                    </m:r>
                    <m:r>
                      <a:rPr lang="en-US" sz="1200" b="0" i="1" smtClean="0">
                        <a:latin typeface="Cambria Math" panose="02040503050406030204" pitchFamily="18" charset="0"/>
                      </a:rPr>
                      <m:t>1</m:t>
                    </m:r>
                  </m:oMath>
                </a14:m>
                <a:r>
                  <a:rPr lang="en-US" sz="1200"/>
                  <a:t>,</a:t>
                </a:r>
                <a:br>
                  <a:rPr lang="en-US" sz="1200"/>
                </a:br>
                <a:r>
                  <a:rPr lang="en-US" sz="1200"/>
                  <a:t>dynamic fatigue life = 10</a:t>
                </a:r>
                <a:r>
                  <a:rPr lang="en-US" sz="1200" baseline="30000"/>
                  <a:t>8</a:t>
                </a:r>
                <a:r>
                  <a:rPr lang="en-US" sz="1200"/>
                  <a:t> cycles (</a:t>
                </a:r>
                <a:r>
                  <a:rPr lang="en-US" sz="1200">
                    <a:sym typeface="Symbol" panose="05050102010706020507" pitchFamily="18" charset="2"/>
                  </a:rPr>
                  <a:t></a:t>
                </a:r>
                <a:r>
                  <a:rPr lang="en-US" sz="1200"/>
                  <a:t>25 years if the cycles are of 8 s period)</a:t>
                </a:r>
              </a:p>
            </p:txBody>
          </p:sp>
        </mc:Choice>
        <mc:Fallback xmlns="">
          <p:sp>
            <p:nvSpPr>
              <p:cNvPr id="9" name="TextBox 8">
                <a:extLst>
                  <a:ext uri="{FF2B5EF4-FFF2-40B4-BE49-F238E27FC236}">
                    <a16:creationId xmlns:a16="http://schemas.microsoft.com/office/drawing/2014/main" id="{3A477BFD-108F-85D4-B5B8-144D718AB554}"/>
                  </a:ext>
                </a:extLst>
              </p:cNvPr>
              <p:cNvSpPr txBox="1">
                <a:spLocks noRot="1" noChangeAspect="1" noMove="1" noResize="1" noEditPoints="1" noAdjustHandles="1" noChangeArrowheads="1" noChangeShapeType="1" noTextEdit="1"/>
              </p:cNvSpPr>
              <p:nvPr/>
            </p:nvSpPr>
            <p:spPr>
              <a:xfrm>
                <a:off x="1726766" y="1712101"/>
                <a:ext cx="2411655" cy="936154"/>
              </a:xfrm>
              <a:prstGeom prst="rect">
                <a:avLst/>
              </a:prstGeom>
              <a:blipFill>
                <a:blip r:embed="rId4"/>
                <a:stretch>
                  <a:fillRect b="-4575"/>
                </a:stretch>
              </a:blipFill>
            </p:spPr>
            <p:txBody>
              <a:bodyPr/>
              <a:lstStyle/>
              <a:p>
                <a:r>
                  <a:rPr lang="en-US">
                    <a:noFill/>
                  </a:rPr>
                  <a:t> </a:t>
                </a:r>
              </a:p>
            </p:txBody>
          </p:sp>
        </mc:Fallback>
      </mc:AlternateContent>
    </p:spTree>
    <p:extLst>
      <p:ext uri="{BB962C8B-B14F-4D97-AF65-F5344CB8AC3E}">
        <p14:creationId xmlns:p14="http://schemas.microsoft.com/office/powerpoint/2010/main" val="336263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a:xfrm>
            <a:off x="457200" y="1"/>
            <a:ext cx="4336522" cy="776514"/>
          </a:xfrm>
        </p:spPr>
        <p:txBody>
          <a:bodyPr/>
          <a:lstStyle/>
          <a:p>
            <a:r>
              <a:rPr lang="en-US"/>
              <a:t>Performance (Qn# 3)</a:t>
            </a:r>
          </a:p>
        </p:txBody>
      </p:sp>
      <p:sp>
        <p:nvSpPr>
          <p:cNvPr id="3" name="TextBox 2">
            <a:extLst>
              <a:ext uri="{FF2B5EF4-FFF2-40B4-BE49-F238E27FC236}">
                <a16:creationId xmlns:a16="http://schemas.microsoft.com/office/drawing/2014/main" id="{82116DC5-A77A-6760-BF7B-4934B71EB92C}"/>
              </a:ext>
            </a:extLst>
          </p:cNvPr>
          <p:cNvSpPr txBox="1"/>
          <p:nvPr/>
        </p:nvSpPr>
        <p:spPr>
          <a:xfrm>
            <a:off x="195792" y="933653"/>
            <a:ext cx="4585089" cy="3139321"/>
          </a:xfrm>
          <a:prstGeom prst="rect">
            <a:avLst/>
          </a:prstGeom>
          <a:noFill/>
        </p:spPr>
        <p:txBody>
          <a:bodyPr wrap="square" rtlCol="0">
            <a:spAutoFit/>
          </a:bodyPr>
          <a:lstStyle/>
          <a:p>
            <a:pPr marL="285750" indent="-285750">
              <a:buFont typeface="Arial" panose="020B0604020202020204" pitchFamily="34" charset="0"/>
              <a:buChar char="•"/>
            </a:pPr>
            <a:r>
              <a:rPr lang="en-US" dirty="0"/>
              <a:t>Efficiency</a:t>
            </a:r>
          </a:p>
          <a:p>
            <a:pPr marL="742950" lvl="1" indent="-285750">
              <a:buFont typeface="Arial" panose="020B0604020202020204" pitchFamily="34" charset="0"/>
              <a:buChar char="•"/>
            </a:pPr>
            <a:r>
              <a:rPr lang="en-US" dirty="0"/>
              <a:t>low efficiency doesn’t mean the technology can’t be viable;</a:t>
            </a:r>
          </a:p>
          <a:p>
            <a:pPr marL="742950" lvl="1" indent="-285750">
              <a:buFont typeface="Arial" panose="020B0604020202020204" pitchFamily="34" charset="0"/>
              <a:buChar char="•"/>
            </a:pPr>
            <a:r>
              <a:rPr lang="en-US" dirty="0"/>
              <a:t>input wave energy is available freely and abundantly; </a:t>
            </a:r>
          </a:p>
          <a:p>
            <a:pPr marL="742950" lvl="1" indent="-285750">
              <a:buFont typeface="Arial" panose="020B0604020202020204" pitchFamily="34" charset="0"/>
              <a:buChar char="•"/>
            </a:pPr>
            <a:r>
              <a:rPr lang="en-US" dirty="0"/>
              <a:t>even if we convert only a small fraction of it into useful electrical energy, it may still be viable provided we can do so safely/reliably/cheaply!</a:t>
            </a:r>
          </a:p>
          <a:p>
            <a:pPr marL="285750" indent="-285750">
              <a:buFont typeface="Arial" panose="020B0604020202020204" pitchFamily="34" charset="0"/>
              <a:buChar char="•"/>
            </a:pPr>
            <a:r>
              <a:rPr lang="en-US" dirty="0"/>
              <a:t>Energy density</a:t>
            </a:r>
          </a:p>
          <a:p>
            <a:pPr marL="285750" indent="-285750">
              <a:buFont typeface="Arial" panose="020B0604020202020204" pitchFamily="34" charset="0"/>
              <a:buChar char="•"/>
            </a:pPr>
            <a:r>
              <a:rPr lang="en-US" dirty="0"/>
              <a:t>Power density</a:t>
            </a:r>
          </a:p>
        </p:txBody>
      </p:sp>
      <p:pic>
        <p:nvPicPr>
          <p:cNvPr id="6" name="Picture 5" descr="A diagram of a variety of rubber&#10;&#10;Description automatically generated with medium confidence">
            <a:extLst>
              <a:ext uri="{FF2B5EF4-FFF2-40B4-BE49-F238E27FC236}">
                <a16:creationId xmlns:a16="http://schemas.microsoft.com/office/drawing/2014/main" id="{4706F34F-CF17-0066-5072-54E5831CC6FE}"/>
              </a:ext>
            </a:extLst>
          </p:cNvPr>
          <p:cNvPicPr>
            <a:picLocks noChangeAspect="1"/>
          </p:cNvPicPr>
          <p:nvPr/>
        </p:nvPicPr>
        <p:blipFill>
          <a:blip r:embed="rId3"/>
          <a:stretch>
            <a:fillRect/>
          </a:stretch>
        </p:blipFill>
        <p:spPr>
          <a:xfrm>
            <a:off x="5768647" y="2303002"/>
            <a:ext cx="2512322" cy="2834336"/>
          </a:xfrm>
          <a:prstGeom prst="rect">
            <a:avLst/>
          </a:prstGeom>
        </p:spPr>
      </p:pic>
      <p:sp>
        <p:nvSpPr>
          <p:cNvPr id="4" name="TextBox 3">
            <a:extLst>
              <a:ext uri="{FF2B5EF4-FFF2-40B4-BE49-F238E27FC236}">
                <a16:creationId xmlns:a16="http://schemas.microsoft.com/office/drawing/2014/main" id="{112AA832-CB9A-FD79-9479-4729C949DC73}"/>
              </a:ext>
            </a:extLst>
          </p:cNvPr>
          <p:cNvSpPr txBox="1"/>
          <p:nvPr/>
        </p:nvSpPr>
        <p:spPr>
          <a:xfrm>
            <a:off x="-45951" y="4330631"/>
            <a:ext cx="5814598" cy="738664"/>
          </a:xfrm>
          <a:prstGeom prst="rect">
            <a:avLst/>
          </a:prstGeom>
          <a:noFill/>
        </p:spPr>
        <p:txBody>
          <a:bodyPr wrap="square" rtlCol="0">
            <a:spAutoFit/>
          </a:bodyPr>
          <a:lstStyle/>
          <a:p>
            <a:pPr algn="r"/>
            <a:r>
              <a:rPr lang="en-US" sz="1200" dirty="0"/>
              <a:t>Operation maps for natural rubber</a:t>
            </a:r>
            <a:br>
              <a:rPr lang="en-US" sz="1200" dirty="0"/>
            </a:br>
            <a:r>
              <a:rPr lang="en-US" sz="1200" dirty="0"/>
              <a:t>when the maximum stretch is limited to 5% strain (a, b), or 30% strain (c, d)</a:t>
            </a:r>
          </a:p>
          <a:p>
            <a:pPr algn="r"/>
            <a:r>
              <a:rPr lang="en-US" sz="900" dirty="0"/>
              <a:t>Soo Jin Adrian Koh, Christoph </a:t>
            </a:r>
            <a:r>
              <a:rPr lang="en-US" sz="900" dirty="0" err="1"/>
              <a:t>Keplinger</a:t>
            </a:r>
            <a:r>
              <a:rPr lang="en-US" sz="900" dirty="0"/>
              <a:t>, </a:t>
            </a:r>
            <a:r>
              <a:rPr lang="en-US" sz="900" dirty="0" err="1"/>
              <a:t>Tiefeng</a:t>
            </a:r>
            <a:r>
              <a:rPr lang="en-US" sz="900" dirty="0"/>
              <a:t> Li, Siegfried Bauer, and </a:t>
            </a:r>
            <a:r>
              <a:rPr lang="en-US" sz="900" dirty="0" err="1"/>
              <a:t>Zhigang</a:t>
            </a:r>
            <a:r>
              <a:rPr lang="en-US" sz="900" dirty="0"/>
              <a:t> Suo, “Dielectric Elastomer Generators: How Much Energy Can Be Converted?”, IEEE/ASME TRANSACTIONS ON MECHATRONICS, VOL. 16, NO. 1, FEBRUARY 2011</a:t>
            </a:r>
          </a:p>
        </p:txBody>
      </p:sp>
      <p:grpSp>
        <p:nvGrpSpPr>
          <p:cNvPr id="5" name="Group 4">
            <a:extLst>
              <a:ext uri="{FF2B5EF4-FFF2-40B4-BE49-F238E27FC236}">
                <a16:creationId xmlns:a16="http://schemas.microsoft.com/office/drawing/2014/main" id="{B2E6254C-3683-7C3F-114A-F4CC59710CFC}"/>
              </a:ext>
            </a:extLst>
          </p:cNvPr>
          <p:cNvGrpSpPr/>
          <p:nvPr/>
        </p:nvGrpSpPr>
        <p:grpSpPr>
          <a:xfrm>
            <a:off x="4910630" y="-46483"/>
            <a:ext cx="4110632" cy="2061788"/>
            <a:chOff x="5033368" y="-28073"/>
            <a:chExt cx="4110632" cy="2061788"/>
          </a:xfrm>
        </p:grpSpPr>
        <p:sp>
          <p:nvSpPr>
            <p:cNvPr id="7" name="Rectangle 6">
              <a:extLst>
                <a:ext uri="{FF2B5EF4-FFF2-40B4-BE49-F238E27FC236}">
                  <a16:creationId xmlns:a16="http://schemas.microsoft.com/office/drawing/2014/main" id="{4A980CFF-F4A9-B79B-525E-34C91DA1BADC}"/>
                </a:ext>
              </a:extLst>
            </p:cNvPr>
            <p:cNvSpPr/>
            <p:nvPr/>
          </p:nvSpPr>
          <p:spPr>
            <a:xfrm>
              <a:off x="6766658" y="303654"/>
              <a:ext cx="1319621" cy="648424"/>
            </a:xfrm>
            <a:prstGeom prst="rect">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1F23BC-115E-C48A-E902-3A1100CC556A}"/>
                </a:ext>
              </a:extLst>
            </p:cNvPr>
            <p:cNvSpPr txBox="1"/>
            <p:nvPr/>
          </p:nvSpPr>
          <p:spPr>
            <a:xfrm>
              <a:off x="7035463" y="107393"/>
              <a:ext cx="798617" cy="230832"/>
            </a:xfrm>
            <a:prstGeom prst="rect">
              <a:avLst/>
            </a:prstGeom>
            <a:noFill/>
          </p:spPr>
          <p:txBody>
            <a:bodyPr wrap="none" rtlCol="0">
              <a:spAutoFit/>
            </a:bodyPr>
            <a:lstStyle/>
            <a:p>
              <a:r>
                <a:rPr lang="en-US" sz="900"/>
                <a:t>Transduction</a:t>
              </a:r>
            </a:p>
          </p:txBody>
        </p:sp>
        <p:grpSp>
          <p:nvGrpSpPr>
            <p:cNvPr id="9" name="Group 8">
              <a:extLst>
                <a:ext uri="{FF2B5EF4-FFF2-40B4-BE49-F238E27FC236}">
                  <a16:creationId xmlns:a16="http://schemas.microsoft.com/office/drawing/2014/main" id="{83D41B8D-B273-F1BC-C846-3006B5C6384F}"/>
                </a:ext>
              </a:extLst>
            </p:cNvPr>
            <p:cNvGrpSpPr/>
            <p:nvPr/>
          </p:nvGrpSpPr>
          <p:grpSpPr>
            <a:xfrm>
              <a:off x="5033368" y="285152"/>
              <a:ext cx="4110632" cy="1748563"/>
              <a:chOff x="3345852" y="1564838"/>
              <a:chExt cx="4110632" cy="1748563"/>
            </a:xfrm>
          </p:grpSpPr>
          <p:sp>
            <p:nvSpPr>
              <p:cNvPr id="12" name="Rectangle 11">
                <a:extLst>
                  <a:ext uri="{FF2B5EF4-FFF2-40B4-BE49-F238E27FC236}">
                    <a16:creationId xmlns:a16="http://schemas.microsoft.com/office/drawing/2014/main" id="{1E68B94E-009F-424E-09CC-901BF6C21315}"/>
                  </a:ext>
                </a:extLst>
              </p:cNvPr>
              <p:cNvSpPr/>
              <p:nvPr/>
            </p:nvSpPr>
            <p:spPr>
              <a:xfrm>
                <a:off x="3876675" y="1697829"/>
                <a:ext cx="574862" cy="721521"/>
              </a:xfrm>
              <a:prstGeom prst="rect">
                <a:avLst/>
              </a:prstGeom>
              <a:solidFill>
                <a:srgbClr val="00B0F0">
                  <a:alpha val="10196"/>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rgbClr val="0070C0"/>
                    </a:solidFill>
                  </a:rPr>
                  <a:t>work done on WEC</a:t>
                </a:r>
              </a:p>
            </p:txBody>
          </p:sp>
          <p:sp>
            <p:nvSpPr>
              <p:cNvPr id="13" name="Arrow: Bent-Up 12">
                <a:extLst>
                  <a:ext uri="{FF2B5EF4-FFF2-40B4-BE49-F238E27FC236}">
                    <a16:creationId xmlns:a16="http://schemas.microsoft.com/office/drawing/2014/main" id="{64663750-017C-B803-32B0-AA4E343AF9BF}"/>
                  </a:ext>
                </a:extLst>
              </p:cNvPr>
              <p:cNvSpPr/>
              <p:nvPr/>
            </p:nvSpPr>
            <p:spPr>
              <a:xfrm flipV="1">
                <a:off x="4457909" y="2129752"/>
                <a:ext cx="609686" cy="733771"/>
              </a:xfrm>
              <a:prstGeom prst="bentUpArrow">
                <a:avLst>
                  <a:gd name="adj1" fmla="val 47657"/>
                  <a:gd name="adj2" fmla="val 46485"/>
                  <a:gd name="adj3" fmla="val 50000"/>
                </a:avLst>
              </a:prstGeom>
              <a:solidFill>
                <a:srgbClr val="00B0F0">
                  <a:alpha val="5098"/>
                </a:srgb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71384F-ABE9-E26F-D8CA-4CF53BC57117}"/>
                  </a:ext>
                </a:extLst>
              </p:cNvPr>
              <p:cNvSpPr/>
              <p:nvPr/>
            </p:nvSpPr>
            <p:spPr>
              <a:xfrm>
                <a:off x="4468609" y="1695702"/>
                <a:ext cx="708128" cy="423701"/>
              </a:xfrm>
              <a:prstGeom prst="rect">
                <a:avLst/>
              </a:prstGeom>
              <a:solidFill>
                <a:srgbClr val="FF0000">
                  <a:alpha val="10196"/>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rgbClr val="C00000"/>
                    </a:solidFill>
                  </a:rPr>
                  <a:t>captured mech energy</a:t>
                </a:r>
              </a:p>
            </p:txBody>
          </p:sp>
          <p:sp>
            <p:nvSpPr>
              <p:cNvPr id="15" name="Arrow: Bent-Up 14">
                <a:extLst>
                  <a:ext uri="{FF2B5EF4-FFF2-40B4-BE49-F238E27FC236}">
                    <a16:creationId xmlns:a16="http://schemas.microsoft.com/office/drawing/2014/main" id="{7AADE8C5-46E1-6617-2B8A-76D9D85A9B82}"/>
                  </a:ext>
                </a:extLst>
              </p:cNvPr>
              <p:cNvSpPr/>
              <p:nvPr/>
            </p:nvSpPr>
            <p:spPr>
              <a:xfrm flipV="1">
                <a:off x="5194165" y="2021162"/>
                <a:ext cx="574862" cy="823318"/>
              </a:xfrm>
              <a:prstGeom prst="bentUpArrow">
                <a:avLst>
                  <a:gd name="adj1" fmla="val 17736"/>
                  <a:gd name="adj2" fmla="val 31846"/>
                  <a:gd name="adj3" fmla="val 50000"/>
                </a:avLst>
              </a:prstGeom>
              <a:solidFill>
                <a:srgbClr val="FF0000">
                  <a:alpha val="5098"/>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CDDB48-86AA-098F-EAA9-272E808F6492}"/>
                  </a:ext>
                </a:extLst>
              </p:cNvPr>
              <p:cNvSpPr/>
              <p:nvPr/>
            </p:nvSpPr>
            <p:spPr>
              <a:xfrm>
                <a:off x="5193809" y="1695701"/>
                <a:ext cx="685887" cy="315845"/>
              </a:xfrm>
              <a:prstGeom prst="rect">
                <a:avLst/>
              </a:prstGeom>
              <a:solidFill>
                <a:srgbClr val="92D050"/>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E395134A-E00A-FFBD-6874-68DEB12C024D}"/>
                  </a:ext>
                </a:extLst>
              </p:cNvPr>
              <p:cNvSpPr/>
              <p:nvPr/>
            </p:nvSpPr>
            <p:spPr>
              <a:xfrm flipV="1">
                <a:off x="5896426" y="1939314"/>
                <a:ext cx="544722" cy="905165"/>
              </a:xfrm>
              <a:prstGeom prst="bentUpArrow">
                <a:avLst>
                  <a:gd name="adj1" fmla="val 13322"/>
                  <a:gd name="adj2" fmla="val 31866"/>
                  <a:gd name="adj3" fmla="val 50000"/>
                </a:avLst>
              </a:prstGeom>
              <a:solidFill>
                <a:srgbClr val="92D050">
                  <a:alpha val="50196"/>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0C4C245B-8EFC-1C91-EE67-7171F0BB1CE8}"/>
                  </a:ext>
                </a:extLst>
              </p:cNvPr>
              <p:cNvSpPr/>
              <p:nvPr/>
            </p:nvSpPr>
            <p:spPr>
              <a:xfrm>
                <a:off x="5896426" y="1606731"/>
                <a:ext cx="948910" cy="414431"/>
              </a:xfrm>
              <a:prstGeom prst="rightArrow">
                <a:avLst>
                  <a:gd name="adj1" fmla="val 54706"/>
                  <a:gd name="adj2" fmla="val 83162"/>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3590389-12D6-CEF6-0510-02F8D8BA3038}"/>
                  </a:ext>
                </a:extLst>
              </p:cNvPr>
              <p:cNvSpPr txBox="1"/>
              <p:nvPr/>
            </p:nvSpPr>
            <p:spPr>
              <a:xfrm>
                <a:off x="6842123" y="1564838"/>
                <a:ext cx="614361" cy="507831"/>
              </a:xfrm>
              <a:prstGeom prst="rect">
                <a:avLst/>
              </a:prstGeom>
              <a:noFill/>
            </p:spPr>
            <p:txBody>
              <a:bodyPr wrap="square" rtlCol="0">
                <a:spAutoFit/>
              </a:bodyPr>
              <a:lstStyle/>
              <a:p>
                <a:r>
                  <a:rPr lang="en-US" sz="900">
                    <a:solidFill>
                      <a:srgbClr val="00B050"/>
                    </a:solidFill>
                  </a:rPr>
                  <a:t>useful electrical energy</a:t>
                </a:r>
              </a:p>
            </p:txBody>
          </p:sp>
          <p:sp>
            <p:nvSpPr>
              <p:cNvPr id="20" name="TextBox 19">
                <a:extLst>
                  <a:ext uri="{FF2B5EF4-FFF2-40B4-BE49-F238E27FC236}">
                    <a16:creationId xmlns:a16="http://schemas.microsoft.com/office/drawing/2014/main" id="{E7FB51C7-C986-AB1E-5C53-172CADDBA677}"/>
                  </a:ext>
                </a:extLst>
              </p:cNvPr>
              <p:cNvSpPr txBox="1"/>
              <p:nvPr/>
            </p:nvSpPr>
            <p:spPr>
              <a:xfrm>
                <a:off x="4492270" y="2805570"/>
                <a:ext cx="855677" cy="507831"/>
              </a:xfrm>
              <a:prstGeom prst="rect">
                <a:avLst/>
              </a:prstGeom>
              <a:noFill/>
            </p:spPr>
            <p:txBody>
              <a:bodyPr wrap="square" rtlCol="0">
                <a:spAutoFit/>
              </a:bodyPr>
              <a:lstStyle/>
              <a:p>
                <a:r>
                  <a:rPr lang="en-US" sz="900">
                    <a:solidFill>
                      <a:srgbClr val="0070C0"/>
                    </a:solidFill>
                  </a:rPr>
                  <a:t>energy radiated back to sea</a:t>
                </a:r>
              </a:p>
            </p:txBody>
          </p:sp>
          <p:sp>
            <p:nvSpPr>
              <p:cNvPr id="21" name="TextBox 20">
                <a:extLst>
                  <a:ext uri="{FF2B5EF4-FFF2-40B4-BE49-F238E27FC236}">
                    <a16:creationId xmlns:a16="http://schemas.microsoft.com/office/drawing/2014/main" id="{0E78EA70-317F-AF48-3F9B-4350DC71E1C8}"/>
                  </a:ext>
                </a:extLst>
              </p:cNvPr>
              <p:cNvSpPr txBox="1"/>
              <p:nvPr/>
            </p:nvSpPr>
            <p:spPr>
              <a:xfrm>
                <a:off x="5320082" y="2794714"/>
                <a:ext cx="778121" cy="507831"/>
              </a:xfrm>
              <a:prstGeom prst="rect">
                <a:avLst/>
              </a:prstGeom>
              <a:noFill/>
            </p:spPr>
            <p:txBody>
              <a:bodyPr wrap="square" rtlCol="0">
                <a:spAutoFit/>
              </a:bodyPr>
              <a:lstStyle/>
              <a:p>
                <a:r>
                  <a:rPr lang="en-US" sz="900">
                    <a:solidFill>
                      <a:srgbClr val="FF0000"/>
                    </a:solidFill>
                  </a:rPr>
                  <a:t>viscous, friction losses</a:t>
                </a:r>
              </a:p>
            </p:txBody>
          </p:sp>
          <p:sp>
            <p:nvSpPr>
              <p:cNvPr id="22" name="TextBox 21">
                <a:extLst>
                  <a:ext uri="{FF2B5EF4-FFF2-40B4-BE49-F238E27FC236}">
                    <a16:creationId xmlns:a16="http://schemas.microsoft.com/office/drawing/2014/main" id="{1E2BBFA9-E592-391B-B709-1D6D1E5E6C93}"/>
                  </a:ext>
                </a:extLst>
              </p:cNvPr>
              <p:cNvSpPr txBox="1"/>
              <p:nvPr/>
            </p:nvSpPr>
            <p:spPr>
              <a:xfrm>
                <a:off x="5989495" y="2807434"/>
                <a:ext cx="614362" cy="369332"/>
              </a:xfrm>
              <a:prstGeom prst="rect">
                <a:avLst/>
              </a:prstGeom>
              <a:noFill/>
            </p:spPr>
            <p:txBody>
              <a:bodyPr wrap="square" rtlCol="0">
                <a:spAutoFit/>
              </a:bodyPr>
              <a:lstStyle/>
              <a:p>
                <a:r>
                  <a:rPr lang="en-US" sz="900">
                    <a:solidFill>
                      <a:srgbClr val="00B050"/>
                    </a:solidFill>
                  </a:rPr>
                  <a:t>electrical losses</a:t>
                </a:r>
              </a:p>
            </p:txBody>
          </p:sp>
          <p:sp>
            <p:nvSpPr>
              <p:cNvPr id="23" name="TextBox 22">
                <a:extLst>
                  <a:ext uri="{FF2B5EF4-FFF2-40B4-BE49-F238E27FC236}">
                    <a16:creationId xmlns:a16="http://schemas.microsoft.com/office/drawing/2014/main" id="{3BC2B097-051D-5D41-2C8F-8BF1BF11E788}"/>
                  </a:ext>
                </a:extLst>
              </p:cNvPr>
              <p:cNvSpPr txBox="1"/>
              <p:nvPr/>
            </p:nvSpPr>
            <p:spPr>
              <a:xfrm>
                <a:off x="3345852" y="1809139"/>
                <a:ext cx="574862" cy="507831"/>
              </a:xfrm>
              <a:prstGeom prst="rect">
                <a:avLst/>
              </a:prstGeom>
              <a:noFill/>
            </p:spPr>
            <p:txBody>
              <a:bodyPr wrap="square" rtlCol="0">
                <a:spAutoFit/>
              </a:bodyPr>
              <a:lstStyle/>
              <a:p>
                <a:r>
                  <a:rPr lang="en-US" sz="900">
                    <a:solidFill>
                      <a:srgbClr val="0070C0"/>
                    </a:solidFill>
                  </a:rPr>
                  <a:t>incident wave energy</a:t>
                </a:r>
              </a:p>
            </p:txBody>
          </p:sp>
        </p:grpSp>
        <p:sp>
          <p:nvSpPr>
            <p:cNvPr id="10" name="Arc 9">
              <a:extLst>
                <a:ext uri="{FF2B5EF4-FFF2-40B4-BE49-F238E27FC236}">
                  <a16:creationId xmlns:a16="http://schemas.microsoft.com/office/drawing/2014/main" id="{778269DA-6B8A-91A1-EF94-7CC655B7EEBA}"/>
                </a:ext>
              </a:extLst>
            </p:cNvPr>
            <p:cNvSpPr/>
            <p:nvPr/>
          </p:nvSpPr>
          <p:spPr>
            <a:xfrm flipH="1">
              <a:off x="7785719" y="116665"/>
              <a:ext cx="504274" cy="543185"/>
            </a:xfrm>
            <a:prstGeom prst="arc">
              <a:avLst/>
            </a:prstGeom>
            <a:ln w="12700">
              <a:solidFill>
                <a:schemeClr val="tx1"/>
              </a:solidFill>
              <a:headEnd type="none"/>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A086A150-305C-3D7F-8F14-C95E2F75332B}"/>
                </a:ext>
              </a:extLst>
            </p:cNvPr>
            <p:cNvSpPr txBox="1"/>
            <p:nvPr/>
          </p:nvSpPr>
          <p:spPr>
            <a:xfrm>
              <a:off x="7984192" y="-28073"/>
              <a:ext cx="763863" cy="276999"/>
            </a:xfrm>
            <a:prstGeom prst="rect">
              <a:avLst/>
            </a:prstGeom>
            <a:noFill/>
          </p:spPr>
          <p:txBody>
            <a:bodyPr wrap="none" rtlCol="0">
              <a:spAutoFit/>
            </a:bodyPr>
            <a:lstStyle/>
            <a:p>
              <a:r>
                <a:rPr lang="en-US" sz="1200" b="1" dirty="0"/>
                <a:t>DEEC-Tec</a:t>
              </a:r>
            </a:p>
          </p:txBody>
        </p:sp>
      </p:grpSp>
      <p:sp>
        <p:nvSpPr>
          <p:cNvPr id="24" name="TextBox 23">
            <a:extLst>
              <a:ext uri="{FF2B5EF4-FFF2-40B4-BE49-F238E27FC236}">
                <a16:creationId xmlns:a16="http://schemas.microsoft.com/office/drawing/2014/main" id="{E5D59BD5-2136-3B32-7C40-2F6028B9FFFC}"/>
              </a:ext>
            </a:extLst>
          </p:cNvPr>
          <p:cNvSpPr txBox="1"/>
          <p:nvPr/>
        </p:nvSpPr>
        <p:spPr>
          <a:xfrm>
            <a:off x="5275319" y="1914626"/>
            <a:ext cx="3438762" cy="369332"/>
          </a:xfrm>
          <a:prstGeom prst="rect">
            <a:avLst/>
          </a:prstGeom>
          <a:noFill/>
        </p:spPr>
        <p:txBody>
          <a:bodyPr wrap="none" rtlCol="0">
            <a:spAutoFit/>
          </a:bodyPr>
          <a:lstStyle/>
          <a:p>
            <a:r>
              <a:rPr lang="en-US" sz="900"/>
              <a:t>see Fig. 1 of C Jean-Mistral et al 2010 Smart Mater. Struct. 19 085012,</a:t>
            </a:r>
            <a:br>
              <a:rPr lang="en-US" sz="900"/>
            </a:br>
            <a:r>
              <a:rPr lang="en-US" sz="900"/>
              <a:t>doi:10.1088/0964-1726/19/8/085012</a:t>
            </a:r>
          </a:p>
        </p:txBody>
      </p:sp>
    </p:spTree>
    <p:extLst>
      <p:ext uri="{BB962C8B-B14F-4D97-AF65-F5344CB8AC3E}">
        <p14:creationId xmlns:p14="http://schemas.microsoft.com/office/powerpoint/2010/main" val="3068401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a:xfrm>
            <a:off x="457200" y="1"/>
            <a:ext cx="7649662" cy="776514"/>
          </a:xfrm>
        </p:spPr>
        <p:txBody>
          <a:bodyPr/>
          <a:lstStyle/>
          <a:p>
            <a:r>
              <a:rPr lang="en-US" dirty="0"/>
              <a:t>Energy conversion (versus energy capture)</a:t>
            </a:r>
          </a:p>
        </p:txBody>
      </p:sp>
      <p:sp>
        <p:nvSpPr>
          <p:cNvPr id="7" name="Rectangle 6">
            <a:extLst>
              <a:ext uri="{FF2B5EF4-FFF2-40B4-BE49-F238E27FC236}">
                <a16:creationId xmlns:a16="http://schemas.microsoft.com/office/drawing/2014/main" id="{4A980CFF-F4A9-B79B-525E-34C91DA1BADC}"/>
              </a:ext>
            </a:extLst>
          </p:cNvPr>
          <p:cNvSpPr/>
          <p:nvPr/>
        </p:nvSpPr>
        <p:spPr>
          <a:xfrm>
            <a:off x="4090856" y="1950165"/>
            <a:ext cx="1249758" cy="648424"/>
          </a:xfrm>
          <a:prstGeom prst="rect">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1F23BC-115E-C48A-E902-3A1100CC556A}"/>
              </a:ext>
            </a:extLst>
          </p:cNvPr>
          <p:cNvSpPr txBox="1"/>
          <p:nvPr/>
        </p:nvSpPr>
        <p:spPr>
          <a:xfrm>
            <a:off x="4305724" y="1747499"/>
            <a:ext cx="712054" cy="230832"/>
          </a:xfrm>
          <a:prstGeom prst="rect">
            <a:avLst/>
          </a:prstGeom>
          <a:noFill/>
        </p:spPr>
        <p:txBody>
          <a:bodyPr wrap="none" rtlCol="0">
            <a:spAutoFit/>
          </a:bodyPr>
          <a:lstStyle/>
          <a:p>
            <a:r>
              <a:rPr lang="en-US" sz="900" dirty="0"/>
              <a:t>Conversion</a:t>
            </a:r>
          </a:p>
        </p:txBody>
      </p:sp>
      <p:grpSp>
        <p:nvGrpSpPr>
          <p:cNvPr id="9" name="Group 8">
            <a:extLst>
              <a:ext uri="{FF2B5EF4-FFF2-40B4-BE49-F238E27FC236}">
                <a16:creationId xmlns:a16="http://schemas.microsoft.com/office/drawing/2014/main" id="{83D41B8D-B273-F1BC-C846-3006B5C6384F}"/>
              </a:ext>
            </a:extLst>
          </p:cNvPr>
          <p:cNvGrpSpPr/>
          <p:nvPr/>
        </p:nvGrpSpPr>
        <p:grpSpPr>
          <a:xfrm>
            <a:off x="2171251" y="1931663"/>
            <a:ext cx="4227084" cy="1748563"/>
            <a:chOff x="3229400" y="1564838"/>
            <a:chExt cx="4227084" cy="1748563"/>
          </a:xfrm>
        </p:grpSpPr>
        <p:sp>
          <p:nvSpPr>
            <p:cNvPr id="12" name="Rectangle 11">
              <a:extLst>
                <a:ext uri="{FF2B5EF4-FFF2-40B4-BE49-F238E27FC236}">
                  <a16:creationId xmlns:a16="http://schemas.microsoft.com/office/drawing/2014/main" id="{1E68B94E-009F-424E-09CC-901BF6C21315}"/>
                </a:ext>
              </a:extLst>
            </p:cNvPr>
            <p:cNvSpPr/>
            <p:nvPr/>
          </p:nvSpPr>
          <p:spPr>
            <a:xfrm>
              <a:off x="3876675" y="1697829"/>
              <a:ext cx="574862" cy="721521"/>
            </a:xfrm>
            <a:prstGeom prst="rect">
              <a:avLst/>
            </a:prstGeom>
            <a:solidFill>
              <a:srgbClr val="00B0F0">
                <a:alpha val="10196"/>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rgbClr val="0070C0"/>
                  </a:solidFill>
                </a:rPr>
                <a:t>work done on WEC</a:t>
              </a:r>
            </a:p>
          </p:txBody>
        </p:sp>
        <p:sp>
          <p:nvSpPr>
            <p:cNvPr id="13" name="Arrow: Bent-Up 12">
              <a:extLst>
                <a:ext uri="{FF2B5EF4-FFF2-40B4-BE49-F238E27FC236}">
                  <a16:creationId xmlns:a16="http://schemas.microsoft.com/office/drawing/2014/main" id="{64663750-017C-B803-32B0-AA4E343AF9BF}"/>
                </a:ext>
              </a:extLst>
            </p:cNvPr>
            <p:cNvSpPr/>
            <p:nvPr/>
          </p:nvSpPr>
          <p:spPr>
            <a:xfrm flipV="1">
              <a:off x="4457909" y="2129752"/>
              <a:ext cx="609686" cy="733771"/>
            </a:xfrm>
            <a:prstGeom prst="bentUpArrow">
              <a:avLst>
                <a:gd name="adj1" fmla="val 47657"/>
                <a:gd name="adj2" fmla="val 46485"/>
                <a:gd name="adj3" fmla="val 50000"/>
              </a:avLst>
            </a:prstGeom>
            <a:solidFill>
              <a:srgbClr val="00B0F0">
                <a:alpha val="5098"/>
              </a:srgb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71384F-ABE9-E26F-D8CA-4CF53BC57117}"/>
                </a:ext>
              </a:extLst>
            </p:cNvPr>
            <p:cNvSpPr/>
            <p:nvPr/>
          </p:nvSpPr>
          <p:spPr>
            <a:xfrm>
              <a:off x="4468609" y="1695702"/>
              <a:ext cx="708128" cy="423701"/>
            </a:xfrm>
            <a:prstGeom prst="rect">
              <a:avLst/>
            </a:prstGeom>
            <a:solidFill>
              <a:srgbClr val="FF0000">
                <a:alpha val="10196"/>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rgbClr val="C00000"/>
                  </a:solidFill>
                </a:rPr>
                <a:t>captured mech energy</a:t>
              </a:r>
            </a:p>
          </p:txBody>
        </p:sp>
        <p:sp>
          <p:nvSpPr>
            <p:cNvPr id="15" name="Arrow: Bent-Up 14">
              <a:extLst>
                <a:ext uri="{FF2B5EF4-FFF2-40B4-BE49-F238E27FC236}">
                  <a16:creationId xmlns:a16="http://schemas.microsoft.com/office/drawing/2014/main" id="{7AADE8C5-46E1-6617-2B8A-76D9D85A9B82}"/>
                </a:ext>
              </a:extLst>
            </p:cNvPr>
            <p:cNvSpPr/>
            <p:nvPr/>
          </p:nvSpPr>
          <p:spPr>
            <a:xfrm flipV="1">
              <a:off x="5194165" y="2021162"/>
              <a:ext cx="574862" cy="823318"/>
            </a:xfrm>
            <a:prstGeom prst="bentUpArrow">
              <a:avLst>
                <a:gd name="adj1" fmla="val 17736"/>
                <a:gd name="adj2" fmla="val 31846"/>
                <a:gd name="adj3" fmla="val 50000"/>
              </a:avLst>
            </a:prstGeom>
            <a:solidFill>
              <a:srgbClr val="FF0000">
                <a:alpha val="5098"/>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CDDB48-86AA-098F-EAA9-272E808F6492}"/>
                </a:ext>
              </a:extLst>
            </p:cNvPr>
            <p:cNvSpPr/>
            <p:nvPr/>
          </p:nvSpPr>
          <p:spPr>
            <a:xfrm>
              <a:off x="5193809" y="1695701"/>
              <a:ext cx="685887" cy="315845"/>
            </a:xfrm>
            <a:prstGeom prst="rect">
              <a:avLst/>
            </a:prstGeom>
            <a:solidFill>
              <a:srgbClr val="92D050"/>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E395134A-E00A-FFBD-6874-68DEB12C024D}"/>
                </a:ext>
              </a:extLst>
            </p:cNvPr>
            <p:cNvSpPr/>
            <p:nvPr/>
          </p:nvSpPr>
          <p:spPr>
            <a:xfrm flipV="1">
              <a:off x="5896426" y="1939314"/>
              <a:ext cx="544722" cy="905165"/>
            </a:xfrm>
            <a:prstGeom prst="bentUpArrow">
              <a:avLst>
                <a:gd name="adj1" fmla="val 13322"/>
                <a:gd name="adj2" fmla="val 31866"/>
                <a:gd name="adj3" fmla="val 50000"/>
              </a:avLst>
            </a:prstGeom>
            <a:solidFill>
              <a:srgbClr val="92D050">
                <a:alpha val="50196"/>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0C4C245B-8EFC-1C91-EE67-7171F0BB1CE8}"/>
                </a:ext>
              </a:extLst>
            </p:cNvPr>
            <p:cNvSpPr/>
            <p:nvPr/>
          </p:nvSpPr>
          <p:spPr>
            <a:xfrm>
              <a:off x="5896426" y="1606731"/>
              <a:ext cx="948910" cy="414431"/>
            </a:xfrm>
            <a:prstGeom prst="rightArrow">
              <a:avLst>
                <a:gd name="adj1" fmla="val 54706"/>
                <a:gd name="adj2" fmla="val 83162"/>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3590389-12D6-CEF6-0510-02F8D8BA3038}"/>
                </a:ext>
              </a:extLst>
            </p:cNvPr>
            <p:cNvSpPr txBox="1"/>
            <p:nvPr/>
          </p:nvSpPr>
          <p:spPr>
            <a:xfrm>
              <a:off x="6842123" y="1564838"/>
              <a:ext cx="614361" cy="507831"/>
            </a:xfrm>
            <a:prstGeom prst="rect">
              <a:avLst/>
            </a:prstGeom>
            <a:noFill/>
          </p:spPr>
          <p:txBody>
            <a:bodyPr wrap="square" rtlCol="0">
              <a:spAutoFit/>
            </a:bodyPr>
            <a:lstStyle/>
            <a:p>
              <a:r>
                <a:rPr lang="en-US" sz="900">
                  <a:solidFill>
                    <a:srgbClr val="00B050"/>
                  </a:solidFill>
                </a:rPr>
                <a:t>useful electrical energy</a:t>
              </a:r>
            </a:p>
          </p:txBody>
        </p:sp>
        <p:sp>
          <p:nvSpPr>
            <p:cNvPr id="20" name="TextBox 19">
              <a:extLst>
                <a:ext uri="{FF2B5EF4-FFF2-40B4-BE49-F238E27FC236}">
                  <a16:creationId xmlns:a16="http://schemas.microsoft.com/office/drawing/2014/main" id="{E7FB51C7-C986-AB1E-5C53-172CADDBA677}"/>
                </a:ext>
              </a:extLst>
            </p:cNvPr>
            <p:cNvSpPr txBox="1"/>
            <p:nvPr/>
          </p:nvSpPr>
          <p:spPr>
            <a:xfrm>
              <a:off x="4492270" y="2805570"/>
              <a:ext cx="855677" cy="507831"/>
            </a:xfrm>
            <a:prstGeom prst="rect">
              <a:avLst/>
            </a:prstGeom>
            <a:noFill/>
          </p:spPr>
          <p:txBody>
            <a:bodyPr wrap="square" rtlCol="0">
              <a:spAutoFit/>
            </a:bodyPr>
            <a:lstStyle/>
            <a:p>
              <a:r>
                <a:rPr lang="en-US" sz="900" dirty="0">
                  <a:solidFill>
                    <a:srgbClr val="0070C0"/>
                  </a:solidFill>
                </a:rPr>
                <a:t>energy radiated back to sea</a:t>
              </a:r>
            </a:p>
          </p:txBody>
        </p:sp>
        <p:sp>
          <p:nvSpPr>
            <p:cNvPr id="21" name="TextBox 20">
              <a:extLst>
                <a:ext uri="{FF2B5EF4-FFF2-40B4-BE49-F238E27FC236}">
                  <a16:creationId xmlns:a16="http://schemas.microsoft.com/office/drawing/2014/main" id="{0E78EA70-317F-AF48-3F9B-4350DC71E1C8}"/>
                </a:ext>
              </a:extLst>
            </p:cNvPr>
            <p:cNvSpPr txBox="1"/>
            <p:nvPr/>
          </p:nvSpPr>
          <p:spPr>
            <a:xfrm>
              <a:off x="5320082" y="2794714"/>
              <a:ext cx="778121" cy="507831"/>
            </a:xfrm>
            <a:prstGeom prst="rect">
              <a:avLst/>
            </a:prstGeom>
            <a:noFill/>
          </p:spPr>
          <p:txBody>
            <a:bodyPr wrap="square" rtlCol="0">
              <a:spAutoFit/>
            </a:bodyPr>
            <a:lstStyle/>
            <a:p>
              <a:r>
                <a:rPr lang="en-US" sz="900">
                  <a:solidFill>
                    <a:srgbClr val="FF0000"/>
                  </a:solidFill>
                </a:rPr>
                <a:t>viscous, friction losses</a:t>
              </a:r>
            </a:p>
          </p:txBody>
        </p:sp>
        <p:sp>
          <p:nvSpPr>
            <p:cNvPr id="22" name="TextBox 21">
              <a:extLst>
                <a:ext uri="{FF2B5EF4-FFF2-40B4-BE49-F238E27FC236}">
                  <a16:creationId xmlns:a16="http://schemas.microsoft.com/office/drawing/2014/main" id="{1E2BBFA9-E592-391B-B709-1D6D1E5E6C93}"/>
                </a:ext>
              </a:extLst>
            </p:cNvPr>
            <p:cNvSpPr txBox="1"/>
            <p:nvPr/>
          </p:nvSpPr>
          <p:spPr>
            <a:xfrm>
              <a:off x="5989495" y="2807434"/>
              <a:ext cx="614362" cy="369332"/>
            </a:xfrm>
            <a:prstGeom prst="rect">
              <a:avLst/>
            </a:prstGeom>
            <a:noFill/>
          </p:spPr>
          <p:txBody>
            <a:bodyPr wrap="square" rtlCol="0">
              <a:spAutoFit/>
            </a:bodyPr>
            <a:lstStyle/>
            <a:p>
              <a:r>
                <a:rPr lang="en-US" sz="900">
                  <a:solidFill>
                    <a:srgbClr val="00B050"/>
                  </a:solidFill>
                </a:rPr>
                <a:t>electrical losses</a:t>
              </a:r>
            </a:p>
          </p:txBody>
        </p:sp>
        <p:sp>
          <p:nvSpPr>
            <p:cNvPr id="23" name="TextBox 22">
              <a:extLst>
                <a:ext uri="{FF2B5EF4-FFF2-40B4-BE49-F238E27FC236}">
                  <a16:creationId xmlns:a16="http://schemas.microsoft.com/office/drawing/2014/main" id="{3BC2B097-051D-5D41-2C8F-8BF1BF11E788}"/>
                </a:ext>
              </a:extLst>
            </p:cNvPr>
            <p:cNvSpPr txBox="1"/>
            <p:nvPr/>
          </p:nvSpPr>
          <p:spPr>
            <a:xfrm>
              <a:off x="3229400" y="1805349"/>
              <a:ext cx="574862" cy="507831"/>
            </a:xfrm>
            <a:prstGeom prst="rect">
              <a:avLst/>
            </a:prstGeom>
            <a:noFill/>
          </p:spPr>
          <p:txBody>
            <a:bodyPr wrap="square" rtlCol="0">
              <a:spAutoFit/>
            </a:bodyPr>
            <a:lstStyle/>
            <a:p>
              <a:r>
                <a:rPr lang="en-US" sz="900" dirty="0">
                  <a:solidFill>
                    <a:srgbClr val="0070C0"/>
                  </a:solidFill>
                </a:rPr>
                <a:t>incident wave energy</a:t>
              </a:r>
            </a:p>
          </p:txBody>
        </p:sp>
      </p:grpSp>
      <p:sp>
        <p:nvSpPr>
          <p:cNvPr id="10" name="Arc 9">
            <a:extLst>
              <a:ext uri="{FF2B5EF4-FFF2-40B4-BE49-F238E27FC236}">
                <a16:creationId xmlns:a16="http://schemas.microsoft.com/office/drawing/2014/main" id="{778269DA-6B8A-91A1-EF94-7CC655B7EEBA}"/>
              </a:ext>
            </a:extLst>
          </p:cNvPr>
          <p:cNvSpPr/>
          <p:nvPr/>
        </p:nvSpPr>
        <p:spPr>
          <a:xfrm flipH="1">
            <a:off x="5040054" y="1763176"/>
            <a:ext cx="504274" cy="543185"/>
          </a:xfrm>
          <a:prstGeom prst="arc">
            <a:avLst/>
          </a:prstGeom>
          <a:ln w="12700">
            <a:solidFill>
              <a:schemeClr val="tx1"/>
            </a:solidFill>
            <a:headEnd type="none"/>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A086A150-305C-3D7F-8F14-C95E2F75332B}"/>
              </a:ext>
            </a:extLst>
          </p:cNvPr>
          <p:cNvSpPr txBox="1"/>
          <p:nvPr/>
        </p:nvSpPr>
        <p:spPr>
          <a:xfrm>
            <a:off x="5238527" y="1618438"/>
            <a:ext cx="763863" cy="276999"/>
          </a:xfrm>
          <a:prstGeom prst="rect">
            <a:avLst/>
          </a:prstGeom>
          <a:noFill/>
        </p:spPr>
        <p:txBody>
          <a:bodyPr wrap="none" rtlCol="0">
            <a:spAutoFit/>
          </a:bodyPr>
          <a:lstStyle/>
          <a:p>
            <a:r>
              <a:rPr lang="en-US" sz="1200" b="1" dirty="0"/>
              <a:t>DEEC-Tec</a:t>
            </a:r>
          </a:p>
        </p:txBody>
      </p:sp>
      <p:sp>
        <p:nvSpPr>
          <p:cNvPr id="24" name="TextBox 23">
            <a:extLst>
              <a:ext uri="{FF2B5EF4-FFF2-40B4-BE49-F238E27FC236}">
                <a16:creationId xmlns:a16="http://schemas.microsoft.com/office/drawing/2014/main" id="{E5D59BD5-2136-3B32-7C40-2F6028B9FFFC}"/>
              </a:ext>
            </a:extLst>
          </p:cNvPr>
          <p:cNvSpPr txBox="1"/>
          <p:nvPr/>
        </p:nvSpPr>
        <p:spPr>
          <a:xfrm>
            <a:off x="109099" y="4682113"/>
            <a:ext cx="5435229" cy="369332"/>
          </a:xfrm>
          <a:prstGeom prst="rect">
            <a:avLst/>
          </a:prstGeom>
          <a:noFill/>
        </p:spPr>
        <p:txBody>
          <a:bodyPr wrap="square" rtlCol="0">
            <a:spAutoFit/>
          </a:bodyPr>
          <a:lstStyle/>
          <a:p>
            <a:r>
              <a:rPr lang="en-US" sz="900" dirty="0"/>
              <a:t>see Fig. 1 of C Jean-Mistral et al 2010 Smart Mater. Struct. 19 085012,</a:t>
            </a:r>
            <a:br>
              <a:rPr lang="en-US" sz="900" dirty="0"/>
            </a:br>
            <a:r>
              <a:rPr lang="en-US" sz="900" dirty="0"/>
              <a:t>doi:10.1088/0964-1726/19/8/085012</a:t>
            </a:r>
          </a:p>
        </p:txBody>
      </p:sp>
      <p:sp>
        <p:nvSpPr>
          <p:cNvPr id="4" name="Rectangle 3">
            <a:extLst>
              <a:ext uri="{FF2B5EF4-FFF2-40B4-BE49-F238E27FC236}">
                <a16:creationId xmlns:a16="http://schemas.microsoft.com/office/drawing/2014/main" id="{D62FDF82-6285-AEF4-DA06-B75BBA401959}"/>
              </a:ext>
            </a:extLst>
          </p:cNvPr>
          <p:cNvSpPr/>
          <p:nvPr/>
        </p:nvSpPr>
        <p:spPr>
          <a:xfrm>
            <a:off x="2746113" y="1950165"/>
            <a:ext cx="1302358" cy="928007"/>
          </a:xfrm>
          <a:prstGeom prst="rect">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C28D8E-FCFD-65DB-0AC6-C638CA27358A}"/>
              </a:ext>
            </a:extLst>
          </p:cNvPr>
          <p:cNvSpPr txBox="1"/>
          <p:nvPr/>
        </p:nvSpPr>
        <p:spPr>
          <a:xfrm>
            <a:off x="3131377" y="1747499"/>
            <a:ext cx="558166" cy="230832"/>
          </a:xfrm>
          <a:prstGeom prst="rect">
            <a:avLst/>
          </a:prstGeom>
          <a:noFill/>
        </p:spPr>
        <p:txBody>
          <a:bodyPr wrap="none" rtlCol="0">
            <a:spAutoFit/>
          </a:bodyPr>
          <a:lstStyle/>
          <a:p>
            <a:r>
              <a:rPr lang="en-US" sz="900" dirty="0"/>
              <a:t>Capture</a:t>
            </a:r>
          </a:p>
        </p:txBody>
      </p:sp>
    </p:spTree>
    <p:extLst>
      <p:ext uri="{BB962C8B-B14F-4D97-AF65-F5344CB8AC3E}">
        <p14:creationId xmlns:p14="http://schemas.microsoft.com/office/powerpoint/2010/main" val="1898333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1D0D-D303-D2E8-29CC-54AB38D537B8}"/>
              </a:ext>
            </a:extLst>
          </p:cNvPr>
          <p:cNvSpPr>
            <a:spLocks noGrp="1"/>
          </p:cNvSpPr>
          <p:nvPr>
            <p:ph type="title"/>
          </p:nvPr>
        </p:nvSpPr>
        <p:spPr/>
        <p:txBody>
          <a:bodyPr/>
          <a:lstStyle/>
          <a:p>
            <a:r>
              <a:rPr lang="en-US"/>
              <a:t>Innovating Distributed Embedded Energy Prize</a:t>
            </a:r>
          </a:p>
        </p:txBody>
      </p:sp>
      <p:pic>
        <p:nvPicPr>
          <p:cNvPr id="3" name="Content Placeholder 4" descr="A screenshot of a video game&#10;&#10;Description automatically generated with medium confidence">
            <a:extLst>
              <a:ext uri="{FF2B5EF4-FFF2-40B4-BE49-F238E27FC236}">
                <a16:creationId xmlns:a16="http://schemas.microsoft.com/office/drawing/2014/main" id="{A08FFEDC-0324-E31A-12EE-4815AB5E40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603" y="884620"/>
            <a:ext cx="7160682" cy="4027884"/>
          </a:xfrm>
          <a:prstGeom prst="rect">
            <a:avLst/>
          </a:prstGeom>
        </p:spPr>
      </p:pic>
      <p:sp>
        <p:nvSpPr>
          <p:cNvPr id="4" name="TextBox 3">
            <a:extLst>
              <a:ext uri="{FF2B5EF4-FFF2-40B4-BE49-F238E27FC236}">
                <a16:creationId xmlns:a16="http://schemas.microsoft.com/office/drawing/2014/main" id="{ECB983DB-5C43-CBDE-416D-6E18D20A4356}"/>
              </a:ext>
            </a:extLst>
          </p:cNvPr>
          <p:cNvSpPr txBox="1"/>
          <p:nvPr/>
        </p:nvSpPr>
        <p:spPr>
          <a:xfrm>
            <a:off x="7376569" y="844886"/>
            <a:ext cx="1669241" cy="4298613"/>
          </a:xfrm>
          <a:prstGeom prst="rect">
            <a:avLst/>
          </a:prstGeom>
          <a:noFill/>
        </p:spPr>
        <p:txBody>
          <a:bodyPr wrap="square" rtlCol="0">
            <a:spAutoFit/>
          </a:bodyPr>
          <a:lstStyle/>
          <a:p>
            <a:pPr marL="214313" indent="-214313" defTabSz="685800">
              <a:spcBef>
                <a:spcPts val="450"/>
              </a:spcBef>
              <a:spcAft>
                <a:spcPts val="450"/>
              </a:spcAft>
              <a:buFont typeface="Arial" panose="020B0604020202020204" pitchFamily="34" charset="0"/>
              <a:buChar char="•"/>
              <a:defRPr/>
            </a:pPr>
            <a:r>
              <a:rPr lang="en-US" sz="1500" b="1" dirty="0">
                <a:solidFill>
                  <a:prstClr val="black"/>
                </a:solidFill>
              </a:rPr>
              <a:t>$2.3M prize pool</a:t>
            </a:r>
          </a:p>
          <a:p>
            <a:pPr marL="214313" indent="-214313" defTabSz="685800">
              <a:spcBef>
                <a:spcPts val="450"/>
              </a:spcBef>
              <a:spcAft>
                <a:spcPts val="450"/>
              </a:spcAft>
              <a:buFont typeface="Arial" panose="020B0604020202020204" pitchFamily="34" charset="0"/>
              <a:buChar char="•"/>
              <a:defRPr/>
            </a:pPr>
            <a:r>
              <a:rPr lang="en-US" sz="1500" dirty="0">
                <a:solidFill>
                  <a:prstClr val="black"/>
                </a:solidFill>
              </a:rPr>
              <a:t>Three phases over two years</a:t>
            </a:r>
          </a:p>
          <a:p>
            <a:pPr marL="214313" indent="-214313" defTabSz="685800">
              <a:spcBef>
                <a:spcPts val="450"/>
              </a:spcBef>
              <a:spcAft>
                <a:spcPts val="450"/>
              </a:spcAft>
              <a:buFont typeface="Arial" panose="020B0604020202020204" pitchFamily="34" charset="0"/>
              <a:buChar char="•"/>
              <a:defRPr/>
            </a:pPr>
            <a:r>
              <a:rPr lang="en-US" sz="1500" dirty="0">
                <a:solidFill>
                  <a:prstClr val="black"/>
                </a:solidFill>
              </a:rPr>
              <a:t>15 awards made in Phase II</a:t>
            </a:r>
          </a:p>
          <a:p>
            <a:pPr marL="214313" indent="-214313" defTabSz="685800">
              <a:spcBef>
                <a:spcPts val="450"/>
              </a:spcBef>
              <a:spcAft>
                <a:spcPts val="450"/>
              </a:spcAft>
              <a:buFont typeface="Arial" panose="020B0604020202020204" pitchFamily="34" charset="0"/>
              <a:buChar char="•"/>
              <a:defRPr/>
            </a:pPr>
            <a:r>
              <a:rPr lang="en-US" sz="1500" dirty="0">
                <a:solidFill>
                  <a:prstClr val="black"/>
                </a:solidFill>
              </a:rPr>
              <a:t>Incentivize progress in early-stage research</a:t>
            </a:r>
          </a:p>
          <a:p>
            <a:pPr marL="214313" indent="-214313" defTabSz="685800">
              <a:spcBef>
                <a:spcPts val="450"/>
              </a:spcBef>
              <a:spcAft>
                <a:spcPts val="450"/>
              </a:spcAft>
              <a:buFont typeface="Arial" panose="020B0604020202020204" pitchFamily="34" charset="0"/>
              <a:buChar char="•"/>
              <a:defRPr/>
            </a:pPr>
            <a:r>
              <a:rPr lang="en-US" sz="1500" dirty="0">
                <a:solidFill>
                  <a:prstClr val="black"/>
                </a:solidFill>
              </a:rPr>
              <a:t>Help solve technical challenges that could be applied to wave energy</a:t>
            </a:r>
          </a:p>
        </p:txBody>
      </p:sp>
    </p:spTree>
    <p:extLst>
      <p:ext uri="{BB962C8B-B14F-4D97-AF65-F5344CB8AC3E}">
        <p14:creationId xmlns:p14="http://schemas.microsoft.com/office/powerpoint/2010/main" val="1742455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Materials (Qn# 2, 7)</a:t>
            </a:r>
          </a:p>
        </p:txBody>
      </p:sp>
      <p:sp>
        <p:nvSpPr>
          <p:cNvPr id="4" name="TextBox 3">
            <a:extLst>
              <a:ext uri="{FF2B5EF4-FFF2-40B4-BE49-F238E27FC236}">
                <a16:creationId xmlns:a16="http://schemas.microsoft.com/office/drawing/2014/main" id="{B9B892D6-0D21-6BD5-C360-1871BF56C32C}"/>
              </a:ext>
            </a:extLst>
          </p:cNvPr>
          <p:cNvSpPr txBox="1"/>
          <p:nvPr/>
        </p:nvSpPr>
        <p:spPr>
          <a:xfrm>
            <a:off x="993802" y="779788"/>
            <a:ext cx="2146934" cy="1200329"/>
          </a:xfrm>
          <a:prstGeom prst="rect">
            <a:avLst/>
          </a:prstGeom>
          <a:noFill/>
        </p:spPr>
        <p:txBody>
          <a:bodyPr wrap="none" rtlCol="0">
            <a:spAutoFit/>
          </a:bodyPr>
          <a:lstStyle/>
          <a:p>
            <a:pPr marL="285750" indent="-285750">
              <a:buFont typeface="Arial" panose="020B0604020202020204" pitchFamily="34" charset="0"/>
              <a:buChar char="•"/>
            </a:pPr>
            <a:r>
              <a:rPr lang="en-US"/>
              <a:t>Special material?</a:t>
            </a:r>
          </a:p>
          <a:p>
            <a:pPr marL="285750" indent="-285750">
              <a:buFont typeface="Arial" panose="020B0604020202020204" pitchFamily="34" charset="0"/>
              <a:buChar char="•"/>
            </a:pPr>
            <a:r>
              <a:rPr lang="en-US"/>
              <a:t>Expensive?</a:t>
            </a:r>
          </a:p>
          <a:p>
            <a:pPr marL="285750" indent="-285750">
              <a:buFont typeface="Arial" panose="020B0604020202020204" pitchFamily="34" charset="0"/>
              <a:buChar char="•"/>
            </a:pPr>
            <a:r>
              <a:rPr lang="en-US"/>
              <a:t>Hazardous?</a:t>
            </a:r>
          </a:p>
          <a:p>
            <a:pPr marL="285750" indent="-285750">
              <a:buFont typeface="Arial" panose="020B0604020202020204" pitchFamily="34" charset="0"/>
              <a:buChar char="•"/>
            </a:pPr>
            <a:r>
              <a:rPr lang="en-US"/>
              <a:t>Supply risk?</a:t>
            </a:r>
          </a:p>
        </p:txBody>
      </p:sp>
      <p:pic>
        <p:nvPicPr>
          <p:cNvPr id="3" name="Picture 2">
            <a:extLst>
              <a:ext uri="{FF2B5EF4-FFF2-40B4-BE49-F238E27FC236}">
                <a16:creationId xmlns:a16="http://schemas.microsoft.com/office/drawing/2014/main" id="{82D02A8B-AD61-A25B-D4B4-77940F874133}"/>
              </a:ext>
            </a:extLst>
          </p:cNvPr>
          <p:cNvPicPr>
            <a:picLocks noChangeAspect="1"/>
          </p:cNvPicPr>
          <p:nvPr/>
        </p:nvPicPr>
        <p:blipFill>
          <a:blip r:embed="rId3"/>
          <a:stretch>
            <a:fillRect/>
          </a:stretch>
        </p:blipFill>
        <p:spPr>
          <a:xfrm>
            <a:off x="742246" y="2114095"/>
            <a:ext cx="3690356" cy="2677521"/>
          </a:xfrm>
          <a:prstGeom prst="rect">
            <a:avLst/>
          </a:prstGeom>
        </p:spPr>
      </p:pic>
      <p:sp>
        <p:nvSpPr>
          <p:cNvPr id="7" name="TextBox 6">
            <a:extLst>
              <a:ext uri="{FF2B5EF4-FFF2-40B4-BE49-F238E27FC236}">
                <a16:creationId xmlns:a16="http://schemas.microsoft.com/office/drawing/2014/main" id="{39DE385F-5F73-721A-4016-A48C363DAAB7}"/>
              </a:ext>
            </a:extLst>
          </p:cNvPr>
          <p:cNvSpPr txBox="1"/>
          <p:nvPr/>
        </p:nvSpPr>
        <p:spPr>
          <a:xfrm>
            <a:off x="-54014" y="4562477"/>
            <a:ext cx="6028316" cy="415498"/>
          </a:xfrm>
          <a:prstGeom prst="rect">
            <a:avLst/>
          </a:prstGeom>
          <a:noFill/>
        </p:spPr>
        <p:txBody>
          <a:bodyPr wrap="square" rtlCol="0">
            <a:spAutoFit/>
          </a:bodyPr>
          <a:lstStyle/>
          <a:p>
            <a:r>
              <a:rPr lang="en-US" sz="1200"/>
              <a:t>Share of top producing countries in total processing of selected minerals and fossil fuels, 2019</a:t>
            </a:r>
            <a:endParaRPr lang="en-US" sz="900"/>
          </a:p>
          <a:p>
            <a:r>
              <a:rPr lang="en-US" sz="900"/>
              <a:t>https://www.iea.org/reports/introducing-the-critical-minerals-policy-tracker/ensuring-supply-reliability-and-resiliency</a:t>
            </a:r>
          </a:p>
        </p:txBody>
      </p:sp>
      <p:pic>
        <p:nvPicPr>
          <p:cNvPr id="11" name="Picture 10" descr="A chart of different types of energy&#10;&#10;Description automatically generated with medium confidence">
            <a:extLst>
              <a:ext uri="{FF2B5EF4-FFF2-40B4-BE49-F238E27FC236}">
                <a16:creationId xmlns:a16="http://schemas.microsoft.com/office/drawing/2014/main" id="{27F4E9B5-1168-A9C6-2F60-174D99564B91}"/>
              </a:ext>
            </a:extLst>
          </p:cNvPr>
          <p:cNvPicPr>
            <a:picLocks noChangeAspect="1"/>
          </p:cNvPicPr>
          <p:nvPr/>
        </p:nvPicPr>
        <p:blipFill>
          <a:blip r:embed="rId4"/>
          <a:stretch>
            <a:fillRect/>
          </a:stretch>
        </p:blipFill>
        <p:spPr>
          <a:xfrm>
            <a:off x="5519822" y="640376"/>
            <a:ext cx="3541776" cy="3697224"/>
          </a:xfrm>
          <a:prstGeom prst="rect">
            <a:avLst/>
          </a:prstGeom>
        </p:spPr>
      </p:pic>
      <p:sp>
        <p:nvSpPr>
          <p:cNvPr id="5" name="TextBox 4">
            <a:extLst>
              <a:ext uri="{FF2B5EF4-FFF2-40B4-BE49-F238E27FC236}">
                <a16:creationId xmlns:a16="http://schemas.microsoft.com/office/drawing/2014/main" id="{049AC793-9DCA-774B-2F16-33F0DA4670BD}"/>
              </a:ext>
            </a:extLst>
          </p:cNvPr>
          <p:cNvSpPr txBox="1"/>
          <p:nvPr/>
        </p:nvSpPr>
        <p:spPr>
          <a:xfrm>
            <a:off x="5918273" y="4267326"/>
            <a:ext cx="3120324" cy="507831"/>
          </a:xfrm>
          <a:prstGeom prst="rect">
            <a:avLst/>
          </a:prstGeom>
          <a:noFill/>
        </p:spPr>
        <p:txBody>
          <a:bodyPr wrap="square" lIns="91440" tIns="45720" rIns="91440" bIns="45720" rtlCol="0" anchor="t">
            <a:spAutoFit/>
          </a:bodyPr>
          <a:lstStyle/>
          <a:p>
            <a:r>
              <a:rPr lang="en-US" sz="900" dirty="0"/>
              <a:t>DOE Critical Materials Assessment, July 2023, https://www.energy.gov/eere/articles/us-department-energy-releases-2023-critical-materials-assessment-evaluate-supply</a:t>
            </a:r>
          </a:p>
        </p:txBody>
      </p:sp>
    </p:spTree>
    <p:extLst>
      <p:ext uri="{BB962C8B-B14F-4D97-AF65-F5344CB8AC3E}">
        <p14:creationId xmlns:p14="http://schemas.microsoft.com/office/powerpoint/2010/main" val="368601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Manufacturing (Qn# 4, 5, 8)</a:t>
            </a:r>
          </a:p>
        </p:txBody>
      </p:sp>
      <p:pic>
        <p:nvPicPr>
          <p:cNvPr id="9" name="Picture 8" descr="A close-up of a machine&#10;&#10;Description automatically generated">
            <a:extLst>
              <a:ext uri="{FF2B5EF4-FFF2-40B4-BE49-F238E27FC236}">
                <a16:creationId xmlns:a16="http://schemas.microsoft.com/office/drawing/2014/main" id="{CB700371-3324-4C87-F584-88DC974471A7}"/>
              </a:ext>
            </a:extLst>
          </p:cNvPr>
          <p:cNvPicPr>
            <a:picLocks noChangeAspect="1"/>
          </p:cNvPicPr>
          <p:nvPr/>
        </p:nvPicPr>
        <p:blipFill>
          <a:blip r:embed="rId3"/>
          <a:stretch>
            <a:fillRect/>
          </a:stretch>
        </p:blipFill>
        <p:spPr>
          <a:xfrm>
            <a:off x="4725192" y="3092719"/>
            <a:ext cx="4320701" cy="1802129"/>
          </a:xfrm>
          <a:prstGeom prst="rect">
            <a:avLst/>
          </a:prstGeom>
        </p:spPr>
      </p:pic>
      <p:pic>
        <p:nvPicPr>
          <p:cNvPr id="13" name="Picture 12" descr="A graph of different parts&#10;&#10;Description automatically generated">
            <a:extLst>
              <a:ext uri="{FF2B5EF4-FFF2-40B4-BE49-F238E27FC236}">
                <a16:creationId xmlns:a16="http://schemas.microsoft.com/office/drawing/2014/main" id="{D0293CB4-3802-5F04-FB92-F5B0D0F40766}"/>
              </a:ext>
            </a:extLst>
          </p:cNvPr>
          <p:cNvPicPr>
            <a:picLocks noChangeAspect="1"/>
          </p:cNvPicPr>
          <p:nvPr/>
        </p:nvPicPr>
        <p:blipFill>
          <a:blip r:embed="rId4"/>
          <a:stretch>
            <a:fillRect/>
          </a:stretch>
        </p:blipFill>
        <p:spPr>
          <a:xfrm>
            <a:off x="4829791" y="575541"/>
            <a:ext cx="4314209" cy="2366532"/>
          </a:xfrm>
          <a:prstGeom prst="rect">
            <a:avLst/>
          </a:prstGeom>
          <a:ln>
            <a:noFill/>
          </a:ln>
        </p:spPr>
      </p:pic>
      <p:sp>
        <p:nvSpPr>
          <p:cNvPr id="14" name="TextBox 13">
            <a:extLst>
              <a:ext uri="{FF2B5EF4-FFF2-40B4-BE49-F238E27FC236}">
                <a16:creationId xmlns:a16="http://schemas.microsoft.com/office/drawing/2014/main" id="{5BEF9301-954D-B3C3-9F3F-052B364C3CA1}"/>
              </a:ext>
            </a:extLst>
          </p:cNvPr>
          <p:cNvSpPr txBox="1"/>
          <p:nvPr/>
        </p:nvSpPr>
        <p:spPr>
          <a:xfrm>
            <a:off x="3745485" y="2862893"/>
            <a:ext cx="5496212" cy="230832"/>
          </a:xfrm>
          <a:prstGeom prst="rect">
            <a:avLst/>
          </a:prstGeom>
          <a:noFill/>
        </p:spPr>
        <p:txBody>
          <a:bodyPr wrap="square" lIns="91440" tIns="45720" rIns="91440" bIns="45720" rtlCol="0" anchor="t">
            <a:spAutoFit/>
          </a:bodyPr>
          <a:lstStyle/>
          <a:p>
            <a:r>
              <a:rPr lang="en-US" sz="900">
                <a:hlinkClick r:id="rId5"/>
              </a:rPr>
              <a:t>https://www.dti.dk/specialists/introduction-to-3d-printing/learn-the-best-new-manufacturing-technology/40476</a:t>
            </a:r>
            <a:r>
              <a:rPr lang="en-US" sz="900"/>
              <a:t> </a:t>
            </a:r>
          </a:p>
        </p:txBody>
      </p:sp>
      <p:sp>
        <p:nvSpPr>
          <p:cNvPr id="15" name="TextBox 14">
            <a:extLst>
              <a:ext uri="{FF2B5EF4-FFF2-40B4-BE49-F238E27FC236}">
                <a16:creationId xmlns:a16="http://schemas.microsoft.com/office/drawing/2014/main" id="{93A0B930-914B-076D-E3AC-58C2AC7B12C3}"/>
              </a:ext>
            </a:extLst>
          </p:cNvPr>
          <p:cNvSpPr txBox="1"/>
          <p:nvPr/>
        </p:nvSpPr>
        <p:spPr>
          <a:xfrm>
            <a:off x="1460127" y="4074941"/>
            <a:ext cx="3283053" cy="1015663"/>
          </a:xfrm>
          <a:prstGeom prst="rect">
            <a:avLst/>
          </a:prstGeom>
          <a:noFill/>
        </p:spPr>
        <p:txBody>
          <a:bodyPr wrap="square" lIns="91440" tIns="45720" rIns="91440" bIns="45720" rtlCol="0" anchor="t">
            <a:spAutoFit/>
          </a:bodyPr>
          <a:lstStyle/>
          <a:p>
            <a:pPr algn="r"/>
            <a:r>
              <a:rPr lang="en-US" sz="1200" dirty="0"/>
              <a:t>Examples of R2R Products: Battery Electrode (left)</a:t>
            </a:r>
            <a:br>
              <a:rPr lang="en-US" sz="1200" dirty="0"/>
            </a:br>
            <a:r>
              <a:rPr lang="en-US" sz="1200" dirty="0"/>
              <a:t>and Thin Film Photovoltaic Module (right)</a:t>
            </a:r>
            <a:br>
              <a:rPr lang="en-US" sz="1200" dirty="0"/>
            </a:br>
            <a:r>
              <a:rPr lang="en-US" sz="900" dirty="0"/>
              <a:t>Innovating Clean Energy Technologies in Advanced Manufacturing,</a:t>
            </a:r>
            <a:br>
              <a:rPr lang="en-US" sz="900" dirty="0"/>
            </a:br>
            <a:r>
              <a:rPr lang="en-US" sz="900" dirty="0"/>
              <a:t>DOE Quadrennial Technology Review 2015,</a:t>
            </a:r>
            <a:br>
              <a:rPr lang="en-US" sz="900" dirty="0">
                <a:ea typeface="+mn-lt"/>
                <a:cs typeface="+mn-lt"/>
              </a:rPr>
            </a:br>
            <a:r>
              <a:rPr lang="en-US" sz="900" dirty="0">
                <a:ea typeface="+mn-lt"/>
                <a:cs typeface="+mn-lt"/>
                <a:hlinkClick r:id="rId6"/>
              </a:rPr>
              <a:t>https://www.energy.gov/quadrennial-technology-review-2015</a:t>
            </a:r>
            <a:endParaRPr lang="en-US" sz="900" dirty="0">
              <a:cs typeface="Calibri"/>
            </a:endParaRPr>
          </a:p>
        </p:txBody>
      </p:sp>
      <p:sp>
        <p:nvSpPr>
          <p:cNvPr id="3" name="TextBox 2">
            <a:extLst>
              <a:ext uri="{FF2B5EF4-FFF2-40B4-BE49-F238E27FC236}">
                <a16:creationId xmlns:a16="http://schemas.microsoft.com/office/drawing/2014/main" id="{15F523D5-4A69-10C2-DEB0-26C87C2628AC}"/>
              </a:ext>
            </a:extLst>
          </p:cNvPr>
          <p:cNvSpPr txBox="1"/>
          <p:nvPr/>
        </p:nvSpPr>
        <p:spPr>
          <a:xfrm>
            <a:off x="417297" y="1045207"/>
            <a:ext cx="413038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COTS vs. custom parts</a:t>
            </a:r>
          </a:p>
          <a:p>
            <a:pPr marL="285750" indent="-285750">
              <a:buFont typeface="Arial" panose="020B0604020202020204" pitchFamily="34" charset="0"/>
              <a:buChar char="•"/>
            </a:pPr>
            <a:r>
              <a:rPr lang="en-US" dirty="0"/>
              <a:t>Can be mass produced cost-effectively, e. g. roll-to-roll </a:t>
            </a:r>
          </a:p>
          <a:p>
            <a:pPr marL="285750" indent="-285750">
              <a:buFont typeface="Arial" panose="020B0604020202020204" pitchFamily="34" charset="0"/>
              <a:buChar char="•"/>
            </a:pPr>
            <a:r>
              <a:rPr lang="en-US" dirty="0"/>
              <a:t>Need new manufacturing capabilities? </a:t>
            </a:r>
          </a:p>
          <a:p>
            <a:pPr marL="285750" indent="-285750">
              <a:buFont typeface="Arial" panose="020B0604020202020204" pitchFamily="34" charset="0"/>
              <a:buChar char="•"/>
            </a:pPr>
            <a:r>
              <a:rPr lang="en-US" dirty="0"/>
              <a:t>Require specialized skills or new workforce expertise?</a:t>
            </a:r>
          </a:p>
          <a:p>
            <a:pPr marL="285750" indent="-285750">
              <a:buFont typeface="Arial" panose="020B0604020202020204" pitchFamily="34" charset="0"/>
              <a:buChar char="•"/>
            </a:pPr>
            <a:r>
              <a:rPr lang="en-US" dirty="0"/>
              <a:t>Dangerous work conditions?</a:t>
            </a:r>
          </a:p>
          <a:p>
            <a:pPr marL="285750" indent="-285750">
              <a:buFont typeface="Arial" panose="020B0604020202020204" pitchFamily="34" charset="0"/>
              <a:buChar char="•"/>
            </a:pPr>
            <a:r>
              <a:rPr lang="en-US" dirty="0"/>
              <a:t>Hazardous materials?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00889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Durability, Reliability (Qn# 6)</a:t>
            </a:r>
          </a:p>
        </p:txBody>
      </p:sp>
      <p:sp>
        <p:nvSpPr>
          <p:cNvPr id="7" name="TextBox 6">
            <a:extLst>
              <a:ext uri="{FF2B5EF4-FFF2-40B4-BE49-F238E27FC236}">
                <a16:creationId xmlns:a16="http://schemas.microsoft.com/office/drawing/2014/main" id="{AEE2B70E-81BA-DE51-074D-40DD0974D26E}"/>
              </a:ext>
            </a:extLst>
          </p:cNvPr>
          <p:cNvSpPr txBox="1"/>
          <p:nvPr/>
        </p:nvSpPr>
        <p:spPr>
          <a:xfrm>
            <a:off x="1554290" y="1130825"/>
            <a:ext cx="622799" cy="369332"/>
          </a:xfrm>
          <a:prstGeom prst="rect">
            <a:avLst/>
          </a:prstGeom>
          <a:noFill/>
        </p:spPr>
        <p:txBody>
          <a:bodyPr wrap="none" rtlCol="0">
            <a:spAutoFit/>
          </a:bodyPr>
          <a:lstStyle/>
          <a:p>
            <a:r>
              <a:rPr lang="en-US" dirty="0"/>
              <a:t>WEC</a:t>
            </a:r>
          </a:p>
        </p:txBody>
      </p:sp>
      <p:sp>
        <p:nvSpPr>
          <p:cNvPr id="8" name="TextBox 7">
            <a:extLst>
              <a:ext uri="{FF2B5EF4-FFF2-40B4-BE49-F238E27FC236}">
                <a16:creationId xmlns:a16="http://schemas.microsoft.com/office/drawing/2014/main" id="{5CD1863C-CF2E-7B0E-417C-45E0ABA81AC2}"/>
              </a:ext>
            </a:extLst>
          </p:cNvPr>
          <p:cNvSpPr txBox="1"/>
          <p:nvPr/>
        </p:nvSpPr>
        <p:spPr>
          <a:xfrm>
            <a:off x="5069502" y="1130825"/>
            <a:ext cx="1620957" cy="369332"/>
          </a:xfrm>
          <a:prstGeom prst="rect">
            <a:avLst/>
          </a:prstGeom>
          <a:noFill/>
        </p:spPr>
        <p:txBody>
          <a:bodyPr wrap="none" rtlCol="0">
            <a:spAutoFit/>
          </a:bodyPr>
          <a:lstStyle/>
          <a:p>
            <a:r>
              <a:rPr lang="en-US" dirty="0"/>
              <a:t>WIND TURBINE</a:t>
            </a:r>
          </a:p>
        </p:txBody>
      </p:sp>
      <p:pic>
        <p:nvPicPr>
          <p:cNvPr id="12" name="Picture 11">
            <a:extLst>
              <a:ext uri="{FF2B5EF4-FFF2-40B4-BE49-F238E27FC236}">
                <a16:creationId xmlns:a16="http://schemas.microsoft.com/office/drawing/2014/main" id="{3064450C-4A55-A87B-DD25-8F0E8D0192DA}"/>
              </a:ext>
            </a:extLst>
          </p:cNvPr>
          <p:cNvPicPr>
            <a:picLocks noChangeAspect="1"/>
          </p:cNvPicPr>
          <p:nvPr/>
        </p:nvPicPr>
        <p:blipFill>
          <a:blip r:embed="rId3"/>
          <a:stretch>
            <a:fillRect/>
          </a:stretch>
        </p:blipFill>
        <p:spPr>
          <a:xfrm>
            <a:off x="5553541" y="1631249"/>
            <a:ext cx="3412108" cy="2477898"/>
          </a:xfrm>
          <a:prstGeom prst="rect">
            <a:avLst/>
          </a:prstGeom>
        </p:spPr>
      </p:pic>
      <p:sp>
        <p:nvSpPr>
          <p:cNvPr id="14" name="TextBox 13">
            <a:extLst>
              <a:ext uri="{FF2B5EF4-FFF2-40B4-BE49-F238E27FC236}">
                <a16:creationId xmlns:a16="http://schemas.microsoft.com/office/drawing/2014/main" id="{7BB20946-25A7-50E5-4B44-F16648047FAD}"/>
              </a:ext>
            </a:extLst>
          </p:cNvPr>
          <p:cNvSpPr txBox="1"/>
          <p:nvPr/>
        </p:nvSpPr>
        <p:spPr>
          <a:xfrm>
            <a:off x="294572" y="4510230"/>
            <a:ext cx="8505756" cy="507831"/>
          </a:xfrm>
          <a:prstGeom prst="rect">
            <a:avLst/>
          </a:prstGeom>
          <a:noFill/>
        </p:spPr>
        <p:txBody>
          <a:bodyPr wrap="square" lIns="91440" tIns="45720" rIns="91440" bIns="45720" rtlCol="0" anchor="t">
            <a:spAutoFit/>
          </a:bodyPr>
          <a:lstStyle/>
          <a:p>
            <a:r>
              <a:rPr lang="en-US" sz="900" dirty="0"/>
              <a:t>Ricardo Antonio Lopez-Chavez, “Reliability Analysis of Wave Energy Converters”, PhD Energy Systems, The University of Edinburgh, 2019, </a:t>
            </a:r>
            <a:r>
              <a:rPr lang="en-US" sz="900" dirty="0">
                <a:hlinkClick r:id="rId4"/>
              </a:rPr>
              <a:t>https://era.ed.ac.uk/handle/1842/38876</a:t>
            </a:r>
            <a:endParaRPr lang="en-US" sz="900" dirty="0"/>
          </a:p>
          <a:p>
            <a:r>
              <a:rPr lang="en-US" sz="900" dirty="0"/>
              <a:t>Berthold Hahn, Michael </a:t>
            </a:r>
            <a:r>
              <a:rPr lang="en-US" sz="900" dirty="0" err="1"/>
              <a:t>Durstewitz</a:t>
            </a:r>
            <a:r>
              <a:rPr lang="en-US" sz="900" dirty="0"/>
              <a:t> and Kurt </a:t>
            </a:r>
            <a:r>
              <a:rPr lang="en-US" sz="900" dirty="0" err="1"/>
              <a:t>Rohrig</a:t>
            </a:r>
            <a:r>
              <a:rPr lang="en-US" sz="900" dirty="0"/>
              <a:t>, “Reliability of Wind Turbines - Experiences of 15 years with 1,500 WTs”, Proceedings of the EUROMECH Colloquium 464b - Wind Energy, 2007, </a:t>
            </a:r>
            <a:r>
              <a:rPr lang="en-US" sz="900" dirty="0">
                <a:hlinkClick r:id="rId5"/>
              </a:rPr>
              <a:t>https://link.springer.com/book/10.1007/978-3-540-33866-6</a:t>
            </a:r>
            <a:r>
              <a:rPr lang="en-US" sz="900" dirty="0"/>
              <a:t> </a:t>
            </a:r>
          </a:p>
        </p:txBody>
      </p:sp>
      <p:pic>
        <p:nvPicPr>
          <p:cNvPr id="5" name="Picture 4">
            <a:extLst>
              <a:ext uri="{FF2B5EF4-FFF2-40B4-BE49-F238E27FC236}">
                <a16:creationId xmlns:a16="http://schemas.microsoft.com/office/drawing/2014/main" id="{D7BD63F9-F9AA-FAC0-ABEB-E19934B48AB6}"/>
              </a:ext>
            </a:extLst>
          </p:cNvPr>
          <p:cNvPicPr>
            <a:picLocks noChangeAspect="1"/>
          </p:cNvPicPr>
          <p:nvPr/>
        </p:nvPicPr>
        <p:blipFill>
          <a:blip r:embed="rId6"/>
          <a:stretch>
            <a:fillRect/>
          </a:stretch>
        </p:blipFill>
        <p:spPr>
          <a:xfrm>
            <a:off x="3408231" y="1631633"/>
            <a:ext cx="3412109" cy="2477898"/>
          </a:xfrm>
          <a:prstGeom prst="rect">
            <a:avLst/>
          </a:prstGeom>
        </p:spPr>
      </p:pic>
      <p:pic>
        <p:nvPicPr>
          <p:cNvPr id="10" name="Picture 9">
            <a:extLst>
              <a:ext uri="{FF2B5EF4-FFF2-40B4-BE49-F238E27FC236}">
                <a16:creationId xmlns:a16="http://schemas.microsoft.com/office/drawing/2014/main" id="{400D9DD8-5D93-281D-59A8-3C1E39A8A7C3}"/>
              </a:ext>
            </a:extLst>
          </p:cNvPr>
          <p:cNvPicPr>
            <a:picLocks noChangeAspect="1"/>
          </p:cNvPicPr>
          <p:nvPr/>
        </p:nvPicPr>
        <p:blipFill>
          <a:blip r:embed="rId7"/>
          <a:stretch>
            <a:fillRect/>
          </a:stretch>
        </p:blipFill>
        <p:spPr>
          <a:xfrm>
            <a:off x="-11621" y="1631633"/>
            <a:ext cx="3419852" cy="2477898"/>
          </a:xfrm>
          <a:prstGeom prst="rect">
            <a:avLst/>
          </a:prstGeom>
        </p:spPr>
      </p:pic>
      <p:cxnSp>
        <p:nvCxnSpPr>
          <p:cNvPr id="3" name="Straight Connector 2">
            <a:extLst>
              <a:ext uri="{FF2B5EF4-FFF2-40B4-BE49-F238E27FC236}">
                <a16:creationId xmlns:a16="http://schemas.microsoft.com/office/drawing/2014/main" id="{F5C7A3D2-C5A3-15FA-1424-BCDE142CF730}"/>
              </a:ext>
            </a:extLst>
          </p:cNvPr>
          <p:cNvCxnSpPr>
            <a:cxnSpLocks/>
          </p:cNvCxnSpPr>
          <p:nvPr/>
        </p:nvCxnSpPr>
        <p:spPr>
          <a:xfrm>
            <a:off x="3282785" y="776515"/>
            <a:ext cx="0" cy="9144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118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a:xfrm>
            <a:off x="453571" y="-1"/>
            <a:ext cx="880695" cy="5143501"/>
          </a:xfrm>
        </p:spPr>
        <p:txBody>
          <a:bodyPr/>
          <a:lstStyle/>
          <a:p>
            <a:endParaRPr lang="en-US" dirty="0"/>
          </a:p>
        </p:txBody>
      </p:sp>
      <p:pic>
        <p:nvPicPr>
          <p:cNvPr id="8" name="Picture 7" descr="A collage of photos of the ocean&#10;&#10;Description automatically generated">
            <a:extLst>
              <a:ext uri="{FF2B5EF4-FFF2-40B4-BE49-F238E27FC236}">
                <a16:creationId xmlns:a16="http://schemas.microsoft.com/office/drawing/2014/main" id="{51AAF4B9-2B74-9C46-19B6-71F079033AFE}"/>
              </a:ext>
            </a:extLst>
          </p:cNvPr>
          <p:cNvPicPr>
            <a:picLocks noChangeAspect="1"/>
          </p:cNvPicPr>
          <p:nvPr/>
        </p:nvPicPr>
        <p:blipFill>
          <a:blip r:embed="rId3"/>
          <a:stretch>
            <a:fillRect/>
          </a:stretch>
        </p:blipFill>
        <p:spPr>
          <a:xfrm>
            <a:off x="1334266" y="0"/>
            <a:ext cx="6475468" cy="5143500"/>
          </a:xfrm>
          <a:prstGeom prst="rect">
            <a:avLst/>
          </a:prstGeom>
        </p:spPr>
      </p:pic>
    </p:spTree>
    <p:extLst>
      <p:ext uri="{BB962C8B-B14F-4D97-AF65-F5344CB8AC3E}">
        <p14:creationId xmlns:p14="http://schemas.microsoft.com/office/powerpoint/2010/main" val="1233613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Durability, Reliability (Qn# 6)</a:t>
            </a:r>
          </a:p>
        </p:txBody>
      </p:sp>
      <p:sp>
        <p:nvSpPr>
          <p:cNvPr id="3" name="TextBox 2">
            <a:extLst>
              <a:ext uri="{FF2B5EF4-FFF2-40B4-BE49-F238E27FC236}">
                <a16:creationId xmlns:a16="http://schemas.microsoft.com/office/drawing/2014/main" id="{98CBD3BC-6204-F89E-AC4D-F449F5211674}"/>
              </a:ext>
            </a:extLst>
          </p:cNvPr>
          <p:cNvSpPr txBox="1"/>
          <p:nvPr/>
        </p:nvSpPr>
        <p:spPr>
          <a:xfrm>
            <a:off x="1274573" y="1584122"/>
            <a:ext cx="394793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Failure modes</a:t>
            </a:r>
          </a:p>
          <a:p>
            <a:pPr marL="285750" indent="-285750">
              <a:buFont typeface="Arial" panose="020B0604020202020204" pitchFamily="34" charset="0"/>
              <a:buChar char="•"/>
            </a:pPr>
            <a:r>
              <a:rPr lang="en-US" dirty="0"/>
              <a:t>Failure rate, Mean time to fail (MTTF)</a:t>
            </a:r>
          </a:p>
          <a:p>
            <a:pPr marL="285750" indent="-285750">
              <a:buFont typeface="Arial" panose="020B0604020202020204" pitchFamily="34" charset="0"/>
              <a:buChar char="•"/>
            </a:pPr>
            <a:r>
              <a:rPr lang="en-US" dirty="0"/>
              <a:t>Consequences of DEEC failure: safety, environmental, economic?</a:t>
            </a:r>
          </a:p>
          <a:p>
            <a:pPr marL="285750" indent="-285750">
              <a:buFont typeface="Arial" panose="020B0604020202020204" pitchFamily="34" charset="0"/>
              <a:buChar char="•"/>
            </a:pPr>
            <a:r>
              <a:rPr lang="en-US" dirty="0"/>
              <a:t>Build redundancy</a:t>
            </a:r>
          </a:p>
          <a:p>
            <a:pPr marL="285750" indent="-285750">
              <a:buFont typeface="Arial" panose="020B0604020202020204" pitchFamily="34" charset="0"/>
              <a:buChar char="•"/>
            </a:pPr>
            <a:r>
              <a:rPr lang="en-US" dirty="0"/>
              <a:t>Make components easily replaceable</a:t>
            </a:r>
          </a:p>
        </p:txBody>
      </p:sp>
    </p:spTree>
    <p:extLst>
      <p:ext uri="{BB962C8B-B14F-4D97-AF65-F5344CB8AC3E}">
        <p14:creationId xmlns:p14="http://schemas.microsoft.com/office/powerpoint/2010/main" val="2168641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Safety (Qn# 10, 11)</a:t>
            </a:r>
          </a:p>
        </p:txBody>
      </p:sp>
      <p:sp>
        <p:nvSpPr>
          <p:cNvPr id="3" name="TextBox 2">
            <a:extLst>
              <a:ext uri="{FF2B5EF4-FFF2-40B4-BE49-F238E27FC236}">
                <a16:creationId xmlns:a16="http://schemas.microsoft.com/office/drawing/2014/main" id="{EC9A67A9-29DB-9CE4-C3CE-6FA9010ACBF5}"/>
              </a:ext>
            </a:extLst>
          </p:cNvPr>
          <p:cNvSpPr txBox="1"/>
          <p:nvPr/>
        </p:nvSpPr>
        <p:spPr>
          <a:xfrm>
            <a:off x="837259" y="1515817"/>
            <a:ext cx="7469481" cy="2585323"/>
          </a:xfrm>
          <a:prstGeom prst="rect">
            <a:avLst/>
          </a:prstGeom>
          <a:noFill/>
        </p:spPr>
        <p:txBody>
          <a:bodyPr wrap="none" rtlCol="0">
            <a:spAutoFit/>
          </a:bodyPr>
          <a:lstStyle/>
          <a:p>
            <a:pPr marL="285750" indent="-285750">
              <a:buFont typeface="Arial" panose="020B0604020202020204" pitchFamily="34" charset="0"/>
              <a:buChar char="•"/>
            </a:pPr>
            <a:r>
              <a:rPr lang="en-US"/>
              <a:t>Risk to people, property, and/or environment at any stage of the life cycle?</a:t>
            </a:r>
          </a:p>
          <a:p>
            <a:pPr marL="285750" indent="-285750">
              <a:buFont typeface="Arial" panose="020B0604020202020204" pitchFamily="34" charset="0"/>
              <a:buChar char="•"/>
            </a:pPr>
            <a:r>
              <a:rPr lang="en-US"/>
              <a:t>Hazardous material?</a:t>
            </a:r>
          </a:p>
          <a:p>
            <a:pPr marL="285750" indent="-285750">
              <a:buFont typeface="Arial" panose="020B0604020202020204" pitchFamily="34" charset="0"/>
              <a:buChar char="•"/>
            </a:pPr>
            <a:r>
              <a:rPr lang="en-US"/>
              <a:t>Exposure to high voltage?</a:t>
            </a:r>
          </a:p>
          <a:p>
            <a:pPr marL="285750" indent="-285750">
              <a:buFont typeface="Arial" panose="020B0604020202020204" pitchFamily="34" charset="0"/>
              <a:buChar char="•"/>
            </a:pPr>
            <a:r>
              <a:rPr lang="en-US"/>
              <a:t>Access to dangerous parts?</a:t>
            </a:r>
          </a:p>
          <a:p>
            <a:pPr marL="285750" indent="-285750">
              <a:buFont typeface="Arial" panose="020B0604020202020204" pitchFamily="34" charset="0"/>
              <a:buChar char="•"/>
            </a:pPr>
            <a:r>
              <a:rPr lang="en-US"/>
              <a:t>Adequate safety systems can be put in place?</a:t>
            </a:r>
          </a:p>
          <a:p>
            <a:pPr marL="285750" indent="-285750">
              <a:buFont typeface="Arial" panose="020B0604020202020204" pitchFamily="34" charset="0"/>
              <a:buChar char="•"/>
            </a:pPr>
            <a:r>
              <a:rPr lang="en-US"/>
              <a:t>All activities are well understood?</a:t>
            </a:r>
          </a:p>
          <a:p>
            <a:pPr marL="285750" indent="-285750">
              <a:buFont typeface="Arial" panose="020B0604020202020204" pitchFamily="34" charset="0"/>
              <a:buChar char="•"/>
            </a:pPr>
            <a:r>
              <a:rPr lang="en-US"/>
              <a:t>Safe operating procedures can be established?</a:t>
            </a:r>
          </a:p>
          <a:p>
            <a:endParaRPr lang="en-US"/>
          </a:p>
          <a:p>
            <a:endParaRPr lang="en-US"/>
          </a:p>
        </p:txBody>
      </p:sp>
    </p:spTree>
    <p:extLst>
      <p:ext uri="{BB962C8B-B14F-4D97-AF65-F5344CB8AC3E}">
        <p14:creationId xmlns:p14="http://schemas.microsoft.com/office/powerpoint/2010/main" val="2211621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External Power Input (Qn# 12)</a:t>
            </a:r>
          </a:p>
        </p:txBody>
      </p:sp>
      <p:sp>
        <p:nvSpPr>
          <p:cNvPr id="3" name="TextBox 2">
            <a:extLst>
              <a:ext uri="{FF2B5EF4-FFF2-40B4-BE49-F238E27FC236}">
                <a16:creationId xmlns:a16="http://schemas.microsoft.com/office/drawing/2014/main" id="{4F1289DA-7D81-064B-F3EA-3D3A83609E0D}"/>
              </a:ext>
            </a:extLst>
          </p:cNvPr>
          <p:cNvSpPr txBox="1"/>
          <p:nvPr/>
        </p:nvSpPr>
        <p:spPr>
          <a:xfrm>
            <a:off x="1017634" y="1984787"/>
            <a:ext cx="7057573" cy="923330"/>
          </a:xfrm>
          <a:prstGeom prst="rect">
            <a:avLst/>
          </a:prstGeom>
          <a:noFill/>
        </p:spPr>
        <p:txBody>
          <a:bodyPr wrap="none" rtlCol="0">
            <a:spAutoFit/>
          </a:bodyPr>
          <a:lstStyle/>
          <a:p>
            <a:pPr marL="285750" indent="-285750">
              <a:buFont typeface="Arial" panose="020B0604020202020204" pitchFamily="34" charset="0"/>
              <a:buChar char="•"/>
            </a:pPr>
            <a:r>
              <a:rPr lang="en-US"/>
              <a:t>Require external power input?</a:t>
            </a:r>
          </a:p>
          <a:p>
            <a:pPr marL="285750" indent="-285750">
              <a:buFont typeface="Arial" panose="020B0604020202020204" pitchFamily="34" charset="0"/>
              <a:buChar char="•"/>
            </a:pPr>
            <a:r>
              <a:rPr lang="en-US"/>
              <a:t>Risk of damage from an abrupt disconnection of external power input?</a:t>
            </a:r>
          </a:p>
          <a:p>
            <a:pPr marL="285750" indent="-285750">
              <a:buFont typeface="Arial" panose="020B0604020202020204" pitchFamily="34" charset="0"/>
              <a:buChar char="•"/>
            </a:pPr>
            <a:r>
              <a:rPr lang="en-US"/>
              <a:t>Local energy storage?</a:t>
            </a:r>
          </a:p>
        </p:txBody>
      </p:sp>
    </p:spTree>
    <p:extLst>
      <p:ext uri="{BB962C8B-B14F-4D97-AF65-F5344CB8AC3E}">
        <p14:creationId xmlns:p14="http://schemas.microsoft.com/office/powerpoint/2010/main" val="3275692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Recycling (Qn# 9)</a:t>
            </a:r>
          </a:p>
        </p:txBody>
      </p:sp>
      <p:pic>
        <p:nvPicPr>
          <p:cNvPr id="9" name="Picture 8" descr="A diagram of a circular economy&#10;&#10;Description automatically generated">
            <a:extLst>
              <a:ext uri="{FF2B5EF4-FFF2-40B4-BE49-F238E27FC236}">
                <a16:creationId xmlns:a16="http://schemas.microsoft.com/office/drawing/2014/main" id="{86E8F176-8029-760F-CD0D-7C11CF3E4DF2}"/>
              </a:ext>
            </a:extLst>
          </p:cNvPr>
          <p:cNvPicPr>
            <a:picLocks noChangeAspect="1"/>
          </p:cNvPicPr>
          <p:nvPr/>
        </p:nvPicPr>
        <p:blipFill rotWithShape="1">
          <a:blip r:embed="rId3"/>
          <a:srcRect t="5966"/>
          <a:stretch/>
        </p:blipFill>
        <p:spPr>
          <a:xfrm>
            <a:off x="6210287" y="1393365"/>
            <a:ext cx="2856028" cy="2560186"/>
          </a:xfrm>
          <a:prstGeom prst="rect">
            <a:avLst/>
          </a:prstGeom>
        </p:spPr>
      </p:pic>
      <p:sp>
        <p:nvSpPr>
          <p:cNvPr id="10" name="TextBox 9">
            <a:extLst>
              <a:ext uri="{FF2B5EF4-FFF2-40B4-BE49-F238E27FC236}">
                <a16:creationId xmlns:a16="http://schemas.microsoft.com/office/drawing/2014/main" id="{E319A661-5AAA-A4BA-7419-C2EF7F49CB00}"/>
              </a:ext>
            </a:extLst>
          </p:cNvPr>
          <p:cNvSpPr txBox="1"/>
          <p:nvPr/>
        </p:nvSpPr>
        <p:spPr>
          <a:xfrm>
            <a:off x="3822196" y="4570402"/>
            <a:ext cx="5096833" cy="507831"/>
          </a:xfrm>
          <a:prstGeom prst="rect">
            <a:avLst/>
          </a:prstGeom>
          <a:noFill/>
        </p:spPr>
        <p:txBody>
          <a:bodyPr wrap="square" rtlCol="0">
            <a:spAutoFit/>
          </a:bodyPr>
          <a:lstStyle/>
          <a:p>
            <a:r>
              <a:rPr lang="en-US" sz="900" dirty="0"/>
              <a:t>Norgren, A., Carpenter, A. &amp; Heath, G. Design for Recycling Principles Applicable to Selected Clean Energy Technologies: Crystalline-Silicon Photovoltaic Modules, Electric Vehicle Batteries, and Wind Turbine Blades. J. Sustain. Metall. 6, 761–774 (2020). https://doi.org/10.1007/s40831-020-00313-3</a:t>
            </a:r>
          </a:p>
        </p:txBody>
      </p:sp>
      <p:sp>
        <p:nvSpPr>
          <p:cNvPr id="11" name="TextBox 10">
            <a:extLst>
              <a:ext uri="{FF2B5EF4-FFF2-40B4-BE49-F238E27FC236}">
                <a16:creationId xmlns:a16="http://schemas.microsoft.com/office/drawing/2014/main" id="{C55ED742-2658-6CE5-0129-550405DA7640}"/>
              </a:ext>
            </a:extLst>
          </p:cNvPr>
          <p:cNvSpPr txBox="1"/>
          <p:nvPr/>
        </p:nvSpPr>
        <p:spPr>
          <a:xfrm>
            <a:off x="368110" y="929796"/>
            <a:ext cx="6227473" cy="3693319"/>
          </a:xfrm>
          <a:prstGeom prst="rect">
            <a:avLst/>
          </a:prstGeom>
          <a:noFill/>
        </p:spPr>
        <p:txBody>
          <a:bodyPr wrap="square" rtlCol="0">
            <a:spAutoFit/>
          </a:bodyPr>
          <a:lstStyle/>
          <a:p>
            <a:pPr marL="285750" indent="-285750">
              <a:buFont typeface="Arial" panose="020B0604020202020204" pitchFamily="34" charset="0"/>
              <a:buChar char="•"/>
            </a:pPr>
            <a:r>
              <a:rPr lang="en-US"/>
              <a:t>Apply </a:t>
            </a:r>
            <a:r>
              <a:rPr lang="en-US" b="1"/>
              <a:t>D</a:t>
            </a:r>
            <a:r>
              <a:rPr lang="en-US"/>
              <a:t>esign </a:t>
            </a:r>
            <a:r>
              <a:rPr lang="en-US" b="1"/>
              <a:t>f</a:t>
            </a:r>
            <a:r>
              <a:rPr lang="en-US"/>
              <a:t>or </a:t>
            </a:r>
            <a:r>
              <a:rPr lang="en-US" b="1"/>
              <a:t>R</a:t>
            </a:r>
            <a:r>
              <a:rPr lang="en-US"/>
              <a:t>ecycling (</a:t>
            </a:r>
            <a:r>
              <a:rPr lang="en-US" b="1" err="1"/>
              <a:t>DfR</a:t>
            </a:r>
            <a:r>
              <a:rPr lang="en-US"/>
              <a:t>) principles; may result in trade-offs between recyclability and product performance and cost</a:t>
            </a:r>
          </a:p>
          <a:p>
            <a:pPr marL="285750" indent="-285750">
              <a:buFont typeface="Arial" panose="020B0604020202020204" pitchFamily="34" charset="0"/>
              <a:buChar char="•"/>
            </a:pPr>
            <a:r>
              <a:rPr lang="en-US"/>
              <a:t>Material choice and ability to liberate separate materials </a:t>
            </a:r>
            <a:r>
              <a:rPr lang="en-US" sz="1800"/>
              <a:t>are critical for recycling</a:t>
            </a:r>
            <a:r>
              <a:rPr lang="en-US"/>
              <a:t>:</a:t>
            </a:r>
          </a:p>
          <a:p>
            <a:pPr marL="742950" lvl="1" indent="-285750">
              <a:buFont typeface="Arial" panose="020B0604020202020204" pitchFamily="34" charset="0"/>
              <a:buChar char="•"/>
            </a:pPr>
            <a:r>
              <a:rPr lang="en-US"/>
              <a:t>Eliminate hazardous materials from product makeup</a:t>
            </a:r>
          </a:p>
          <a:p>
            <a:pPr marL="742950" lvl="1" indent="-285750">
              <a:buFont typeface="Arial" panose="020B0604020202020204" pitchFamily="34" charset="0"/>
              <a:buChar char="•"/>
            </a:pPr>
            <a:r>
              <a:rPr lang="en-US"/>
              <a:t>Minimize hard-to-recycle materials</a:t>
            </a:r>
          </a:p>
          <a:p>
            <a:pPr marL="742950" lvl="1" indent="-285750">
              <a:buFont typeface="Arial" panose="020B0604020202020204" pitchFamily="34" charset="0"/>
              <a:buChar char="•"/>
            </a:pPr>
            <a:r>
              <a:rPr lang="en-US"/>
              <a:t>Minimizing non-reversible adhesives or similar bonds, especially over whole surfaces and for dissimilar materials, can facilitate disassembly and material liberation </a:t>
            </a:r>
          </a:p>
          <a:p>
            <a:pPr marL="742950" lvl="1" indent="-285750">
              <a:buFont typeface="Arial" panose="020B0604020202020204" pitchFamily="34" charset="0"/>
              <a:buChar char="•"/>
            </a:pPr>
            <a:r>
              <a:rPr lang="en-US" b="1"/>
              <a:t>D</a:t>
            </a:r>
            <a:r>
              <a:rPr lang="en-US"/>
              <a:t>esign </a:t>
            </a:r>
            <a:r>
              <a:rPr lang="en-US" b="1"/>
              <a:t>f</a:t>
            </a:r>
            <a:r>
              <a:rPr lang="en-US"/>
              <a:t>or </a:t>
            </a:r>
            <a:r>
              <a:rPr lang="en-US" b="1"/>
              <a:t>D</a:t>
            </a:r>
            <a:r>
              <a:rPr lang="en-US"/>
              <a:t>isassembly (</a:t>
            </a:r>
            <a:r>
              <a:rPr lang="en-US" b="1" err="1"/>
              <a:t>DfD</a:t>
            </a:r>
            <a:r>
              <a:rPr lang="en-US"/>
              <a:t>)</a:t>
            </a:r>
          </a:p>
          <a:p>
            <a:pPr marL="742950" lvl="1" indent="-285750">
              <a:buFont typeface="Arial" panose="020B0604020202020204" pitchFamily="34" charset="0"/>
              <a:buChar char="•"/>
            </a:pPr>
            <a:r>
              <a:rPr lang="en-US"/>
              <a:t>Design products to use recycled materials</a:t>
            </a:r>
          </a:p>
        </p:txBody>
      </p:sp>
    </p:spTree>
    <p:extLst>
      <p:ext uri="{BB962C8B-B14F-4D97-AF65-F5344CB8AC3E}">
        <p14:creationId xmlns:p14="http://schemas.microsoft.com/office/powerpoint/2010/main" val="531805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C067A729-87E7-D7B9-1D5D-0EAB85257DA1}"/>
              </a:ext>
            </a:extLst>
          </p:cNvPr>
          <p:cNvGraphicFramePr>
            <a:graphicFrameLocks noGrp="1"/>
          </p:cNvGraphicFramePr>
          <p:nvPr>
            <p:extLst>
              <p:ext uri="{D42A27DB-BD31-4B8C-83A1-F6EECF244321}">
                <p14:modId xmlns:p14="http://schemas.microsoft.com/office/powerpoint/2010/main" val="2888047392"/>
              </p:ext>
            </p:extLst>
          </p:nvPr>
        </p:nvGraphicFramePr>
        <p:xfrm>
          <a:off x="2807728" y="1551561"/>
          <a:ext cx="5574467" cy="3544254"/>
        </p:xfrm>
        <a:graphic>
          <a:graphicData uri="http://schemas.openxmlformats.org/drawingml/2006/table">
            <a:tbl>
              <a:tblPr firstRow="1" firstCol="1" bandRow="1"/>
              <a:tblGrid>
                <a:gridCol w="394773">
                  <a:extLst>
                    <a:ext uri="{9D8B030D-6E8A-4147-A177-3AD203B41FA5}">
                      <a16:colId xmlns:a16="http://schemas.microsoft.com/office/drawing/2014/main" val="2257749707"/>
                    </a:ext>
                  </a:extLst>
                </a:gridCol>
                <a:gridCol w="408386">
                  <a:extLst>
                    <a:ext uri="{9D8B030D-6E8A-4147-A177-3AD203B41FA5}">
                      <a16:colId xmlns:a16="http://schemas.microsoft.com/office/drawing/2014/main" val="2197515573"/>
                    </a:ext>
                  </a:extLst>
                </a:gridCol>
                <a:gridCol w="408386">
                  <a:extLst>
                    <a:ext uri="{9D8B030D-6E8A-4147-A177-3AD203B41FA5}">
                      <a16:colId xmlns:a16="http://schemas.microsoft.com/office/drawing/2014/main" val="3546851387"/>
                    </a:ext>
                  </a:extLst>
                </a:gridCol>
                <a:gridCol w="408386">
                  <a:extLst>
                    <a:ext uri="{9D8B030D-6E8A-4147-A177-3AD203B41FA5}">
                      <a16:colId xmlns:a16="http://schemas.microsoft.com/office/drawing/2014/main" val="4049509826"/>
                    </a:ext>
                  </a:extLst>
                </a:gridCol>
                <a:gridCol w="408386">
                  <a:extLst>
                    <a:ext uri="{9D8B030D-6E8A-4147-A177-3AD203B41FA5}">
                      <a16:colId xmlns:a16="http://schemas.microsoft.com/office/drawing/2014/main" val="506623406"/>
                    </a:ext>
                  </a:extLst>
                </a:gridCol>
                <a:gridCol w="408386">
                  <a:extLst>
                    <a:ext uri="{9D8B030D-6E8A-4147-A177-3AD203B41FA5}">
                      <a16:colId xmlns:a16="http://schemas.microsoft.com/office/drawing/2014/main" val="3446498870"/>
                    </a:ext>
                  </a:extLst>
                </a:gridCol>
                <a:gridCol w="408386">
                  <a:extLst>
                    <a:ext uri="{9D8B030D-6E8A-4147-A177-3AD203B41FA5}">
                      <a16:colId xmlns:a16="http://schemas.microsoft.com/office/drawing/2014/main" val="3916995488"/>
                    </a:ext>
                  </a:extLst>
                </a:gridCol>
                <a:gridCol w="408386">
                  <a:extLst>
                    <a:ext uri="{9D8B030D-6E8A-4147-A177-3AD203B41FA5}">
                      <a16:colId xmlns:a16="http://schemas.microsoft.com/office/drawing/2014/main" val="3366829118"/>
                    </a:ext>
                  </a:extLst>
                </a:gridCol>
                <a:gridCol w="408386">
                  <a:extLst>
                    <a:ext uri="{9D8B030D-6E8A-4147-A177-3AD203B41FA5}">
                      <a16:colId xmlns:a16="http://schemas.microsoft.com/office/drawing/2014/main" val="373353426"/>
                    </a:ext>
                  </a:extLst>
                </a:gridCol>
                <a:gridCol w="408386">
                  <a:extLst>
                    <a:ext uri="{9D8B030D-6E8A-4147-A177-3AD203B41FA5}">
                      <a16:colId xmlns:a16="http://schemas.microsoft.com/office/drawing/2014/main" val="1365612602"/>
                    </a:ext>
                  </a:extLst>
                </a:gridCol>
                <a:gridCol w="360173">
                  <a:extLst>
                    <a:ext uri="{9D8B030D-6E8A-4147-A177-3AD203B41FA5}">
                      <a16:colId xmlns:a16="http://schemas.microsoft.com/office/drawing/2014/main" val="4070163742"/>
                    </a:ext>
                  </a:extLst>
                </a:gridCol>
                <a:gridCol w="408953">
                  <a:extLst>
                    <a:ext uri="{9D8B030D-6E8A-4147-A177-3AD203B41FA5}">
                      <a16:colId xmlns:a16="http://schemas.microsoft.com/office/drawing/2014/main" val="3306720367"/>
                    </a:ext>
                  </a:extLst>
                </a:gridCol>
                <a:gridCol w="735094">
                  <a:extLst>
                    <a:ext uri="{9D8B030D-6E8A-4147-A177-3AD203B41FA5}">
                      <a16:colId xmlns:a16="http://schemas.microsoft.com/office/drawing/2014/main" val="3764479020"/>
                    </a:ext>
                  </a:extLst>
                </a:gridCol>
              </a:tblGrid>
              <a:tr h="145531">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w="12700" cap="flat" cmpd="sng" algn="ctr">
                      <a:solidFill>
                        <a:srgbClr val="000000"/>
                      </a:solidFill>
                      <a:prstDash val="dash"/>
                      <a:round/>
                      <a:headEnd type="none" w="med" len="med"/>
                      <a:tailEnd type="none" w="med" len="med"/>
                    </a:lnB>
                    <a:noFill/>
                  </a:tcPr>
                </a:tc>
                <a:extLst>
                  <a:ext uri="{0D108BD9-81ED-4DB2-BD59-A6C34878D82A}">
                    <a16:rowId xmlns:a16="http://schemas.microsoft.com/office/drawing/2014/main" val="1445336738"/>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endParaRPr lang="en-US" sz="900" dirty="0">
                        <a:effectLst/>
                        <a:latin typeface="Aptos" panose="020B0004020202020204" pitchFamily="34" charset="0"/>
                        <a:ea typeface="Times New Roman" panose="02020603050405020304" pitchFamily="18" charset="0"/>
                        <a:cs typeface="Aptos" panose="020B0004020202020204" pitchFamily="34" charset="0"/>
                      </a:endParaRPr>
                    </a:p>
                  </a:txBody>
                  <a:tcPr marL="53054" marR="53054" marT="0" marB="0">
                    <a:lnL>
                      <a:noFill/>
                    </a:lnL>
                    <a:lnR w="12700" cap="flat" cmpd="sng" algn="ctr">
                      <a:solidFill>
                        <a:srgbClr val="000000"/>
                      </a:solidFill>
                      <a:prstDash val="dash"/>
                      <a:round/>
                      <a:headEnd type="none" w="med" len="med"/>
                      <a:tailEnd type="none" w="med" len="med"/>
                    </a:lnR>
                    <a:lnT>
                      <a:noFill/>
                    </a:lnT>
                    <a:lnB w="12700" cap="flat" cmpd="sng" algn="ctr">
                      <a:solidFill>
                        <a:srgbClr val="000000"/>
                      </a:solidFill>
                      <a:prstDash val="dash"/>
                      <a:round/>
                      <a:headEnd type="none" w="med" len="med"/>
                      <a:tailEnd type="none" w="med" len="med"/>
                    </a:lnB>
                    <a:noFill/>
                  </a:tcPr>
                </a:tc>
                <a:tc>
                  <a:txBody>
                    <a:bodyPr/>
                    <a:lstStyle/>
                    <a:p>
                      <a:pPr marL="0" marR="0" algn="just">
                        <a:lnSpc>
                          <a:spcPct val="107000"/>
                        </a:lnSpc>
                        <a:spcBef>
                          <a:spcPts val="0"/>
                        </a:spcBef>
                        <a:spcAft>
                          <a:spcPts val="0"/>
                        </a:spcAft>
                      </a:pPr>
                      <a:r>
                        <a:rPr lang="en-US" sz="900" b="1" dirty="0">
                          <a:effectLst/>
                          <a:latin typeface="+mn-lt"/>
                          <a:ea typeface="Times New Roman" panose="02020603050405020304" pitchFamily="18" charset="0"/>
                          <a:cs typeface="Aptos" panose="020B0004020202020204" pitchFamily="34" charset="0"/>
                        </a:rPr>
                        <a:t>IDEAL SYSTEM</a:t>
                      </a:r>
                      <a:endParaRPr lang="en-US" sz="900" b="1" dirty="0">
                        <a:effectLst/>
                        <a:latin typeface="+mn-lt"/>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dash"/>
                      <a:round/>
                      <a:headEnd type="none" w="med" len="med"/>
                      <a:tailEnd type="none" w="med" len="med"/>
                    </a:lnL>
                    <a:lnR>
                      <a:noFill/>
                    </a:lnR>
                    <a:lnT w="12700" cap="flat" cmpd="sng" algn="ctr">
                      <a:solidFill>
                        <a:srgbClr val="000000"/>
                      </a:solidFill>
                      <a:prstDash val="dash"/>
                      <a:round/>
                      <a:headEnd type="none" w="med" len="med"/>
                      <a:tailEnd type="none" w="med" len="med"/>
                    </a:lnT>
                    <a:lnB>
                      <a:noFill/>
                    </a:lnB>
                    <a:noFill/>
                  </a:tcPr>
                </a:tc>
                <a:extLst>
                  <a:ext uri="{0D108BD9-81ED-4DB2-BD59-A6C34878D82A}">
                    <a16:rowId xmlns:a16="http://schemas.microsoft.com/office/drawing/2014/main" val="3183369315"/>
                  </a:ext>
                </a:extLst>
              </a:tr>
              <a:tr h="145531">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rgbClr val="000000"/>
                      </a:solidFill>
                      <a:prstDash val="dash"/>
                      <a:round/>
                      <a:headEnd type="none" w="med" len="med"/>
                      <a:tailEnd type="none" w="med" len="med"/>
                    </a:lnR>
                    <a:lnT>
                      <a:noFill/>
                    </a:lnT>
                    <a:lnB w="12700" cap="flat" cmpd="sng" algn="ctr">
                      <a:solidFill>
                        <a:srgbClr val="000000"/>
                      </a:solidFill>
                      <a:prstDash val="dash"/>
                      <a:round/>
                      <a:headEnd type="none" w="med" len="med"/>
                      <a:tailEnd type="none" w="med" len="med"/>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dash"/>
                      <a:round/>
                      <a:headEnd type="none" w="med" len="med"/>
                      <a:tailEnd type="none" w="med" len="med"/>
                    </a:lnL>
                    <a:lnR>
                      <a:noFill/>
                    </a:lnR>
                    <a:lnT w="12700" cap="flat" cmpd="sng" algn="ctr">
                      <a:solidFill>
                        <a:srgbClr val="000000"/>
                      </a:solidFill>
                      <a:prstDash val="dash"/>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4168773521"/>
                  </a:ext>
                </a:extLst>
              </a:tr>
              <a:tr h="145531">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rgbClr val="000000"/>
                      </a:solidFill>
                      <a:prstDash val="dash"/>
                      <a:round/>
                      <a:headEnd type="none" w="med" len="med"/>
                      <a:tailEnd type="none" w="med" len="med"/>
                    </a:lnR>
                    <a:lnT>
                      <a:noFill/>
                    </a:lnT>
                    <a:lnB w="12700" cap="flat" cmpd="sng" algn="ctr">
                      <a:solidFill>
                        <a:schemeClr val="tx1"/>
                      </a:solidFill>
                      <a:prstDash val="dash"/>
                      <a:round/>
                      <a:headEnd type="none" w="med" len="med"/>
                      <a:tailEnd type="none" w="med" len="med"/>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dash"/>
                      <a:round/>
                      <a:headEnd type="none" w="med" len="med"/>
                      <a:tailEnd type="none" w="med" len="med"/>
                    </a:lnL>
                    <a:lnR>
                      <a:noFill/>
                    </a:lnR>
                    <a:lnT w="12700" cap="flat" cmpd="sng" algn="ctr">
                      <a:solidFill>
                        <a:srgbClr val="000000"/>
                      </a:solidFill>
                      <a:prstDash val="dash"/>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399681781"/>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chemeClr val="tx1"/>
                      </a:solidFill>
                      <a:prstDash val="dash"/>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pP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w="12700" cap="flat" cmpd="sng" algn="ctr">
                      <a:solidFill>
                        <a:schemeClr val="tx1"/>
                      </a:solidFill>
                      <a:prstDash val="dash"/>
                      <a:round/>
                      <a:headEnd type="none" w="med" len="med"/>
                      <a:tailEnd type="none" w="med" len="med"/>
                    </a:lnL>
                    <a:lnR>
                      <a:noFill/>
                    </a:lnR>
                    <a:lnT w="12700" cap="flat" cmpd="sng" algn="ctr">
                      <a:solidFill>
                        <a:schemeClr val="tx1"/>
                      </a:solidFill>
                      <a:prstDash val="dash"/>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2112933686"/>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900" dirty="0">
                          <a:effectLst/>
                          <a:latin typeface="+mn-lt"/>
                          <a:ea typeface="Times New Roman" panose="02020603050405020304" pitchFamily="18" charset="0"/>
                          <a:cs typeface="Aptos" panose="020B0004020202020204" pitchFamily="34" charset="0"/>
                        </a:rPr>
                        <a:t>TPL 9</a:t>
                      </a:r>
                      <a:endParaRPr lang="en-US" sz="900" dirty="0">
                        <a:effectLst/>
                        <a:latin typeface="+mn-lt"/>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3932781703"/>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900" dirty="0">
                          <a:effectLst/>
                          <a:latin typeface="+mn-lt"/>
                          <a:ea typeface="Times New Roman" panose="02020603050405020304" pitchFamily="18" charset="0"/>
                          <a:cs typeface="Aptos" panose="020B0004020202020204" pitchFamily="34" charset="0"/>
                        </a:rPr>
                        <a:t>TPL 8</a:t>
                      </a:r>
                      <a:endParaRPr lang="en-US" sz="900" dirty="0">
                        <a:effectLst/>
                        <a:latin typeface="+mn-lt"/>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2030895477"/>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endParaRPr lang="en-US" sz="900">
                        <a:effectLst/>
                        <a:latin typeface="Aptos" panose="020B0004020202020204" pitchFamily="34" charset="0"/>
                        <a:ea typeface="Times New Roman" panose="02020603050405020304" pitchFamily="18" charset="0"/>
                        <a:cs typeface="Aptos" panose="020B0004020202020204" pitchFamily="34" charset="0"/>
                      </a:endParaRPr>
                    </a:p>
                  </a:txBody>
                  <a:tcPr marL="53054" marR="53054"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900" dirty="0">
                          <a:effectLst/>
                          <a:latin typeface="+mn-lt"/>
                          <a:ea typeface="Times New Roman" panose="02020603050405020304" pitchFamily="18" charset="0"/>
                          <a:cs typeface="Aptos" panose="020B0004020202020204" pitchFamily="34" charset="0"/>
                        </a:rPr>
                        <a:t>TPL 7</a:t>
                      </a:r>
                      <a:endParaRPr lang="en-US" sz="900" dirty="0">
                        <a:effectLst/>
                        <a:latin typeface="+mn-lt"/>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857183196"/>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900" dirty="0">
                          <a:effectLst/>
                          <a:latin typeface="+mn-lt"/>
                          <a:ea typeface="Times New Roman" panose="02020603050405020304" pitchFamily="18" charset="0"/>
                          <a:cs typeface="Aptos" panose="020B0004020202020204" pitchFamily="34" charset="0"/>
                        </a:rPr>
                        <a:t>TPL 6</a:t>
                      </a:r>
                      <a:endParaRPr lang="en-US" sz="900" dirty="0">
                        <a:effectLst/>
                        <a:latin typeface="+mn-lt"/>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3159899513"/>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900" dirty="0">
                          <a:effectLst/>
                          <a:latin typeface="+mn-lt"/>
                          <a:ea typeface="Times New Roman" panose="02020603050405020304" pitchFamily="18" charset="0"/>
                          <a:cs typeface="Aptos" panose="020B0004020202020204" pitchFamily="34" charset="0"/>
                        </a:rPr>
                        <a:t>TPL 5</a:t>
                      </a:r>
                      <a:endParaRPr lang="en-US" sz="900" dirty="0">
                        <a:effectLst/>
                        <a:latin typeface="+mn-lt"/>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1587773266"/>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900" dirty="0">
                          <a:effectLst/>
                          <a:latin typeface="+mn-lt"/>
                          <a:ea typeface="Times New Roman" panose="02020603050405020304" pitchFamily="18" charset="0"/>
                          <a:cs typeface="Aptos" panose="020B0004020202020204" pitchFamily="34" charset="0"/>
                        </a:rPr>
                        <a:t>TPL 4</a:t>
                      </a:r>
                      <a:endParaRPr lang="en-US" sz="900" dirty="0">
                        <a:effectLst/>
                        <a:latin typeface="+mn-lt"/>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2696398403"/>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900" dirty="0">
                          <a:effectLst/>
                          <a:latin typeface="+mn-lt"/>
                          <a:ea typeface="Times New Roman" panose="02020603050405020304" pitchFamily="18" charset="0"/>
                          <a:cs typeface="Aptos" panose="020B0004020202020204" pitchFamily="34" charset="0"/>
                        </a:rPr>
                        <a:t>TPL 3</a:t>
                      </a:r>
                      <a:endParaRPr lang="en-US" sz="900" dirty="0">
                        <a:effectLst/>
                        <a:latin typeface="+mn-lt"/>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2824927275"/>
                  </a:ext>
                </a:extLst>
              </a:tr>
              <a:tr h="296213">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pPr>
                      <a:r>
                        <a:rPr lang="en-US" sz="900" dirty="0">
                          <a:effectLst/>
                          <a:latin typeface="+mn-lt"/>
                          <a:ea typeface="Times New Roman" panose="02020603050405020304" pitchFamily="18" charset="0"/>
                          <a:cs typeface="Aptos" panose="020B0004020202020204" pitchFamily="34" charset="0"/>
                        </a:rPr>
                        <a:t>TPL 2</a:t>
                      </a:r>
                      <a:endParaRPr lang="en-US" sz="900" dirty="0">
                        <a:effectLst/>
                        <a:latin typeface="+mn-lt"/>
                        <a:ea typeface="Times New Roman" panose="02020603050405020304" pitchFamily="18" charset="0"/>
                        <a:cs typeface="Times New Roman" panose="02020603050405020304" pitchFamily="18" charset="0"/>
                      </a:endParaRPr>
                    </a:p>
                  </a:txBody>
                  <a:tcPr marL="53054" marR="5305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1813709151"/>
                  </a:ext>
                </a:extLst>
              </a:tr>
              <a:tr h="145531">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r>
                        <a:rPr lang="en-US" sz="900" dirty="0">
                          <a:effectLst/>
                          <a:latin typeface="+mn-lt"/>
                          <a:ea typeface="Times New Roman" panose="02020603050405020304" pitchFamily="18" charset="0"/>
                          <a:cs typeface="Aptos" panose="020B0004020202020204" pitchFamily="34" charset="0"/>
                        </a:rPr>
                        <a:t>TPL 1</a:t>
                      </a:r>
                      <a:endParaRPr lang="en-US" sz="900" dirty="0">
                        <a:effectLst/>
                        <a:latin typeface="+mn-lt"/>
                        <a:ea typeface="Times New Roman" panose="02020603050405020304" pitchFamily="18" charset="0"/>
                        <a:cs typeface="Times New Roman" panose="02020603050405020304" pitchFamily="18" charset="0"/>
                      </a:endParaRPr>
                    </a:p>
                  </a:txBody>
                  <a:tcPr marL="53054" marR="530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a:effectLst/>
                          <a:latin typeface="Aptos" panose="020B0004020202020204" pitchFamily="34" charset="0"/>
                          <a:ea typeface="Times New Roman" panose="02020603050405020304" pitchFamily="18" charset="0"/>
                          <a:cs typeface="Aptos" panose="020B0004020202020204" pitchFamily="34" charset="0"/>
                        </a:rPr>
                        <a:t> </a:t>
                      </a:r>
                      <a:endParaRPr lang="en-US" sz="90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tc>
                  <a:txBody>
                    <a:bodyPr/>
                    <a:lstStyle/>
                    <a:p>
                      <a:pPr marL="0" marR="0" algn="just">
                        <a:lnSpc>
                          <a:spcPct val="107000"/>
                        </a:lnSpc>
                        <a:spcBef>
                          <a:spcPts val="0"/>
                        </a:spcBef>
                        <a:spcAft>
                          <a:spcPts val="0"/>
                        </a:spcAft>
                      </a:pPr>
                      <a:r>
                        <a:rPr lang="en-US" sz="900" dirty="0">
                          <a:effectLst/>
                          <a:latin typeface="Aptos" panose="020B0004020202020204" pitchFamily="34" charset="0"/>
                          <a:ea typeface="Times New Roman" panose="02020603050405020304" pitchFamily="18" charset="0"/>
                          <a:cs typeface="Aptos" panose="020B0004020202020204" pitchFamily="34" charset="0"/>
                        </a:rPr>
                        <a:t> </a:t>
                      </a:r>
                      <a:endParaRPr lang="en-US" sz="9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3054" marR="53054" marT="0" marB="0">
                    <a:lnL>
                      <a:noFill/>
                    </a:lnL>
                    <a:lnR>
                      <a:noFill/>
                    </a:lnR>
                    <a:lnT>
                      <a:noFill/>
                    </a:lnT>
                    <a:lnB>
                      <a:noFill/>
                    </a:lnB>
                    <a:noFill/>
                  </a:tcPr>
                </a:tc>
                <a:extLst>
                  <a:ext uri="{0D108BD9-81ED-4DB2-BD59-A6C34878D82A}">
                    <a16:rowId xmlns:a16="http://schemas.microsoft.com/office/drawing/2014/main" val="2386028918"/>
                  </a:ext>
                </a:extLst>
              </a:tr>
            </a:tbl>
          </a:graphicData>
        </a:graphic>
      </p:graphicFrame>
      <p:sp>
        <p:nvSpPr>
          <p:cNvPr id="5" name="Thought Bubble: Cloud 4">
            <a:extLst>
              <a:ext uri="{FF2B5EF4-FFF2-40B4-BE49-F238E27FC236}">
                <a16:creationId xmlns:a16="http://schemas.microsoft.com/office/drawing/2014/main" id="{93CFD598-7593-20BA-A906-FD4A1AE527DF}"/>
              </a:ext>
            </a:extLst>
          </p:cNvPr>
          <p:cNvSpPr/>
          <p:nvPr/>
        </p:nvSpPr>
        <p:spPr>
          <a:xfrm rot="16200000" flipH="1" flipV="1">
            <a:off x="3317423" y="1759279"/>
            <a:ext cx="1780334" cy="1551163"/>
          </a:xfrm>
          <a:prstGeom prst="cloudCallout">
            <a:avLst>
              <a:gd name="adj1" fmla="val 81445"/>
              <a:gd name="adj2" fmla="val 23672"/>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t"/>
          <a:lstStyle/>
          <a:p>
            <a:r>
              <a:rPr lang="en-US" sz="900" b="1" u="sng">
                <a:solidFill>
                  <a:schemeClr val="bg1"/>
                </a:solidFill>
              </a:rPr>
              <a:t>Design thinking</a:t>
            </a:r>
            <a:endParaRPr lang="en-US" sz="900" dirty="0">
              <a:solidFill>
                <a:schemeClr val="bg1"/>
              </a:solidFill>
            </a:endParaRPr>
          </a:p>
          <a:p>
            <a:pPr algn="ctr"/>
            <a:endParaRPr lang="en-US" sz="900" dirty="0">
              <a:latin typeface="Aptos" panose="020B0004020202020204" pitchFamily="34" charset="0"/>
            </a:endParaRPr>
          </a:p>
        </p:txBody>
      </p:sp>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dirty="0"/>
              <a:t>TPL &amp; Design/Innovation Frameworks</a:t>
            </a:r>
          </a:p>
        </p:txBody>
      </p:sp>
      <p:pic>
        <p:nvPicPr>
          <p:cNvPr id="11" name="Graphic 1" descr="Walk outline">
            <a:extLst>
              <a:ext uri="{FF2B5EF4-FFF2-40B4-BE49-F238E27FC236}">
                <a16:creationId xmlns:a16="http://schemas.microsoft.com/office/drawing/2014/main" id="{9109B025-359E-EC2F-5084-0FBDE6CDAF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79894" y="1964640"/>
            <a:ext cx="329937" cy="329937"/>
          </a:xfrm>
          <a:prstGeom prst="rect">
            <a:avLst/>
          </a:prstGeom>
        </p:spPr>
      </p:pic>
      <p:pic>
        <p:nvPicPr>
          <p:cNvPr id="12" name="Graphic 1" descr="Walk outline">
            <a:extLst>
              <a:ext uri="{FF2B5EF4-FFF2-40B4-BE49-F238E27FC236}">
                <a16:creationId xmlns:a16="http://schemas.microsoft.com/office/drawing/2014/main" id="{6FF13F75-A0A6-0750-7C3D-28BC779077A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1872" y="4038083"/>
            <a:ext cx="329937" cy="329937"/>
          </a:xfrm>
          <a:prstGeom prst="rect">
            <a:avLst/>
          </a:prstGeom>
        </p:spPr>
      </p:pic>
      <p:sp>
        <p:nvSpPr>
          <p:cNvPr id="18" name="Thought Bubble: Cloud 17">
            <a:extLst>
              <a:ext uri="{FF2B5EF4-FFF2-40B4-BE49-F238E27FC236}">
                <a16:creationId xmlns:a16="http://schemas.microsoft.com/office/drawing/2014/main" id="{753045C3-B959-01F3-D857-749E616FFB8F}"/>
              </a:ext>
            </a:extLst>
          </p:cNvPr>
          <p:cNvSpPr/>
          <p:nvPr/>
        </p:nvSpPr>
        <p:spPr>
          <a:xfrm rot="5400000" flipV="1">
            <a:off x="1964059" y="3394789"/>
            <a:ext cx="671350" cy="1923765"/>
          </a:xfrm>
          <a:prstGeom prst="cloudCallout">
            <a:avLst>
              <a:gd name="adj1" fmla="val -39108"/>
              <a:gd name="adj2" fmla="val 7230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lang="en-US" sz="900" b="1" u="sng" dirty="0"/>
              <a:t>TRIZ</a:t>
            </a:r>
          </a:p>
          <a:p>
            <a:r>
              <a:rPr lang="en-US" sz="900" dirty="0"/>
              <a:t>Eliminate  contradictions in a "win-win" way (no compromise)</a:t>
            </a:r>
          </a:p>
        </p:txBody>
      </p:sp>
      <p:sp>
        <p:nvSpPr>
          <p:cNvPr id="19" name="Thought Bubble: Cloud 18">
            <a:extLst>
              <a:ext uri="{FF2B5EF4-FFF2-40B4-BE49-F238E27FC236}">
                <a16:creationId xmlns:a16="http://schemas.microsoft.com/office/drawing/2014/main" id="{51BA994A-E0EB-1474-61B9-55710E09C6C3}"/>
              </a:ext>
            </a:extLst>
          </p:cNvPr>
          <p:cNvSpPr/>
          <p:nvPr/>
        </p:nvSpPr>
        <p:spPr>
          <a:xfrm rot="16200000" flipH="1" flipV="1">
            <a:off x="1660478" y="1862037"/>
            <a:ext cx="1123056" cy="2799732"/>
          </a:xfrm>
          <a:prstGeom prst="cloudCallout">
            <a:avLst>
              <a:gd name="adj1" fmla="val 68037"/>
              <a:gd name="adj2" fmla="val -54308"/>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900" b="1" u="sng" dirty="0">
                <a:solidFill>
                  <a:schemeClr val="bg1"/>
                </a:solidFill>
              </a:rPr>
              <a:t>Axiomatic design</a:t>
            </a:r>
            <a:endParaRPr lang="en-US" sz="900" dirty="0">
              <a:solidFill>
                <a:schemeClr val="bg1"/>
              </a:solidFill>
            </a:endParaRPr>
          </a:p>
          <a:p>
            <a:r>
              <a:rPr lang="en-US" sz="900" dirty="0">
                <a:solidFill>
                  <a:schemeClr val="bg1"/>
                </a:solidFill>
              </a:rPr>
              <a:t>Axiom 1: Maintain the independence of the functional elements.</a:t>
            </a:r>
          </a:p>
          <a:p>
            <a:r>
              <a:rPr lang="en-US" sz="900" dirty="0">
                <a:solidFill>
                  <a:schemeClr val="bg1"/>
                </a:solidFill>
              </a:rPr>
              <a:t>Axiom 2: Minimize the information content.</a:t>
            </a:r>
          </a:p>
          <a:p>
            <a:pPr algn="ctr"/>
            <a:endParaRPr lang="en-US" sz="900" dirty="0">
              <a:latin typeface="Aptos" panose="020B0004020202020204" pitchFamily="34" charset="0"/>
            </a:endParaRPr>
          </a:p>
        </p:txBody>
      </p:sp>
      <p:pic>
        <p:nvPicPr>
          <p:cNvPr id="23" name="Graphic 22">
            <a:extLst>
              <a:ext uri="{FF2B5EF4-FFF2-40B4-BE49-F238E27FC236}">
                <a16:creationId xmlns:a16="http://schemas.microsoft.com/office/drawing/2014/main" id="{DDB64805-A721-A8E3-6D0B-8A5FC098F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7676" y="2129608"/>
            <a:ext cx="1003625" cy="1132295"/>
          </a:xfrm>
          <a:prstGeom prst="rect">
            <a:avLst/>
          </a:prstGeom>
        </p:spPr>
      </p:pic>
      <p:sp>
        <p:nvSpPr>
          <p:cNvPr id="6" name="Thought Bubble: Cloud 5">
            <a:extLst>
              <a:ext uri="{FF2B5EF4-FFF2-40B4-BE49-F238E27FC236}">
                <a16:creationId xmlns:a16="http://schemas.microsoft.com/office/drawing/2014/main" id="{B7C4CFC0-1038-9000-9F1F-AF60A34D735F}"/>
              </a:ext>
            </a:extLst>
          </p:cNvPr>
          <p:cNvSpPr/>
          <p:nvPr/>
        </p:nvSpPr>
        <p:spPr>
          <a:xfrm rot="5400000" flipV="1">
            <a:off x="6297641" y="486914"/>
            <a:ext cx="546182" cy="1951542"/>
          </a:xfrm>
          <a:prstGeom prst="cloudCallout">
            <a:avLst>
              <a:gd name="adj1" fmla="val 84125"/>
              <a:gd name="adj2" fmla="val 2297"/>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lang="en-US" sz="900" b="1" u="sng" dirty="0"/>
              <a:t>Reality</a:t>
            </a:r>
          </a:p>
          <a:p>
            <a:r>
              <a:rPr lang="en-US" sz="900" dirty="0"/>
              <a:t>Deal with practical constraints, compromise</a:t>
            </a:r>
          </a:p>
        </p:txBody>
      </p:sp>
      <p:sp>
        <p:nvSpPr>
          <p:cNvPr id="3" name="TextBox 2">
            <a:extLst>
              <a:ext uri="{FF2B5EF4-FFF2-40B4-BE49-F238E27FC236}">
                <a16:creationId xmlns:a16="http://schemas.microsoft.com/office/drawing/2014/main" id="{411866C2-C7D1-CE21-EB7D-829C8FA37699}"/>
              </a:ext>
            </a:extLst>
          </p:cNvPr>
          <p:cNvSpPr txBox="1"/>
          <p:nvPr/>
        </p:nvSpPr>
        <p:spPr>
          <a:xfrm>
            <a:off x="4219488" y="4227524"/>
            <a:ext cx="4712314" cy="784830"/>
          </a:xfrm>
          <a:prstGeom prst="rect">
            <a:avLst/>
          </a:prstGeom>
          <a:noFill/>
        </p:spPr>
        <p:txBody>
          <a:bodyPr wrap="square" rtlCol="0">
            <a:spAutoFit/>
          </a:bodyPr>
          <a:lstStyle/>
          <a:p>
            <a:r>
              <a:rPr lang="en-US" sz="900" dirty="0"/>
              <a:t>Valeri </a:t>
            </a:r>
            <a:r>
              <a:rPr lang="en-US" sz="900" dirty="0" err="1"/>
              <a:t>Souchkov</a:t>
            </a:r>
            <a:r>
              <a:rPr lang="en-US" sz="900" dirty="0"/>
              <a:t>, “Glossary of TRIZ and TRIZ related terms”, Version 1.2, The International TRIZ Association - MATRIZ, 2018, </a:t>
            </a:r>
            <a:r>
              <a:rPr lang="en-US" sz="900" dirty="0">
                <a:hlinkClick r:id="rId7"/>
              </a:rPr>
              <a:t>https://www.xtriz.com/publications/TRIZGlossaryVersion1_2.pdf</a:t>
            </a:r>
            <a:r>
              <a:rPr lang="en-US" sz="900" dirty="0"/>
              <a:t> </a:t>
            </a:r>
          </a:p>
          <a:p>
            <a:r>
              <a:rPr lang="en-US" sz="900" dirty="0"/>
              <a:t>Nam P. Suh, “Designing-in of Quality Through Axiomatic Design”, IEEE TRANSACIIONS ON RELIABILITY. VOL. 44. NO. 2. 1995 JUNE</a:t>
            </a:r>
          </a:p>
          <a:p>
            <a:r>
              <a:rPr lang="en-US" sz="900" dirty="0"/>
              <a:t>Design Thinking Defined, </a:t>
            </a:r>
            <a:r>
              <a:rPr lang="en-US" sz="900" dirty="0">
                <a:hlinkClick r:id="rId8"/>
              </a:rPr>
              <a:t>https://designthinking.ideo.com/</a:t>
            </a:r>
            <a:r>
              <a:rPr lang="en-US" sz="900" dirty="0"/>
              <a:t> </a:t>
            </a:r>
          </a:p>
        </p:txBody>
      </p:sp>
    </p:spTree>
    <p:extLst>
      <p:ext uri="{BB962C8B-B14F-4D97-AF65-F5344CB8AC3E}">
        <p14:creationId xmlns:p14="http://schemas.microsoft.com/office/powerpoint/2010/main" val="1470771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TPL Assessment - Implementation &amp; Evolution</a:t>
            </a:r>
          </a:p>
        </p:txBody>
      </p:sp>
      <p:sp>
        <p:nvSpPr>
          <p:cNvPr id="2" name="Espace réservé du contenu 3">
            <a:extLst>
              <a:ext uri="{FF2B5EF4-FFF2-40B4-BE49-F238E27FC236}">
                <a16:creationId xmlns:a16="http://schemas.microsoft.com/office/drawing/2014/main" id="{55CDAF31-A8AF-941D-4C1E-E78B9B3FCB64}"/>
              </a:ext>
            </a:extLst>
          </p:cNvPr>
          <p:cNvSpPr txBox="1">
            <a:spLocks/>
          </p:cNvSpPr>
          <p:nvPr/>
        </p:nvSpPr>
        <p:spPr>
          <a:xfrm>
            <a:off x="647850" y="1138441"/>
            <a:ext cx="7974511" cy="607076"/>
          </a:xfrm>
          <a:prstGeom prst="rect">
            <a:avLst/>
          </a:prstGeom>
        </p:spPr>
        <p:txBody>
          <a:bodyPr>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1800" kern="1200">
                <a:solidFill>
                  <a:schemeClr val="tx1"/>
                </a:solidFill>
                <a:latin typeface="Exo 2 Semi Bold" panose="00000700000000000000" pitchFamily="2" charset="0"/>
                <a:ea typeface="Exo 2 Semi Bold" panose="00000700000000000000" pitchFamily="2" charset="0"/>
                <a:cs typeface="Exo 2 Semi Bold" panose="00000700000000000000" pitchFamily="2"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latin typeface="+mn-lt"/>
              </a:rPr>
              <a:t>Version History - </a:t>
            </a:r>
            <a:r>
              <a:rPr lang="en-US" sz="1800" dirty="0">
                <a:latin typeface="+mn-lt"/>
              </a:rPr>
              <a:t>continuous assimilation of feedback, improvement, development, and release of TPL assessment tool</a:t>
            </a:r>
          </a:p>
          <a:p>
            <a:pPr marL="342900" lvl="1" indent="0">
              <a:buNone/>
            </a:pPr>
            <a:endParaRPr lang="en-US" sz="1575" dirty="0"/>
          </a:p>
        </p:txBody>
      </p:sp>
      <p:pic>
        <p:nvPicPr>
          <p:cNvPr id="4" name="Picture 3">
            <a:extLst>
              <a:ext uri="{FF2B5EF4-FFF2-40B4-BE49-F238E27FC236}">
                <a16:creationId xmlns:a16="http://schemas.microsoft.com/office/drawing/2014/main" id="{9FDFCDB1-C224-88D8-D38E-78C6FB5EFD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886" y="2620702"/>
            <a:ext cx="1004580" cy="1978231"/>
          </a:xfrm>
          <a:prstGeom prst="rect">
            <a:avLst/>
          </a:prstGeom>
          <a:noFill/>
          <a:ln>
            <a:noFill/>
          </a:ln>
        </p:spPr>
      </p:pic>
      <p:pic>
        <p:nvPicPr>
          <p:cNvPr id="6" name="Picture 5">
            <a:extLst>
              <a:ext uri="{FF2B5EF4-FFF2-40B4-BE49-F238E27FC236}">
                <a16:creationId xmlns:a16="http://schemas.microsoft.com/office/drawing/2014/main" id="{7566101C-F4B8-97CB-0A5D-B28B2E19501A}"/>
              </a:ext>
            </a:extLst>
          </p:cNvPr>
          <p:cNvPicPr>
            <a:picLocks noChangeAspect="1"/>
          </p:cNvPicPr>
          <p:nvPr/>
        </p:nvPicPr>
        <p:blipFill>
          <a:blip r:embed="rId5"/>
          <a:stretch>
            <a:fillRect/>
          </a:stretch>
        </p:blipFill>
        <p:spPr>
          <a:xfrm>
            <a:off x="1668437" y="2638334"/>
            <a:ext cx="1407033" cy="1764792"/>
          </a:xfrm>
          <a:prstGeom prst="rect">
            <a:avLst/>
          </a:prstGeom>
        </p:spPr>
      </p:pic>
      <p:pic>
        <p:nvPicPr>
          <p:cNvPr id="7" name="Picture 6">
            <a:extLst>
              <a:ext uri="{FF2B5EF4-FFF2-40B4-BE49-F238E27FC236}">
                <a16:creationId xmlns:a16="http://schemas.microsoft.com/office/drawing/2014/main" id="{1C63702F-2412-5FBD-E00D-CE8F2C905CD6}"/>
              </a:ext>
            </a:extLst>
          </p:cNvPr>
          <p:cNvPicPr>
            <a:picLocks noChangeAspect="1"/>
          </p:cNvPicPr>
          <p:nvPr/>
        </p:nvPicPr>
        <p:blipFill rotWithShape="1">
          <a:blip r:embed="rId6">
            <a:extLst>
              <a:ext uri="{28A0092B-C50C-407E-A947-70E740481C1C}">
                <a14:useLocalDpi xmlns:a14="http://schemas.microsoft.com/office/drawing/2010/main" val="0"/>
              </a:ext>
            </a:extLst>
          </a:blip>
          <a:srcRect r="5498"/>
          <a:stretch/>
        </p:blipFill>
        <p:spPr>
          <a:xfrm>
            <a:off x="3473485" y="2615304"/>
            <a:ext cx="3263251" cy="1867843"/>
          </a:xfrm>
          <a:prstGeom prst="rect">
            <a:avLst/>
          </a:prstGeom>
        </p:spPr>
      </p:pic>
      <p:pic>
        <p:nvPicPr>
          <p:cNvPr id="8" name="Picture 7" descr="A picture containing timeline&#10;&#10;Description automatically generated">
            <a:extLst>
              <a:ext uri="{FF2B5EF4-FFF2-40B4-BE49-F238E27FC236}">
                <a16:creationId xmlns:a16="http://schemas.microsoft.com/office/drawing/2014/main" id="{B26A5B66-91D9-C148-E14C-6B801EC2166F}"/>
              </a:ext>
            </a:extLst>
          </p:cNvPr>
          <p:cNvPicPr>
            <a:picLocks noChangeAspect="1"/>
          </p:cNvPicPr>
          <p:nvPr/>
        </p:nvPicPr>
        <p:blipFill>
          <a:blip r:embed="rId7"/>
          <a:stretch>
            <a:fillRect/>
          </a:stretch>
        </p:blipFill>
        <p:spPr>
          <a:xfrm>
            <a:off x="7087778" y="2615304"/>
            <a:ext cx="1834211" cy="1901684"/>
          </a:xfrm>
          <a:prstGeom prst="rect">
            <a:avLst/>
          </a:prstGeom>
        </p:spPr>
      </p:pic>
      <p:sp>
        <p:nvSpPr>
          <p:cNvPr id="9" name="TextBox 8">
            <a:extLst>
              <a:ext uri="{FF2B5EF4-FFF2-40B4-BE49-F238E27FC236}">
                <a16:creationId xmlns:a16="http://schemas.microsoft.com/office/drawing/2014/main" id="{73CADC07-6D13-361F-D585-FDFC995A34E6}"/>
              </a:ext>
            </a:extLst>
          </p:cNvPr>
          <p:cNvSpPr txBox="1"/>
          <p:nvPr/>
        </p:nvSpPr>
        <p:spPr>
          <a:xfrm>
            <a:off x="451468" y="2059977"/>
            <a:ext cx="1052468" cy="369332"/>
          </a:xfrm>
          <a:prstGeom prst="rect">
            <a:avLst/>
          </a:prstGeom>
          <a:noFill/>
        </p:spPr>
        <p:txBody>
          <a:bodyPr wrap="none" rtlCol="0">
            <a:spAutoFit/>
          </a:bodyPr>
          <a:lstStyle/>
          <a:p>
            <a:r>
              <a:rPr lang="en-US" u="sng" dirty="0"/>
              <a:t>Version 2</a:t>
            </a:r>
          </a:p>
        </p:txBody>
      </p:sp>
      <p:sp>
        <p:nvSpPr>
          <p:cNvPr id="10" name="TextBox 9">
            <a:extLst>
              <a:ext uri="{FF2B5EF4-FFF2-40B4-BE49-F238E27FC236}">
                <a16:creationId xmlns:a16="http://schemas.microsoft.com/office/drawing/2014/main" id="{C3D5DFC9-5BD7-1A9F-7DA4-2E49694750CE}"/>
              </a:ext>
            </a:extLst>
          </p:cNvPr>
          <p:cNvSpPr txBox="1"/>
          <p:nvPr/>
        </p:nvSpPr>
        <p:spPr>
          <a:xfrm>
            <a:off x="1991973" y="2072803"/>
            <a:ext cx="1052468" cy="369332"/>
          </a:xfrm>
          <a:prstGeom prst="rect">
            <a:avLst/>
          </a:prstGeom>
          <a:noFill/>
        </p:spPr>
        <p:txBody>
          <a:bodyPr wrap="none" rtlCol="0">
            <a:spAutoFit/>
          </a:bodyPr>
          <a:lstStyle/>
          <a:p>
            <a:r>
              <a:rPr lang="en-US" u="sng" dirty="0"/>
              <a:t>Version 4</a:t>
            </a:r>
          </a:p>
        </p:txBody>
      </p:sp>
      <p:sp>
        <p:nvSpPr>
          <p:cNvPr id="11" name="TextBox 10">
            <a:extLst>
              <a:ext uri="{FF2B5EF4-FFF2-40B4-BE49-F238E27FC236}">
                <a16:creationId xmlns:a16="http://schemas.microsoft.com/office/drawing/2014/main" id="{69DA5DCD-BCDD-B1C0-1B8A-0FB18D08C995}"/>
              </a:ext>
            </a:extLst>
          </p:cNvPr>
          <p:cNvSpPr txBox="1"/>
          <p:nvPr/>
        </p:nvSpPr>
        <p:spPr>
          <a:xfrm>
            <a:off x="4734500" y="2072803"/>
            <a:ext cx="1052468" cy="369332"/>
          </a:xfrm>
          <a:prstGeom prst="rect">
            <a:avLst/>
          </a:prstGeom>
          <a:noFill/>
        </p:spPr>
        <p:txBody>
          <a:bodyPr wrap="none" rtlCol="0">
            <a:spAutoFit/>
          </a:bodyPr>
          <a:lstStyle/>
          <a:p>
            <a:r>
              <a:rPr lang="en-US" u="sng" dirty="0"/>
              <a:t>Version 5</a:t>
            </a:r>
          </a:p>
        </p:txBody>
      </p:sp>
      <p:sp>
        <p:nvSpPr>
          <p:cNvPr id="12" name="TextBox 11">
            <a:extLst>
              <a:ext uri="{FF2B5EF4-FFF2-40B4-BE49-F238E27FC236}">
                <a16:creationId xmlns:a16="http://schemas.microsoft.com/office/drawing/2014/main" id="{236E8D77-C4D1-FE69-9312-4E7495B22E7B}"/>
              </a:ext>
            </a:extLst>
          </p:cNvPr>
          <p:cNvSpPr txBox="1"/>
          <p:nvPr/>
        </p:nvSpPr>
        <p:spPr>
          <a:xfrm>
            <a:off x="6971619" y="1921477"/>
            <a:ext cx="2119426" cy="646331"/>
          </a:xfrm>
          <a:prstGeom prst="rect">
            <a:avLst/>
          </a:prstGeom>
          <a:noFill/>
        </p:spPr>
        <p:txBody>
          <a:bodyPr wrap="none" rtlCol="0">
            <a:spAutoFit/>
          </a:bodyPr>
          <a:lstStyle/>
          <a:p>
            <a:r>
              <a:rPr lang="en-US" u="sng" dirty="0"/>
              <a:t>Version 6, </a:t>
            </a:r>
          </a:p>
          <a:p>
            <a:r>
              <a:rPr lang="en-US" u="sng" dirty="0">
                <a:hlinkClick r:id="rId8"/>
              </a:rPr>
              <a:t>https://tpl.nrel.gov/</a:t>
            </a:r>
            <a:r>
              <a:rPr lang="en-US" u="sng" dirty="0"/>
              <a:t> </a:t>
            </a:r>
          </a:p>
        </p:txBody>
      </p:sp>
    </p:spTree>
    <p:custDataLst>
      <p:tags r:id="rId1"/>
    </p:custDataLst>
    <p:extLst>
      <p:ext uri="{BB962C8B-B14F-4D97-AF65-F5344CB8AC3E}">
        <p14:creationId xmlns:p14="http://schemas.microsoft.com/office/powerpoint/2010/main" val="2822576629"/>
      </p:ext>
    </p:extLst>
  </p:cSld>
  <p:clrMapOvr>
    <a:masterClrMapping/>
  </p:clrMapOvr>
  <mc:AlternateContent xmlns:mc="http://schemas.openxmlformats.org/markup-compatibility/2006" xmlns:p14="http://schemas.microsoft.com/office/powerpoint/2010/main">
    <mc:Choice Requires="p14">
      <p:transition p14:dur="10" advTm="84208"/>
    </mc:Choice>
    <mc:Fallback xmlns="">
      <p:transition advTm="8420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3620-CDFA-4E8C-A2A3-29AF7C93F7E8}"/>
              </a:ext>
            </a:extLst>
          </p:cNvPr>
          <p:cNvSpPr>
            <a:spLocks noGrp="1"/>
          </p:cNvSpPr>
          <p:nvPr>
            <p:ph type="title"/>
          </p:nvPr>
        </p:nvSpPr>
        <p:spPr>
          <a:solidFill>
            <a:srgbClr val="0079C1"/>
          </a:solidFill>
        </p:spPr>
        <p:txBody>
          <a:bodyPr/>
          <a:lstStyle/>
          <a:p>
            <a:r>
              <a:rPr lang="en-US">
                <a:latin typeface="Franklin Gothic Medium" panose="020B0603020102020204" pitchFamily="34" charset="0"/>
              </a:rPr>
              <a:t>Prize Goals</a:t>
            </a:r>
          </a:p>
        </p:txBody>
      </p:sp>
      <p:sp>
        <p:nvSpPr>
          <p:cNvPr id="4" name="TextBox 3">
            <a:extLst>
              <a:ext uri="{FF2B5EF4-FFF2-40B4-BE49-F238E27FC236}">
                <a16:creationId xmlns:a16="http://schemas.microsoft.com/office/drawing/2014/main" id="{AFB7FE25-0F4C-49AF-BF9A-856A640CDCCC}"/>
              </a:ext>
            </a:extLst>
          </p:cNvPr>
          <p:cNvSpPr txBox="1"/>
          <p:nvPr/>
        </p:nvSpPr>
        <p:spPr>
          <a:xfrm>
            <a:off x="301925" y="865149"/>
            <a:ext cx="5246355" cy="2993127"/>
          </a:xfrm>
          <a:prstGeom prst="rect">
            <a:avLst/>
          </a:prstGeom>
          <a:noFill/>
        </p:spPr>
        <p:txBody>
          <a:bodyPr wrap="square" lIns="68580" tIns="34290" rIns="68580" bIns="34290" anchor="t">
            <a:spAutoFit/>
          </a:bodyPr>
          <a:lstStyle/>
          <a:p>
            <a:pPr marL="214313" indent="-214313" defTabSz="685800" fontAlgn="base">
              <a:spcBef>
                <a:spcPts val="450"/>
              </a:spcBef>
              <a:spcAft>
                <a:spcPts val="450"/>
              </a:spcAft>
              <a:buFont typeface="Arial" panose="020B0604020202020204" pitchFamily="34" charset="0"/>
              <a:buChar char="•"/>
            </a:pPr>
            <a:r>
              <a:rPr lang="en-US" sz="1500" b="1">
                <a:solidFill>
                  <a:srgbClr val="000000"/>
                </a:solidFill>
                <a:latin typeface="Franklin Gothic Book"/>
              </a:rPr>
              <a:t>Leverage WEC innovation to systematically develop DEEC-Tec concepts </a:t>
            </a:r>
            <a:r>
              <a:rPr lang="en-US" sz="1500">
                <a:solidFill>
                  <a:srgbClr val="000000"/>
                </a:solidFill>
                <a:latin typeface="Franklin Gothic Book"/>
              </a:rPr>
              <a:t>that could bring value to the ocean wave energy industry  </a:t>
            </a:r>
          </a:p>
          <a:p>
            <a:pPr marL="214313" indent="-214313" defTabSz="685800" fontAlgn="base">
              <a:spcBef>
                <a:spcPts val="450"/>
              </a:spcBef>
              <a:spcAft>
                <a:spcPts val="450"/>
              </a:spcAft>
              <a:buFont typeface="Arial" panose="020B0604020202020204" pitchFamily="34" charset="0"/>
              <a:buChar char="•"/>
            </a:pPr>
            <a:r>
              <a:rPr lang="en-US" sz="1500" b="1">
                <a:solidFill>
                  <a:srgbClr val="000000"/>
                </a:solidFill>
                <a:latin typeface="Franklin Gothic Book"/>
              </a:rPr>
              <a:t>Build a solver community</a:t>
            </a:r>
            <a:r>
              <a:rPr lang="en-US" sz="1500">
                <a:solidFill>
                  <a:srgbClr val="000000"/>
                </a:solidFill>
                <a:latin typeface="Franklin Gothic Book"/>
              </a:rPr>
              <a:t> by engaging and facilitating collaboration between diverse innovators in the marine energy industry and related DEEC-Tec disciplines  </a:t>
            </a:r>
          </a:p>
          <a:p>
            <a:pPr marL="214313" indent="-214313" defTabSz="685800" fontAlgn="base">
              <a:spcBef>
                <a:spcPts val="450"/>
              </a:spcBef>
              <a:spcAft>
                <a:spcPts val="450"/>
              </a:spcAft>
              <a:buFont typeface="Arial" panose="020B0604020202020204" pitchFamily="34" charset="0"/>
              <a:buChar char="•"/>
            </a:pPr>
            <a:r>
              <a:rPr lang="en-US" sz="1500" b="1">
                <a:solidFill>
                  <a:srgbClr val="000000"/>
                </a:solidFill>
                <a:latin typeface="Franklin Gothic Book"/>
              </a:rPr>
              <a:t>Encourage development of novel DEEC-Tec with high potential</a:t>
            </a:r>
            <a:r>
              <a:rPr lang="en-US" sz="1500">
                <a:solidFill>
                  <a:srgbClr val="000000"/>
                </a:solidFill>
                <a:latin typeface="Franklin Gothic Book"/>
              </a:rPr>
              <a:t> relevance to WECs by supporting an interdisciplinary set of competitors from ideation to design  </a:t>
            </a:r>
          </a:p>
          <a:p>
            <a:pPr marL="214313" indent="-214313" defTabSz="685800" fontAlgn="base">
              <a:spcBef>
                <a:spcPts val="450"/>
              </a:spcBef>
              <a:spcAft>
                <a:spcPts val="450"/>
              </a:spcAft>
              <a:buFont typeface="Arial" panose="020B0604020202020204" pitchFamily="34" charset="0"/>
              <a:buChar char="•"/>
            </a:pPr>
            <a:r>
              <a:rPr lang="en-US" sz="1500" b="1">
                <a:solidFill>
                  <a:srgbClr val="000000"/>
                </a:solidFill>
                <a:latin typeface="Franklin Gothic Book"/>
              </a:rPr>
              <a:t>Refine WEC innovation methods</a:t>
            </a:r>
            <a:r>
              <a:rPr lang="en-US" sz="1500">
                <a:solidFill>
                  <a:srgbClr val="000000"/>
                </a:solidFill>
                <a:latin typeface="Franklin Gothic Book"/>
              </a:rPr>
              <a:t> to incorporate ideas beyond the field of wave energy based on feedback from the prize  </a:t>
            </a:r>
          </a:p>
        </p:txBody>
      </p:sp>
      <p:sp>
        <p:nvSpPr>
          <p:cNvPr id="5" name="Rectangle 4">
            <a:extLst>
              <a:ext uri="{FF2B5EF4-FFF2-40B4-BE49-F238E27FC236}">
                <a16:creationId xmlns:a16="http://schemas.microsoft.com/office/drawing/2014/main" id="{80FD9F2A-F4AC-4A3E-ACAF-443AE116EBB6}"/>
              </a:ext>
            </a:extLst>
          </p:cNvPr>
          <p:cNvSpPr/>
          <p:nvPr/>
        </p:nvSpPr>
        <p:spPr>
          <a:xfrm>
            <a:off x="1048627" y="4184089"/>
            <a:ext cx="7656188" cy="530915"/>
          </a:xfrm>
          <a:prstGeom prst="rect">
            <a:avLst/>
          </a:prstGeom>
          <a:solidFill>
            <a:srgbClr val="43BDBB"/>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square" lIns="68580" tIns="34290" rIns="68580" bIns="34290" anchor="t">
            <a:spAutoFit/>
          </a:bodyPr>
          <a:lstStyle/>
          <a:p>
            <a:pPr algn="ctr" defTabSz="685800" fontAlgn="base">
              <a:spcBef>
                <a:spcPct val="0"/>
              </a:spcBef>
              <a:spcAft>
                <a:spcPct val="0"/>
              </a:spcAft>
            </a:pPr>
            <a:r>
              <a:rPr lang="en-US" sz="1500">
                <a:solidFill>
                  <a:srgbClr val="000000"/>
                </a:solidFill>
                <a:latin typeface="Franklin Gothic Book"/>
              </a:rPr>
              <a:t>WPTO’s desired outcome for </a:t>
            </a:r>
            <a:r>
              <a:rPr lang="en-US" sz="1500" err="1">
                <a:solidFill>
                  <a:srgbClr val="000000"/>
                </a:solidFill>
                <a:latin typeface="Franklin Gothic Book"/>
              </a:rPr>
              <a:t>InDEEP</a:t>
            </a:r>
            <a:r>
              <a:rPr lang="en-US" sz="1500">
                <a:solidFill>
                  <a:srgbClr val="000000"/>
                </a:solidFill>
                <a:latin typeface="Franklin Gothic Book"/>
              </a:rPr>
              <a:t> is an understanding of the landscape of innovators and </a:t>
            </a:r>
            <a:br>
              <a:rPr lang="en-US" sz="1500">
                <a:solidFill>
                  <a:srgbClr val="000000"/>
                </a:solidFill>
                <a:latin typeface="Franklin Gothic Book"/>
              </a:rPr>
            </a:br>
            <a:r>
              <a:rPr lang="en-US" sz="1500">
                <a:solidFill>
                  <a:srgbClr val="000000"/>
                </a:solidFill>
                <a:latin typeface="Franklin Gothic Book"/>
              </a:rPr>
              <a:t>potential DEEC-Tec solutions that could be applied to wave energy devices.</a:t>
            </a:r>
            <a:endParaRPr lang="en-US" sz="2100">
              <a:solidFill>
                <a:prstClr val="white"/>
              </a:solidFill>
              <a:latin typeface="Franklin Gothic Book"/>
            </a:endParaRPr>
          </a:p>
        </p:txBody>
      </p:sp>
      <p:cxnSp>
        <p:nvCxnSpPr>
          <p:cNvPr id="3" name="Straight Connector 2">
            <a:extLst>
              <a:ext uri="{FF2B5EF4-FFF2-40B4-BE49-F238E27FC236}">
                <a16:creationId xmlns:a16="http://schemas.microsoft.com/office/drawing/2014/main" id="{C61991A3-ED51-70AA-2221-9609B8E2BF65}"/>
              </a:ext>
            </a:extLst>
          </p:cNvPr>
          <p:cNvCxnSpPr>
            <a:cxnSpLocks/>
          </p:cNvCxnSpPr>
          <p:nvPr/>
        </p:nvCxnSpPr>
        <p:spPr>
          <a:xfrm>
            <a:off x="5811193" y="1217224"/>
            <a:ext cx="0" cy="222936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wheel, gear&#10;&#10;Description automatically generated">
            <a:extLst>
              <a:ext uri="{FF2B5EF4-FFF2-40B4-BE49-F238E27FC236}">
                <a16:creationId xmlns:a16="http://schemas.microsoft.com/office/drawing/2014/main" id="{E40619F2-1CDA-3D90-8E92-5559EEC4BF05}"/>
              </a:ext>
            </a:extLst>
          </p:cNvPr>
          <p:cNvPicPr>
            <a:picLocks noChangeAspect="1"/>
          </p:cNvPicPr>
          <p:nvPr/>
        </p:nvPicPr>
        <p:blipFill>
          <a:blip r:embed="rId3"/>
          <a:stretch>
            <a:fillRect/>
          </a:stretch>
        </p:blipFill>
        <p:spPr>
          <a:xfrm>
            <a:off x="6337019" y="1238367"/>
            <a:ext cx="2169319" cy="2208218"/>
          </a:xfrm>
          <a:prstGeom prst="rect">
            <a:avLst/>
          </a:prstGeom>
        </p:spPr>
      </p:pic>
      <p:sp>
        <p:nvSpPr>
          <p:cNvPr id="6" name="TextBox 5">
            <a:hlinkClick r:id="rId4"/>
            <a:extLst>
              <a:ext uri="{FF2B5EF4-FFF2-40B4-BE49-F238E27FC236}">
                <a16:creationId xmlns:a16="http://schemas.microsoft.com/office/drawing/2014/main" id="{CEBF3A70-F516-FB5F-8C6A-4A5E51323791}"/>
              </a:ext>
            </a:extLst>
          </p:cNvPr>
          <p:cNvSpPr txBox="1"/>
          <p:nvPr/>
        </p:nvSpPr>
        <p:spPr>
          <a:xfrm>
            <a:off x="6542360" y="3517198"/>
            <a:ext cx="1883621" cy="5078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defTabSz="685800" fontAlgn="base">
              <a:spcBef>
                <a:spcPct val="0"/>
              </a:spcBef>
              <a:spcAft>
                <a:spcPct val="0"/>
              </a:spcAft>
            </a:pPr>
            <a:r>
              <a:rPr lang="en-US" sz="1350" dirty="0">
                <a:solidFill>
                  <a:prstClr val="white"/>
                </a:solidFill>
                <a:latin typeface="Franklin Gothic Book"/>
              </a:rPr>
              <a:t>See the Official Rules Document Section 1.5</a:t>
            </a:r>
          </a:p>
        </p:txBody>
      </p:sp>
    </p:spTree>
    <p:extLst>
      <p:ext uri="{BB962C8B-B14F-4D97-AF65-F5344CB8AC3E}">
        <p14:creationId xmlns:p14="http://schemas.microsoft.com/office/powerpoint/2010/main" val="1683947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Modifying grid-scale to PBE applications </a:t>
            </a:r>
          </a:p>
        </p:txBody>
      </p:sp>
      <p:pic>
        <p:nvPicPr>
          <p:cNvPr id="4" name="Picture 3" descr="A cover of a book&#10;&#10;Description automatically generated">
            <a:extLst>
              <a:ext uri="{FF2B5EF4-FFF2-40B4-BE49-F238E27FC236}">
                <a16:creationId xmlns:a16="http://schemas.microsoft.com/office/drawing/2014/main" id="{F75C7871-28E1-200F-6144-D594251F5764}"/>
              </a:ext>
            </a:extLst>
          </p:cNvPr>
          <p:cNvPicPr>
            <a:picLocks noChangeAspect="1"/>
          </p:cNvPicPr>
          <p:nvPr/>
        </p:nvPicPr>
        <p:blipFill>
          <a:blip r:embed="rId4"/>
          <a:stretch>
            <a:fillRect/>
          </a:stretch>
        </p:blipFill>
        <p:spPr>
          <a:xfrm>
            <a:off x="6357223" y="776515"/>
            <a:ext cx="2771180" cy="3586233"/>
          </a:xfrm>
          <a:prstGeom prst="rect">
            <a:avLst/>
          </a:prstGeom>
        </p:spPr>
      </p:pic>
      <p:sp>
        <p:nvSpPr>
          <p:cNvPr id="9" name="Rectangle 6">
            <a:extLst>
              <a:ext uri="{FF2B5EF4-FFF2-40B4-BE49-F238E27FC236}">
                <a16:creationId xmlns:a16="http://schemas.microsoft.com/office/drawing/2014/main" id="{F7D34A46-F9DD-D6F7-EA92-C0AB5331783F}"/>
              </a:ext>
            </a:extLst>
          </p:cNvPr>
          <p:cNvSpPr>
            <a:spLocks noChangeArrowheads="1"/>
          </p:cNvSpPr>
          <p:nvPr/>
        </p:nvSpPr>
        <p:spPr bwMode="auto">
          <a:xfrm>
            <a:off x="4817435" y="617642"/>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a:solidFill>
                  <a:srgbClr val="000000"/>
                </a:solidFill>
                <a:latin typeface="Times New Roman" panose="02020603050405020304" pitchFamily="18" charset="0"/>
                <a:cs typeface="Times New Roman" panose="02020603050405020304" pitchFamily="18" charset="0"/>
              </a:rPr>
              <a:t> </a:t>
            </a:r>
            <a:endParaRPr lang="en-US" altLang="en-US" sz="1350"/>
          </a:p>
          <a:p>
            <a:pPr defTabSz="685800"/>
            <a:endParaRPr lang="en-US" altLang="en-US" sz="1350"/>
          </a:p>
        </p:txBody>
      </p:sp>
      <p:sp>
        <p:nvSpPr>
          <p:cNvPr id="11" name="Rectangle 1">
            <a:extLst>
              <a:ext uri="{FF2B5EF4-FFF2-40B4-BE49-F238E27FC236}">
                <a16:creationId xmlns:a16="http://schemas.microsoft.com/office/drawing/2014/main" id="{69038F35-E87D-FDBA-9B66-352A46EA2498}"/>
              </a:ext>
            </a:extLst>
          </p:cNvPr>
          <p:cNvSpPr>
            <a:spLocks noChangeArrowheads="1"/>
          </p:cNvSpPr>
          <p:nvPr/>
        </p:nvSpPr>
        <p:spPr bwMode="auto">
          <a:xfrm>
            <a:off x="540544" y="1322109"/>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a:solidFill>
                  <a:srgbClr val="000000"/>
                </a:solidFill>
                <a:latin typeface="Times New Roman" panose="02020603050405020304" pitchFamily="18" charset="0"/>
                <a:cs typeface="Times New Roman" panose="02020603050405020304" pitchFamily="18" charset="0"/>
              </a:rPr>
              <a:t> </a:t>
            </a:r>
            <a:endParaRPr lang="en-US" altLang="en-US" sz="1350"/>
          </a:p>
          <a:p>
            <a:pPr defTabSz="685800"/>
            <a:endParaRPr lang="en-US" altLang="en-US" sz="1350"/>
          </a:p>
        </p:txBody>
      </p:sp>
      <p:pic>
        <p:nvPicPr>
          <p:cNvPr id="6" name="Picture 5" descr="A diagram of a marine life cycle&#10;&#10;Description automatically generated">
            <a:extLst>
              <a:ext uri="{FF2B5EF4-FFF2-40B4-BE49-F238E27FC236}">
                <a16:creationId xmlns:a16="http://schemas.microsoft.com/office/drawing/2014/main" id="{238808C5-C3E4-7AFC-4A23-BB5ACB835D0F}"/>
              </a:ext>
            </a:extLst>
          </p:cNvPr>
          <p:cNvPicPr>
            <a:picLocks noChangeAspect="1"/>
          </p:cNvPicPr>
          <p:nvPr/>
        </p:nvPicPr>
        <p:blipFill>
          <a:blip r:embed="rId5"/>
          <a:stretch>
            <a:fillRect/>
          </a:stretch>
        </p:blipFill>
        <p:spPr>
          <a:xfrm>
            <a:off x="2230411" y="4010190"/>
            <a:ext cx="1779612" cy="1129667"/>
          </a:xfrm>
          <a:prstGeom prst="rect">
            <a:avLst/>
          </a:prstGeom>
        </p:spPr>
      </p:pic>
      <p:sp>
        <p:nvSpPr>
          <p:cNvPr id="16" name="TextBox 1">
            <a:extLst>
              <a:ext uri="{FF2B5EF4-FFF2-40B4-BE49-F238E27FC236}">
                <a16:creationId xmlns:a16="http://schemas.microsoft.com/office/drawing/2014/main" id="{CD4BDCBD-9F98-37A4-9FE8-025B5FCC3BEF}"/>
              </a:ext>
            </a:extLst>
          </p:cNvPr>
          <p:cNvSpPr txBox="1"/>
          <p:nvPr/>
        </p:nvSpPr>
        <p:spPr>
          <a:xfrm>
            <a:off x="679035" y="795917"/>
            <a:ext cx="5555294" cy="3023905"/>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ea typeface="Open Sans" panose="020B0606030504020204" pitchFamily="34" charset="0"/>
                <a:cs typeface="Open Sans" panose="020B0606030504020204" pitchFamily="34" charset="0"/>
                <a:sym typeface="Wingdings" panose="05000000000000000000" pitchFamily="2" charset="2"/>
              </a:rPr>
              <a:t>PBE</a:t>
            </a:r>
            <a:r>
              <a:rPr lang="en-US" sz="1200" dirty="0">
                <a:ea typeface="Open Sans" panose="020B0606030504020204" pitchFamily="34" charset="0"/>
                <a:cs typeface="Open Sans" panose="020B0606030504020204" pitchFamily="34" charset="0"/>
                <a:sym typeface="Wingdings" panose="05000000000000000000" pitchFamily="2" charset="2"/>
              </a:rPr>
              <a:t> markets have some </a:t>
            </a:r>
            <a:r>
              <a:rPr lang="en-US" sz="1200" b="1" dirty="0">
                <a:ea typeface="Open Sans" panose="020B0606030504020204" pitchFamily="34" charset="0"/>
                <a:cs typeface="Open Sans" panose="020B0606030504020204" pitchFamily="34" charset="0"/>
                <a:sym typeface="Wingdings" panose="05000000000000000000" pitchFamily="2" charset="2"/>
              </a:rPr>
              <a:t>overlapping</a:t>
            </a:r>
            <a:r>
              <a:rPr lang="en-US" sz="1200" dirty="0">
                <a:ea typeface="Open Sans" panose="020B0606030504020204" pitchFamily="34" charset="0"/>
                <a:cs typeface="Open Sans" panose="020B0606030504020204" pitchFamily="34" charset="0"/>
                <a:sym typeface="Wingdings" panose="05000000000000000000" pitchFamily="2" charset="2"/>
              </a:rPr>
              <a:t> functional </a:t>
            </a:r>
            <a:r>
              <a:rPr lang="en-US" sz="1200" b="1" dirty="0">
                <a:ea typeface="Open Sans" panose="020B0606030504020204" pitchFamily="34" charset="0"/>
                <a:cs typeface="Open Sans" panose="020B0606030504020204" pitchFamily="34" charset="0"/>
                <a:sym typeface="Wingdings" panose="05000000000000000000" pitchFamily="2" charset="2"/>
              </a:rPr>
              <a:t>requirements</a:t>
            </a:r>
            <a:r>
              <a:rPr lang="en-US" sz="1200" dirty="0">
                <a:ea typeface="Open Sans" panose="020B0606030504020204" pitchFamily="34" charset="0"/>
                <a:cs typeface="Open Sans" panose="020B0606030504020204" pitchFamily="34" charset="0"/>
                <a:sym typeface="Wingdings" panose="05000000000000000000" pitchFamily="2" charset="2"/>
              </a:rPr>
              <a:t> </a:t>
            </a:r>
            <a:r>
              <a:rPr lang="en-US" sz="1200" b="1" dirty="0">
                <a:ea typeface="Open Sans" panose="020B0606030504020204" pitchFamily="34" charset="0"/>
                <a:cs typeface="Open Sans" panose="020B0606030504020204" pitchFamily="34" charset="0"/>
                <a:sym typeface="Wingdings" panose="05000000000000000000" pitchFamily="2" charset="2"/>
              </a:rPr>
              <a:t>to grid </a:t>
            </a:r>
            <a:r>
              <a:rPr lang="en-US" sz="1200" dirty="0">
                <a:ea typeface="Open Sans" panose="020B0606030504020204" pitchFamily="34" charset="0"/>
                <a:cs typeface="Open Sans" panose="020B0606030504020204" pitchFamily="34" charset="0"/>
                <a:sym typeface="Wingdings" panose="05000000000000000000" pitchFamily="2" charset="2"/>
              </a:rPr>
              <a:t>applications.</a:t>
            </a:r>
          </a:p>
          <a:p>
            <a:r>
              <a:rPr lang="en-US" sz="1200" dirty="0">
                <a:ea typeface="Open Sans" panose="020B0606030504020204" pitchFamily="34" charset="0"/>
                <a:cs typeface="Open Sans" panose="020B0606030504020204" pitchFamily="34" charset="0"/>
                <a:sym typeface="Wingdings" panose="05000000000000000000" pitchFamily="2" charset="2"/>
              </a:rPr>
              <a:t>The general approach </a:t>
            </a:r>
            <a:r>
              <a:rPr lang="en-US" sz="1200" b="1" dirty="0">
                <a:ea typeface="Open Sans" panose="020B0606030504020204" pitchFamily="34" charset="0"/>
                <a:cs typeface="Open Sans" panose="020B0606030504020204" pitchFamily="34" charset="0"/>
                <a:sym typeface="Wingdings" panose="05000000000000000000" pitchFamily="2" charset="2"/>
              </a:rPr>
              <a:t>(Quality Function Deployment) </a:t>
            </a:r>
            <a:r>
              <a:rPr lang="en-US" sz="1200" dirty="0">
                <a:ea typeface="Open Sans" panose="020B0606030504020204" pitchFamily="34" charset="0"/>
                <a:cs typeface="Open Sans" panose="020B0606030504020204" pitchFamily="34" charset="0"/>
                <a:sym typeface="Wingdings" panose="05000000000000000000" pitchFamily="2" charset="2"/>
              </a:rPr>
              <a:t>per PBE:</a:t>
            </a:r>
            <a:endParaRPr lang="en-US" sz="1200" dirty="0">
              <a:ea typeface="Open Sans" panose="020B0606030504020204" pitchFamily="34" charset="0"/>
              <a:cs typeface="Open Sans" panose="020B0606030504020204" pitchFamily="34" charset="0"/>
            </a:endParaRPr>
          </a:p>
          <a:p>
            <a:pPr lvl="1"/>
            <a:r>
              <a:rPr lang="en-US" sz="1200" dirty="0">
                <a:ea typeface="Open Sans" panose="020B0606030504020204" pitchFamily="34" charset="0"/>
                <a:cs typeface="Open Sans" panose="020B0606030504020204" pitchFamily="34" charset="0"/>
                <a:sym typeface="Wingdings" panose="05000000000000000000" pitchFamily="2" charset="2"/>
              </a:rPr>
              <a:t>1) </a:t>
            </a:r>
            <a:r>
              <a:rPr lang="en-US" sz="1200" b="1" dirty="0">
                <a:ea typeface="Open Sans" panose="020B0606030504020204" pitchFamily="34" charset="0"/>
                <a:cs typeface="Open Sans" panose="020B0606030504020204" pitchFamily="34" charset="0"/>
                <a:sym typeface="Wingdings" panose="05000000000000000000" pitchFamily="2" charset="2"/>
              </a:rPr>
              <a:t>Identify stakeholder</a:t>
            </a:r>
            <a:r>
              <a:rPr lang="en-US" sz="1200" dirty="0">
                <a:ea typeface="Open Sans" panose="020B0606030504020204" pitchFamily="34" charset="0"/>
                <a:cs typeface="Open Sans" panose="020B0606030504020204" pitchFamily="34" charset="0"/>
                <a:sym typeface="Wingdings" panose="05000000000000000000" pitchFamily="2" charset="2"/>
              </a:rPr>
              <a:t>, system, and sub-system </a:t>
            </a:r>
            <a:r>
              <a:rPr lang="en-US" sz="1200" b="1" dirty="0">
                <a:ea typeface="Open Sans" panose="020B0606030504020204" pitchFamily="34" charset="0"/>
                <a:cs typeface="Open Sans" panose="020B0606030504020204" pitchFamily="34" charset="0"/>
                <a:sym typeface="Wingdings" panose="05000000000000000000" pitchFamily="2" charset="2"/>
              </a:rPr>
              <a:t>requirements</a:t>
            </a:r>
            <a:r>
              <a:rPr lang="en-US" sz="1200" dirty="0">
                <a:ea typeface="Open Sans" panose="020B0606030504020204" pitchFamily="34" charset="0"/>
                <a:cs typeface="Open Sans" panose="020B0606030504020204" pitchFamily="34" charset="0"/>
                <a:sym typeface="Wingdings" panose="05000000000000000000" pitchFamily="2" charset="2"/>
              </a:rPr>
              <a:t> that remain </a:t>
            </a:r>
            <a:r>
              <a:rPr lang="en-US" sz="1200" b="1" dirty="0">
                <a:ea typeface="Open Sans" panose="020B0606030504020204" pitchFamily="34" charset="0"/>
                <a:cs typeface="Open Sans" panose="020B0606030504020204" pitchFamily="34" charset="0"/>
                <a:sym typeface="Wingdings" panose="05000000000000000000" pitchFamily="2" charset="2"/>
              </a:rPr>
              <a:t>relevant</a:t>
            </a:r>
            <a:r>
              <a:rPr lang="en-US" sz="1200" dirty="0">
                <a:ea typeface="Open Sans" panose="020B0606030504020204" pitchFamily="34" charset="0"/>
                <a:cs typeface="Open Sans" panose="020B0606030504020204" pitchFamily="34" charset="0"/>
                <a:sym typeface="Wingdings" panose="05000000000000000000" pitchFamily="2" charset="2"/>
              </a:rPr>
              <a:t> in the target application.</a:t>
            </a:r>
            <a:endParaRPr lang="en-US" sz="1200" dirty="0">
              <a:ea typeface="Open Sans" panose="020B0606030504020204" pitchFamily="34" charset="0"/>
              <a:cs typeface="Open Sans" panose="020B0606030504020204" pitchFamily="34" charset="0"/>
            </a:endParaRPr>
          </a:p>
          <a:p>
            <a:pPr lvl="1"/>
            <a:r>
              <a:rPr lang="en-US" sz="1200" dirty="0">
                <a:ea typeface="Open Sans" panose="020B0606030504020204" pitchFamily="34" charset="0"/>
                <a:cs typeface="Open Sans" panose="020B0606030504020204" pitchFamily="34" charset="0"/>
                <a:sym typeface="Wingdings" panose="05000000000000000000" pitchFamily="2" charset="2"/>
              </a:rPr>
              <a:t>2) Identify requirements </a:t>
            </a:r>
            <a:r>
              <a:rPr lang="en-US" sz="1200" b="1" dirty="0">
                <a:ea typeface="Open Sans" panose="020B0606030504020204" pitchFamily="34" charset="0"/>
                <a:cs typeface="Open Sans" panose="020B0606030504020204" pitchFamily="34" charset="0"/>
                <a:sym typeface="Wingdings" panose="05000000000000000000" pitchFamily="2" charset="2"/>
              </a:rPr>
              <a:t>novel</a:t>
            </a:r>
            <a:r>
              <a:rPr lang="en-US" sz="1200" dirty="0">
                <a:ea typeface="Open Sans" panose="020B0606030504020204" pitchFamily="34" charset="0"/>
                <a:cs typeface="Open Sans" panose="020B0606030504020204" pitchFamily="34" charset="0"/>
                <a:sym typeface="Wingdings" panose="05000000000000000000" pitchFamily="2" charset="2"/>
              </a:rPr>
              <a:t> </a:t>
            </a:r>
            <a:r>
              <a:rPr lang="en-US" sz="1200" b="1" dirty="0">
                <a:ea typeface="Open Sans" panose="020B0606030504020204" pitchFamily="34" charset="0"/>
                <a:cs typeface="Open Sans" panose="020B0606030504020204" pitchFamily="34" charset="0"/>
                <a:sym typeface="Wingdings" panose="05000000000000000000" pitchFamily="2" charset="2"/>
              </a:rPr>
              <a:t>to the target application</a:t>
            </a:r>
            <a:r>
              <a:rPr lang="en-US" sz="1200" dirty="0">
                <a:ea typeface="Open Sans" panose="020B0606030504020204" pitchFamily="34" charset="0"/>
                <a:cs typeface="Open Sans" panose="020B0606030504020204" pitchFamily="34" charset="0"/>
                <a:sym typeface="Wingdings" panose="05000000000000000000" pitchFamily="2" charset="2"/>
              </a:rPr>
              <a:t>.</a:t>
            </a:r>
            <a:endParaRPr lang="en-US" sz="1200" dirty="0">
              <a:ea typeface="Open Sans" panose="020B0606030504020204" pitchFamily="34" charset="0"/>
              <a:cs typeface="Open Sans" panose="020B0606030504020204" pitchFamily="34" charset="0"/>
            </a:endParaRPr>
          </a:p>
          <a:p>
            <a:pPr lvl="1"/>
            <a:r>
              <a:rPr lang="en-US" sz="1200" b="1" i="1" dirty="0">
                <a:ea typeface="Open Sans" panose="020B0606030504020204" pitchFamily="34" charset="0"/>
                <a:cs typeface="Open Sans" panose="020B0606030504020204" pitchFamily="34" charset="0"/>
                <a:sym typeface="Wingdings" panose="05000000000000000000" pitchFamily="2" charset="2"/>
              </a:rPr>
              <a:t>STAKEHOLDER SURVEYS</a:t>
            </a:r>
          </a:p>
          <a:p>
            <a:pPr lvl="1"/>
            <a:r>
              <a:rPr lang="en-US" sz="1200" dirty="0">
                <a:ea typeface="Open Sans" panose="020B0606030504020204" pitchFamily="34" charset="0"/>
                <a:cs typeface="Open Sans" panose="020B0606030504020204" pitchFamily="34" charset="0"/>
                <a:sym typeface="Wingdings" panose="05000000000000000000" pitchFamily="2" charset="2"/>
              </a:rPr>
              <a:t>3) For the areas adapted in </a:t>
            </a:r>
            <a:r>
              <a:rPr lang="en-US" sz="1200" b="1" dirty="0">
                <a:ea typeface="Open Sans" panose="020B0606030504020204" pitchFamily="34" charset="0"/>
                <a:cs typeface="Open Sans" panose="020B0606030504020204" pitchFamily="34" charset="0"/>
                <a:sym typeface="Wingdings" panose="05000000000000000000" pitchFamily="2" charset="2"/>
              </a:rPr>
              <a:t>1), reword</a:t>
            </a:r>
            <a:r>
              <a:rPr lang="en-US" sz="1200" dirty="0">
                <a:ea typeface="Open Sans" panose="020B0606030504020204" pitchFamily="34" charset="0"/>
                <a:cs typeface="Open Sans" panose="020B0606030504020204" pitchFamily="34" charset="0"/>
                <a:sym typeface="Wingdings" panose="05000000000000000000" pitchFamily="2" charset="2"/>
              </a:rPr>
              <a:t> the question, scoring guidance, and instructions to reflect the new application.</a:t>
            </a:r>
            <a:endParaRPr lang="en-US" sz="1200" dirty="0">
              <a:ea typeface="Open Sans" panose="020B0606030504020204" pitchFamily="34" charset="0"/>
              <a:cs typeface="Open Sans" panose="020B0606030504020204" pitchFamily="34" charset="0"/>
            </a:endParaRPr>
          </a:p>
          <a:p>
            <a:pPr lvl="1"/>
            <a:r>
              <a:rPr lang="en-US" sz="1200" dirty="0">
                <a:ea typeface="Open Sans" panose="020B0606030504020204" pitchFamily="34" charset="0"/>
                <a:cs typeface="Open Sans" panose="020B0606030504020204" pitchFamily="34" charset="0"/>
                <a:sym typeface="Wingdings" panose="05000000000000000000" pitchFamily="2" charset="2"/>
              </a:rPr>
              <a:t>4) For the areas noted in </a:t>
            </a:r>
            <a:r>
              <a:rPr lang="en-US" sz="1200" b="1" dirty="0">
                <a:ea typeface="Open Sans" panose="020B0606030504020204" pitchFamily="34" charset="0"/>
                <a:cs typeface="Open Sans" panose="020B0606030504020204" pitchFamily="34" charset="0"/>
                <a:sym typeface="Wingdings" panose="05000000000000000000" pitchFamily="2" charset="2"/>
              </a:rPr>
              <a:t>2), develop new </a:t>
            </a:r>
            <a:r>
              <a:rPr lang="en-US" sz="1200" dirty="0">
                <a:ea typeface="Open Sans" panose="020B0606030504020204" pitchFamily="34" charset="0"/>
                <a:cs typeface="Open Sans" panose="020B0606030504020204" pitchFamily="34" charset="0"/>
                <a:sym typeface="Wingdings" panose="05000000000000000000" pitchFamily="2" charset="2"/>
              </a:rPr>
              <a:t>questions, guidance, and instructions.</a:t>
            </a:r>
            <a:endParaRPr lang="en-US" sz="1200" dirty="0">
              <a:ea typeface="Open Sans" panose="020B0606030504020204" pitchFamily="34" charset="0"/>
              <a:cs typeface="Open Sans" panose="020B0606030504020204" pitchFamily="34" charset="0"/>
            </a:endParaRPr>
          </a:p>
          <a:p>
            <a:pPr lvl="1"/>
            <a:r>
              <a:rPr lang="en-US" sz="1200" b="1" dirty="0">
                <a:ea typeface="Open Sans" panose="020B0606030504020204" pitchFamily="34" charset="0"/>
                <a:cs typeface="Open Sans" panose="020B0606030504020204" pitchFamily="34" charset="0"/>
                <a:sym typeface="Wingdings" panose="05000000000000000000" pitchFamily="2" charset="2"/>
              </a:rPr>
              <a:t>5) Adjust weights in TPL calculation, weights are gathered through the House of Quality and stakeholder feedback</a:t>
            </a:r>
            <a:endParaRPr lang="en-US" sz="1200" b="1" dirty="0">
              <a:ea typeface="Open Sans" panose="020B0606030504020204" pitchFamily="34" charset="0"/>
              <a:cs typeface="Open Sans" panose="020B0606030504020204" pitchFamily="34" charset="0"/>
            </a:endParaRPr>
          </a:p>
          <a:p>
            <a:pPr lvl="1"/>
            <a:r>
              <a:rPr lang="en-US" sz="1200" b="1" dirty="0">
                <a:ea typeface="Open Sans" panose="020B0606030504020204" pitchFamily="34" charset="0"/>
                <a:cs typeface="Open Sans" panose="020B0606030504020204" pitchFamily="34" charset="0"/>
                <a:sym typeface="Wingdings" panose="05000000000000000000" pitchFamily="2" charset="2"/>
              </a:rPr>
              <a:t>6) Solicit feedback, iterate.</a:t>
            </a:r>
            <a:r>
              <a:rPr lang="en-US" sz="1200" dirty="0">
                <a:ea typeface="Open Sans" panose="020B0606030504020204" pitchFamily="34" charset="0"/>
                <a:cs typeface="Open Sans" panose="020B0606030504020204" pitchFamily="34" charset="0"/>
                <a:sym typeface="Wingdings" panose="05000000000000000000" pitchFamily="2" charset="2"/>
              </a:rPr>
              <a:t> </a:t>
            </a:r>
          </a:p>
          <a:p>
            <a:pPr marL="0" lvl="1"/>
            <a:r>
              <a:rPr lang="en-US" sz="1200" dirty="0">
                <a:ea typeface="Open Sans" panose="020B0606030504020204" pitchFamily="34" charset="0"/>
                <a:cs typeface="Open Sans" panose="020B0606030504020204" pitchFamily="34" charset="0"/>
              </a:rPr>
              <a:t>PBE markets considered so far</a:t>
            </a:r>
          </a:p>
          <a:p>
            <a:r>
              <a:rPr lang="en-US" sz="1200" dirty="0">
                <a:ea typeface="Open Sans" panose="020B0606030504020204" pitchFamily="34" charset="0"/>
                <a:cs typeface="Open Sans" panose="020B0606030504020204" pitchFamily="34" charset="0"/>
              </a:rPr>
              <a:t>        1) Isolated community-scale microgrid</a:t>
            </a:r>
          </a:p>
          <a:p>
            <a:r>
              <a:rPr lang="en-US" sz="1200" dirty="0">
                <a:ea typeface="Open Sans" panose="020B0606030504020204" pitchFamily="34" charset="0"/>
                <a:cs typeface="Open Sans" panose="020B0606030504020204" pitchFamily="34" charset="0"/>
              </a:rPr>
              <a:t>        2) Ocean observation </a:t>
            </a:r>
            <a:r>
              <a:rPr lang="en-US" sz="1200" i="1" dirty="0">
                <a:ea typeface="Open Sans" panose="020B0606030504020204" pitchFamily="34" charset="0"/>
                <a:cs typeface="Open Sans" panose="020B0606030504020204" pitchFamily="34" charset="0"/>
              </a:rPr>
              <a:t> </a:t>
            </a:r>
          </a:p>
          <a:p>
            <a:r>
              <a:rPr lang="en-US" sz="1200" dirty="0">
                <a:ea typeface="Open Sans" panose="020B0606030504020204" pitchFamily="34" charset="0"/>
                <a:cs typeface="Open Sans" panose="020B0606030504020204" pitchFamily="34" charset="0"/>
              </a:rPr>
              <a:t>        3) Wave powered desalinations systems</a:t>
            </a:r>
          </a:p>
        </p:txBody>
      </p:sp>
      <p:pic>
        <p:nvPicPr>
          <p:cNvPr id="12" name="Picture 11" descr="A cartoon of a small island&#10;&#10;Description automatically generated">
            <a:extLst>
              <a:ext uri="{FF2B5EF4-FFF2-40B4-BE49-F238E27FC236}">
                <a16:creationId xmlns:a16="http://schemas.microsoft.com/office/drawing/2014/main" id="{4CD899EE-BA70-FB43-3983-C342626EF213}"/>
              </a:ext>
            </a:extLst>
          </p:cNvPr>
          <p:cNvPicPr>
            <a:picLocks noChangeAspect="1"/>
          </p:cNvPicPr>
          <p:nvPr/>
        </p:nvPicPr>
        <p:blipFill>
          <a:blip r:embed="rId6"/>
          <a:stretch>
            <a:fillRect/>
          </a:stretch>
        </p:blipFill>
        <p:spPr>
          <a:xfrm>
            <a:off x="433776" y="4009872"/>
            <a:ext cx="1779612" cy="1129667"/>
          </a:xfrm>
          <a:prstGeom prst="rect">
            <a:avLst/>
          </a:prstGeom>
        </p:spPr>
      </p:pic>
      <p:pic>
        <p:nvPicPr>
          <p:cNvPr id="10" name="Picture 9" descr="A document with text and words&#10;&#10;Description automatically generated">
            <a:extLst>
              <a:ext uri="{FF2B5EF4-FFF2-40B4-BE49-F238E27FC236}">
                <a16:creationId xmlns:a16="http://schemas.microsoft.com/office/drawing/2014/main" id="{77F701B4-7E5F-C3EF-BC82-5EB2EE38EF77}"/>
              </a:ext>
            </a:extLst>
          </p:cNvPr>
          <p:cNvPicPr>
            <a:picLocks noChangeAspect="1"/>
          </p:cNvPicPr>
          <p:nvPr/>
        </p:nvPicPr>
        <p:blipFill>
          <a:blip r:embed="rId7"/>
          <a:srcRect t="7700" b="52063"/>
          <a:stretch/>
        </p:blipFill>
        <p:spPr>
          <a:xfrm>
            <a:off x="5527999" y="4009872"/>
            <a:ext cx="2771180" cy="1442989"/>
          </a:xfrm>
          <a:prstGeom prst="rect">
            <a:avLst/>
          </a:prstGeom>
        </p:spPr>
      </p:pic>
      <p:pic>
        <p:nvPicPr>
          <p:cNvPr id="8" name="Picture 7" descr="A diagram of a water storage facility&#10;&#10;Description automatically generated">
            <a:extLst>
              <a:ext uri="{FF2B5EF4-FFF2-40B4-BE49-F238E27FC236}">
                <a16:creationId xmlns:a16="http://schemas.microsoft.com/office/drawing/2014/main" id="{A7ABBE0C-F903-B259-6E97-4CAA3B03A469}"/>
              </a:ext>
            </a:extLst>
          </p:cNvPr>
          <p:cNvPicPr>
            <a:picLocks noChangeAspect="1"/>
          </p:cNvPicPr>
          <p:nvPr/>
        </p:nvPicPr>
        <p:blipFill>
          <a:blip r:embed="rId8"/>
          <a:stretch>
            <a:fillRect/>
          </a:stretch>
        </p:blipFill>
        <p:spPr>
          <a:xfrm>
            <a:off x="4021469" y="4010191"/>
            <a:ext cx="1779613" cy="1129667"/>
          </a:xfrm>
          <a:prstGeom prst="rect">
            <a:avLst/>
          </a:prstGeom>
        </p:spPr>
      </p:pic>
      <p:sp>
        <p:nvSpPr>
          <p:cNvPr id="13" name="TextBox 12">
            <a:extLst>
              <a:ext uri="{FF2B5EF4-FFF2-40B4-BE49-F238E27FC236}">
                <a16:creationId xmlns:a16="http://schemas.microsoft.com/office/drawing/2014/main" id="{17E727EF-C79D-6879-3D53-1BD0B8BE9CA2}"/>
              </a:ext>
            </a:extLst>
          </p:cNvPr>
          <p:cNvSpPr txBox="1"/>
          <p:nvPr/>
        </p:nvSpPr>
        <p:spPr>
          <a:xfrm>
            <a:off x="353209" y="3808709"/>
            <a:ext cx="1599132" cy="230832"/>
          </a:xfrm>
          <a:prstGeom prst="rect">
            <a:avLst/>
          </a:prstGeom>
          <a:noFill/>
        </p:spPr>
        <p:txBody>
          <a:bodyPr wrap="square" lIns="91440" tIns="45720" rIns="91440" bIns="45720" rtlCol="0" anchor="t">
            <a:spAutoFit/>
          </a:bodyPr>
          <a:lstStyle/>
          <a:p>
            <a:r>
              <a:rPr lang="en-US" sz="900" dirty="0"/>
              <a:t>graphics by Molly </a:t>
            </a:r>
            <a:r>
              <a:rPr lang="en-US" sz="900" dirty="0" err="1"/>
              <a:t>Grear</a:t>
            </a:r>
            <a:r>
              <a:rPr lang="en-US" sz="900" dirty="0"/>
              <a:t>, PNNL</a:t>
            </a:r>
          </a:p>
        </p:txBody>
      </p:sp>
    </p:spTree>
    <p:custDataLst>
      <p:tags r:id="rId1"/>
    </p:custDataLst>
    <p:extLst>
      <p:ext uri="{BB962C8B-B14F-4D97-AF65-F5344CB8AC3E}">
        <p14:creationId xmlns:p14="http://schemas.microsoft.com/office/powerpoint/2010/main" val="4016435100"/>
      </p:ext>
    </p:extLst>
  </p:cSld>
  <p:clrMapOvr>
    <a:masterClrMapping/>
  </p:clrMapOvr>
  <mc:AlternateContent xmlns:mc="http://schemas.openxmlformats.org/markup-compatibility/2006" xmlns:p14="http://schemas.microsoft.com/office/powerpoint/2010/main">
    <mc:Choice Requires="p14">
      <p:transition p14:dur="10" advTm="84208"/>
    </mc:Choice>
    <mc:Fallback xmlns="">
      <p:transition advTm="8420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Adapting to CECs</a:t>
            </a:r>
          </a:p>
        </p:txBody>
      </p:sp>
      <p:sp>
        <p:nvSpPr>
          <p:cNvPr id="16" name="TextBox 15">
            <a:extLst>
              <a:ext uri="{FF2B5EF4-FFF2-40B4-BE49-F238E27FC236}">
                <a16:creationId xmlns:a16="http://schemas.microsoft.com/office/drawing/2014/main" id="{85015637-9CF7-213C-A5FD-F36CE6C18995}"/>
              </a:ext>
            </a:extLst>
          </p:cNvPr>
          <p:cNvSpPr txBox="1"/>
          <p:nvPr/>
        </p:nvSpPr>
        <p:spPr>
          <a:xfrm>
            <a:off x="452419" y="836955"/>
            <a:ext cx="3856295" cy="3693319"/>
          </a:xfrm>
          <a:prstGeom prst="rect">
            <a:avLst/>
          </a:prstGeom>
          <a:noFill/>
        </p:spPr>
        <p:txBody>
          <a:bodyPr wrap="square" rtlCol="0">
            <a:spAutoFit/>
          </a:bodyPr>
          <a:lstStyle/>
          <a:p>
            <a:r>
              <a:rPr lang="en-US" dirty="0"/>
              <a:t>Novel stakeholders identified:</a:t>
            </a:r>
          </a:p>
          <a:p>
            <a:pPr marL="257175" indent="-257175">
              <a:buFont typeface="Arial" panose="020B0604020202020204" pitchFamily="34" charset="0"/>
              <a:buChar char="•"/>
            </a:pPr>
            <a:r>
              <a:rPr lang="en-US" dirty="0"/>
              <a:t>CEC device developers and operators</a:t>
            </a:r>
          </a:p>
          <a:p>
            <a:pPr marL="257175" indent="-257175">
              <a:buFont typeface="Arial" panose="020B0604020202020204" pitchFamily="34" charset="0"/>
              <a:buChar char="•"/>
            </a:pPr>
            <a:r>
              <a:rPr lang="en-US" dirty="0"/>
              <a:t>CEC-specific component manufacturers/suppliers</a:t>
            </a:r>
          </a:p>
          <a:p>
            <a:pPr marL="257175" indent="-257175">
              <a:buFont typeface="Arial" panose="020B0604020202020204" pitchFamily="34" charset="0"/>
              <a:buChar char="•"/>
            </a:pPr>
            <a:r>
              <a:rPr lang="en-US" dirty="0"/>
              <a:t>CEC site-specific environmental and marine spatial planning stakeholders</a:t>
            </a:r>
          </a:p>
          <a:p>
            <a:pPr marL="257175" indent="-257175">
              <a:buFont typeface="Arial" panose="020B0604020202020204" pitchFamily="34" charset="0"/>
              <a:buChar char="•"/>
            </a:pPr>
            <a:endParaRPr lang="en-US" dirty="0"/>
          </a:p>
          <a:p>
            <a:r>
              <a:rPr lang="en-US" dirty="0"/>
              <a:t>Considerations for </a:t>
            </a:r>
            <a:r>
              <a:rPr lang="en-US" b="1" dirty="0"/>
              <a:t>river, ocean, and tidal</a:t>
            </a:r>
            <a:r>
              <a:rPr lang="en-US" dirty="0"/>
              <a:t> deployments are overlapping, but sufficiently unique that a </a:t>
            </a:r>
            <a:r>
              <a:rPr lang="en-US" b="1" dirty="0"/>
              <a:t>distinct assessment</a:t>
            </a:r>
            <a:r>
              <a:rPr lang="en-US" dirty="0"/>
              <a:t> tool was developed for each resource.</a:t>
            </a:r>
          </a:p>
        </p:txBody>
      </p:sp>
      <p:sp>
        <p:nvSpPr>
          <p:cNvPr id="9" name="Oval 8">
            <a:extLst>
              <a:ext uri="{FF2B5EF4-FFF2-40B4-BE49-F238E27FC236}">
                <a16:creationId xmlns:a16="http://schemas.microsoft.com/office/drawing/2014/main" id="{AC8CB3ED-33F0-9727-9569-4490A6CB0AF6}"/>
              </a:ext>
            </a:extLst>
          </p:cNvPr>
          <p:cNvSpPr/>
          <p:nvPr/>
        </p:nvSpPr>
        <p:spPr>
          <a:xfrm>
            <a:off x="5129769" y="766380"/>
            <a:ext cx="3086100" cy="3086100"/>
          </a:xfrm>
          <a:prstGeom prst="ellipse">
            <a:avLst/>
          </a:prstGeom>
          <a:solidFill>
            <a:schemeClr val="accent3">
              <a:alpha val="50196"/>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dirty="0"/>
          </a:p>
        </p:txBody>
      </p:sp>
      <p:sp>
        <p:nvSpPr>
          <p:cNvPr id="12" name="Oval 11">
            <a:extLst>
              <a:ext uri="{FF2B5EF4-FFF2-40B4-BE49-F238E27FC236}">
                <a16:creationId xmlns:a16="http://schemas.microsoft.com/office/drawing/2014/main" id="{53B8652E-3121-0147-2F94-F40A58B4ADCD}"/>
              </a:ext>
            </a:extLst>
          </p:cNvPr>
          <p:cNvSpPr/>
          <p:nvPr/>
        </p:nvSpPr>
        <p:spPr>
          <a:xfrm>
            <a:off x="5727937" y="1570800"/>
            <a:ext cx="3086100" cy="3086100"/>
          </a:xfrm>
          <a:prstGeom prst="ellipse">
            <a:avLst/>
          </a:prstGeom>
          <a:solidFill>
            <a:srgbClr val="9CC7CE">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F82A0092-3923-7836-608F-DB8F34EDBC78}"/>
              </a:ext>
            </a:extLst>
          </p:cNvPr>
          <p:cNvSpPr/>
          <p:nvPr/>
        </p:nvSpPr>
        <p:spPr>
          <a:xfrm>
            <a:off x="4583426" y="1562921"/>
            <a:ext cx="3086100" cy="3086100"/>
          </a:xfrm>
          <a:prstGeom prst="ellipse">
            <a:avLst/>
          </a:prstGeom>
          <a:solidFill>
            <a:schemeClr val="bg2">
              <a:alpha val="50196"/>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DBCCED25-053C-E207-D6AC-561A972DB68B}"/>
              </a:ext>
            </a:extLst>
          </p:cNvPr>
          <p:cNvSpPr txBox="1"/>
          <p:nvPr/>
        </p:nvSpPr>
        <p:spPr>
          <a:xfrm>
            <a:off x="6198813" y="2190462"/>
            <a:ext cx="869894" cy="369332"/>
          </a:xfrm>
          <a:prstGeom prst="rect">
            <a:avLst/>
          </a:prstGeom>
          <a:noFill/>
        </p:spPr>
        <p:txBody>
          <a:bodyPr wrap="square" rtlCol="0">
            <a:spAutoFit/>
          </a:bodyPr>
          <a:lstStyle/>
          <a:p>
            <a:r>
              <a:rPr lang="en-US" sz="900" dirty="0"/>
              <a:t>Grid scale cost of energy</a:t>
            </a:r>
          </a:p>
        </p:txBody>
      </p:sp>
      <p:sp>
        <p:nvSpPr>
          <p:cNvPr id="19" name="TextBox 18">
            <a:extLst>
              <a:ext uri="{FF2B5EF4-FFF2-40B4-BE49-F238E27FC236}">
                <a16:creationId xmlns:a16="http://schemas.microsoft.com/office/drawing/2014/main" id="{CF110AAC-7834-6116-BBBD-5A549D6B8A08}"/>
              </a:ext>
            </a:extLst>
          </p:cNvPr>
          <p:cNvSpPr txBox="1"/>
          <p:nvPr/>
        </p:nvSpPr>
        <p:spPr>
          <a:xfrm>
            <a:off x="5894614" y="2597200"/>
            <a:ext cx="1288718" cy="369332"/>
          </a:xfrm>
          <a:prstGeom prst="rect">
            <a:avLst/>
          </a:prstGeom>
          <a:noFill/>
        </p:spPr>
        <p:txBody>
          <a:bodyPr wrap="square" rtlCol="0">
            <a:spAutoFit/>
          </a:bodyPr>
          <a:lstStyle/>
          <a:p>
            <a:r>
              <a:rPr lang="en-US" sz="900" dirty="0"/>
              <a:t>Interconnection standards</a:t>
            </a:r>
          </a:p>
        </p:txBody>
      </p:sp>
      <p:sp>
        <p:nvSpPr>
          <p:cNvPr id="21" name="TextBox 20">
            <a:extLst>
              <a:ext uri="{FF2B5EF4-FFF2-40B4-BE49-F238E27FC236}">
                <a16:creationId xmlns:a16="http://schemas.microsoft.com/office/drawing/2014/main" id="{C62EEA85-CC94-95C7-7DEC-536E8E32FB48}"/>
              </a:ext>
            </a:extLst>
          </p:cNvPr>
          <p:cNvSpPr txBox="1"/>
          <p:nvPr/>
        </p:nvSpPr>
        <p:spPr>
          <a:xfrm>
            <a:off x="5413565" y="1746094"/>
            <a:ext cx="869894" cy="230832"/>
          </a:xfrm>
          <a:prstGeom prst="rect">
            <a:avLst/>
          </a:prstGeom>
          <a:noFill/>
        </p:spPr>
        <p:txBody>
          <a:bodyPr wrap="square" rtlCol="0">
            <a:spAutoFit/>
          </a:bodyPr>
          <a:lstStyle/>
          <a:p>
            <a:r>
              <a:rPr lang="en-US" sz="900" dirty="0"/>
              <a:t>Salt water</a:t>
            </a:r>
          </a:p>
        </p:txBody>
      </p:sp>
      <p:sp>
        <p:nvSpPr>
          <p:cNvPr id="22" name="TextBox 21">
            <a:extLst>
              <a:ext uri="{FF2B5EF4-FFF2-40B4-BE49-F238E27FC236}">
                <a16:creationId xmlns:a16="http://schemas.microsoft.com/office/drawing/2014/main" id="{E44AEB05-7F3C-C849-2D24-C3E908CEDE7E}"/>
              </a:ext>
            </a:extLst>
          </p:cNvPr>
          <p:cNvSpPr txBox="1"/>
          <p:nvPr/>
        </p:nvSpPr>
        <p:spPr>
          <a:xfrm>
            <a:off x="6016747" y="3853152"/>
            <a:ext cx="1288718" cy="230832"/>
          </a:xfrm>
          <a:prstGeom prst="rect">
            <a:avLst/>
          </a:prstGeom>
          <a:noFill/>
        </p:spPr>
        <p:txBody>
          <a:bodyPr wrap="square" rtlCol="0">
            <a:spAutoFit/>
          </a:bodyPr>
          <a:lstStyle/>
          <a:p>
            <a:r>
              <a:rPr lang="en-US" sz="900" dirty="0"/>
              <a:t>Depth constrained</a:t>
            </a:r>
          </a:p>
        </p:txBody>
      </p:sp>
      <p:sp>
        <p:nvSpPr>
          <p:cNvPr id="23" name="TextBox 22">
            <a:extLst>
              <a:ext uri="{FF2B5EF4-FFF2-40B4-BE49-F238E27FC236}">
                <a16:creationId xmlns:a16="http://schemas.microsoft.com/office/drawing/2014/main" id="{A79AAD8D-C5C0-980D-45BB-B9088382D103}"/>
              </a:ext>
            </a:extLst>
          </p:cNvPr>
          <p:cNvSpPr txBox="1"/>
          <p:nvPr/>
        </p:nvSpPr>
        <p:spPr>
          <a:xfrm>
            <a:off x="8028536" y="2978617"/>
            <a:ext cx="756213" cy="230832"/>
          </a:xfrm>
          <a:prstGeom prst="rect">
            <a:avLst/>
          </a:prstGeom>
          <a:noFill/>
        </p:spPr>
        <p:txBody>
          <a:bodyPr wrap="square" rtlCol="0">
            <a:spAutoFit/>
          </a:bodyPr>
          <a:lstStyle/>
          <a:p>
            <a:r>
              <a:rPr lang="en-US" sz="900" dirty="0"/>
              <a:t>Fresh water</a:t>
            </a:r>
          </a:p>
        </p:txBody>
      </p:sp>
      <p:sp>
        <p:nvSpPr>
          <p:cNvPr id="24" name="TextBox 23">
            <a:extLst>
              <a:ext uri="{FF2B5EF4-FFF2-40B4-BE49-F238E27FC236}">
                <a16:creationId xmlns:a16="http://schemas.microsoft.com/office/drawing/2014/main" id="{05FEBBCE-BD38-704E-38DF-3A747EC0077F}"/>
              </a:ext>
            </a:extLst>
          </p:cNvPr>
          <p:cNvSpPr txBox="1"/>
          <p:nvPr/>
        </p:nvSpPr>
        <p:spPr>
          <a:xfrm>
            <a:off x="6185806" y="4067582"/>
            <a:ext cx="1288718" cy="230832"/>
          </a:xfrm>
          <a:prstGeom prst="rect">
            <a:avLst/>
          </a:prstGeom>
          <a:noFill/>
        </p:spPr>
        <p:txBody>
          <a:bodyPr wrap="square" rtlCol="0">
            <a:spAutoFit/>
          </a:bodyPr>
          <a:lstStyle/>
          <a:p>
            <a:r>
              <a:rPr lang="en-US" sz="900" dirty="0"/>
              <a:t>Area constrained</a:t>
            </a:r>
          </a:p>
        </p:txBody>
      </p:sp>
      <p:sp>
        <p:nvSpPr>
          <p:cNvPr id="25" name="TextBox 24">
            <a:extLst>
              <a:ext uri="{FF2B5EF4-FFF2-40B4-BE49-F238E27FC236}">
                <a16:creationId xmlns:a16="http://schemas.microsoft.com/office/drawing/2014/main" id="{D0B78A05-B72E-6A15-74DA-9A2E222D7BF0}"/>
              </a:ext>
            </a:extLst>
          </p:cNvPr>
          <p:cNvSpPr txBox="1"/>
          <p:nvPr/>
        </p:nvSpPr>
        <p:spPr>
          <a:xfrm>
            <a:off x="7017490" y="1707384"/>
            <a:ext cx="1288718" cy="230832"/>
          </a:xfrm>
          <a:prstGeom prst="rect">
            <a:avLst/>
          </a:prstGeom>
          <a:noFill/>
        </p:spPr>
        <p:txBody>
          <a:bodyPr wrap="square" rtlCol="0">
            <a:spAutoFit/>
          </a:bodyPr>
          <a:lstStyle/>
          <a:p>
            <a:r>
              <a:rPr lang="en-US" sz="900" dirty="0"/>
              <a:t>Seasonal variation</a:t>
            </a:r>
          </a:p>
        </p:txBody>
      </p:sp>
      <p:sp>
        <p:nvSpPr>
          <p:cNvPr id="26" name="TextBox 25">
            <a:extLst>
              <a:ext uri="{FF2B5EF4-FFF2-40B4-BE49-F238E27FC236}">
                <a16:creationId xmlns:a16="http://schemas.microsoft.com/office/drawing/2014/main" id="{A7636801-1324-92F1-AE47-4449064D70EE}"/>
              </a:ext>
            </a:extLst>
          </p:cNvPr>
          <p:cNvSpPr txBox="1"/>
          <p:nvPr/>
        </p:nvSpPr>
        <p:spPr>
          <a:xfrm>
            <a:off x="7385086" y="2097004"/>
            <a:ext cx="1288718" cy="230832"/>
          </a:xfrm>
          <a:prstGeom prst="rect">
            <a:avLst/>
          </a:prstGeom>
          <a:noFill/>
        </p:spPr>
        <p:txBody>
          <a:bodyPr wrap="square" rtlCol="0">
            <a:spAutoFit/>
          </a:bodyPr>
          <a:lstStyle/>
          <a:p>
            <a:r>
              <a:rPr lang="en-US" sz="900" dirty="0"/>
              <a:t>Unidirectional</a:t>
            </a:r>
          </a:p>
        </p:txBody>
      </p:sp>
      <p:sp>
        <p:nvSpPr>
          <p:cNvPr id="27" name="TextBox 26">
            <a:extLst>
              <a:ext uri="{FF2B5EF4-FFF2-40B4-BE49-F238E27FC236}">
                <a16:creationId xmlns:a16="http://schemas.microsoft.com/office/drawing/2014/main" id="{8F942EB6-AA0A-C1AD-27DA-2B1C2B8AFAC7}"/>
              </a:ext>
            </a:extLst>
          </p:cNvPr>
          <p:cNvSpPr txBox="1"/>
          <p:nvPr/>
        </p:nvSpPr>
        <p:spPr>
          <a:xfrm>
            <a:off x="6126475" y="891557"/>
            <a:ext cx="1288718" cy="230832"/>
          </a:xfrm>
          <a:prstGeom prst="rect">
            <a:avLst/>
          </a:prstGeom>
          <a:noFill/>
        </p:spPr>
        <p:txBody>
          <a:bodyPr wrap="square" rtlCol="0">
            <a:spAutoFit/>
          </a:bodyPr>
          <a:lstStyle/>
          <a:p>
            <a:r>
              <a:rPr lang="en-US" sz="900" dirty="0"/>
              <a:t>Deep water</a:t>
            </a:r>
          </a:p>
        </p:txBody>
      </p:sp>
      <p:sp>
        <p:nvSpPr>
          <p:cNvPr id="28" name="TextBox 27">
            <a:extLst>
              <a:ext uri="{FF2B5EF4-FFF2-40B4-BE49-F238E27FC236}">
                <a16:creationId xmlns:a16="http://schemas.microsoft.com/office/drawing/2014/main" id="{1EA38E23-8BD2-4DEA-EACA-E72CF05A53AC}"/>
              </a:ext>
            </a:extLst>
          </p:cNvPr>
          <p:cNvSpPr txBox="1"/>
          <p:nvPr/>
        </p:nvSpPr>
        <p:spPr>
          <a:xfrm>
            <a:off x="5529963" y="1292796"/>
            <a:ext cx="1625765" cy="230832"/>
          </a:xfrm>
          <a:prstGeom prst="rect">
            <a:avLst/>
          </a:prstGeom>
          <a:noFill/>
        </p:spPr>
        <p:txBody>
          <a:bodyPr wrap="square" rtlCol="0">
            <a:spAutoFit/>
          </a:bodyPr>
          <a:lstStyle/>
          <a:p>
            <a:r>
              <a:rPr lang="en-US" sz="900" dirty="0"/>
              <a:t>Long transmission distance</a:t>
            </a:r>
          </a:p>
        </p:txBody>
      </p:sp>
      <p:sp>
        <p:nvSpPr>
          <p:cNvPr id="30" name="TextBox 29">
            <a:extLst>
              <a:ext uri="{FF2B5EF4-FFF2-40B4-BE49-F238E27FC236}">
                <a16:creationId xmlns:a16="http://schemas.microsoft.com/office/drawing/2014/main" id="{21A0F40E-B4F5-57D8-AE15-28EAAB954017}"/>
              </a:ext>
            </a:extLst>
          </p:cNvPr>
          <p:cNvSpPr txBox="1"/>
          <p:nvPr/>
        </p:nvSpPr>
        <p:spPr>
          <a:xfrm>
            <a:off x="4648850" y="3411794"/>
            <a:ext cx="1288718" cy="230832"/>
          </a:xfrm>
          <a:prstGeom prst="rect">
            <a:avLst/>
          </a:prstGeom>
          <a:noFill/>
        </p:spPr>
        <p:txBody>
          <a:bodyPr wrap="square" rtlCol="0">
            <a:spAutoFit/>
          </a:bodyPr>
          <a:lstStyle/>
          <a:p>
            <a:r>
              <a:rPr lang="en-US" sz="900" dirty="0"/>
              <a:t>Hourly variation</a:t>
            </a:r>
          </a:p>
        </p:txBody>
      </p:sp>
      <p:sp>
        <p:nvSpPr>
          <p:cNvPr id="31" name="TextBox 30">
            <a:extLst>
              <a:ext uri="{FF2B5EF4-FFF2-40B4-BE49-F238E27FC236}">
                <a16:creationId xmlns:a16="http://schemas.microsoft.com/office/drawing/2014/main" id="{8BD01C56-5ED6-B613-9BED-9A3C977B99E8}"/>
              </a:ext>
            </a:extLst>
          </p:cNvPr>
          <p:cNvSpPr txBox="1"/>
          <p:nvPr/>
        </p:nvSpPr>
        <p:spPr>
          <a:xfrm>
            <a:off x="4927140" y="3747369"/>
            <a:ext cx="1288718" cy="230832"/>
          </a:xfrm>
          <a:prstGeom prst="rect">
            <a:avLst/>
          </a:prstGeom>
          <a:noFill/>
        </p:spPr>
        <p:txBody>
          <a:bodyPr wrap="square" rtlCol="0">
            <a:spAutoFit/>
          </a:bodyPr>
          <a:lstStyle/>
          <a:p>
            <a:r>
              <a:rPr lang="en-US" sz="900" dirty="0"/>
              <a:t>Bidirectional</a:t>
            </a:r>
          </a:p>
        </p:txBody>
      </p:sp>
      <p:sp>
        <p:nvSpPr>
          <p:cNvPr id="32" name="TextBox 31">
            <a:extLst>
              <a:ext uri="{FF2B5EF4-FFF2-40B4-BE49-F238E27FC236}">
                <a16:creationId xmlns:a16="http://schemas.microsoft.com/office/drawing/2014/main" id="{E9A74973-C07A-6D14-2015-39A90C641AAE}"/>
              </a:ext>
            </a:extLst>
          </p:cNvPr>
          <p:cNvSpPr txBox="1"/>
          <p:nvPr/>
        </p:nvSpPr>
        <p:spPr>
          <a:xfrm>
            <a:off x="7501384" y="3892324"/>
            <a:ext cx="1288718" cy="230832"/>
          </a:xfrm>
          <a:prstGeom prst="rect">
            <a:avLst/>
          </a:prstGeom>
          <a:noFill/>
        </p:spPr>
        <p:txBody>
          <a:bodyPr wrap="square" rtlCol="0">
            <a:spAutoFit/>
          </a:bodyPr>
          <a:lstStyle/>
          <a:p>
            <a:r>
              <a:rPr lang="en-US" sz="900" dirty="0"/>
              <a:t>Debris concerns</a:t>
            </a:r>
          </a:p>
        </p:txBody>
      </p:sp>
      <p:sp>
        <p:nvSpPr>
          <p:cNvPr id="34" name="TextBox 33">
            <a:extLst>
              <a:ext uri="{FF2B5EF4-FFF2-40B4-BE49-F238E27FC236}">
                <a16:creationId xmlns:a16="http://schemas.microsoft.com/office/drawing/2014/main" id="{0D02405E-BFE1-699B-59BF-DDCBA321B4DA}"/>
              </a:ext>
            </a:extLst>
          </p:cNvPr>
          <p:cNvSpPr txBox="1"/>
          <p:nvPr/>
        </p:nvSpPr>
        <p:spPr>
          <a:xfrm>
            <a:off x="4845444" y="922792"/>
            <a:ext cx="826397" cy="369332"/>
          </a:xfrm>
          <a:prstGeom prst="rect">
            <a:avLst/>
          </a:prstGeom>
          <a:noFill/>
        </p:spPr>
        <p:txBody>
          <a:bodyPr wrap="square" rtlCol="0">
            <a:spAutoFit/>
          </a:bodyPr>
          <a:lstStyle/>
          <a:p>
            <a:r>
              <a:rPr lang="en-US" dirty="0"/>
              <a:t>Ocean</a:t>
            </a:r>
          </a:p>
        </p:txBody>
      </p:sp>
      <p:sp>
        <p:nvSpPr>
          <p:cNvPr id="35" name="TextBox 34">
            <a:extLst>
              <a:ext uri="{FF2B5EF4-FFF2-40B4-BE49-F238E27FC236}">
                <a16:creationId xmlns:a16="http://schemas.microsoft.com/office/drawing/2014/main" id="{0456537F-0E60-AE84-D429-088389BFB55C}"/>
              </a:ext>
            </a:extLst>
          </p:cNvPr>
          <p:cNvSpPr txBox="1"/>
          <p:nvPr/>
        </p:nvSpPr>
        <p:spPr>
          <a:xfrm>
            <a:off x="4385738" y="4217377"/>
            <a:ext cx="684539" cy="369332"/>
          </a:xfrm>
          <a:prstGeom prst="rect">
            <a:avLst/>
          </a:prstGeom>
          <a:noFill/>
        </p:spPr>
        <p:txBody>
          <a:bodyPr wrap="square" rtlCol="0">
            <a:spAutoFit/>
          </a:bodyPr>
          <a:lstStyle/>
          <a:p>
            <a:r>
              <a:rPr lang="en-US" dirty="0"/>
              <a:t>Tidal</a:t>
            </a:r>
          </a:p>
        </p:txBody>
      </p:sp>
      <p:sp>
        <p:nvSpPr>
          <p:cNvPr id="36" name="TextBox 35">
            <a:extLst>
              <a:ext uri="{FF2B5EF4-FFF2-40B4-BE49-F238E27FC236}">
                <a16:creationId xmlns:a16="http://schemas.microsoft.com/office/drawing/2014/main" id="{E3980FF9-5CEE-1D1A-774F-E929C24549CB}"/>
              </a:ext>
            </a:extLst>
          </p:cNvPr>
          <p:cNvSpPr txBox="1"/>
          <p:nvPr/>
        </p:nvSpPr>
        <p:spPr>
          <a:xfrm>
            <a:off x="8375650" y="4189341"/>
            <a:ext cx="818197" cy="369332"/>
          </a:xfrm>
          <a:prstGeom prst="rect">
            <a:avLst/>
          </a:prstGeom>
          <a:noFill/>
        </p:spPr>
        <p:txBody>
          <a:bodyPr wrap="square" rtlCol="0">
            <a:spAutoFit/>
          </a:bodyPr>
          <a:lstStyle/>
          <a:p>
            <a:r>
              <a:rPr lang="en-US" dirty="0"/>
              <a:t>River</a:t>
            </a:r>
          </a:p>
        </p:txBody>
      </p:sp>
      <p:sp>
        <p:nvSpPr>
          <p:cNvPr id="37" name="TextBox 36">
            <a:extLst>
              <a:ext uri="{FF2B5EF4-FFF2-40B4-BE49-F238E27FC236}">
                <a16:creationId xmlns:a16="http://schemas.microsoft.com/office/drawing/2014/main" id="{1B98E607-F905-AB4A-C81A-B3F05DDCB3E6}"/>
              </a:ext>
            </a:extLst>
          </p:cNvPr>
          <p:cNvSpPr txBox="1"/>
          <p:nvPr/>
        </p:nvSpPr>
        <p:spPr>
          <a:xfrm>
            <a:off x="5183629" y="2060471"/>
            <a:ext cx="869894" cy="230832"/>
          </a:xfrm>
          <a:prstGeom prst="rect">
            <a:avLst/>
          </a:prstGeom>
          <a:noFill/>
        </p:spPr>
        <p:txBody>
          <a:bodyPr wrap="square" rtlCol="0">
            <a:spAutoFit/>
          </a:bodyPr>
          <a:lstStyle/>
          <a:p>
            <a:r>
              <a:rPr lang="en-US" sz="900" dirty="0"/>
              <a:t>Predictable</a:t>
            </a:r>
          </a:p>
        </p:txBody>
      </p:sp>
      <p:sp>
        <p:nvSpPr>
          <p:cNvPr id="4" name="TextBox 3">
            <a:extLst>
              <a:ext uri="{FF2B5EF4-FFF2-40B4-BE49-F238E27FC236}">
                <a16:creationId xmlns:a16="http://schemas.microsoft.com/office/drawing/2014/main" id="{18E6F5D2-4461-25DF-8619-4C945D126B06}"/>
              </a:ext>
            </a:extLst>
          </p:cNvPr>
          <p:cNvSpPr txBox="1"/>
          <p:nvPr/>
        </p:nvSpPr>
        <p:spPr>
          <a:xfrm>
            <a:off x="6877568" y="1097562"/>
            <a:ext cx="791958" cy="230832"/>
          </a:xfrm>
          <a:prstGeom prst="rect">
            <a:avLst/>
          </a:prstGeom>
          <a:noFill/>
        </p:spPr>
        <p:txBody>
          <a:bodyPr wrap="square" rtlCol="0">
            <a:spAutoFit/>
          </a:bodyPr>
          <a:lstStyle/>
          <a:p>
            <a:r>
              <a:rPr lang="en-US" sz="900" dirty="0"/>
              <a:t>Meander</a:t>
            </a:r>
          </a:p>
        </p:txBody>
      </p:sp>
      <p:sp>
        <p:nvSpPr>
          <p:cNvPr id="6" name="TextBox 5">
            <a:extLst>
              <a:ext uri="{FF2B5EF4-FFF2-40B4-BE49-F238E27FC236}">
                <a16:creationId xmlns:a16="http://schemas.microsoft.com/office/drawing/2014/main" id="{82C84A7D-C717-A28A-89BD-CD9E89C8BD3E}"/>
              </a:ext>
            </a:extLst>
          </p:cNvPr>
          <p:cNvSpPr txBox="1"/>
          <p:nvPr/>
        </p:nvSpPr>
        <p:spPr>
          <a:xfrm>
            <a:off x="5894614" y="3226210"/>
            <a:ext cx="587262" cy="230832"/>
          </a:xfrm>
          <a:prstGeom prst="rect">
            <a:avLst/>
          </a:prstGeom>
          <a:noFill/>
        </p:spPr>
        <p:txBody>
          <a:bodyPr wrap="square" rtlCol="0">
            <a:spAutoFit/>
          </a:bodyPr>
          <a:lstStyle/>
          <a:p>
            <a:r>
              <a:rPr lang="en-US" sz="900" dirty="0"/>
              <a:t>IO&amp;M</a:t>
            </a:r>
          </a:p>
        </p:txBody>
      </p:sp>
      <p:sp>
        <p:nvSpPr>
          <p:cNvPr id="7" name="TextBox 6">
            <a:extLst>
              <a:ext uri="{FF2B5EF4-FFF2-40B4-BE49-F238E27FC236}">
                <a16:creationId xmlns:a16="http://schemas.microsoft.com/office/drawing/2014/main" id="{30263283-955B-10A3-BDA1-1894212F5CE3}"/>
              </a:ext>
            </a:extLst>
          </p:cNvPr>
          <p:cNvSpPr txBox="1"/>
          <p:nvPr/>
        </p:nvSpPr>
        <p:spPr>
          <a:xfrm>
            <a:off x="6305558" y="2961576"/>
            <a:ext cx="1288718" cy="230832"/>
          </a:xfrm>
          <a:prstGeom prst="rect">
            <a:avLst/>
          </a:prstGeom>
          <a:noFill/>
        </p:spPr>
        <p:txBody>
          <a:bodyPr wrap="square" rtlCol="0">
            <a:spAutoFit/>
          </a:bodyPr>
          <a:lstStyle/>
          <a:p>
            <a:r>
              <a:rPr lang="en-US" sz="900" dirty="0"/>
              <a:t>Suspended Sediment</a:t>
            </a:r>
          </a:p>
        </p:txBody>
      </p:sp>
      <p:sp>
        <p:nvSpPr>
          <p:cNvPr id="8" name="TextBox 7">
            <a:extLst>
              <a:ext uri="{FF2B5EF4-FFF2-40B4-BE49-F238E27FC236}">
                <a16:creationId xmlns:a16="http://schemas.microsoft.com/office/drawing/2014/main" id="{3548BE75-AEA3-5ECA-2A5A-3150C316B735}"/>
              </a:ext>
            </a:extLst>
          </p:cNvPr>
          <p:cNvSpPr txBox="1"/>
          <p:nvPr/>
        </p:nvSpPr>
        <p:spPr>
          <a:xfrm>
            <a:off x="7100675" y="3780571"/>
            <a:ext cx="493601" cy="230832"/>
          </a:xfrm>
          <a:prstGeom prst="rect">
            <a:avLst/>
          </a:prstGeom>
          <a:noFill/>
        </p:spPr>
        <p:txBody>
          <a:bodyPr wrap="square" rtlCol="0">
            <a:spAutoFit/>
          </a:bodyPr>
          <a:lstStyle/>
          <a:p>
            <a:r>
              <a:rPr lang="en-US" sz="900" dirty="0"/>
              <a:t>Ice</a:t>
            </a:r>
          </a:p>
        </p:txBody>
      </p:sp>
      <p:sp>
        <p:nvSpPr>
          <p:cNvPr id="11" name="TextBox 10">
            <a:extLst>
              <a:ext uri="{FF2B5EF4-FFF2-40B4-BE49-F238E27FC236}">
                <a16:creationId xmlns:a16="http://schemas.microsoft.com/office/drawing/2014/main" id="{5086A978-6FD9-A247-4A14-5C056685F160}"/>
              </a:ext>
            </a:extLst>
          </p:cNvPr>
          <p:cNvSpPr txBox="1"/>
          <p:nvPr/>
        </p:nvSpPr>
        <p:spPr>
          <a:xfrm>
            <a:off x="5209343" y="2432836"/>
            <a:ext cx="749010" cy="230832"/>
          </a:xfrm>
          <a:prstGeom prst="rect">
            <a:avLst/>
          </a:prstGeom>
          <a:noFill/>
        </p:spPr>
        <p:txBody>
          <a:bodyPr wrap="square" rtlCol="0">
            <a:spAutoFit/>
          </a:bodyPr>
          <a:lstStyle/>
          <a:p>
            <a:r>
              <a:rPr lang="en-US" sz="900" dirty="0"/>
              <a:t>Waves </a:t>
            </a:r>
          </a:p>
        </p:txBody>
      </p:sp>
      <p:sp>
        <p:nvSpPr>
          <p:cNvPr id="13" name="TextBox 12">
            <a:extLst>
              <a:ext uri="{FF2B5EF4-FFF2-40B4-BE49-F238E27FC236}">
                <a16:creationId xmlns:a16="http://schemas.microsoft.com/office/drawing/2014/main" id="{EBC2518A-04CD-C2C3-392A-BE69BBD08F84}"/>
              </a:ext>
            </a:extLst>
          </p:cNvPr>
          <p:cNvSpPr txBox="1"/>
          <p:nvPr/>
        </p:nvSpPr>
        <p:spPr>
          <a:xfrm>
            <a:off x="6541482" y="3172376"/>
            <a:ext cx="1098511" cy="369332"/>
          </a:xfrm>
          <a:prstGeom prst="rect">
            <a:avLst/>
          </a:prstGeom>
          <a:noFill/>
        </p:spPr>
        <p:txBody>
          <a:bodyPr wrap="square" rtlCol="0">
            <a:spAutoFit/>
          </a:bodyPr>
          <a:lstStyle/>
          <a:p>
            <a:r>
              <a:rPr lang="en-US" sz="900" dirty="0"/>
              <a:t>Environmental Concerns</a:t>
            </a:r>
          </a:p>
        </p:txBody>
      </p:sp>
      <p:sp>
        <p:nvSpPr>
          <p:cNvPr id="14" name="TextBox 13">
            <a:extLst>
              <a:ext uri="{FF2B5EF4-FFF2-40B4-BE49-F238E27FC236}">
                <a16:creationId xmlns:a16="http://schemas.microsoft.com/office/drawing/2014/main" id="{9F3B8802-CA60-4B73-CAC3-F7EE111EC2DD}"/>
              </a:ext>
            </a:extLst>
          </p:cNvPr>
          <p:cNvSpPr txBox="1"/>
          <p:nvPr/>
        </p:nvSpPr>
        <p:spPr>
          <a:xfrm>
            <a:off x="7921815" y="3308577"/>
            <a:ext cx="799552" cy="369332"/>
          </a:xfrm>
          <a:prstGeom prst="rect">
            <a:avLst/>
          </a:prstGeom>
          <a:noFill/>
        </p:spPr>
        <p:txBody>
          <a:bodyPr wrap="square" rtlCol="0">
            <a:spAutoFit/>
          </a:bodyPr>
          <a:lstStyle/>
          <a:p>
            <a:r>
              <a:rPr lang="en-US" sz="900" dirty="0"/>
              <a:t>Flow control (dams)</a:t>
            </a:r>
          </a:p>
        </p:txBody>
      </p:sp>
      <p:sp>
        <p:nvSpPr>
          <p:cNvPr id="18" name="TextBox 17">
            <a:extLst>
              <a:ext uri="{FF2B5EF4-FFF2-40B4-BE49-F238E27FC236}">
                <a16:creationId xmlns:a16="http://schemas.microsoft.com/office/drawing/2014/main" id="{F4193DD8-2FFC-B9E1-25AF-939A7C630F95}"/>
              </a:ext>
            </a:extLst>
          </p:cNvPr>
          <p:cNvSpPr txBox="1"/>
          <p:nvPr/>
        </p:nvSpPr>
        <p:spPr>
          <a:xfrm>
            <a:off x="5345608" y="4060901"/>
            <a:ext cx="587262" cy="230832"/>
          </a:xfrm>
          <a:prstGeom prst="rect">
            <a:avLst/>
          </a:prstGeom>
          <a:noFill/>
        </p:spPr>
        <p:txBody>
          <a:bodyPr wrap="square" rtlCol="0">
            <a:spAutoFit/>
          </a:bodyPr>
          <a:lstStyle/>
          <a:p>
            <a:r>
              <a:rPr lang="en-US" sz="900" dirty="0"/>
              <a:t>Slack</a:t>
            </a:r>
          </a:p>
        </p:txBody>
      </p:sp>
      <p:sp>
        <p:nvSpPr>
          <p:cNvPr id="20" name="TextBox 19">
            <a:extLst>
              <a:ext uri="{FF2B5EF4-FFF2-40B4-BE49-F238E27FC236}">
                <a16:creationId xmlns:a16="http://schemas.microsoft.com/office/drawing/2014/main" id="{5E0E78A2-B4B5-C84C-9E72-B64D8AD649A8}"/>
              </a:ext>
            </a:extLst>
          </p:cNvPr>
          <p:cNvSpPr txBox="1"/>
          <p:nvPr/>
        </p:nvSpPr>
        <p:spPr>
          <a:xfrm>
            <a:off x="6332147" y="1908074"/>
            <a:ext cx="800649" cy="230832"/>
          </a:xfrm>
          <a:prstGeom prst="rect">
            <a:avLst/>
          </a:prstGeom>
          <a:noFill/>
        </p:spPr>
        <p:txBody>
          <a:bodyPr wrap="square" rtlCol="0">
            <a:spAutoFit/>
          </a:bodyPr>
          <a:lstStyle/>
          <a:p>
            <a:r>
              <a:rPr lang="en-US" sz="900" dirty="0"/>
              <a:t>Navigation</a:t>
            </a:r>
          </a:p>
        </p:txBody>
      </p:sp>
      <p:sp>
        <p:nvSpPr>
          <p:cNvPr id="29" name="TextBox 28">
            <a:extLst>
              <a:ext uri="{FF2B5EF4-FFF2-40B4-BE49-F238E27FC236}">
                <a16:creationId xmlns:a16="http://schemas.microsoft.com/office/drawing/2014/main" id="{1DE3D09A-C507-B482-F3F8-D685F306604E}"/>
              </a:ext>
            </a:extLst>
          </p:cNvPr>
          <p:cNvSpPr txBox="1"/>
          <p:nvPr/>
        </p:nvSpPr>
        <p:spPr>
          <a:xfrm>
            <a:off x="6233435" y="3526903"/>
            <a:ext cx="800649" cy="230832"/>
          </a:xfrm>
          <a:prstGeom prst="rect">
            <a:avLst/>
          </a:prstGeom>
          <a:noFill/>
        </p:spPr>
        <p:txBody>
          <a:bodyPr wrap="square" rtlCol="0">
            <a:spAutoFit/>
          </a:bodyPr>
          <a:lstStyle/>
          <a:p>
            <a:r>
              <a:rPr lang="en-US" sz="900" dirty="0"/>
              <a:t>Commercial</a:t>
            </a:r>
          </a:p>
        </p:txBody>
      </p:sp>
      <p:sp>
        <p:nvSpPr>
          <p:cNvPr id="2" name="TextBox 1">
            <a:extLst>
              <a:ext uri="{FF2B5EF4-FFF2-40B4-BE49-F238E27FC236}">
                <a16:creationId xmlns:a16="http://schemas.microsoft.com/office/drawing/2014/main" id="{F43C20BE-BF1A-A182-5CBA-3E61D5CE8C39}"/>
              </a:ext>
            </a:extLst>
          </p:cNvPr>
          <p:cNvSpPr txBox="1"/>
          <p:nvPr/>
        </p:nvSpPr>
        <p:spPr>
          <a:xfrm>
            <a:off x="452419" y="4771082"/>
            <a:ext cx="6837050" cy="369332"/>
          </a:xfrm>
          <a:prstGeom prst="rect">
            <a:avLst/>
          </a:prstGeom>
          <a:noFill/>
        </p:spPr>
        <p:txBody>
          <a:bodyPr wrap="square" rtlCol="0">
            <a:spAutoFit/>
          </a:bodyPr>
          <a:lstStyle/>
          <a:p>
            <a:r>
              <a:rPr lang="en-US" sz="900" dirty="0"/>
              <a:t>Dominic D. Forbush, Jonathan A. Colby, Nicole Mendoza, “A comprehensive assessment tool for low-TRL current energy converters”, Proceedings of the 15th European Wave and Tidal Energy Conference, 3-7 September 2023, Bilbao, Spain </a:t>
            </a:r>
          </a:p>
        </p:txBody>
      </p:sp>
    </p:spTree>
    <p:custDataLst>
      <p:tags r:id="rId1"/>
    </p:custDataLst>
    <p:extLst>
      <p:ext uri="{BB962C8B-B14F-4D97-AF65-F5344CB8AC3E}">
        <p14:creationId xmlns:p14="http://schemas.microsoft.com/office/powerpoint/2010/main" val="4100885705"/>
      </p:ext>
    </p:extLst>
  </p:cSld>
  <p:clrMapOvr>
    <a:masterClrMapping/>
  </p:clrMapOvr>
  <mc:AlternateContent xmlns:mc="http://schemas.openxmlformats.org/markup-compatibility/2006" xmlns:p14="http://schemas.microsoft.com/office/powerpoint/2010/main">
    <mc:Choice Requires="p14">
      <p:transition p14:dur="10" advTm="84208"/>
    </mc:Choice>
    <mc:Fallback xmlns="">
      <p:transition advTm="8420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Adapting to CECs</a:t>
            </a:r>
          </a:p>
        </p:txBody>
      </p:sp>
      <p:sp>
        <p:nvSpPr>
          <p:cNvPr id="16" name="TextBox 15">
            <a:extLst>
              <a:ext uri="{FF2B5EF4-FFF2-40B4-BE49-F238E27FC236}">
                <a16:creationId xmlns:a16="http://schemas.microsoft.com/office/drawing/2014/main" id="{85015637-9CF7-213C-A5FD-F36CE6C18995}"/>
              </a:ext>
            </a:extLst>
          </p:cNvPr>
          <p:cNvSpPr txBox="1"/>
          <p:nvPr/>
        </p:nvSpPr>
        <p:spPr>
          <a:xfrm>
            <a:off x="457199" y="755651"/>
            <a:ext cx="8239649" cy="923330"/>
          </a:xfrm>
          <a:prstGeom prst="rect">
            <a:avLst/>
          </a:prstGeom>
          <a:noFill/>
        </p:spPr>
        <p:txBody>
          <a:bodyPr wrap="square" rtlCol="0">
            <a:spAutoFit/>
          </a:bodyPr>
          <a:lstStyle/>
          <a:p>
            <a:r>
              <a:rPr lang="en-US" dirty="0"/>
              <a:t>An “Ideal System” paradigm is used to assess multi-faceted aspects of performance over multiple questions to ensure promising innovations are rewarded in higher overall scores (</a:t>
            </a:r>
            <a:r>
              <a:rPr lang="en-US" dirty="0" err="1"/>
              <a:t>Salamatov</a:t>
            </a:r>
            <a:r>
              <a:rPr lang="en-US" dirty="0"/>
              <a:t>, 1999)</a:t>
            </a:r>
          </a:p>
        </p:txBody>
      </p:sp>
      <p:sp>
        <p:nvSpPr>
          <p:cNvPr id="2" name="TextBox 1">
            <a:extLst>
              <a:ext uri="{FF2B5EF4-FFF2-40B4-BE49-F238E27FC236}">
                <a16:creationId xmlns:a16="http://schemas.microsoft.com/office/drawing/2014/main" id="{F4A5BAED-FF39-B093-25B4-230DDF64EADC}"/>
              </a:ext>
            </a:extLst>
          </p:cNvPr>
          <p:cNvSpPr txBox="1"/>
          <p:nvPr/>
        </p:nvSpPr>
        <p:spPr>
          <a:xfrm>
            <a:off x="1096842" y="2658098"/>
            <a:ext cx="2412873" cy="830997"/>
          </a:xfrm>
          <a:prstGeom prst="rect">
            <a:avLst/>
          </a:prstGeom>
          <a:noFill/>
          <a:ln w="12700">
            <a:solidFill>
              <a:schemeClr val="tx1"/>
            </a:solidFill>
          </a:ln>
        </p:spPr>
        <p:txBody>
          <a:bodyPr wrap="square" rtlCol="0">
            <a:spAutoFit/>
          </a:bodyPr>
          <a:lstStyle/>
          <a:p>
            <a:r>
              <a:rPr lang="en-US" sz="1200" dirty="0"/>
              <a:t>“An ideal power-take off  system is one that, for no added cost or complexity, provides the most efficient power conversion.”</a:t>
            </a:r>
          </a:p>
        </p:txBody>
      </p:sp>
      <p:sp>
        <p:nvSpPr>
          <p:cNvPr id="4" name="Arrow: Right 3">
            <a:extLst>
              <a:ext uri="{FF2B5EF4-FFF2-40B4-BE49-F238E27FC236}">
                <a16:creationId xmlns:a16="http://schemas.microsoft.com/office/drawing/2014/main" id="{2BBCAD50-9C75-BBD9-F2FB-70CBFD610132}"/>
              </a:ext>
            </a:extLst>
          </p:cNvPr>
          <p:cNvSpPr/>
          <p:nvPr/>
        </p:nvSpPr>
        <p:spPr>
          <a:xfrm rot="19038523" flipV="1">
            <a:off x="3393289" y="2354539"/>
            <a:ext cx="781407" cy="12148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dirty="0"/>
          </a:p>
        </p:txBody>
      </p:sp>
      <p:sp>
        <p:nvSpPr>
          <p:cNvPr id="6" name="Arrow: Right 5">
            <a:extLst>
              <a:ext uri="{FF2B5EF4-FFF2-40B4-BE49-F238E27FC236}">
                <a16:creationId xmlns:a16="http://schemas.microsoft.com/office/drawing/2014/main" id="{995B2C43-146E-0B08-6B39-DDFE60698A1D}"/>
              </a:ext>
            </a:extLst>
          </p:cNvPr>
          <p:cNvSpPr/>
          <p:nvPr/>
        </p:nvSpPr>
        <p:spPr>
          <a:xfrm>
            <a:off x="3509715" y="3151708"/>
            <a:ext cx="752987" cy="120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dirty="0"/>
          </a:p>
        </p:txBody>
      </p:sp>
      <p:sp>
        <p:nvSpPr>
          <p:cNvPr id="7" name="Arrow: Right 6">
            <a:extLst>
              <a:ext uri="{FF2B5EF4-FFF2-40B4-BE49-F238E27FC236}">
                <a16:creationId xmlns:a16="http://schemas.microsoft.com/office/drawing/2014/main" id="{F94D7922-42ED-11C9-CCDB-EEC9F1E4E7EF}"/>
              </a:ext>
            </a:extLst>
          </p:cNvPr>
          <p:cNvSpPr/>
          <p:nvPr/>
        </p:nvSpPr>
        <p:spPr>
          <a:xfrm rot="2640763">
            <a:off x="3382297" y="3977820"/>
            <a:ext cx="813579" cy="10599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dirty="0"/>
          </a:p>
        </p:txBody>
      </p:sp>
      <p:sp>
        <p:nvSpPr>
          <p:cNvPr id="10" name="TextBox 9">
            <a:extLst>
              <a:ext uri="{FF2B5EF4-FFF2-40B4-BE49-F238E27FC236}">
                <a16:creationId xmlns:a16="http://schemas.microsoft.com/office/drawing/2014/main" id="{216E8B04-3F8E-4B90-E507-6662D90F7EEB}"/>
              </a:ext>
            </a:extLst>
          </p:cNvPr>
          <p:cNvSpPr txBox="1"/>
          <p:nvPr/>
        </p:nvSpPr>
        <p:spPr>
          <a:xfrm>
            <a:off x="4096573" y="4093399"/>
            <a:ext cx="3817547" cy="646331"/>
          </a:xfrm>
          <a:prstGeom prst="rect">
            <a:avLst/>
          </a:prstGeom>
          <a:noFill/>
          <a:ln w="12700">
            <a:solidFill>
              <a:schemeClr val="tx1"/>
            </a:solidFill>
          </a:ln>
        </p:spPr>
        <p:txBody>
          <a:bodyPr wrap="square" rtlCol="0">
            <a:spAutoFit/>
          </a:bodyPr>
          <a:lstStyle/>
          <a:p>
            <a:r>
              <a:rPr lang="en-US" sz="1200" dirty="0"/>
              <a:t>What is the efficiency between the absorbing element of the prime mover and the component that produces transportable power?</a:t>
            </a:r>
          </a:p>
        </p:txBody>
      </p:sp>
      <p:sp>
        <p:nvSpPr>
          <p:cNvPr id="11" name="TextBox 10">
            <a:extLst>
              <a:ext uri="{FF2B5EF4-FFF2-40B4-BE49-F238E27FC236}">
                <a16:creationId xmlns:a16="http://schemas.microsoft.com/office/drawing/2014/main" id="{F9AA987A-700A-0B69-12A4-8B8D4F6C9430}"/>
              </a:ext>
            </a:extLst>
          </p:cNvPr>
          <p:cNvSpPr txBox="1"/>
          <p:nvPr/>
        </p:nvSpPr>
        <p:spPr>
          <a:xfrm>
            <a:off x="4262702" y="2866147"/>
            <a:ext cx="3034743" cy="646331"/>
          </a:xfrm>
          <a:prstGeom prst="rect">
            <a:avLst/>
          </a:prstGeom>
          <a:noFill/>
          <a:ln w="12700">
            <a:solidFill>
              <a:schemeClr val="tx1"/>
            </a:solidFill>
          </a:ln>
        </p:spPr>
        <p:txBody>
          <a:bodyPr wrap="square" rtlCol="0">
            <a:spAutoFit/>
          </a:bodyPr>
          <a:lstStyle/>
          <a:p>
            <a:r>
              <a:rPr lang="en-US" sz="1200" dirty="0"/>
              <a:t>What is the cost of the system that converts mechanical power to power exported from the CEC?</a:t>
            </a:r>
          </a:p>
        </p:txBody>
      </p:sp>
      <p:sp>
        <p:nvSpPr>
          <p:cNvPr id="13" name="TextBox 12">
            <a:extLst>
              <a:ext uri="{FF2B5EF4-FFF2-40B4-BE49-F238E27FC236}">
                <a16:creationId xmlns:a16="http://schemas.microsoft.com/office/drawing/2014/main" id="{8022F2DA-9BDE-440C-2C54-6D5EC198AB00}"/>
              </a:ext>
            </a:extLst>
          </p:cNvPr>
          <p:cNvSpPr txBox="1"/>
          <p:nvPr/>
        </p:nvSpPr>
        <p:spPr>
          <a:xfrm>
            <a:off x="4096573" y="1709922"/>
            <a:ext cx="3248591" cy="646331"/>
          </a:xfrm>
          <a:prstGeom prst="rect">
            <a:avLst/>
          </a:prstGeom>
          <a:noFill/>
          <a:ln w="12700">
            <a:solidFill>
              <a:schemeClr val="tx1"/>
            </a:solidFill>
          </a:ln>
        </p:spPr>
        <p:txBody>
          <a:bodyPr wrap="square" rtlCol="0">
            <a:spAutoFit/>
          </a:bodyPr>
          <a:lstStyle/>
          <a:p>
            <a:r>
              <a:rPr lang="en-US" sz="1200" dirty="0"/>
              <a:t>Are the CEC subsystems designed for the expected extreme loads and motion of the operational environment?</a:t>
            </a:r>
          </a:p>
        </p:txBody>
      </p:sp>
      <p:sp>
        <p:nvSpPr>
          <p:cNvPr id="22" name="TextBox 21">
            <a:extLst>
              <a:ext uri="{FF2B5EF4-FFF2-40B4-BE49-F238E27FC236}">
                <a16:creationId xmlns:a16="http://schemas.microsoft.com/office/drawing/2014/main" id="{5C4BD120-1A02-9DEC-EBB1-E326A67DDB72}"/>
              </a:ext>
            </a:extLst>
          </p:cNvPr>
          <p:cNvSpPr txBox="1"/>
          <p:nvPr/>
        </p:nvSpPr>
        <p:spPr>
          <a:xfrm rot="7639824">
            <a:off x="4550284" y="3664217"/>
            <a:ext cx="651077" cy="646331"/>
          </a:xfrm>
          <a:prstGeom prst="rect">
            <a:avLst/>
          </a:prstGeom>
          <a:noFill/>
        </p:spPr>
        <p:txBody>
          <a:bodyPr wrap="square" rtlCol="0">
            <a:spAutoFit/>
          </a:bodyPr>
          <a:lstStyle/>
          <a:p>
            <a:r>
              <a:rPr lang="en-US" sz="3600" dirty="0"/>
              <a:t>…</a:t>
            </a:r>
          </a:p>
        </p:txBody>
      </p:sp>
      <p:sp>
        <p:nvSpPr>
          <p:cNvPr id="8" name="TextBox 7">
            <a:extLst>
              <a:ext uri="{FF2B5EF4-FFF2-40B4-BE49-F238E27FC236}">
                <a16:creationId xmlns:a16="http://schemas.microsoft.com/office/drawing/2014/main" id="{B63E5386-3723-6B7F-9F70-1D807C2AE76C}"/>
              </a:ext>
            </a:extLst>
          </p:cNvPr>
          <p:cNvSpPr txBox="1"/>
          <p:nvPr/>
        </p:nvSpPr>
        <p:spPr>
          <a:xfrm rot="2559619">
            <a:off x="4664584" y="2259825"/>
            <a:ext cx="651077" cy="646331"/>
          </a:xfrm>
          <a:prstGeom prst="rect">
            <a:avLst/>
          </a:prstGeom>
          <a:noFill/>
        </p:spPr>
        <p:txBody>
          <a:bodyPr wrap="square" rtlCol="0">
            <a:spAutoFit/>
          </a:bodyPr>
          <a:lstStyle/>
          <a:p>
            <a:r>
              <a:rPr lang="en-US" sz="3600" dirty="0"/>
              <a:t>…</a:t>
            </a:r>
          </a:p>
        </p:txBody>
      </p:sp>
    </p:spTree>
    <p:custDataLst>
      <p:tags r:id="rId1"/>
    </p:custDataLst>
    <p:extLst>
      <p:ext uri="{BB962C8B-B14F-4D97-AF65-F5344CB8AC3E}">
        <p14:creationId xmlns:p14="http://schemas.microsoft.com/office/powerpoint/2010/main" val="3672245807"/>
      </p:ext>
    </p:extLst>
  </p:cSld>
  <p:clrMapOvr>
    <a:masterClrMapping/>
  </p:clrMapOvr>
  <mc:AlternateContent xmlns:mc="http://schemas.openxmlformats.org/markup-compatibility/2006" xmlns:p14="http://schemas.microsoft.com/office/powerpoint/2010/main">
    <mc:Choice Requires="p14">
      <p:transition p14:dur="10" advTm="84208"/>
    </mc:Choice>
    <mc:Fallback xmlns="">
      <p:transition advTm="8420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dirty="0"/>
              <a:t>Testimonials</a:t>
            </a:r>
          </a:p>
        </p:txBody>
      </p:sp>
      <p:graphicFrame>
        <p:nvGraphicFramePr>
          <p:cNvPr id="3" name="Diagram 2">
            <a:extLst>
              <a:ext uri="{FF2B5EF4-FFF2-40B4-BE49-F238E27FC236}">
                <a16:creationId xmlns:a16="http://schemas.microsoft.com/office/drawing/2014/main" id="{392A7B85-4B54-4BA2-6E46-B9414A30BEC8}"/>
              </a:ext>
            </a:extLst>
          </p:cNvPr>
          <p:cNvGraphicFramePr/>
          <p:nvPr>
            <p:extLst>
              <p:ext uri="{D42A27DB-BD31-4B8C-83A1-F6EECF244321}">
                <p14:modId xmlns:p14="http://schemas.microsoft.com/office/powerpoint/2010/main" val="2347678780"/>
              </p:ext>
            </p:extLst>
          </p:nvPr>
        </p:nvGraphicFramePr>
        <p:xfrm>
          <a:off x="1039950" y="1134686"/>
          <a:ext cx="722376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0603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3462-8A05-9C54-C97F-EBDBF77EE564}"/>
              </a:ext>
            </a:extLst>
          </p:cNvPr>
          <p:cNvSpPr>
            <a:spLocks noGrp="1"/>
          </p:cNvSpPr>
          <p:nvPr>
            <p:ph type="title"/>
          </p:nvPr>
        </p:nvSpPr>
        <p:spPr/>
        <p:txBody>
          <a:bodyPr/>
          <a:lstStyle/>
          <a:p>
            <a:r>
              <a:rPr lang="en-US" dirty="0"/>
              <a:t>TPL assessment service</a:t>
            </a:r>
          </a:p>
        </p:txBody>
      </p:sp>
      <p:sp>
        <p:nvSpPr>
          <p:cNvPr id="4" name="Espace réservé du contenu 3">
            <a:extLst>
              <a:ext uri="{FF2B5EF4-FFF2-40B4-BE49-F238E27FC236}">
                <a16:creationId xmlns:a16="http://schemas.microsoft.com/office/drawing/2014/main" id="{BEC3E7D0-AB84-D6CA-8A07-06B8F841540B}"/>
              </a:ext>
            </a:extLst>
          </p:cNvPr>
          <p:cNvSpPr txBox="1">
            <a:spLocks/>
          </p:cNvSpPr>
          <p:nvPr/>
        </p:nvSpPr>
        <p:spPr>
          <a:xfrm>
            <a:off x="404498" y="3375015"/>
            <a:ext cx="8187719" cy="929358"/>
          </a:xfrm>
          <a:prstGeom prst="rect">
            <a:avLst/>
          </a:prstGeom>
        </p:spPr>
        <p:txBody>
          <a:bodyPr>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1800" kern="1200">
                <a:solidFill>
                  <a:schemeClr val="tx1"/>
                </a:solidFill>
                <a:latin typeface="Exo 2 Semi Bold" panose="00000700000000000000" pitchFamily="2" charset="0"/>
                <a:ea typeface="Exo 2 Semi Bold" panose="00000700000000000000" pitchFamily="2" charset="0"/>
                <a:cs typeface="Exo 2 Semi Bold" panose="00000700000000000000" pitchFamily="2"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ClrTx/>
              <a:buFont typeface="Arial" panose="020B0604020202020204" pitchFamily="34" charset="0"/>
              <a:buChar char="•"/>
            </a:pPr>
            <a:r>
              <a:rPr lang="en-US" sz="1800" dirty="0">
                <a:latin typeface="+mn-lt"/>
              </a:rPr>
              <a:t>Well over 1,000 technology assessments across over 200 technology concepts/designs have been made - guiding technologies to higher performance.</a:t>
            </a:r>
          </a:p>
          <a:p>
            <a:pPr lvl="1">
              <a:buClrTx/>
              <a:buFont typeface="Arial" panose="020B0604020202020204" pitchFamily="34" charset="0"/>
              <a:buChar char="•"/>
            </a:pPr>
            <a:r>
              <a:rPr lang="en-US" sz="1800" dirty="0">
                <a:latin typeface="+mn-lt"/>
              </a:rPr>
              <a:t> TPL Assessment service for US and global industry is available via TEAMER</a:t>
            </a:r>
          </a:p>
        </p:txBody>
      </p:sp>
      <p:pic>
        <p:nvPicPr>
          <p:cNvPr id="5" name="Picture 4" descr="A close-up of a logo&#10;&#10;Description automatically generated">
            <a:extLst>
              <a:ext uri="{FF2B5EF4-FFF2-40B4-BE49-F238E27FC236}">
                <a16:creationId xmlns:a16="http://schemas.microsoft.com/office/drawing/2014/main" id="{94C6ECD4-344A-43D1-E3DC-223CB48CB141}"/>
              </a:ext>
            </a:extLst>
          </p:cNvPr>
          <p:cNvPicPr>
            <a:picLocks noChangeAspect="1"/>
          </p:cNvPicPr>
          <p:nvPr/>
        </p:nvPicPr>
        <p:blipFill>
          <a:blip r:embed="rId3"/>
          <a:stretch>
            <a:fillRect/>
          </a:stretch>
        </p:blipFill>
        <p:spPr>
          <a:xfrm>
            <a:off x="2633436" y="4242343"/>
            <a:ext cx="3098959" cy="885871"/>
          </a:xfrm>
          <a:prstGeom prst="rect">
            <a:avLst/>
          </a:prstGeom>
        </p:spPr>
      </p:pic>
      <p:sp>
        <p:nvSpPr>
          <p:cNvPr id="6" name="TextBox 5">
            <a:extLst>
              <a:ext uri="{FF2B5EF4-FFF2-40B4-BE49-F238E27FC236}">
                <a16:creationId xmlns:a16="http://schemas.microsoft.com/office/drawing/2014/main" id="{C89AACCB-1037-F4C4-0864-8D7E22D1581E}"/>
              </a:ext>
            </a:extLst>
          </p:cNvPr>
          <p:cNvSpPr txBox="1"/>
          <p:nvPr/>
        </p:nvSpPr>
        <p:spPr>
          <a:xfrm>
            <a:off x="1552638" y="864464"/>
            <a:ext cx="1964127" cy="369332"/>
          </a:xfrm>
          <a:prstGeom prst="rect">
            <a:avLst/>
          </a:prstGeom>
          <a:noFill/>
        </p:spPr>
        <p:txBody>
          <a:bodyPr wrap="none" rtlCol="0">
            <a:spAutoFit/>
          </a:bodyPr>
          <a:lstStyle/>
          <a:p>
            <a:r>
              <a:rPr lang="en-US" u="sng" dirty="0"/>
              <a:t>TPL can be used by</a:t>
            </a:r>
          </a:p>
        </p:txBody>
      </p:sp>
      <p:sp>
        <p:nvSpPr>
          <p:cNvPr id="7" name="TextBox 6">
            <a:extLst>
              <a:ext uri="{FF2B5EF4-FFF2-40B4-BE49-F238E27FC236}">
                <a16:creationId xmlns:a16="http://schemas.microsoft.com/office/drawing/2014/main" id="{2B5EA31D-883E-29BB-0D25-3094566637E6}"/>
              </a:ext>
            </a:extLst>
          </p:cNvPr>
          <p:cNvSpPr txBox="1"/>
          <p:nvPr/>
        </p:nvSpPr>
        <p:spPr>
          <a:xfrm>
            <a:off x="1020128" y="1218275"/>
            <a:ext cx="3226616" cy="2123658"/>
          </a:xfrm>
          <a:prstGeom prst="rect">
            <a:avLst/>
          </a:prstGeom>
          <a:noFill/>
        </p:spPr>
        <p:txBody>
          <a:bodyPr wrap="square" rtlCol="0">
            <a:spAutoFit/>
          </a:bodyPr>
          <a:lstStyle/>
          <a:p>
            <a:pPr marL="171450" lvl="0" indent="-171450">
              <a:buFont typeface="Arial" panose="020B0604020202020204" pitchFamily="34" charset="0"/>
              <a:buChar char="•"/>
            </a:pPr>
            <a:r>
              <a:rPr lang="en-US" sz="1200" dirty="0"/>
              <a:t>technology </a:t>
            </a:r>
            <a:r>
              <a:rPr lang="en-US" sz="1200" u="sng" dirty="0"/>
              <a:t>developer </a:t>
            </a:r>
            <a:r>
              <a:rPr lang="en-US" sz="1200" dirty="0"/>
              <a:t>to get design feedback, identify areas of improvement, and find fatal flaws early</a:t>
            </a:r>
          </a:p>
          <a:p>
            <a:pPr marL="171450" lvl="0" indent="-171450">
              <a:buFont typeface="Arial" panose="020B0604020202020204" pitchFamily="34" charset="0"/>
              <a:buChar char="•"/>
            </a:pPr>
            <a:r>
              <a:rPr lang="en-US" sz="1200" u="sng" dirty="0"/>
              <a:t>investors</a:t>
            </a:r>
            <a:r>
              <a:rPr lang="en-US" sz="1200" dirty="0"/>
              <a:t> and project developers to conduct due diligence</a:t>
            </a:r>
          </a:p>
          <a:p>
            <a:pPr marL="171450" lvl="0" indent="-171450">
              <a:buFont typeface="Arial" panose="020B0604020202020204" pitchFamily="34" charset="0"/>
              <a:buChar char="•"/>
            </a:pPr>
            <a:r>
              <a:rPr lang="en-US" sz="1200" u="sng" dirty="0"/>
              <a:t>judges</a:t>
            </a:r>
            <a:r>
              <a:rPr lang="en-US" sz="1200" dirty="0"/>
              <a:t> to assess wave energy converter technologies in competitions</a:t>
            </a:r>
          </a:p>
          <a:p>
            <a:pPr marL="171450" indent="-171450">
              <a:buFont typeface="Arial" panose="020B0604020202020204" pitchFamily="34" charset="0"/>
              <a:buChar char="•"/>
            </a:pPr>
            <a:r>
              <a:rPr lang="en-US" sz="1200" u="sng" dirty="0"/>
              <a:t>reviewers</a:t>
            </a:r>
            <a:r>
              <a:rPr lang="en-US" sz="1200" dirty="0"/>
              <a:t> to assess wave energy converter proposals and make funding decisions</a:t>
            </a:r>
          </a:p>
          <a:p>
            <a:pPr marL="171450" lvl="0" indent="-171450">
              <a:buFont typeface="Arial" panose="020B0604020202020204" pitchFamily="34" charset="0"/>
              <a:buChar char="•"/>
            </a:pPr>
            <a:r>
              <a:rPr lang="en-US" sz="1200" u="sng" dirty="0"/>
              <a:t>researchers</a:t>
            </a:r>
            <a:r>
              <a:rPr lang="en-US" sz="1200" dirty="0"/>
              <a:t> to landscape the domain to formulate R&amp;D strategy</a:t>
            </a:r>
          </a:p>
        </p:txBody>
      </p:sp>
      <p:sp>
        <p:nvSpPr>
          <p:cNvPr id="8" name="TextBox 7">
            <a:extLst>
              <a:ext uri="{FF2B5EF4-FFF2-40B4-BE49-F238E27FC236}">
                <a16:creationId xmlns:a16="http://schemas.microsoft.com/office/drawing/2014/main" id="{96B3D216-4ED9-1BCB-D710-9672E292913A}"/>
              </a:ext>
            </a:extLst>
          </p:cNvPr>
          <p:cNvSpPr txBox="1"/>
          <p:nvPr/>
        </p:nvSpPr>
        <p:spPr>
          <a:xfrm>
            <a:off x="4976012" y="839326"/>
            <a:ext cx="1790427" cy="369332"/>
          </a:xfrm>
          <a:prstGeom prst="rect">
            <a:avLst/>
          </a:prstGeom>
          <a:noFill/>
        </p:spPr>
        <p:txBody>
          <a:bodyPr wrap="none" rtlCol="0">
            <a:spAutoFit/>
          </a:bodyPr>
          <a:lstStyle/>
          <a:p>
            <a:r>
              <a:rPr lang="en-US" dirty="0"/>
              <a:t> </a:t>
            </a:r>
            <a:r>
              <a:rPr lang="en-US" u="sng" dirty="0"/>
              <a:t>TPL used to date</a:t>
            </a:r>
          </a:p>
        </p:txBody>
      </p:sp>
      <p:sp>
        <p:nvSpPr>
          <p:cNvPr id="9" name="TextBox 8">
            <a:extLst>
              <a:ext uri="{FF2B5EF4-FFF2-40B4-BE49-F238E27FC236}">
                <a16:creationId xmlns:a16="http://schemas.microsoft.com/office/drawing/2014/main" id="{06B07DB4-196E-DEE1-2DBE-AC101B747540}"/>
              </a:ext>
            </a:extLst>
          </p:cNvPr>
          <p:cNvSpPr txBox="1"/>
          <p:nvPr/>
        </p:nvSpPr>
        <p:spPr>
          <a:xfrm>
            <a:off x="4779254" y="1208658"/>
            <a:ext cx="3142099"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mn-lt"/>
              </a:rPr>
              <a:t>by technology developers for assessing their technologies</a:t>
            </a:r>
          </a:p>
          <a:p>
            <a:pPr marL="171450" lvl="0" indent="-171450">
              <a:buFont typeface="Arial" panose="020B0604020202020204" pitchFamily="34" charset="0"/>
              <a:buChar char="•"/>
            </a:pPr>
            <a:r>
              <a:rPr lang="en-US" sz="1200" dirty="0">
                <a:latin typeface="+mn-lt"/>
              </a:rPr>
              <a:t>for internal lab work</a:t>
            </a:r>
            <a:endParaRPr lang="en-US" sz="1200" dirty="0"/>
          </a:p>
          <a:p>
            <a:pPr marL="171450" lvl="0" indent="-171450">
              <a:buFont typeface="Arial" panose="020B0604020202020204" pitchFamily="34" charset="0"/>
              <a:buChar char="•"/>
            </a:pPr>
            <a:r>
              <a:rPr lang="en-US" sz="1200" dirty="0">
                <a:latin typeface="+mn-lt"/>
              </a:rPr>
              <a:t>by international research partners</a:t>
            </a:r>
            <a:endParaRPr lang="en-US" sz="1200" dirty="0"/>
          </a:p>
          <a:p>
            <a:pPr marL="171450" lvl="0" indent="-171450">
              <a:buFont typeface="Arial" panose="020B0604020202020204" pitchFamily="34" charset="0"/>
              <a:buChar char="•"/>
            </a:pPr>
            <a:r>
              <a:rPr lang="en-US" sz="1200" dirty="0">
                <a:latin typeface="+mn-lt"/>
              </a:rPr>
              <a:t>in assessment of client’s technologies by labs</a:t>
            </a:r>
            <a:endParaRPr lang="en-US" sz="1200" dirty="0"/>
          </a:p>
          <a:p>
            <a:pPr marL="171450" lvl="0" indent="-171450">
              <a:buFont typeface="Arial" panose="020B0604020202020204" pitchFamily="34" charset="0"/>
              <a:buChar char="•"/>
            </a:pPr>
            <a:r>
              <a:rPr lang="en-US" sz="1200" dirty="0">
                <a:latin typeface="+mn-lt"/>
              </a:rPr>
              <a:t>in prizes</a:t>
            </a:r>
            <a:endParaRPr lang="en-US" sz="1200" dirty="0"/>
          </a:p>
          <a:p>
            <a:pPr marL="171450" lvl="0" indent="-171450">
              <a:buFont typeface="Arial" panose="020B0604020202020204" pitchFamily="34" charset="0"/>
              <a:buChar char="•"/>
            </a:pPr>
            <a:r>
              <a:rPr lang="en-US" sz="1200" dirty="0">
                <a:latin typeface="+mn-lt"/>
              </a:rPr>
              <a:t>for funding decision support</a:t>
            </a:r>
            <a:endParaRPr lang="en-US" sz="1200" dirty="0"/>
          </a:p>
        </p:txBody>
      </p:sp>
    </p:spTree>
    <p:extLst>
      <p:ext uri="{BB962C8B-B14F-4D97-AF65-F5344CB8AC3E}">
        <p14:creationId xmlns:p14="http://schemas.microsoft.com/office/powerpoint/2010/main" val="126302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3-Step Methodology</a:t>
            </a:r>
          </a:p>
        </p:txBody>
      </p:sp>
      <p:grpSp>
        <p:nvGrpSpPr>
          <p:cNvPr id="2" name="Groupe 12">
            <a:extLst>
              <a:ext uri="{FF2B5EF4-FFF2-40B4-BE49-F238E27FC236}">
                <a16:creationId xmlns:a16="http://schemas.microsoft.com/office/drawing/2014/main" id="{EC384BDF-B101-92D3-EBBC-477A1DCD3980}"/>
              </a:ext>
            </a:extLst>
          </p:cNvPr>
          <p:cNvGrpSpPr/>
          <p:nvPr/>
        </p:nvGrpSpPr>
        <p:grpSpPr>
          <a:xfrm>
            <a:off x="210014" y="1463824"/>
            <a:ext cx="1895048" cy="1788089"/>
            <a:chOff x="0" y="1858779"/>
            <a:chExt cx="4561993" cy="4304509"/>
          </a:xfrm>
        </p:grpSpPr>
        <p:pic>
          <p:nvPicPr>
            <p:cNvPr id="4" name="Image 4">
              <a:extLst>
                <a:ext uri="{FF2B5EF4-FFF2-40B4-BE49-F238E27FC236}">
                  <a16:creationId xmlns:a16="http://schemas.microsoft.com/office/drawing/2014/main" id="{1039D933-03D5-4A68-2572-1AAFB8228FF8}"/>
                </a:ext>
              </a:extLst>
            </p:cNvPr>
            <p:cNvPicPr/>
            <p:nvPr/>
          </p:nvPicPr>
          <p:blipFill rotWithShape="1">
            <a:blip r:embed="rId4"/>
            <a:srcRect r="38830" b="2583"/>
            <a:stretch/>
          </p:blipFill>
          <p:spPr>
            <a:xfrm>
              <a:off x="0" y="3408898"/>
              <a:ext cx="2031999" cy="2404534"/>
            </a:xfrm>
            <a:prstGeom prst="rect">
              <a:avLst/>
            </a:prstGeom>
          </p:spPr>
        </p:pic>
        <p:pic>
          <p:nvPicPr>
            <p:cNvPr id="6" name="Image 5">
              <a:extLst>
                <a:ext uri="{FF2B5EF4-FFF2-40B4-BE49-F238E27FC236}">
                  <a16:creationId xmlns:a16="http://schemas.microsoft.com/office/drawing/2014/main" id="{FA60A47A-D4E4-6425-16A1-761A9D5288CB}"/>
                </a:ext>
              </a:extLst>
            </p:cNvPr>
            <p:cNvPicPr/>
            <p:nvPr/>
          </p:nvPicPr>
          <p:blipFill>
            <a:blip r:embed="rId5"/>
            <a:stretch>
              <a:fillRect/>
            </a:stretch>
          </p:blipFill>
          <p:spPr>
            <a:xfrm>
              <a:off x="1642312" y="3121546"/>
              <a:ext cx="2252403" cy="1274566"/>
            </a:xfrm>
            <a:prstGeom prst="rect">
              <a:avLst/>
            </a:prstGeom>
          </p:spPr>
        </p:pic>
        <p:pic>
          <p:nvPicPr>
            <p:cNvPr id="7" name="Image 6">
              <a:extLst>
                <a:ext uri="{FF2B5EF4-FFF2-40B4-BE49-F238E27FC236}">
                  <a16:creationId xmlns:a16="http://schemas.microsoft.com/office/drawing/2014/main" id="{E10A7AE6-ADFD-CD6A-FFB0-ABA7D13E93FE}"/>
                </a:ext>
              </a:extLst>
            </p:cNvPr>
            <p:cNvPicPr/>
            <p:nvPr/>
          </p:nvPicPr>
          <p:blipFill>
            <a:blip r:embed="rId6"/>
            <a:stretch>
              <a:fillRect/>
            </a:stretch>
          </p:blipFill>
          <p:spPr>
            <a:xfrm>
              <a:off x="520700" y="1858779"/>
              <a:ext cx="3621578" cy="1163679"/>
            </a:xfrm>
            <a:prstGeom prst="rect">
              <a:avLst/>
            </a:prstGeom>
          </p:spPr>
        </p:pic>
        <p:pic>
          <p:nvPicPr>
            <p:cNvPr id="8" name="Image 7">
              <a:extLst>
                <a:ext uri="{FF2B5EF4-FFF2-40B4-BE49-F238E27FC236}">
                  <a16:creationId xmlns:a16="http://schemas.microsoft.com/office/drawing/2014/main" id="{FC648681-DD47-EAF9-C9CD-1E3CF7F01BA1}"/>
                </a:ext>
              </a:extLst>
            </p:cNvPr>
            <p:cNvPicPr/>
            <p:nvPr/>
          </p:nvPicPr>
          <p:blipFill>
            <a:blip r:embed="rId7"/>
            <a:stretch>
              <a:fillRect/>
            </a:stretch>
          </p:blipFill>
          <p:spPr>
            <a:xfrm>
              <a:off x="1982623" y="4745968"/>
              <a:ext cx="2579370" cy="1417320"/>
            </a:xfrm>
            <a:prstGeom prst="rect">
              <a:avLst/>
            </a:prstGeom>
          </p:spPr>
        </p:pic>
      </p:grpSp>
      <p:sp>
        <p:nvSpPr>
          <p:cNvPr id="9" name="Rectangle 8">
            <a:extLst>
              <a:ext uri="{FF2B5EF4-FFF2-40B4-BE49-F238E27FC236}">
                <a16:creationId xmlns:a16="http://schemas.microsoft.com/office/drawing/2014/main" id="{1FC218E8-C164-A224-F5D8-6EDDEEC5D097}"/>
              </a:ext>
            </a:extLst>
          </p:cNvPr>
          <p:cNvSpPr/>
          <p:nvPr/>
        </p:nvSpPr>
        <p:spPr>
          <a:xfrm>
            <a:off x="366138" y="3330142"/>
            <a:ext cx="1853551" cy="923330"/>
          </a:xfrm>
          <a:prstGeom prst="rect">
            <a:avLst/>
          </a:prstGeom>
        </p:spPr>
        <p:txBody>
          <a:bodyPr wrap="square">
            <a:spAutoFit/>
          </a:bodyPr>
          <a:lstStyle/>
          <a:p>
            <a:r>
              <a:rPr lang="en-GB" b="1" dirty="0">
                <a:solidFill>
                  <a:srgbClr val="102635"/>
                </a:solidFill>
              </a:rPr>
              <a:t>T</a:t>
            </a:r>
            <a:r>
              <a:rPr lang="en-GB" dirty="0">
                <a:solidFill>
                  <a:srgbClr val="102635"/>
                </a:solidFill>
              </a:rPr>
              <a:t>echnical </a:t>
            </a:r>
            <a:r>
              <a:rPr lang="en-GB" b="1" dirty="0">
                <a:solidFill>
                  <a:srgbClr val="102635"/>
                </a:solidFill>
              </a:rPr>
              <a:t>S</a:t>
            </a:r>
            <a:r>
              <a:rPr lang="en-GB" dirty="0">
                <a:solidFill>
                  <a:srgbClr val="102635"/>
                </a:solidFill>
              </a:rPr>
              <a:t>ubmission </a:t>
            </a:r>
            <a:r>
              <a:rPr lang="en-GB" b="1" dirty="0">
                <a:solidFill>
                  <a:srgbClr val="102635"/>
                </a:solidFill>
              </a:rPr>
              <a:t>R</a:t>
            </a:r>
            <a:r>
              <a:rPr lang="en-GB" dirty="0">
                <a:solidFill>
                  <a:srgbClr val="102635"/>
                </a:solidFill>
              </a:rPr>
              <a:t>equest</a:t>
            </a:r>
            <a:endParaRPr lang="fr-FR" dirty="0"/>
          </a:p>
        </p:txBody>
      </p:sp>
      <p:sp>
        <p:nvSpPr>
          <p:cNvPr id="10" name="Ellipse 26">
            <a:extLst>
              <a:ext uri="{FF2B5EF4-FFF2-40B4-BE49-F238E27FC236}">
                <a16:creationId xmlns:a16="http://schemas.microsoft.com/office/drawing/2014/main" id="{879C2434-B1D6-348A-0EF1-9EAC2B799F26}"/>
              </a:ext>
            </a:extLst>
          </p:cNvPr>
          <p:cNvSpPr/>
          <p:nvPr/>
        </p:nvSpPr>
        <p:spPr>
          <a:xfrm>
            <a:off x="731433" y="4507517"/>
            <a:ext cx="509310" cy="50931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3000" b="1" dirty="0"/>
              <a:t>1</a:t>
            </a:r>
          </a:p>
        </p:txBody>
      </p:sp>
      <p:grpSp>
        <p:nvGrpSpPr>
          <p:cNvPr id="11" name="Groupe 2">
            <a:extLst>
              <a:ext uri="{FF2B5EF4-FFF2-40B4-BE49-F238E27FC236}">
                <a16:creationId xmlns:a16="http://schemas.microsoft.com/office/drawing/2014/main" id="{C8477892-0D5B-494B-CCFE-1C293799AB7A}"/>
              </a:ext>
            </a:extLst>
          </p:cNvPr>
          <p:cNvGrpSpPr/>
          <p:nvPr/>
        </p:nvGrpSpPr>
        <p:grpSpPr>
          <a:xfrm>
            <a:off x="1790728" y="1402832"/>
            <a:ext cx="4414409" cy="3286135"/>
            <a:chOff x="2387637" y="1870442"/>
            <a:chExt cx="5885879" cy="4381513"/>
          </a:xfrm>
        </p:grpSpPr>
        <p:pic>
          <p:nvPicPr>
            <p:cNvPr id="12" name="Picture 3">
              <a:extLst>
                <a:ext uri="{FF2B5EF4-FFF2-40B4-BE49-F238E27FC236}">
                  <a16:creationId xmlns:a16="http://schemas.microsoft.com/office/drawing/2014/main" id="{8A5CB623-0439-711D-A85E-91C8FDA542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1660" y="1870442"/>
              <a:ext cx="4351856" cy="312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èche droite 17">
              <a:extLst>
                <a:ext uri="{FF2B5EF4-FFF2-40B4-BE49-F238E27FC236}">
                  <a16:creationId xmlns:a16="http://schemas.microsoft.com/office/drawing/2014/main" id="{1679228A-F34C-480F-BF2B-0D8FC0EF79F2}"/>
                </a:ext>
              </a:extLst>
            </p:cNvPr>
            <p:cNvSpPr/>
            <p:nvPr/>
          </p:nvSpPr>
          <p:spPr>
            <a:xfrm rot="20110000">
              <a:off x="2387637" y="4806949"/>
              <a:ext cx="1487098" cy="736600"/>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1350"/>
            </a:p>
          </p:txBody>
        </p:sp>
        <p:sp>
          <p:nvSpPr>
            <p:cNvPr id="14" name="Rectangle 13">
              <a:extLst>
                <a:ext uri="{FF2B5EF4-FFF2-40B4-BE49-F238E27FC236}">
                  <a16:creationId xmlns:a16="http://schemas.microsoft.com/office/drawing/2014/main" id="{F8F139C3-8C75-6F3C-648C-D316E7008EA8}"/>
                </a:ext>
              </a:extLst>
            </p:cNvPr>
            <p:cNvSpPr/>
            <p:nvPr/>
          </p:nvSpPr>
          <p:spPr>
            <a:xfrm>
              <a:off x="4190009" y="5033612"/>
              <a:ext cx="3371608" cy="492443"/>
            </a:xfrm>
            <a:prstGeom prst="rect">
              <a:avLst/>
            </a:prstGeom>
          </p:spPr>
          <p:txBody>
            <a:bodyPr wrap="none">
              <a:spAutoFit/>
            </a:bodyPr>
            <a:lstStyle/>
            <a:p>
              <a:r>
                <a:rPr lang="en-GB" dirty="0">
                  <a:solidFill>
                    <a:srgbClr val="102635"/>
                  </a:solidFill>
                </a:rPr>
                <a:t>Assessment - online tool </a:t>
              </a:r>
              <a:endParaRPr lang="fr-FR" dirty="0"/>
            </a:p>
          </p:txBody>
        </p:sp>
        <p:sp>
          <p:nvSpPr>
            <p:cNvPr id="15" name="Ellipse 27">
              <a:extLst>
                <a:ext uri="{FF2B5EF4-FFF2-40B4-BE49-F238E27FC236}">
                  <a16:creationId xmlns:a16="http://schemas.microsoft.com/office/drawing/2014/main" id="{35B92EB5-E558-2E41-E33B-C92FC4DB2DE9}"/>
                </a:ext>
              </a:extLst>
            </p:cNvPr>
            <p:cNvSpPr/>
            <p:nvPr/>
          </p:nvSpPr>
          <p:spPr>
            <a:xfrm>
              <a:off x="5687613" y="5572875"/>
              <a:ext cx="679080" cy="67908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3000" b="1" dirty="0"/>
                <a:t>2</a:t>
              </a:r>
            </a:p>
          </p:txBody>
        </p:sp>
      </p:grpSp>
      <p:grpSp>
        <p:nvGrpSpPr>
          <p:cNvPr id="16" name="Groupe 3">
            <a:extLst>
              <a:ext uri="{FF2B5EF4-FFF2-40B4-BE49-F238E27FC236}">
                <a16:creationId xmlns:a16="http://schemas.microsoft.com/office/drawing/2014/main" id="{B48937B1-90F6-E518-465F-995F3F5DC1CA}"/>
              </a:ext>
            </a:extLst>
          </p:cNvPr>
          <p:cNvGrpSpPr/>
          <p:nvPr/>
        </p:nvGrpSpPr>
        <p:grpSpPr>
          <a:xfrm>
            <a:off x="6414252" y="249781"/>
            <a:ext cx="2659562" cy="3064493"/>
            <a:chOff x="8571793" y="333041"/>
            <a:chExt cx="3606974" cy="4085990"/>
          </a:xfrm>
        </p:grpSpPr>
        <p:pic>
          <p:nvPicPr>
            <p:cNvPr id="17" name="Image 16">
              <a:extLst>
                <a:ext uri="{FF2B5EF4-FFF2-40B4-BE49-F238E27FC236}">
                  <a16:creationId xmlns:a16="http://schemas.microsoft.com/office/drawing/2014/main" id="{1E55E775-3A4D-D153-57D2-28FB1E16AFA7}"/>
                </a:ext>
              </a:extLst>
            </p:cNvPr>
            <p:cNvPicPr>
              <a:picLocks noChangeAspect="1"/>
            </p:cNvPicPr>
            <p:nvPr/>
          </p:nvPicPr>
          <p:blipFill rotWithShape="1">
            <a:blip r:embed="rId9"/>
            <a:srcRect t="1241"/>
            <a:stretch/>
          </p:blipFill>
          <p:spPr>
            <a:xfrm>
              <a:off x="10144816" y="333041"/>
              <a:ext cx="1568302" cy="21151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Flèche droite 18">
              <a:extLst>
                <a:ext uri="{FF2B5EF4-FFF2-40B4-BE49-F238E27FC236}">
                  <a16:creationId xmlns:a16="http://schemas.microsoft.com/office/drawing/2014/main" id="{7711B3D8-5920-3C14-9E04-FA9E93FD696E}"/>
                </a:ext>
              </a:extLst>
            </p:cNvPr>
            <p:cNvSpPr/>
            <p:nvPr/>
          </p:nvSpPr>
          <p:spPr>
            <a:xfrm rot="20110000">
              <a:off x="8571793" y="1949030"/>
              <a:ext cx="1487098" cy="736600"/>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1350"/>
            </a:p>
          </p:txBody>
        </p:sp>
        <p:sp>
          <p:nvSpPr>
            <p:cNvPr id="19" name="Rectangle 18">
              <a:extLst>
                <a:ext uri="{FF2B5EF4-FFF2-40B4-BE49-F238E27FC236}">
                  <a16:creationId xmlns:a16="http://schemas.microsoft.com/office/drawing/2014/main" id="{4EC4B798-186C-6DC6-AA25-60AFB41C73FB}"/>
                </a:ext>
              </a:extLst>
            </p:cNvPr>
            <p:cNvSpPr/>
            <p:nvPr/>
          </p:nvSpPr>
          <p:spPr>
            <a:xfrm>
              <a:off x="9516386" y="2651167"/>
              <a:ext cx="2662381" cy="492443"/>
            </a:xfrm>
            <a:prstGeom prst="rect">
              <a:avLst/>
            </a:prstGeom>
          </p:spPr>
          <p:txBody>
            <a:bodyPr wrap="square">
              <a:spAutoFit/>
            </a:bodyPr>
            <a:lstStyle/>
            <a:p>
              <a:pPr algn="ctr"/>
              <a:r>
                <a:rPr lang="en-GB" dirty="0">
                  <a:solidFill>
                    <a:srgbClr val="102635"/>
                  </a:solidFill>
                </a:rPr>
                <a:t>Development plan</a:t>
              </a:r>
              <a:endParaRPr lang="fr-FR" dirty="0"/>
            </a:p>
          </p:txBody>
        </p:sp>
        <p:sp>
          <p:nvSpPr>
            <p:cNvPr id="20" name="Ellipse 28">
              <a:extLst>
                <a:ext uri="{FF2B5EF4-FFF2-40B4-BE49-F238E27FC236}">
                  <a16:creationId xmlns:a16="http://schemas.microsoft.com/office/drawing/2014/main" id="{6FF15D9F-1612-A8F3-D714-EEFE28FEB267}"/>
                </a:ext>
              </a:extLst>
            </p:cNvPr>
            <p:cNvSpPr/>
            <p:nvPr/>
          </p:nvSpPr>
          <p:spPr>
            <a:xfrm>
              <a:off x="10676308" y="3739951"/>
              <a:ext cx="679080" cy="67908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3000" b="1" dirty="0"/>
                <a:t>3</a:t>
              </a:r>
            </a:p>
          </p:txBody>
        </p:sp>
      </p:grpSp>
    </p:spTree>
    <p:custDataLst>
      <p:tags r:id="rId1"/>
    </p:custDataLst>
    <p:extLst>
      <p:ext uri="{BB962C8B-B14F-4D97-AF65-F5344CB8AC3E}">
        <p14:creationId xmlns:p14="http://schemas.microsoft.com/office/powerpoint/2010/main" val="2789675531"/>
      </p:ext>
    </p:extLst>
  </p:cSld>
  <p:clrMapOvr>
    <a:masterClrMapping/>
  </p:clrMapOvr>
  <mc:AlternateContent xmlns:mc="http://schemas.openxmlformats.org/markup-compatibility/2006" xmlns:p14="http://schemas.microsoft.com/office/powerpoint/2010/main">
    <mc:Choice Requires="p14">
      <p:transition p14:dur="10" advTm="84208"/>
    </mc:Choice>
    <mc:Fallback xmlns="">
      <p:transition advTm="842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3-Step Methodology</a:t>
            </a:r>
          </a:p>
        </p:txBody>
      </p:sp>
      <p:sp>
        <p:nvSpPr>
          <p:cNvPr id="8" name="Ellipse 14">
            <a:extLst>
              <a:ext uri="{FF2B5EF4-FFF2-40B4-BE49-F238E27FC236}">
                <a16:creationId xmlns:a16="http://schemas.microsoft.com/office/drawing/2014/main" id="{E86CD499-70CA-D205-2E7A-AA3E66CAB058}"/>
              </a:ext>
            </a:extLst>
          </p:cNvPr>
          <p:cNvSpPr/>
          <p:nvPr/>
        </p:nvSpPr>
        <p:spPr>
          <a:xfrm>
            <a:off x="107990" y="1232753"/>
            <a:ext cx="509310" cy="50931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3000" b="1" dirty="0"/>
              <a:t>1</a:t>
            </a:r>
          </a:p>
        </p:txBody>
      </p:sp>
      <p:sp>
        <p:nvSpPr>
          <p:cNvPr id="9" name="Ellipse 15">
            <a:extLst>
              <a:ext uri="{FF2B5EF4-FFF2-40B4-BE49-F238E27FC236}">
                <a16:creationId xmlns:a16="http://schemas.microsoft.com/office/drawing/2014/main" id="{5500B270-D5E7-CD8A-3F59-DB04C2308D14}"/>
              </a:ext>
            </a:extLst>
          </p:cNvPr>
          <p:cNvSpPr/>
          <p:nvPr/>
        </p:nvSpPr>
        <p:spPr>
          <a:xfrm>
            <a:off x="80070" y="2627575"/>
            <a:ext cx="509310" cy="50931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3000" b="1" dirty="0"/>
              <a:t>2</a:t>
            </a:r>
          </a:p>
        </p:txBody>
      </p:sp>
      <p:sp>
        <p:nvSpPr>
          <p:cNvPr id="10" name="Ellipse 16">
            <a:extLst>
              <a:ext uri="{FF2B5EF4-FFF2-40B4-BE49-F238E27FC236}">
                <a16:creationId xmlns:a16="http://schemas.microsoft.com/office/drawing/2014/main" id="{7DED6BBB-AF21-D3A0-4F37-3755F2896FC3}"/>
              </a:ext>
            </a:extLst>
          </p:cNvPr>
          <p:cNvSpPr/>
          <p:nvPr/>
        </p:nvSpPr>
        <p:spPr>
          <a:xfrm>
            <a:off x="66110" y="3725052"/>
            <a:ext cx="509310" cy="50931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3000" b="1" dirty="0"/>
              <a:t>3</a:t>
            </a:r>
          </a:p>
        </p:txBody>
      </p:sp>
      <p:sp>
        <p:nvSpPr>
          <p:cNvPr id="11" name="Espace réservé du contenu 3">
            <a:extLst>
              <a:ext uri="{FF2B5EF4-FFF2-40B4-BE49-F238E27FC236}">
                <a16:creationId xmlns:a16="http://schemas.microsoft.com/office/drawing/2014/main" id="{F7B54688-94A6-33FC-9D5F-05A1CE961B0C}"/>
              </a:ext>
            </a:extLst>
          </p:cNvPr>
          <p:cNvSpPr txBox="1">
            <a:spLocks/>
          </p:cNvSpPr>
          <p:nvPr/>
        </p:nvSpPr>
        <p:spPr>
          <a:xfrm>
            <a:off x="718520" y="909138"/>
            <a:ext cx="8317490" cy="3921128"/>
          </a:xfrm>
          <a:prstGeom prst="rect">
            <a:avLst/>
          </a:prstGeom>
        </p:spPr>
        <p:txBody>
          <a:bodyPr>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1800" kern="1200">
                <a:solidFill>
                  <a:schemeClr val="tx1"/>
                </a:solidFill>
                <a:latin typeface="Exo 2 Semi Bold" panose="00000700000000000000" pitchFamily="2" charset="0"/>
                <a:ea typeface="Exo 2 Semi Bold" panose="00000700000000000000" pitchFamily="2" charset="0"/>
                <a:cs typeface="Exo 2 Semi Bold" panose="00000700000000000000" pitchFamily="2"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atin typeface="+mn-lt"/>
              </a:rPr>
              <a:t>Who is involved? Different scenarios</a:t>
            </a:r>
          </a:p>
          <a:p>
            <a:pPr marL="0" indent="0">
              <a:buNone/>
            </a:pPr>
            <a:r>
              <a:rPr lang="en-GB" dirty="0">
                <a:latin typeface="+mn-lt"/>
              </a:rPr>
              <a:t>Technical Submission Request (TSR)</a:t>
            </a:r>
          </a:p>
          <a:p>
            <a:pPr lvl="1">
              <a:buClrTx/>
              <a:buFont typeface="Arial" panose="020B0604020202020204" pitchFamily="34" charset="0"/>
              <a:buChar char="•"/>
            </a:pPr>
            <a:r>
              <a:rPr lang="en-GB" sz="1800" dirty="0">
                <a:latin typeface="+mn-lt"/>
              </a:rPr>
              <a:t>The developer				provides documents</a:t>
            </a:r>
          </a:p>
          <a:p>
            <a:pPr lvl="1">
              <a:buClrTx/>
              <a:buFont typeface="Arial" panose="020B0604020202020204" pitchFamily="34" charset="0"/>
              <a:buChar char="•"/>
            </a:pPr>
            <a:r>
              <a:rPr lang="en-GB" sz="1800" dirty="0">
                <a:latin typeface="+mn-lt"/>
              </a:rPr>
              <a:t>The assessor(s)				analyse, synthesise, justify</a:t>
            </a:r>
          </a:p>
          <a:p>
            <a:pPr lvl="1">
              <a:buClrTx/>
              <a:buFont typeface="Arial" panose="020B0604020202020204" pitchFamily="34" charset="0"/>
              <a:buChar char="•"/>
            </a:pPr>
            <a:r>
              <a:rPr lang="en-GB" sz="1800" dirty="0">
                <a:latin typeface="+mn-lt"/>
              </a:rPr>
              <a:t>An external reviewer			supports, settles disagreements</a:t>
            </a:r>
          </a:p>
          <a:p>
            <a:pPr marL="0" indent="0">
              <a:buNone/>
            </a:pPr>
            <a:r>
              <a:rPr lang="en-GB" dirty="0">
                <a:latin typeface="+mn-lt"/>
              </a:rPr>
              <a:t>Assessment - online						</a:t>
            </a:r>
            <a:endParaRPr lang="en-GB" i="1" dirty="0">
              <a:latin typeface="+mn-lt"/>
            </a:endParaRPr>
          </a:p>
          <a:p>
            <a:pPr lvl="1">
              <a:buClrTx/>
              <a:buFont typeface="Arial" panose="020B0604020202020204" pitchFamily="34" charset="0"/>
              <a:buChar char="•"/>
            </a:pPr>
            <a:r>
              <a:rPr lang="en-GB" sz="1800" dirty="0">
                <a:latin typeface="+mn-lt"/>
              </a:rPr>
              <a:t>The assessor(s)				assess and list most impactful scores </a:t>
            </a:r>
          </a:p>
          <a:p>
            <a:pPr lvl="1">
              <a:buClrTx/>
              <a:buFont typeface="Arial" panose="020B0604020202020204" pitchFamily="34" charset="0"/>
              <a:buChar char="•"/>
            </a:pPr>
            <a:r>
              <a:rPr lang="en-GB" sz="1800" dirty="0">
                <a:latin typeface="+mn-lt"/>
              </a:rPr>
              <a:t>The developer 				self-assesses</a:t>
            </a:r>
          </a:p>
          <a:p>
            <a:pPr marL="0" indent="0">
              <a:buNone/>
            </a:pPr>
            <a:r>
              <a:rPr lang="en-GB" dirty="0">
                <a:latin typeface="+mn-lt"/>
              </a:rPr>
              <a:t>Development plan						</a:t>
            </a:r>
            <a:endParaRPr lang="en-GB" i="1" dirty="0">
              <a:latin typeface="+mn-lt"/>
            </a:endParaRPr>
          </a:p>
          <a:p>
            <a:pPr lvl="1">
              <a:buClrTx/>
              <a:buFont typeface="Arial" panose="020B0604020202020204" pitchFamily="34" charset="0"/>
              <a:buChar char="•"/>
            </a:pPr>
            <a:r>
              <a:rPr lang="en-GB" sz="1800" dirty="0">
                <a:latin typeface="+mn-lt"/>
              </a:rPr>
              <a:t>The assessor(s) 			advise, prioritise </a:t>
            </a:r>
          </a:p>
          <a:p>
            <a:pPr lvl="1">
              <a:buClrTx/>
              <a:buFont typeface="Arial" panose="020B0604020202020204" pitchFamily="34" charset="0"/>
              <a:buChar char="•"/>
            </a:pPr>
            <a:r>
              <a:rPr lang="en-GB" sz="1800" dirty="0">
                <a:latin typeface="+mn-lt"/>
              </a:rPr>
              <a:t>The developer		 		reviews</a:t>
            </a:r>
          </a:p>
          <a:p>
            <a:pPr lvl="1"/>
            <a:endParaRPr lang="en-US" sz="1800" dirty="0"/>
          </a:p>
        </p:txBody>
      </p:sp>
    </p:spTree>
    <p:custDataLst>
      <p:tags r:id="rId1"/>
    </p:custDataLst>
    <p:extLst>
      <p:ext uri="{BB962C8B-B14F-4D97-AF65-F5344CB8AC3E}">
        <p14:creationId xmlns:p14="http://schemas.microsoft.com/office/powerpoint/2010/main" val="3814812036"/>
      </p:ext>
    </p:extLst>
  </p:cSld>
  <p:clrMapOvr>
    <a:masterClrMapping/>
  </p:clrMapOvr>
  <mc:AlternateContent xmlns:mc="http://schemas.openxmlformats.org/markup-compatibility/2006" xmlns:p14="http://schemas.microsoft.com/office/powerpoint/2010/main">
    <mc:Choice Requires="p14">
      <p:transition p14:dur="10" advTm="84208"/>
    </mc:Choice>
    <mc:Fallback xmlns="">
      <p:transition advTm="8420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B5C78-3683-A85A-5723-AC11FD327677}"/>
              </a:ext>
            </a:extLst>
          </p:cNvPr>
          <p:cNvSpPr>
            <a:spLocks noGrp="1"/>
          </p:cNvSpPr>
          <p:nvPr>
            <p:ph type="title"/>
          </p:nvPr>
        </p:nvSpPr>
        <p:spPr/>
        <p:txBody>
          <a:bodyPr/>
          <a:lstStyle/>
          <a:p>
            <a:r>
              <a:rPr lang="en-US"/>
              <a:t>Competitor Support Mechanisms</a:t>
            </a:r>
          </a:p>
        </p:txBody>
      </p:sp>
      <p:pic>
        <p:nvPicPr>
          <p:cNvPr id="6" name="Picture 5">
            <a:extLst>
              <a:ext uri="{FF2B5EF4-FFF2-40B4-BE49-F238E27FC236}">
                <a16:creationId xmlns:a16="http://schemas.microsoft.com/office/drawing/2014/main" id="{765AEE81-22D5-079A-B8FA-DDFCB2D4E28E}"/>
              </a:ext>
            </a:extLst>
          </p:cNvPr>
          <p:cNvPicPr>
            <a:picLocks noChangeAspect="1"/>
          </p:cNvPicPr>
          <p:nvPr/>
        </p:nvPicPr>
        <p:blipFill>
          <a:blip r:embed="rId3"/>
          <a:stretch>
            <a:fillRect/>
          </a:stretch>
        </p:blipFill>
        <p:spPr>
          <a:xfrm>
            <a:off x="6801290" y="1208092"/>
            <a:ext cx="2057205" cy="679934"/>
          </a:xfrm>
          <a:prstGeom prst="rect">
            <a:avLst/>
          </a:prstGeom>
        </p:spPr>
      </p:pic>
      <p:pic>
        <p:nvPicPr>
          <p:cNvPr id="7" name="Picture 6">
            <a:extLst>
              <a:ext uri="{FF2B5EF4-FFF2-40B4-BE49-F238E27FC236}">
                <a16:creationId xmlns:a16="http://schemas.microsoft.com/office/drawing/2014/main" id="{92A94033-2EDD-6BFC-49E3-4CD78B2D47BD}"/>
              </a:ext>
            </a:extLst>
          </p:cNvPr>
          <p:cNvPicPr>
            <a:picLocks noChangeAspect="1"/>
          </p:cNvPicPr>
          <p:nvPr/>
        </p:nvPicPr>
        <p:blipFill>
          <a:blip r:embed="rId4"/>
          <a:stretch>
            <a:fillRect/>
          </a:stretch>
        </p:blipFill>
        <p:spPr>
          <a:xfrm>
            <a:off x="6733925" y="2528005"/>
            <a:ext cx="2057205" cy="431593"/>
          </a:xfrm>
          <a:prstGeom prst="rect">
            <a:avLst/>
          </a:prstGeom>
        </p:spPr>
      </p:pic>
      <p:sp>
        <p:nvSpPr>
          <p:cNvPr id="9" name="Content Placeholder 2">
            <a:extLst>
              <a:ext uri="{FF2B5EF4-FFF2-40B4-BE49-F238E27FC236}">
                <a16:creationId xmlns:a16="http://schemas.microsoft.com/office/drawing/2014/main" id="{75DFA48C-1DB7-A3A8-D32E-03ACFD8E2481}"/>
              </a:ext>
            </a:extLst>
          </p:cNvPr>
          <p:cNvSpPr txBox="1">
            <a:spLocks/>
          </p:cNvSpPr>
          <p:nvPr/>
        </p:nvSpPr>
        <p:spPr>
          <a:xfrm>
            <a:off x="457199" y="1049175"/>
            <a:ext cx="7088135" cy="4094324"/>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Webinars:</a:t>
            </a:r>
          </a:p>
          <a:p>
            <a:pPr lvl="1" fontAlgn="ctr">
              <a:spcBef>
                <a:spcPts val="0"/>
              </a:spcBef>
              <a:buFont typeface="Courier New" panose="020B0604020202020204" pitchFamily="34" charset="0"/>
              <a:buChar char="o"/>
            </a:pPr>
            <a:r>
              <a:rPr lang="en-US" sz="1800" dirty="0">
                <a:cs typeface="Calibri"/>
              </a:rPr>
              <a:t>15 August 2024: Phase III kickoff</a:t>
            </a:r>
          </a:p>
          <a:p>
            <a:pPr lvl="1" fontAlgn="ctr">
              <a:spcBef>
                <a:spcPts val="0"/>
              </a:spcBef>
              <a:buFont typeface="Courier New" panose="020B0604020202020204" pitchFamily="34" charset="0"/>
              <a:buChar char="o"/>
            </a:pPr>
            <a:r>
              <a:rPr lang="en-US" sz="1800" dirty="0">
                <a:cs typeface="Calibri"/>
              </a:rPr>
              <a:t>27 August 2024: </a:t>
            </a:r>
            <a:r>
              <a:rPr lang="en-US" sz="1800" dirty="0">
                <a:cs typeface="Calibri"/>
                <a:hlinkClick r:id="rId5"/>
              </a:rPr>
              <a:t>Wave Energy 3.0</a:t>
            </a:r>
            <a:endParaRPr lang="en-US" sz="1800" dirty="0">
              <a:cs typeface="Calibri"/>
            </a:endParaRPr>
          </a:p>
          <a:p>
            <a:pPr lvl="1" fontAlgn="ctr">
              <a:spcBef>
                <a:spcPts val="0"/>
              </a:spcBef>
              <a:buFont typeface="Courier New" panose="020B0604020202020204" pitchFamily="34" charset="0"/>
              <a:buChar char="o"/>
            </a:pPr>
            <a:r>
              <a:rPr lang="en-US" sz="1800" dirty="0">
                <a:cs typeface="Calibri"/>
              </a:rPr>
              <a:t>12 September 2024: </a:t>
            </a:r>
            <a:r>
              <a:rPr lang="en-US" sz="1800" dirty="0">
                <a:cs typeface="Calibri"/>
                <a:hlinkClick r:id="rId6"/>
              </a:rPr>
              <a:t>DEEC-Tec 3.0</a:t>
            </a:r>
            <a:r>
              <a:rPr lang="en-US" sz="1800" dirty="0">
                <a:cs typeface="Calibri"/>
              </a:rPr>
              <a:t> </a:t>
            </a:r>
          </a:p>
          <a:p>
            <a:pPr lvl="1" fontAlgn="ctr">
              <a:spcBef>
                <a:spcPts val="0"/>
              </a:spcBef>
              <a:buFont typeface="Courier New" panose="020B0604020202020204" pitchFamily="34" charset="0"/>
              <a:buChar char="o"/>
            </a:pPr>
            <a:r>
              <a:rPr lang="en-US" sz="1800" dirty="0">
                <a:cs typeface="Calibri"/>
              </a:rPr>
              <a:t>19 September 2024: </a:t>
            </a:r>
            <a:r>
              <a:rPr lang="en-US" sz="1800" dirty="0">
                <a:cs typeface="Calibri"/>
                <a:hlinkClick r:id="rId7"/>
              </a:rPr>
              <a:t>Innovation Methods 3.0</a:t>
            </a:r>
            <a:endParaRPr lang="en-US" sz="1800" dirty="0">
              <a:cs typeface="Calibri"/>
            </a:endParaRPr>
          </a:p>
          <a:p>
            <a:pPr lvl="1" fontAlgn="ctr">
              <a:spcBef>
                <a:spcPts val="0"/>
              </a:spcBef>
              <a:buFont typeface="Courier New" panose="020B0604020202020204" pitchFamily="34" charset="0"/>
              <a:buChar char="o"/>
            </a:pPr>
            <a:r>
              <a:rPr lang="en-US" sz="1800" dirty="0">
                <a:cs typeface="Calibri"/>
              </a:rPr>
              <a:t>23 September 2024: TPL Assessment 3.0</a:t>
            </a:r>
          </a:p>
          <a:p>
            <a:r>
              <a:rPr lang="en-US" sz="1800" dirty="0"/>
              <a:t>Mentorship in Innovation Methods and TPL Assessment</a:t>
            </a:r>
            <a:br>
              <a:rPr lang="en-US" sz="1800" dirty="0"/>
            </a:br>
            <a:r>
              <a:rPr lang="en-US" sz="1800" dirty="0"/>
              <a:t>(Ramboll and Wave Venture)</a:t>
            </a:r>
          </a:p>
          <a:p>
            <a:r>
              <a:rPr lang="en-US" sz="1800" dirty="0">
                <a:hlinkClick r:id="rId8"/>
              </a:rPr>
              <a:t>Forum</a:t>
            </a:r>
            <a:r>
              <a:rPr lang="en-US" sz="1800" dirty="0"/>
              <a:t> and </a:t>
            </a:r>
            <a:r>
              <a:rPr lang="en-US" sz="1800" dirty="0">
                <a:hlinkClick r:id="rId9"/>
              </a:rPr>
              <a:t>Resources</a:t>
            </a:r>
            <a:r>
              <a:rPr lang="en-US" sz="1800" dirty="0"/>
              <a:t> available on </a:t>
            </a:r>
            <a:r>
              <a:rPr lang="en-US" sz="1800" dirty="0" err="1">
                <a:hlinkClick r:id="rId10"/>
              </a:rPr>
              <a:t>HeroX</a:t>
            </a:r>
            <a:endParaRPr lang="en-US" sz="1800" dirty="0"/>
          </a:p>
          <a:p>
            <a:r>
              <a:rPr lang="en-US" sz="1800" dirty="0"/>
              <a:t>Additional resources linked in Appendix D of the </a:t>
            </a:r>
            <a:r>
              <a:rPr lang="en-US" sz="1800" dirty="0">
                <a:hlinkClick r:id="rId11"/>
              </a:rPr>
              <a:t>Rules Document</a:t>
            </a:r>
            <a:endParaRPr lang="en-US" sz="1800" dirty="0"/>
          </a:p>
          <a:p>
            <a:r>
              <a:rPr lang="en-US" sz="1800" dirty="0"/>
              <a:t>Submission Feedback</a:t>
            </a:r>
          </a:p>
          <a:p>
            <a:r>
              <a:rPr lang="en-US" sz="1800" dirty="0"/>
              <a:t>TPL assessment service available via </a:t>
            </a:r>
            <a:r>
              <a:rPr lang="en-US" sz="1800" dirty="0">
                <a:hlinkClick r:id="rId12"/>
              </a:rPr>
              <a:t>TEAMER</a:t>
            </a:r>
            <a:r>
              <a:rPr lang="en-US" sz="1800" dirty="0"/>
              <a:t> after the prize</a:t>
            </a:r>
          </a:p>
        </p:txBody>
      </p:sp>
      <p:pic>
        <p:nvPicPr>
          <p:cNvPr id="11" name="Picture 10" descr="A close-up of a logo&#10;&#10;Description automatically generated">
            <a:extLst>
              <a:ext uri="{FF2B5EF4-FFF2-40B4-BE49-F238E27FC236}">
                <a16:creationId xmlns:a16="http://schemas.microsoft.com/office/drawing/2014/main" id="{1F1BB07F-9762-5ED1-77A7-48AD423AB617}"/>
              </a:ext>
            </a:extLst>
          </p:cNvPr>
          <p:cNvPicPr>
            <a:picLocks noChangeAspect="1"/>
          </p:cNvPicPr>
          <p:nvPr/>
        </p:nvPicPr>
        <p:blipFill>
          <a:blip r:embed="rId13"/>
          <a:stretch>
            <a:fillRect/>
          </a:stretch>
        </p:blipFill>
        <p:spPr>
          <a:xfrm>
            <a:off x="6733925" y="4135508"/>
            <a:ext cx="2267735" cy="648257"/>
          </a:xfrm>
          <a:prstGeom prst="rect">
            <a:avLst/>
          </a:prstGeom>
        </p:spPr>
      </p:pic>
    </p:spTree>
    <p:extLst>
      <p:ext uri="{BB962C8B-B14F-4D97-AF65-F5344CB8AC3E}">
        <p14:creationId xmlns:p14="http://schemas.microsoft.com/office/powerpoint/2010/main" val="1417668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3462-8A05-9C54-C97F-EBDBF77EE564}"/>
              </a:ext>
            </a:extLst>
          </p:cNvPr>
          <p:cNvSpPr>
            <a:spLocks noGrp="1"/>
          </p:cNvSpPr>
          <p:nvPr>
            <p:ph type="title"/>
          </p:nvPr>
        </p:nvSpPr>
        <p:spPr/>
        <p:txBody>
          <a:bodyPr/>
          <a:lstStyle/>
          <a:p>
            <a:r>
              <a:rPr lang="en-US"/>
              <a:t>Read the Rules</a:t>
            </a:r>
          </a:p>
        </p:txBody>
      </p:sp>
      <p:sp>
        <p:nvSpPr>
          <p:cNvPr id="3" name="Text Placeholder 2">
            <a:extLst>
              <a:ext uri="{FF2B5EF4-FFF2-40B4-BE49-F238E27FC236}">
                <a16:creationId xmlns:a16="http://schemas.microsoft.com/office/drawing/2014/main" id="{622F17E3-4B47-D37A-20F6-597FC387DC04}"/>
              </a:ext>
            </a:extLst>
          </p:cNvPr>
          <p:cNvSpPr txBox="1">
            <a:spLocks/>
          </p:cNvSpPr>
          <p:nvPr/>
        </p:nvSpPr>
        <p:spPr>
          <a:xfrm>
            <a:off x="655668" y="1329709"/>
            <a:ext cx="4234888" cy="2484083"/>
          </a:xfrm>
          <a:prstGeom prst="rect">
            <a:avLst/>
          </a:prstGeom>
        </p:spPr>
        <p:txBody>
          <a:bodyPr lIns="91440" tIns="45720" rIns="91440" bIns="45720" anchor="t">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07000"/>
              </a:lnSpc>
              <a:spcBef>
                <a:spcPts val="0"/>
              </a:spcBef>
              <a:buNone/>
              <a:defRPr/>
            </a:pPr>
            <a:r>
              <a:rPr lang="en-US" sz="1800" dirty="0">
                <a:latin typeface="Calibri"/>
                <a:ea typeface="Libre Franklin" pitchFamily="2" charset="0"/>
                <a:cs typeface="Libre Franklin" pitchFamily="2" charset="0"/>
              </a:rPr>
              <a:t>For a more in-depth look at the prize overall where these topics will be applied, please read the rules document, available here:</a:t>
            </a:r>
          </a:p>
          <a:p>
            <a:pPr marL="0" indent="0" defTabSz="342900">
              <a:lnSpc>
                <a:spcPct val="107000"/>
              </a:lnSpc>
              <a:spcBef>
                <a:spcPts val="0"/>
              </a:spcBef>
              <a:buNone/>
              <a:defRPr/>
            </a:pPr>
            <a:r>
              <a:rPr lang="en-US" sz="1800" dirty="0">
                <a:latin typeface="Calibri"/>
                <a:ea typeface="Libre Franklin" pitchFamily="2" charset="0"/>
                <a:cs typeface="Libre Franklin" pitchFamily="2" charset="0"/>
              </a:rPr>
              <a:t> </a:t>
            </a:r>
            <a:r>
              <a:rPr lang="en-US" sz="1800" dirty="0">
                <a:solidFill>
                  <a:srgbClr val="FF0000"/>
                </a:solidFill>
                <a:latin typeface="Calibri"/>
                <a:ea typeface="Libre Franklin" pitchFamily="2" charset="0"/>
                <a:cs typeface="Libre Franklin" pitchFamily="2" charset="0"/>
                <a:hlinkClick r:id="rId3"/>
              </a:rPr>
              <a:t>https://americanmadechallenges.org/challenges/indeep/docs/InDEEP-Prize-Rules.pdf</a:t>
            </a:r>
            <a:endParaRPr lang="en-US" sz="1800" dirty="0">
              <a:solidFill>
                <a:srgbClr val="FF0000"/>
              </a:solidFill>
              <a:latin typeface="Calibri"/>
              <a:ea typeface="Libre Franklin" pitchFamily="2" charset="0"/>
              <a:cs typeface="Libre Franklin" pitchFamily="2" charset="0"/>
            </a:endParaRPr>
          </a:p>
          <a:p>
            <a:pPr marL="0" indent="0" defTabSz="342900">
              <a:lnSpc>
                <a:spcPct val="107000"/>
              </a:lnSpc>
              <a:spcBef>
                <a:spcPts val="0"/>
              </a:spcBef>
              <a:buNone/>
              <a:defRPr/>
            </a:pPr>
            <a:endParaRPr lang="en-US" sz="1800" dirty="0">
              <a:solidFill>
                <a:srgbClr val="FF0000"/>
              </a:solidFill>
              <a:latin typeface="Calibri"/>
              <a:ea typeface="Libre Franklin" pitchFamily="2" charset="0"/>
              <a:cs typeface="Libre Franklin" pitchFamily="2" charset="0"/>
            </a:endParaRPr>
          </a:p>
          <a:p>
            <a:pPr marL="0" indent="0" defTabSz="342900">
              <a:lnSpc>
                <a:spcPct val="107000"/>
              </a:lnSpc>
              <a:spcBef>
                <a:spcPts val="0"/>
              </a:spcBef>
              <a:buNone/>
              <a:defRPr/>
            </a:pPr>
            <a:endParaRPr lang="en-US" sz="1800" dirty="0">
              <a:solidFill>
                <a:srgbClr val="FF0000"/>
              </a:solidFill>
              <a:latin typeface="Calibri"/>
              <a:ea typeface="Libre Franklin" pitchFamily="2" charset="0"/>
              <a:cs typeface="Libre Franklin" pitchFamily="2" charset="0"/>
            </a:endParaRPr>
          </a:p>
        </p:txBody>
      </p:sp>
      <p:pic>
        <p:nvPicPr>
          <p:cNvPr id="8" name="Picture 7" descr="A brochure of a water source&#10;&#10;Description automatically generated">
            <a:extLst>
              <a:ext uri="{FF2B5EF4-FFF2-40B4-BE49-F238E27FC236}">
                <a16:creationId xmlns:a16="http://schemas.microsoft.com/office/drawing/2014/main" id="{D9E869A7-01B4-3396-134A-0B7B8BC3C908}"/>
              </a:ext>
            </a:extLst>
          </p:cNvPr>
          <p:cNvPicPr>
            <a:picLocks noChangeAspect="1"/>
          </p:cNvPicPr>
          <p:nvPr/>
        </p:nvPicPr>
        <p:blipFill>
          <a:blip r:embed="rId4"/>
          <a:stretch>
            <a:fillRect/>
          </a:stretch>
        </p:blipFill>
        <p:spPr>
          <a:xfrm>
            <a:off x="5582989" y="859147"/>
            <a:ext cx="3111067" cy="4026086"/>
          </a:xfrm>
          <a:prstGeom prst="rect">
            <a:avLst/>
          </a:prstGeom>
        </p:spPr>
      </p:pic>
    </p:spTree>
    <p:extLst>
      <p:ext uri="{BB962C8B-B14F-4D97-AF65-F5344CB8AC3E}">
        <p14:creationId xmlns:p14="http://schemas.microsoft.com/office/powerpoint/2010/main" val="1592373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DC0DFC-9F44-41CD-860F-0CE87FFB7B98}"/>
              </a:ext>
            </a:extLst>
          </p:cNvPr>
          <p:cNvSpPr>
            <a:spLocks noGrp="1"/>
          </p:cNvSpPr>
          <p:nvPr>
            <p:ph type="body" sz="quarter" idx="10"/>
          </p:nvPr>
        </p:nvSpPr>
        <p:spPr/>
        <p:txBody>
          <a:bodyPr/>
          <a:lstStyle/>
          <a:p>
            <a:r>
              <a:rPr lang="en-US" dirty="0"/>
              <a:t>Questions?</a:t>
            </a:r>
          </a:p>
        </p:txBody>
      </p:sp>
    </p:spTree>
    <p:extLst>
      <p:ext uri="{BB962C8B-B14F-4D97-AF65-F5344CB8AC3E}">
        <p14:creationId xmlns:p14="http://schemas.microsoft.com/office/powerpoint/2010/main" val="2438350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4446-D917-50E5-7B1E-CC51961535EF}"/>
              </a:ext>
            </a:extLst>
          </p:cNvPr>
          <p:cNvSpPr>
            <a:spLocks noGrp="1"/>
          </p:cNvSpPr>
          <p:nvPr>
            <p:ph type="title"/>
          </p:nvPr>
        </p:nvSpPr>
        <p:spPr/>
        <p:txBody>
          <a:bodyPr/>
          <a:lstStyle/>
          <a:p>
            <a:r>
              <a:rPr lang="en-US"/>
              <a:t>Contributing to Leaderboard Scoring</a:t>
            </a:r>
          </a:p>
        </p:txBody>
      </p:sp>
      <p:sp>
        <p:nvSpPr>
          <p:cNvPr id="3" name="TextBox 2">
            <a:extLst>
              <a:ext uri="{FF2B5EF4-FFF2-40B4-BE49-F238E27FC236}">
                <a16:creationId xmlns:a16="http://schemas.microsoft.com/office/drawing/2014/main" id="{24152AA5-4AE6-F628-170F-924AF7E2519A}"/>
              </a:ext>
            </a:extLst>
          </p:cNvPr>
          <p:cNvSpPr txBox="1"/>
          <p:nvPr/>
        </p:nvSpPr>
        <p:spPr>
          <a:xfrm>
            <a:off x="301925" y="1026731"/>
            <a:ext cx="5246355" cy="1582484"/>
          </a:xfrm>
          <a:prstGeom prst="rect">
            <a:avLst/>
          </a:prstGeom>
          <a:noFill/>
        </p:spPr>
        <p:txBody>
          <a:bodyPr wrap="square" lIns="68580" tIns="34290" rIns="68580" bIns="34290" anchor="t">
            <a:spAutoFit/>
          </a:bodyPr>
          <a:lstStyle/>
          <a:p>
            <a:pPr marL="213995" indent="-213995" defTabSz="685800">
              <a:spcBef>
                <a:spcPts val="450"/>
              </a:spcBef>
              <a:spcAft>
                <a:spcPts val="450"/>
              </a:spcAft>
              <a:buFont typeface="Arial" panose="020B0604020202020204" pitchFamily="34" charset="0"/>
              <a:buChar char="•"/>
              <a:defRPr/>
            </a:pPr>
            <a:r>
              <a:rPr lang="en-US" dirty="0">
                <a:solidFill>
                  <a:srgbClr val="000000"/>
                </a:solidFill>
                <a:latin typeface="Calibri"/>
                <a:cs typeface="Calibri"/>
              </a:rPr>
              <a:t>For questions about the prize overall, view the video recording and presentation slides from the 15 August 2024 </a:t>
            </a:r>
            <a:r>
              <a:rPr lang="en-US" dirty="0">
                <a:solidFill>
                  <a:srgbClr val="000000"/>
                </a:solidFill>
                <a:latin typeface="Calibri"/>
                <a:cs typeface="Calibri"/>
                <a:hlinkClick r:id="rId3"/>
              </a:rPr>
              <a:t>InDEEP Phase III Kickoff Webinar</a:t>
            </a:r>
            <a:endParaRPr lang="en-US" dirty="0">
              <a:solidFill>
                <a:srgbClr val="000000"/>
              </a:solidFill>
              <a:latin typeface="Calibri"/>
              <a:cs typeface="Calibri"/>
            </a:endParaRPr>
          </a:p>
          <a:p>
            <a:pPr marL="213995" indent="-213995" defTabSz="685800">
              <a:spcBef>
                <a:spcPts val="450"/>
              </a:spcBef>
              <a:spcAft>
                <a:spcPts val="450"/>
              </a:spcAft>
              <a:buFont typeface="Arial" panose="020B0604020202020204" pitchFamily="34" charset="0"/>
              <a:buChar char="•"/>
              <a:defRPr/>
            </a:pPr>
            <a:r>
              <a:rPr lang="en-US" dirty="0">
                <a:solidFill>
                  <a:srgbClr val="000000"/>
                </a:solidFill>
                <a:latin typeface="Calibri"/>
                <a:cs typeface="Calibri"/>
              </a:rPr>
              <a:t>Participation in this webinar contributes to your final leaderboard score</a:t>
            </a:r>
          </a:p>
        </p:txBody>
      </p:sp>
      <p:cxnSp>
        <p:nvCxnSpPr>
          <p:cNvPr id="5" name="Straight Connector 4">
            <a:extLst>
              <a:ext uri="{FF2B5EF4-FFF2-40B4-BE49-F238E27FC236}">
                <a16:creationId xmlns:a16="http://schemas.microsoft.com/office/drawing/2014/main" id="{4AD159EE-458E-4D9F-B06C-471B224A247C}"/>
              </a:ext>
            </a:extLst>
          </p:cNvPr>
          <p:cNvCxnSpPr>
            <a:cxnSpLocks/>
          </p:cNvCxnSpPr>
          <p:nvPr/>
        </p:nvCxnSpPr>
        <p:spPr>
          <a:xfrm>
            <a:off x="5811193" y="1217224"/>
            <a:ext cx="0" cy="222936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wheel, gear&#10;&#10;Description automatically generated">
            <a:extLst>
              <a:ext uri="{FF2B5EF4-FFF2-40B4-BE49-F238E27FC236}">
                <a16:creationId xmlns:a16="http://schemas.microsoft.com/office/drawing/2014/main" id="{76D0FF2C-F993-DFFD-574C-8251416674DE}"/>
              </a:ext>
            </a:extLst>
          </p:cNvPr>
          <p:cNvPicPr>
            <a:picLocks noChangeAspect="1"/>
          </p:cNvPicPr>
          <p:nvPr/>
        </p:nvPicPr>
        <p:blipFill>
          <a:blip r:embed="rId4"/>
          <a:stretch>
            <a:fillRect/>
          </a:stretch>
        </p:blipFill>
        <p:spPr>
          <a:xfrm>
            <a:off x="6337019" y="1238367"/>
            <a:ext cx="2169319" cy="2208218"/>
          </a:xfrm>
          <a:prstGeom prst="rect">
            <a:avLst/>
          </a:prstGeom>
        </p:spPr>
      </p:pic>
    </p:spTree>
    <p:extLst>
      <p:ext uri="{BB962C8B-B14F-4D97-AF65-F5344CB8AC3E}">
        <p14:creationId xmlns:p14="http://schemas.microsoft.com/office/powerpoint/2010/main" val="597363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B4D-5736-41E1-A759-16BF19A82A02}"/>
              </a:ext>
            </a:extLst>
          </p:cNvPr>
          <p:cNvSpPr>
            <a:spLocks noGrp="1"/>
          </p:cNvSpPr>
          <p:nvPr>
            <p:ph type="body" sz="quarter" idx="10"/>
          </p:nvPr>
        </p:nvSpPr>
        <p:spPr>
          <a:xfrm>
            <a:off x="467454" y="1252017"/>
            <a:ext cx="6958780" cy="1348326"/>
          </a:xfrm>
        </p:spPr>
        <p:txBody>
          <a:bodyPr/>
          <a:lstStyle/>
          <a:p>
            <a:r>
              <a:rPr lang="en-US"/>
              <a:t>ADDITIONAL INFORMATION</a:t>
            </a:r>
          </a:p>
        </p:txBody>
      </p:sp>
      <p:sp>
        <p:nvSpPr>
          <p:cNvPr id="3" name="Text Placeholder 2">
            <a:extLst>
              <a:ext uri="{FF2B5EF4-FFF2-40B4-BE49-F238E27FC236}">
                <a16:creationId xmlns:a16="http://schemas.microsoft.com/office/drawing/2014/main" id="{3391F1D6-C857-4F97-8E04-0D5313F62A36}"/>
              </a:ext>
            </a:extLst>
          </p:cNvPr>
          <p:cNvSpPr>
            <a:spLocks noGrp="1"/>
          </p:cNvSpPr>
          <p:nvPr>
            <p:ph type="body" sz="quarter" idx="11"/>
          </p:nvPr>
        </p:nvSpPr>
        <p:spPr/>
        <p:txBody>
          <a:bodyPr/>
          <a:lstStyle/>
          <a:p>
            <a:r>
              <a:rPr lang="en-US" dirty="0"/>
              <a:t>Reference Materials</a:t>
            </a:r>
          </a:p>
        </p:txBody>
      </p:sp>
    </p:spTree>
    <p:extLst>
      <p:ext uri="{BB962C8B-B14F-4D97-AF65-F5344CB8AC3E}">
        <p14:creationId xmlns:p14="http://schemas.microsoft.com/office/powerpoint/2010/main" val="1098240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4446-D917-50E5-7B1E-CC51961535EF}"/>
              </a:ext>
            </a:extLst>
          </p:cNvPr>
          <p:cNvSpPr>
            <a:spLocks noGrp="1"/>
          </p:cNvSpPr>
          <p:nvPr>
            <p:ph type="title"/>
          </p:nvPr>
        </p:nvSpPr>
        <p:spPr/>
        <p:txBody>
          <a:bodyPr/>
          <a:lstStyle/>
          <a:p>
            <a:r>
              <a:rPr lang="en-US" dirty="0"/>
              <a:t>Guest presenter</a:t>
            </a:r>
          </a:p>
        </p:txBody>
      </p:sp>
      <p:sp>
        <p:nvSpPr>
          <p:cNvPr id="3" name="TextBox 2">
            <a:extLst>
              <a:ext uri="{FF2B5EF4-FFF2-40B4-BE49-F238E27FC236}">
                <a16:creationId xmlns:a16="http://schemas.microsoft.com/office/drawing/2014/main" id="{24152AA5-4AE6-F628-170F-924AF7E2519A}"/>
              </a:ext>
            </a:extLst>
          </p:cNvPr>
          <p:cNvSpPr txBox="1"/>
          <p:nvPr/>
        </p:nvSpPr>
        <p:spPr>
          <a:xfrm>
            <a:off x="3956360" y="983955"/>
            <a:ext cx="4445072" cy="3777957"/>
          </a:xfrm>
          <a:prstGeom prst="rect">
            <a:avLst/>
          </a:prstGeom>
          <a:noFill/>
        </p:spPr>
        <p:txBody>
          <a:bodyPr wrap="square" lIns="68580" tIns="34290" rIns="68580" bIns="34290" anchor="t">
            <a:spAutoFit/>
          </a:bodyPr>
          <a:lstStyle/>
          <a:p>
            <a:pPr marL="213995" indent="-213995" defTabSz="685800">
              <a:spcBef>
                <a:spcPts val="450"/>
              </a:spcBef>
              <a:spcAft>
                <a:spcPts val="450"/>
              </a:spcAft>
              <a:buFont typeface="Arial" panose="020B0604020202020204" pitchFamily="34" charset="0"/>
              <a:buChar char="•"/>
              <a:defRPr/>
            </a:pPr>
            <a:r>
              <a:rPr lang="en-US" dirty="0">
                <a:solidFill>
                  <a:srgbClr val="000000"/>
                </a:solidFill>
                <a:latin typeface="Calibri"/>
                <a:cs typeface="Calibri"/>
              </a:rPr>
              <a:t>President &amp; Founder, Streamwise Development, LLC</a:t>
            </a:r>
          </a:p>
          <a:p>
            <a:pPr marL="213995" indent="-213995" defTabSz="685800">
              <a:spcBef>
                <a:spcPts val="450"/>
              </a:spcBef>
              <a:spcAft>
                <a:spcPts val="450"/>
              </a:spcAft>
              <a:buFont typeface="Arial" panose="020B0604020202020204" pitchFamily="34" charset="0"/>
              <a:buChar char="•"/>
              <a:defRPr/>
            </a:pPr>
            <a:r>
              <a:rPr lang="en-US" dirty="0">
                <a:solidFill>
                  <a:srgbClr val="000000"/>
                </a:solidFill>
                <a:latin typeface="Calibri"/>
                <a:cs typeface="Calibri"/>
              </a:rPr>
              <a:t>Chair, International Electrotechnical Commission (IEC) Technical Committee (TC) 114, preparing international standards for marine energy conversion systems</a:t>
            </a:r>
          </a:p>
          <a:p>
            <a:pPr marL="213995" indent="-213995" defTabSz="685800">
              <a:spcBef>
                <a:spcPts val="450"/>
              </a:spcBef>
              <a:spcAft>
                <a:spcPts val="450"/>
              </a:spcAft>
              <a:buFont typeface="Arial" panose="020B0604020202020204" pitchFamily="34" charset="0"/>
              <a:buChar char="•"/>
              <a:defRPr/>
            </a:pPr>
            <a:r>
              <a:rPr lang="en-US" dirty="0">
                <a:solidFill>
                  <a:srgbClr val="000000"/>
                </a:solidFill>
                <a:latin typeface="Calibri"/>
                <a:cs typeface="Calibri"/>
              </a:rPr>
              <a:t>Convener, Marine Energy Sector Working Group, The IEC System for Certification to Standards Relating to Equipment for Use in Renewable Energy Applications (IECRE)</a:t>
            </a:r>
          </a:p>
          <a:p>
            <a:pPr marL="213995" indent="-213995" defTabSz="685800">
              <a:spcBef>
                <a:spcPts val="450"/>
              </a:spcBef>
              <a:spcAft>
                <a:spcPts val="450"/>
              </a:spcAft>
              <a:buFont typeface="Arial" panose="020B0604020202020204" pitchFamily="34" charset="0"/>
              <a:buChar char="•"/>
              <a:defRPr/>
            </a:pPr>
            <a:r>
              <a:rPr lang="en-US" dirty="0">
                <a:solidFill>
                  <a:srgbClr val="000000"/>
                </a:solidFill>
                <a:latin typeface="Calibri"/>
                <a:cs typeface="Calibri"/>
              </a:rPr>
              <a:t>Previously Director of Technology Performance, Verdant Power, Inc.</a:t>
            </a:r>
          </a:p>
        </p:txBody>
      </p:sp>
      <p:sp>
        <p:nvSpPr>
          <p:cNvPr id="4" name="TextBox 3">
            <a:extLst>
              <a:ext uri="{FF2B5EF4-FFF2-40B4-BE49-F238E27FC236}">
                <a16:creationId xmlns:a16="http://schemas.microsoft.com/office/drawing/2014/main" id="{2A72E5B6-61BC-7919-5915-C9D19A936CFD}"/>
              </a:ext>
            </a:extLst>
          </p:cNvPr>
          <p:cNvSpPr txBox="1"/>
          <p:nvPr/>
        </p:nvSpPr>
        <p:spPr>
          <a:xfrm>
            <a:off x="950450" y="4438746"/>
            <a:ext cx="1862689" cy="646331"/>
          </a:xfrm>
          <a:prstGeom prst="rect">
            <a:avLst/>
          </a:prstGeom>
          <a:noFill/>
        </p:spPr>
        <p:txBody>
          <a:bodyPr wrap="none" rtlCol="0">
            <a:spAutoFit/>
          </a:bodyPr>
          <a:lstStyle/>
          <a:p>
            <a:r>
              <a:rPr lang="en-US" dirty="0"/>
              <a:t>Jonathan A. Colby</a:t>
            </a:r>
          </a:p>
          <a:p>
            <a:endParaRPr lang="en-US" dirty="0"/>
          </a:p>
        </p:txBody>
      </p:sp>
      <p:cxnSp>
        <p:nvCxnSpPr>
          <p:cNvPr id="7" name="Straight Connector 6">
            <a:extLst>
              <a:ext uri="{FF2B5EF4-FFF2-40B4-BE49-F238E27FC236}">
                <a16:creationId xmlns:a16="http://schemas.microsoft.com/office/drawing/2014/main" id="{B2519005-C26A-A0D9-0E7D-5BFFD0CA9B9E}"/>
              </a:ext>
            </a:extLst>
          </p:cNvPr>
          <p:cNvCxnSpPr>
            <a:cxnSpLocks/>
          </p:cNvCxnSpPr>
          <p:nvPr/>
        </p:nvCxnSpPr>
        <p:spPr>
          <a:xfrm>
            <a:off x="3589631" y="1689200"/>
            <a:ext cx="0" cy="222936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erson in a suit and tie&#10;&#10;Description automatically generated">
            <a:extLst>
              <a:ext uri="{FF2B5EF4-FFF2-40B4-BE49-F238E27FC236}">
                <a16:creationId xmlns:a16="http://schemas.microsoft.com/office/drawing/2014/main" id="{82EDA5D3-4AA9-1A9C-3F94-8386ECA7EA3D}"/>
              </a:ext>
            </a:extLst>
          </p:cNvPr>
          <p:cNvPicPr>
            <a:picLocks noChangeAspect="1"/>
          </p:cNvPicPr>
          <p:nvPr/>
        </p:nvPicPr>
        <p:blipFill>
          <a:blip r:embed="rId3"/>
          <a:stretch>
            <a:fillRect/>
          </a:stretch>
        </p:blipFill>
        <p:spPr>
          <a:xfrm>
            <a:off x="679511" y="1301026"/>
            <a:ext cx="2404568" cy="3005710"/>
          </a:xfrm>
          <a:prstGeom prst="rect">
            <a:avLst/>
          </a:prstGeom>
        </p:spPr>
      </p:pic>
    </p:spTree>
    <p:extLst>
      <p:ext uri="{BB962C8B-B14F-4D97-AF65-F5344CB8AC3E}">
        <p14:creationId xmlns:p14="http://schemas.microsoft.com/office/powerpoint/2010/main" val="355145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92DB-F5F6-7712-C14D-D3916283056E}"/>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EF4E8FC7-11D7-6F0B-7AA3-E0A7708FEA0D}"/>
              </a:ext>
            </a:extLst>
          </p:cNvPr>
          <p:cNvSpPr>
            <a:spLocks noGrp="1"/>
          </p:cNvSpPr>
          <p:nvPr>
            <p:ph type="body" sz="quarter" idx="11"/>
          </p:nvPr>
        </p:nvSpPr>
        <p:spPr/>
        <p:txBody>
          <a:bodyPr/>
          <a:lstStyle/>
          <a:p>
            <a:r>
              <a:rPr lang="en-US" dirty="0"/>
              <a:t>Introduction to Technology Performance Level (TPL)</a:t>
            </a:r>
          </a:p>
        </p:txBody>
      </p:sp>
      <p:sp>
        <p:nvSpPr>
          <p:cNvPr id="4" name="Text Placeholder 3">
            <a:extLst>
              <a:ext uri="{FF2B5EF4-FFF2-40B4-BE49-F238E27FC236}">
                <a16:creationId xmlns:a16="http://schemas.microsoft.com/office/drawing/2014/main" id="{6277075A-2532-59C6-7147-59484C3D3EE3}"/>
              </a:ext>
            </a:extLst>
          </p:cNvPr>
          <p:cNvSpPr>
            <a:spLocks noGrp="1"/>
          </p:cNvSpPr>
          <p:nvPr>
            <p:ph type="body" sz="quarter" idx="19"/>
          </p:nvPr>
        </p:nvSpPr>
        <p:spPr/>
        <p:txBody>
          <a:bodyPr/>
          <a:lstStyle/>
          <a:p>
            <a:r>
              <a:rPr lang="en-US" dirty="0"/>
              <a:t>InDEEP TPL submission requirement</a:t>
            </a:r>
          </a:p>
        </p:txBody>
      </p:sp>
      <p:sp>
        <p:nvSpPr>
          <p:cNvPr id="5" name="Text Placeholder 4">
            <a:extLst>
              <a:ext uri="{FF2B5EF4-FFF2-40B4-BE49-F238E27FC236}">
                <a16:creationId xmlns:a16="http://schemas.microsoft.com/office/drawing/2014/main" id="{713FB004-1CB4-CF01-0E5A-D959D3FAAE7D}"/>
              </a:ext>
            </a:extLst>
          </p:cNvPr>
          <p:cNvSpPr>
            <a:spLocks noGrp="1"/>
          </p:cNvSpPr>
          <p:nvPr>
            <p:ph type="body" sz="quarter" idx="21"/>
          </p:nvPr>
        </p:nvSpPr>
        <p:spPr/>
        <p:txBody>
          <a:bodyPr/>
          <a:lstStyle/>
          <a:p>
            <a:r>
              <a:rPr lang="en-US" dirty="0"/>
              <a:t>InDEEP TPL topics</a:t>
            </a:r>
          </a:p>
        </p:txBody>
      </p:sp>
      <p:sp>
        <p:nvSpPr>
          <p:cNvPr id="6" name="Text Placeholder 5">
            <a:extLst>
              <a:ext uri="{FF2B5EF4-FFF2-40B4-BE49-F238E27FC236}">
                <a16:creationId xmlns:a16="http://schemas.microsoft.com/office/drawing/2014/main" id="{0D9BC7B0-9DC4-4431-7467-6D846C2CB716}"/>
              </a:ext>
            </a:extLst>
          </p:cNvPr>
          <p:cNvSpPr>
            <a:spLocks noGrp="1"/>
          </p:cNvSpPr>
          <p:nvPr>
            <p:ph type="body" sz="quarter" idx="23"/>
          </p:nvPr>
        </p:nvSpPr>
        <p:spPr/>
        <p:txBody>
          <a:bodyPr/>
          <a:lstStyle/>
          <a:p>
            <a:r>
              <a:rPr lang="en-US" dirty="0"/>
              <a:t>Broader overview of TPL tools and methodologies</a:t>
            </a:r>
          </a:p>
        </p:txBody>
      </p:sp>
      <p:sp>
        <p:nvSpPr>
          <p:cNvPr id="7" name="Text Placeholder 6">
            <a:extLst>
              <a:ext uri="{FF2B5EF4-FFF2-40B4-BE49-F238E27FC236}">
                <a16:creationId xmlns:a16="http://schemas.microsoft.com/office/drawing/2014/main" id="{2204F8D5-E8BC-9C9F-0AB8-5ABB51A70405}"/>
              </a:ext>
            </a:extLst>
          </p:cNvPr>
          <p:cNvSpPr>
            <a:spLocks noGrp="1"/>
          </p:cNvSpPr>
          <p:nvPr>
            <p:ph type="body" sz="quarter" idx="25"/>
          </p:nvPr>
        </p:nvSpPr>
        <p:spPr/>
        <p:txBody>
          <a:bodyPr/>
          <a:lstStyle/>
          <a:p>
            <a:r>
              <a:rPr lang="en-US" dirty="0"/>
              <a:t>TPL assessment service via TEAMER</a:t>
            </a:r>
          </a:p>
        </p:txBody>
      </p:sp>
      <p:sp>
        <p:nvSpPr>
          <p:cNvPr id="8" name="Text Placeholder 7">
            <a:extLst>
              <a:ext uri="{FF2B5EF4-FFF2-40B4-BE49-F238E27FC236}">
                <a16:creationId xmlns:a16="http://schemas.microsoft.com/office/drawing/2014/main" id="{C5ED295B-0B21-D7A4-3A8F-A7848D4653D7}"/>
              </a:ext>
            </a:extLst>
          </p:cNvPr>
          <p:cNvSpPr>
            <a:spLocks noGrp="1"/>
          </p:cNvSpPr>
          <p:nvPr>
            <p:ph type="body" sz="quarter" idx="27"/>
          </p:nvPr>
        </p:nvSpPr>
        <p:spPr/>
        <p:txBody>
          <a:bodyPr/>
          <a:lstStyle/>
          <a:p>
            <a:r>
              <a:rPr lang="en-US" dirty="0"/>
              <a:t>Competitor support mechanisms</a:t>
            </a:r>
          </a:p>
        </p:txBody>
      </p:sp>
      <p:sp>
        <p:nvSpPr>
          <p:cNvPr id="9" name="Text Placeholder 8">
            <a:extLst>
              <a:ext uri="{FF2B5EF4-FFF2-40B4-BE49-F238E27FC236}">
                <a16:creationId xmlns:a16="http://schemas.microsoft.com/office/drawing/2014/main" id="{5F15B321-8096-728C-F757-E5B6F7DA0F50}"/>
              </a:ext>
            </a:extLst>
          </p:cNvPr>
          <p:cNvSpPr>
            <a:spLocks noGrp="1"/>
          </p:cNvSpPr>
          <p:nvPr>
            <p:ph type="body" sz="quarter" idx="29"/>
          </p:nvPr>
        </p:nvSpPr>
        <p:spPr/>
        <p:txBody>
          <a:bodyPr/>
          <a:lstStyle/>
          <a:p>
            <a:r>
              <a:rPr lang="en-US" dirty="0"/>
              <a:t>Q&amp;A</a:t>
            </a:r>
          </a:p>
        </p:txBody>
      </p:sp>
    </p:spTree>
    <p:extLst>
      <p:ext uri="{BB962C8B-B14F-4D97-AF65-F5344CB8AC3E}">
        <p14:creationId xmlns:p14="http://schemas.microsoft.com/office/powerpoint/2010/main" val="3704619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1E39-67DC-46D1-89A9-96BC81AEB863}"/>
              </a:ext>
            </a:extLst>
          </p:cNvPr>
          <p:cNvSpPr>
            <a:spLocks noGrp="1"/>
          </p:cNvSpPr>
          <p:nvPr>
            <p:ph type="title"/>
          </p:nvPr>
        </p:nvSpPr>
        <p:spPr/>
        <p:txBody>
          <a:bodyPr/>
          <a:lstStyle/>
          <a:p>
            <a:r>
              <a:rPr lang="en-US"/>
              <a:t>Why TPL?</a:t>
            </a:r>
          </a:p>
        </p:txBody>
      </p:sp>
      <p:sp>
        <p:nvSpPr>
          <p:cNvPr id="4" name="TextBox 3">
            <a:extLst>
              <a:ext uri="{FF2B5EF4-FFF2-40B4-BE49-F238E27FC236}">
                <a16:creationId xmlns:a16="http://schemas.microsoft.com/office/drawing/2014/main" id="{7BB7F658-8F3D-457B-B492-E882396ABAAD}"/>
              </a:ext>
            </a:extLst>
          </p:cNvPr>
          <p:cNvSpPr txBox="1"/>
          <p:nvPr/>
        </p:nvSpPr>
        <p:spPr>
          <a:xfrm>
            <a:off x="459798" y="881929"/>
            <a:ext cx="8230898" cy="3109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accent1"/>
                </a:solidFill>
              </a:rPr>
              <a:t>Technology Development Challenges:</a:t>
            </a:r>
            <a:endParaRPr lang="en-US" b="1">
              <a:solidFill>
                <a:schemeClr val="accent1"/>
              </a:solidFill>
              <a:cs typeface="Calibri"/>
            </a:endParaRPr>
          </a:p>
          <a:p>
            <a:pPr marL="285750" indent="-285750">
              <a:lnSpc>
                <a:spcPts val="2400"/>
              </a:lnSpc>
              <a:buFont typeface="Arial"/>
              <a:buChar char="•"/>
            </a:pPr>
            <a:r>
              <a:rPr lang="en-US" sz="1600">
                <a:cs typeface="Calibri"/>
              </a:rPr>
              <a:t>Wave energy converter technology development currently has several main challenges:</a:t>
            </a:r>
          </a:p>
          <a:p>
            <a:pPr marL="742950" lvl="1" indent="-285750">
              <a:lnSpc>
                <a:spcPts val="2400"/>
              </a:lnSpc>
              <a:buFont typeface="Arial"/>
              <a:buChar char="•"/>
            </a:pPr>
            <a:r>
              <a:rPr lang="en-US" sz="1400">
                <a:cs typeface="Calibri"/>
              </a:rPr>
              <a:t>Still a multitude of widely diverse technologies being considered today</a:t>
            </a:r>
          </a:p>
          <a:p>
            <a:pPr marL="742950" lvl="1" indent="-285750">
              <a:lnSpc>
                <a:spcPts val="2400"/>
              </a:lnSpc>
              <a:buFont typeface="Arial"/>
              <a:buChar char="•"/>
            </a:pPr>
            <a:r>
              <a:rPr lang="en-US" sz="1400">
                <a:cs typeface="Calibri"/>
              </a:rPr>
              <a:t>No evidence of common convergence in key market segments</a:t>
            </a:r>
          </a:p>
          <a:p>
            <a:pPr marL="742950" lvl="1" indent="-285750">
              <a:lnSpc>
                <a:spcPts val="2400"/>
              </a:lnSpc>
              <a:buFont typeface="Arial"/>
              <a:buChar char="•"/>
            </a:pPr>
            <a:r>
              <a:rPr lang="en-US" sz="1400">
                <a:cs typeface="Calibri"/>
              </a:rPr>
              <a:t>High levelized cost of energy systems (projected)</a:t>
            </a:r>
          </a:p>
          <a:p>
            <a:pPr marL="742950" lvl="1" indent="-285750">
              <a:lnSpc>
                <a:spcPts val="2400"/>
              </a:lnSpc>
              <a:buFont typeface="Arial"/>
              <a:buChar char="•"/>
            </a:pPr>
            <a:r>
              <a:rPr lang="en-US" sz="1400">
                <a:cs typeface="Calibri"/>
              </a:rPr>
              <a:t>WEC technology development is:</a:t>
            </a:r>
          </a:p>
          <a:p>
            <a:pPr marL="1200150" lvl="2" indent="-285750">
              <a:lnSpc>
                <a:spcPts val="2400"/>
              </a:lnSpc>
              <a:buFont typeface="Arial"/>
              <a:buChar char="•"/>
            </a:pPr>
            <a:r>
              <a:rPr lang="en-US" sz="1400">
                <a:cs typeface="Calibri"/>
              </a:rPr>
              <a:t>Expensive (&gt; $100M to get to TRL 9)</a:t>
            </a:r>
          </a:p>
          <a:p>
            <a:pPr marL="1200150" lvl="2" indent="-285750">
              <a:lnSpc>
                <a:spcPts val="2400"/>
              </a:lnSpc>
              <a:buFont typeface="Arial"/>
              <a:buChar char="•"/>
            </a:pPr>
            <a:r>
              <a:rPr lang="en-US" sz="1400">
                <a:cs typeface="Calibri"/>
              </a:rPr>
              <a:t>High risk (setbacks in prototype testing)</a:t>
            </a:r>
          </a:p>
          <a:p>
            <a:pPr marL="1200150" lvl="2" indent="-285750">
              <a:lnSpc>
                <a:spcPts val="2400"/>
              </a:lnSpc>
              <a:buFont typeface="Arial"/>
              <a:buChar char="•"/>
            </a:pPr>
            <a:r>
              <a:rPr lang="en-US" sz="1400">
                <a:cs typeface="Calibri"/>
              </a:rPr>
              <a:t>Slow (10-15 years from TRL 1</a:t>
            </a:r>
            <a:r>
              <a:rPr lang="en-US" sz="1400">
                <a:cs typeface="Calibri"/>
                <a:sym typeface="Wingdings" panose="05000000000000000000" pitchFamily="2" charset="2"/>
              </a:rPr>
              <a:t>9</a:t>
            </a:r>
            <a:r>
              <a:rPr lang="en-US" sz="1400">
                <a:cs typeface="Calibri"/>
              </a:rPr>
              <a:t>)</a:t>
            </a:r>
          </a:p>
          <a:p>
            <a:pPr marL="1200150" lvl="2" indent="-285750">
              <a:lnSpc>
                <a:spcPts val="2400"/>
              </a:lnSpc>
              <a:buFont typeface="Arial"/>
              <a:buChar char="•"/>
            </a:pPr>
            <a:r>
              <a:rPr lang="en-US" sz="1400">
                <a:cs typeface="Calibri"/>
              </a:rPr>
              <a:t>Rigid (retain initial early concept idea)</a:t>
            </a:r>
          </a:p>
        </p:txBody>
      </p:sp>
    </p:spTree>
    <p:extLst>
      <p:ext uri="{BB962C8B-B14F-4D97-AF65-F5344CB8AC3E}">
        <p14:creationId xmlns:p14="http://schemas.microsoft.com/office/powerpoint/2010/main" val="3231024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E905-9E00-457C-B0A6-27F2F3E060F6}"/>
              </a:ext>
            </a:extLst>
          </p:cNvPr>
          <p:cNvSpPr>
            <a:spLocks noGrp="1"/>
          </p:cNvSpPr>
          <p:nvPr>
            <p:ph type="title"/>
          </p:nvPr>
        </p:nvSpPr>
        <p:spPr/>
        <p:txBody>
          <a:bodyPr/>
          <a:lstStyle/>
          <a:p>
            <a:r>
              <a:rPr lang="en-US"/>
              <a:t>TPL Metric Definitions</a:t>
            </a:r>
          </a:p>
        </p:txBody>
      </p:sp>
      <p:graphicFrame>
        <p:nvGraphicFramePr>
          <p:cNvPr id="3" name="Table 3">
            <a:extLst>
              <a:ext uri="{FF2B5EF4-FFF2-40B4-BE49-F238E27FC236}">
                <a16:creationId xmlns:a16="http://schemas.microsoft.com/office/drawing/2014/main" id="{3C49A581-BD93-46BE-BD59-01027EC3EA78}"/>
              </a:ext>
            </a:extLst>
          </p:cNvPr>
          <p:cNvGraphicFramePr>
            <a:graphicFrameLocks noGrp="1"/>
          </p:cNvGraphicFramePr>
          <p:nvPr>
            <p:extLst>
              <p:ext uri="{D42A27DB-BD31-4B8C-83A1-F6EECF244321}">
                <p14:modId xmlns:p14="http://schemas.microsoft.com/office/powerpoint/2010/main" val="1518543270"/>
              </p:ext>
            </p:extLst>
          </p:nvPr>
        </p:nvGraphicFramePr>
        <p:xfrm>
          <a:off x="457199" y="973190"/>
          <a:ext cx="8236854" cy="3535680"/>
        </p:xfrm>
        <a:graphic>
          <a:graphicData uri="http://schemas.openxmlformats.org/drawingml/2006/table">
            <a:tbl>
              <a:tblPr firstRow="1" bandRow="1">
                <a:tableStyleId>{6E25E649-3F16-4E02-A733-19D2CDBF48F0}</a:tableStyleId>
              </a:tblPr>
              <a:tblGrid>
                <a:gridCol w="915206">
                  <a:extLst>
                    <a:ext uri="{9D8B030D-6E8A-4147-A177-3AD203B41FA5}">
                      <a16:colId xmlns:a16="http://schemas.microsoft.com/office/drawing/2014/main" val="1809455706"/>
                    </a:ext>
                  </a:extLst>
                </a:gridCol>
                <a:gridCol w="915206">
                  <a:extLst>
                    <a:ext uri="{9D8B030D-6E8A-4147-A177-3AD203B41FA5}">
                      <a16:colId xmlns:a16="http://schemas.microsoft.com/office/drawing/2014/main" val="4142904053"/>
                    </a:ext>
                  </a:extLst>
                </a:gridCol>
                <a:gridCol w="915206">
                  <a:extLst>
                    <a:ext uri="{9D8B030D-6E8A-4147-A177-3AD203B41FA5}">
                      <a16:colId xmlns:a16="http://schemas.microsoft.com/office/drawing/2014/main" val="3378319710"/>
                    </a:ext>
                  </a:extLst>
                </a:gridCol>
                <a:gridCol w="915206">
                  <a:extLst>
                    <a:ext uri="{9D8B030D-6E8A-4147-A177-3AD203B41FA5}">
                      <a16:colId xmlns:a16="http://schemas.microsoft.com/office/drawing/2014/main" val="1748788448"/>
                    </a:ext>
                  </a:extLst>
                </a:gridCol>
                <a:gridCol w="915206">
                  <a:extLst>
                    <a:ext uri="{9D8B030D-6E8A-4147-A177-3AD203B41FA5}">
                      <a16:colId xmlns:a16="http://schemas.microsoft.com/office/drawing/2014/main" val="4022643373"/>
                    </a:ext>
                  </a:extLst>
                </a:gridCol>
                <a:gridCol w="915206">
                  <a:extLst>
                    <a:ext uri="{9D8B030D-6E8A-4147-A177-3AD203B41FA5}">
                      <a16:colId xmlns:a16="http://schemas.microsoft.com/office/drawing/2014/main" val="1008710570"/>
                    </a:ext>
                  </a:extLst>
                </a:gridCol>
                <a:gridCol w="915206">
                  <a:extLst>
                    <a:ext uri="{9D8B030D-6E8A-4147-A177-3AD203B41FA5}">
                      <a16:colId xmlns:a16="http://schemas.microsoft.com/office/drawing/2014/main" val="2815914785"/>
                    </a:ext>
                  </a:extLst>
                </a:gridCol>
                <a:gridCol w="915206">
                  <a:extLst>
                    <a:ext uri="{9D8B030D-6E8A-4147-A177-3AD203B41FA5}">
                      <a16:colId xmlns:a16="http://schemas.microsoft.com/office/drawing/2014/main" val="3948643060"/>
                    </a:ext>
                  </a:extLst>
                </a:gridCol>
                <a:gridCol w="915206">
                  <a:extLst>
                    <a:ext uri="{9D8B030D-6E8A-4147-A177-3AD203B41FA5}">
                      <a16:colId xmlns:a16="http://schemas.microsoft.com/office/drawing/2014/main" val="645808259"/>
                    </a:ext>
                  </a:extLst>
                </a:gridCol>
              </a:tblGrid>
              <a:tr h="301210">
                <a:tc>
                  <a:txBody>
                    <a:bodyPr/>
                    <a:lstStyle/>
                    <a:p>
                      <a:pPr algn="ctr"/>
                      <a:r>
                        <a:rPr lang="en-US"/>
                        <a:t>1</a:t>
                      </a:r>
                    </a:p>
                  </a:txBody>
                  <a:tcPr/>
                </a:tc>
                <a:tc>
                  <a:txBody>
                    <a:bodyPr/>
                    <a:lstStyle/>
                    <a:p>
                      <a:pPr algn="ctr"/>
                      <a:r>
                        <a:rPr lang="en-US"/>
                        <a:t>2</a:t>
                      </a:r>
                    </a:p>
                  </a:txBody>
                  <a:tcPr/>
                </a:tc>
                <a:tc>
                  <a:txBody>
                    <a:bodyPr/>
                    <a:lstStyle/>
                    <a:p>
                      <a:pPr algn="ctr"/>
                      <a:r>
                        <a:rPr lang="en-US"/>
                        <a:t>3</a:t>
                      </a:r>
                    </a:p>
                  </a:txBody>
                  <a:tcPr>
                    <a:lnR w="12700" cap="flat" cmpd="sng" algn="ctr">
                      <a:solidFill>
                        <a:schemeClr val="tx1"/>
                      </a:solidFill>
                      <a:prstDash val="solid"/>
                      <a:round/>
                      <a:headEnd type="none" w="med" len="med"/>
                      <a:tailEnd type="none" w="med" len="med"/>
                    </a:lnR>
                  </a:tcPr>
                </a:tc>
                <a:tc>
                  <a:txBody>
                    <a:bodyPr/>
                    <a:lstStyle/>
                    <a:p>
                      <a:pPr algn="ctr"/>
                      <a:r>
                        <a:rPr lang="en-US"/>
                        <a:t>4</a:t>
                      </a:r>
                    </a:p>
                  </a:txBody>
                  <a:tcPr>
                    <a:lnL w="12700" cap="flat" cmpd="sng" algn="ctr">
                      <a:solidFill>
                        <a:schemeClr val="tx1"/>
                      </a:solidFill>
                      <a:prstDash val="solid"/>
                      <a:round/>
                      <a:headEnd type="none" w="med" len="med"/>
                      <a:tailEnd type="none" w="med" len="med"/>
                    </a:lnL>
                  </a:tcPr>
                </a:tc>
                <a:tc>
                  <a:txBody>
                    <a:bodyPr/>
                    <a:lstStyle/>
                    <a:p>
                      <a:pPr algn="ctr"/>
                      <a:r>
                        <a:rPr lang="en-US"/>
                        <a:t>5</a:t>
                      </a:r>
                    </a:p>
                  </a:txBody>
                  <a:tcPr/>
                </a:tc>
                <a:tc>
                  <a:txBody>
                    <a:bodyPr/>
                    <a:lstStyle/>
                    <a:p>
                      <a:pPr algn="ctr"/>
                      <a:r>
                        <a:rPr lang="en-US"/>
                        <a:t>6</a:t>
                      </a:r>
                    </a:p>
                  </a:txBody>
                  <a:tcPr>
                    <a:lnR w="12700" cap="flat" cmpd="sng" algn="ctr">
                      <a:solidFill>
                        <a:schemeClr val="tx1"/>
                      </a:solidFill>
                      <a:prstDash val="solid"/>
                      <a:round/>
                      <a:headEnd type="none" w="med" len="med"/>
                      <a:tailEnd type="none" w="med" len="med"/>
                    </a:lnR>
                  </a:tcPr>
                </a:tc>
                <a:tc>
                  <a:txBody>
                    <a:bodyPr/>
                    <a:lstStyle/>
                    <a:p>
                      <a:pPr algn="ctr"/>
                      <a:r>
                        <a:rPr lang="en-US"/>
                        <a:t>7</a:t>
                      </a:r>
                    </a:p>
                  </a:txBody>
                  <a:tcPr>
                    <a:lnL w="12700" cap="flat" cmpd="sng" algn="ctr">
                      <a:solidFill>
                        <a:schemeClr val="tx1"/>
                      </a:solidFill>
                      <a:prstDash val="solid"/>
                      <a:round/>
                      <a:headEnd type="none" w="med" len="med"/>
                      <a:tailEnd type="none" w="med" len="med"/>
                    </a:lnL>
                  </a:tcPr>
                </a:tc>
                <a:tc>
                  <a:txBody>
                    <a:bodyPr/>
                    <a:lstStyle/>
                    <a:p>
                      <a:pPr algn="ctr"/>
                      <a:r>
                        <a:rPr lang="en-US"/>
                        <a:t>8</a:t>
                      </a:r>
                    </a:p>
                  </a:txBody>
                  <a:tcPr/>
                </a:tc>
                <a:tc>
                  <a:txBody>
                    <a:bodyPr/>
                    <a:lstStyle/>
                    <a:p>
                      <a:pPr algn="ctr"/>
                      <a:r>
                        <a:rPr lang="en-US"/>
                        <a:t>9</a:t>
                      </a:r>
                    </a:p>
                  </a:txBody>
                  <a:tcPr/>
                </a:tc>
                <a:extLst>
                  <a:ext uri="{0D108BD9-81ED-4DB2-BD59-A6C34878D82A}">
                    <a16:rowId xmlns:a16="http://schemas.microsoft.com/office/drawing/2014/main" val="1384822473"/>
                  </a:ext>
                </a:extLst>
              </a:tr>
              <a:tr h="281050">
                <a:tc gridSpan="3">
                  <a:txBody>
                    <a:bodyPr/>
                    <a:lstStyle/>
                    <a:p>
                      <a:pPr algn="ctr"/>
                      <a:r>
                        <a:rPr lang="en-US"/>
                        <a:t>Low</a:t>
                      </a:r>
                    </a:p>
                  </a:txBody>
                  <a:tcP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algn="ctr"/>
                      <a:r>
                        <a:rPr lang="en-US"/>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algn="ctr"/>
                      <a:r>
                        <a:rPr lang="en-US"/>
                        <a:t>High</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4849930"/>
                  </a:ext>
                </a:extLst>
              </a:tr>
              <a:tr h="772153">
                <a:tc gridSpan="3">
                  <a:txBody>
                    <a:bodyPr/>
                    <a:lstStyle/>
                    <a:p>
                      <a:r>
                        <a:rPr lang="en-US" sz="1200" b="0" i="0" u="none" strike="noStrike" kern="1200" baseline="0">
                          <a:solidFill>
                            <a:schemeClr val="dk1"/>
                          </a:solidFill>
                          <a:latin typeface="+mn-lt"/>
                          <a:ea typeface="+mn-ea"/>
                          <a:cs typeface="+mn-cs"/>
                        </a:rPr>
                        <a:t>Technology is not economically viable</a:t>
                      </a:r>
                    </a:p>
                  </a:txBody>
                  <a:tcP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mn-lt"/>
                          <a:ea typeface="+mn-ea"/>
                          <a:cs typeface="+mn-cs"/>
                        </a:rPr>
                        <a:t>Technology features some characteristics for potential economic viability under distinctive market and operational conditions. Technological or conceptual improvements may be required.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mn-lt"/>
                          <a:ea typeface="+mn-ea"/>
                          <a:cs typeface="+mn-cs"/>
                        </a:rPr>
                        <a:t>Technology is economically viable and competitive as a renewable energy form </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703928"/>
                  </a:ext>
                </a:extLst>
              </a:tr>
              <a:tr h="8907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Majority of key performance characteristics &amp; cost drivers do not satisfy and present a barrier to potential economic viability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Some of key performance characteristics &amp; cost drivers do not satisfy potential economic viability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Minority of key performance characteristics &amp; cost drivers do not satisfy potential economic viability</a:t>
                      </a:r>
                    </a:p>
                  </a:txBody>
                  <a:tcPr>
                    <a:lnR w="12700" cap="flat" cmpd="sng" algn="ctr">
                      <a:solidFill>
                        <a:schemeClr val="tx1"/>
                      </a:solidFill>
                      <a:prstDash val="solid"/>
                      <a:round/>
                      <a:headEnd type="none" w="med" len="med"/>
                      <a:tailEnd type="none" w="med" len="med"/>
                    </a:ln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In order to achieve economical viability under distinctive and favorable market and operational conditions some key technology implementation and fundamental conceptual improvements are required.</a:t>
                      </a:r>
                    </a:p>
                  </a:txBody>
                  <a:tcPr>
                    <a:lnL w="12700" cap="flat" cmpd="sng" algn="ctr">
                      <a:solidFill>
                        <a:schemeClr val="tx1"/>
                      </a:solidFill>
                      <a:prstDash val="solid"/>
                      <a:round/>
                      <a:headEnd type="none" w="med" len="med"/>
                      <a:tailEnd type="none" w="med" len="med"/>
                    </a:lnL>
                  </a:tcPr>
                </a:tc>
                <a:tc>
                  <a:txBody>
                    <a:bodyPr/>
                    <a:lstStyle/>
                    <a:p>
                      <a:r>
                        <a:rPr lang="en-US" sz="800"/>
                        <a:t>In order to achieve economical viability under distinctive and favorable market and operational conditions some key technology implementation improvements are required.</a:t>
                      </a:r>
                    </a:p>
                  </a:txBody>
                  <a:tcPr/>
                </a:tc>
                <a:tc>
                  <a:txBody>
                    <a:bodyPr/>
                    <a:lstStyle/>
                    <a:p>
                      <a:r>
                        <a:rPr lang="en-US" sz="800"/>
                        <a:t>Majority of key performance characteristics &amp; cost drivers satisfy potential economical viability under distinctive and favorable market and operational conditions</a:t>
                      </a:r>
                    </a:p>
                  </a:txBody>
                  <a:tcPr>
                    <a:lnR w="12700" cap="flat" cmpd="sng" algn="ctr">
                      <a:solidFill>
                        <a:schemeClr val="tx1"/>
                      </a:solidFill>
                      <a:prstDash val="solid"/>
                      <a:round/>
                      <a:headEnd type="none" w="med" len="med"/>
                      <a:tailEnd type="none" w="med" len="med"/>
                    </a:lnR>
                  </a:tcPr>
                </a:tc>
                <a:tc>
                  <a:txBody>
                    <a:bodyPr/>
                    <a:lstStyle/>
                    <a:p>
                      <a:r>
                        <a:rPr lang="en-US" sz="800"/>
                        <a:t>Competitive with other renewable energy sources given favorable support mechanism</a:t>
                      </a:r>
                    </a:p>
                  </a:txBody>
                  <a:tcPr>
                    <a:lnL w="12700" cap="flat" cmpd="sng" algn="ctr">
                      <a:solidFill>
                        <a:schemeClr val="tx1"/>
                      </a:solidFill>
                      <a:prstDash val="solid"/>
                      <a:round/>
                      <a:headEnd type="none" w="med" len="med"/>
                      <a:tailEnd type="none" w="med" len="med"/>
                    </a:lnL>
                  </a:tcPr>
                </a:tc>
                <a:tc>
                  <a:txBody>
                    <a:bodyPr/>
                    <a:lstStyle/>
                    <a:p>
                      <a:r>
                        <a:rPr lang="en-US" sz="800"/>
                        <a:t>Competitive with other energy sources given sustainable support mechanism</a:t>
                      </a:r>
                    </a:p>
                  </a:txBody>
                  <a:tcPr/>
                </a:tc>
                <a:tc>
                  <a:txBody>
                    <a:bodyPr/>
                    <a:lstStyle/>
                    <a:p>
                      <a:r>
                        <a:rPr lang="en-US" sz="800"/>
                        <a:t>Competitive with other energy sources without special support mechanism</a:t>
                      </a:r>
                    </a:p>
                  </a:txBody>
                  <a:tcPr/>
                </a:tc>
                <a:extLst>
                  <a:ext uri="{0D108BD9-81ED-4DB2-BD59-A6C34878D82A}">
                    <a16:rowId xmlns:a16="http://schemas.microsoft.com/office/drawing/2014/main" val="4017736838"/>
                  </a:ext>
                </a:extLst>
              </a:tr>
            </a:tbl>
          </a:graphicData>
        </a:graphic>
      </p:graphicFrame>
    </p:spTree>
    <p:extLst>
      <p:ext uri="{BB962C8B-B14F-4D97-AF65-F5344CB8AC3E}">
        <p14:creationId xmlns:p14="http://schemas.microsoft.com/office/powerpoint/2010/main" val="428400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5CFC-6363-40A9-9EBA-B2DA458FEE91}"/>
              </a:ext>
            </a:extLst>
          </p:cNvPr>
          <p:cNvSpPr>
            <a:spLocks noGrp="1"/>
          </p:cNvSpPr>
          <p:nvPr>
            <p:ph type="title"/>
          </p:nvPr>
        </p:nvSpPr>
        <p:spPr/>
        <p:txBody>
          <a:bodyPr/>
          <a:lstStyle/>
          <a:p>
            <a:r>
              <a:rPr lang="en-US"/>
              <a:t>What is TPL?</a:t>
            </a:r>
          </a:p>
        </p:txBody>
      </p:sp>
      <p:pic>
        <p:nvPicPr>
          <p:cNvPr id="27" name="Picture 26">
            <a:extLst>
              <a:ext uri="{FF2B5EF4-FFF2-40B4-BE49-F238E27FC236}">
                <a16:creationId xmlns:a16="http://schemas.microsoft.com/office/drawing/2014/main" id="{451D99A1-FB51-F184-AC9E-6EAD23ADECE1}"/>
              </a:ext>
            </a:extLst>
          </p:cNvPr>
          <p:cNvPicPr>
            <a:picLocks noChangeAspect="1"/>
          </p:cNvPicPr>
          <p:nvPr/>
        </p:nvPicPr>
        <p:blipFill>
          <a:blip r:embed="rId3"/>
          <a:stretch>
            <a:fillRect/>
          </a:stretch>
        </p:blipFill>
        <p:spPr>
          <a:xfrm>
            <a:off x="1013040" y="772845"/>
            <a:ext cx="6725607" cy="4370655"/>
          </a:xfrm>
          <a:prstGeom prst="rect">
            <a:avLst/>
          </a:prstGeom>
        </p:spPr>
      </p:pic>
    </p:spTree>
    <p:extLst>
      <p:ext uri="{BB962C8B-B14F-4D97-AF65-F5344CB8AC3E}">
        <p14:creationId xmlns:p14="http://schemas.microsoft.com/office/powerpoint/2010/main" val="260892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8|46.2|10.5"/>
</p:tagLst>
</file>

<file path=ppt/tags/tag2.xml><?xml version="1.0" encoding="utf-8"?>
<p:tagLst xmlns:a="http://schemas.openxmlformats.org/drawingml/2006/main" xmlns:r="http://schemas.openxmlformats.org/officeDocument/2006/relationships" xmlns:p="http://schemas.openxmlformats.org/presentationml/2006/main">
  <p:tag name="TIMING" val="|9.8|46.2|10.5"/>
</p:tagLst>
</file>

<file path=ppt/tags/tag3.xml><?xml version="1.0" encoding="utf-8"?>
<p:tagLst xmlns:a="http://schemas.openxmlformats.org/drawingml/2006/main" xmlns:r="http://schemas.openxmlformats.org/officeDocument/2006/relationships" xmlns:p="http://schemas.openxmlformats.org/presentationml/2006/main">
  <p:tag name="TIMING" val="|9.8|46.2|10.5"/>
</p:tagLst>
</file>

<file path=ppt/tags/tag4.xml><?xml version="1.0" encoding="utf-8"?>
<p:tagLst xmlns:a="http://schemas.openxmlformats.org/drawingml/2006/main" xmlns:r="http://schemas.openxmlformats.org/officeDocument/2006/relationships" xmlns:p="http://schemas.openxmlformats.org/presentationml/2006/main">
  <p:tag name="TIMING" val="|9.8|46.2|10.5"/>
</p:tagLst>
</file>

<file path=ppt/tags/tag5.xml><?xml version="1.0" encoding="utf-8"?>
<p:tagLst xmlns:a="http://schemas.openxmlformats.org/drawingml/2006/main" xmlns:r="http://schemas.openxmlformats.org/officeDocument/2006/relationships" xmlns:p="http://schemas.openxmlformats.org/presentationml/2006/main">
  <p:tag name="TIMING" val="|9.8|46.2|10.5"/>
</p:tagLst>
</file>

<file path=ppt/tags/tag6.xml><?xml version="1.0" encoding="utf-8"?>
<p:tagLst xmlns:a="http://schemas.openxmlformats.org/drawingml/2006/main" xmlns:r="http://schemas.openxmlformats.org/officeDocument/2006/relationships" xmlns:p="http://schemas.openxmlformats.org/presentationml/2006/main">
  <p:tag name="TIMING" val="|9.8|46.2|10.5"/>
</p:tagLst>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2.xml><?xml version="1.0" encoding="utf-8"?>
<a:theme xmlns:a="http://schemas.openxmlformats.org/drawingml/2006/main" name="WPTO overview">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0B050"/>
      </a:accent4>
      <a:accent5>
        <a:srgbClr val="92D050"/>
      </a:accent5>
      <a:accent6>
        <a:srgbClr val="00B050"/>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PTO-PPT-template-v4" id="{67D103F8-0153-4146-B470-0BB973848199}" vid="{D092F0E4-FEF7-4CDB-BD34-CE22302A50D3}"/>
    </a:ext>
  </a:extLst>
</a:theme>
</file>

<file path=ppt/theme/theme4.xml><?xml version="1.0" encoding="utf-8"?>
<a:theme xmlns:a="http://schemas.openxmlformats.org/drawingml/2006/main" name="1_WPTO overview">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0B050"/>
      </a:accent4>
      <a:accent5>
        <a:srgbClr val="92D050"/>
      </a:accent5>
      <a:accent6>
        <a:srgbClr val="00B050"/>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A72E9F0484BF47A1A1E0A92CA306D3" ma:contentTypeVersion="17" ma:contentTypeDescription="Create a new document." ma:contentTypeScope="" ma:versionID="5215a2248df3f516aca86ea649dac025">
  <xsd:schema xmlns:xsd="http://www.w3.org/2001/XMLSchema" xmlns:xs="http://www.w3.org/2001/XMLSchema" xmlns:p="http://schemas.microsoft.com/office/2006/metadata/properties" xmlns:ns2="d551996f-fc85-4e5e-b3b7-3517f6f216c5" xmlns:ns3="61bc84d3-a77a-4ae4-8ed5-21b238562b07" targetNamespace="http://schemas.microsoft.com/office/2006/metadata/properties" ma:root="true" ma:fieldsID="36de7ac705b8432a2da20befa2a56df0" ns2:_="" ns3:_="">
    <xsd:import namespace="d551996f-fc85-4e5e-b3b7-3517f6f216c5"/>
    <xsd:import namespace="61bc84d3-a77a-4ae4-8ed5-21b238562b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3:TaxCatchAll" minOccurs="0"/>
                <xsd:element ref="ns2:lcf76f155ced4ddcb4097134ff3c332f"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1996f-fc85-4e5e-b3b7-3517f6f216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bc84d3-a77a-4ae4-8ed5-21b238562b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12dfbc8-2ff9-41d9-b73a-440d30cc8c18}" ma:internalName="TaxCatchAll" ma:showField="CatchAllData" ma:web="61bc84d3-a77a-4ae4-8ed5-21b238562b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1bc84d3-a77a-4ae4-8ed5-21b238562b07" xsi:nil="true"/>
    <lcf76f155ced4ddcb4097134ff3c332f xmlns="d551996f-fc85-4e5e-b3b7-3517f6f216c5">
      <Terms xmlns="http://schemas.microsoft.com/office/infopath/2007/PartnerControls"/>
    </lcf76f155ced4ddcb4097134ff3c332f>
    <SharedWithUsers xmlns="61bc84d3-a77a-4ae4-8ed5-21b238562b07">
      <UserInfo>
        <DisplayName>Mankle, Taylor</DisplayName>
        <AccountId>52</AccountId>
        <AccountType/>
      </UserInfo>
      <UserInfo>
        <DisplayName>Cuneo, Samantha</DisplayName>
        <AccountId>33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9A3F3E-00FB-4645-879E-B41F5D69B31C}">
  <ds:schemaRefs>
    <ds:schemaRef ds:uri="61bc84d3-a77a-4ae4-8ed5-21b238562b07"/>
    <ds:schemaRef ds:uri="d551996f-fc85-4e5e-b3b7-3517f6f216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CD4BE21-5048-4F28-BAC7-643E97391308}">
  <ds:schemaRefs>
    <ds:schemaRef ds:uri="http://schemas.microsoft.com/office/2006/documentManagement/types"/>
    <ds:schemaRef ds:uri="61bc84d3-a77a-4ae4-8ed5-21b238562b07"/>
    <ds:schemaRef ds:uri="http://www.w3.org/XML/1998/namespace"/>
    <ds:schemaRef ds:uri="d551996f-fc85-4e5e-b3b7-3517f6f216c5"/>
    <ds:schemaRef ds:uri="http://purl.org/dc/term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57CE4E3-A414-4127-B6F6-6A0562EFE9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1584</TotalTime>
  <Words>3850</Words>
  <Application>Microsoft Office PowerPoint</Application>
  <PresentationFormat>On-screen Show (16:9)</PresentationFormat>
  <Paragraphs>642</Paragraphs>
  <Slides>40</Slides>
  <Notes>39</Notes>
  <HiddenSlides>0</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Office Theme</vt:lpstr>
      <vt:lpstr>WPTO overview</vt:lpstr>
      <vt:lpstr>Custom Design</vt:lpstr>
      <vt:lpstr>1_WPTO overview</vt:lpstr>
      <vt:lpstr>PowerPoint Presentation</vt:lpstr>
      <vt:lpstr>Innovating Distributed Embedded Energy Prize</vt:lpstr>
      <vt:lpstr>Prize Goals</vt:lpstr>
      <vt:lpstr>Contributing to Leaderboard Scoring</vt:lpstr>
      <vt:lpstr>Guest presenter</vt:lpstr>
      <vt:lpstr>Agenda</vt:lpstr>
      <vt:lpstr>Why TPL?</vt:lpstr>
      <vt:lpstr>TPL Metric Definitions</vt:lpstr>
      <vt:lpstr>What is TPL?</vt:lpstr>
      <vt:lpstr>What is TPL?</vt:lpstr>
      <vt:lpstr>TRL – TPL matrix</vt:lpstr>
      <vt:lpstr>Phase III Submission Requirements</vt:lpstr>
      <vt:lpstr>TPL Question Format</vt:lpstr>
      <vt:lpstr>InDEEP TPL Questions - every question can be traced to one or more capabilities listed in “Systems Engineering Applied to the Development of a Wave Energy Farm”, https://www.osti.gov/biblio/1365534 </vt:lpstr>
      <vt:lpstr>Metamaterial</vt:lpstr>
      <vt:lpstr>Energy Converter, Actuator (Qn# 14)</vt:lpstr>
      <vt:lpstr>Design Loads (Qn# 1)</vt:lpstr>
      <vt:lpstr>Performance (Qn# 3)</vt:lpstr>
      <vt:lpstr>Energy conversion (versus energy capture)</vt:lpstr>
      <vt:lpstr>Materials (Qn# 2, 7)</vt:lpstr>
      <vt:lpstr>Manufacturing (Qn# 4, 5, 8)</vt:lpstr>
      <vt:lpstr>Durability, Reliability (Qn# 6)</vt:lpstr>
      <vt:lpstr>PowerPoint Presentation</vt:lpstr>
      <vt:lpstr>Durability, Reliability (Qn# 6)</vt:lpstr>
      <vt:lpstr>Safety (Qn# 10, 11)</vt:lpstr>
      <vt:lpstr>External Power Input (Qn# 12)</vt:lpstr>
      <vt:lpstr>Recycling (Qn# 9)</vt:lpstr>
      <vt:lpstr>TPL &amp; Design/Innovation Frameworks</vt:lpstr>
      <vt:lpstr>TPL Assessment - Implementation &amp; Evolution</vt:lpstr>
      <vt:lpstr>Modifying grid-scale to PBE applications </vt:lpstr>
      <vt:lpstr>Adapting to CECs</vt:lpstr>
      <vt:lpstr>Adapting to CECs</vt:lpstr>
      <vt:lpstr>Testimonials</vt:lpstr>
      <vt:lpstr>TPL assessment service</vt:lpstr>
      <vt:lpstr>3-Step Methodology</vt:lpstr>
      <vt:lpstr>3-Step Methodology</vt:lpstr>
      <vt:lpstr>Competitor Support Mechanisms</vt:lpstr>
      <vt:lpstr>Read the Rules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NREL Preferred 16:9 Widescreen Presentation Template (.pptx)</dc:title>
  <dc:subject>PowerPoint presentation template for newer wide-screen monitors and TVs.</dc:subject>
  <dc:creator>NREL</dc:creator>
  <cp:keywords/>
  <dc:description/>
  <cp:lastModifiedBy>Mathai, Thomas</cp:lastModifiedBy>
  <cp:revision>79</cp:revision>
  <cp:lastPrinted>2018-01-04T20:30:58Z</cp:lastPrinted>
  <dcterms:created xsi:type="dcterms:W3CDTF">2019-02-01T22:56:44Z</dcterms:created>
  <dcterms:modified xsi:type="dcterms:W3CDTF">2024-09-26T20:45:37Z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0x01010032A72E9F0484BF47A1A1E0A92CA306D3</vt:lpwstr>
  </property>
  <property fmtid="{D5CDD505-2E9C-101B-9397-08002B2CF9AE}" pid="3" name="MediaServiceImageTags">
    <vt:lpwstr/>
  </property>
  <property fmtid="{D5CDD505-2E9C-101B-9397-08002B2CF9AE}" pid="4" name="MSIP_Label_95965d95-ecc0-4720-b759-1f33c42ed7da_Enabled">
    <vt:lpwstr>true</vt:lpwstr>
  </property>
  <property fmtid="{D5CDD505-2E9C-101B-9397-08002B2CF9AE}" pid="5" name="MSIP_Label_95965d95-ecc0-4720-b759-1f33c42ed7da_SetDate">
    <vt:lpwstr>2024-01-17T22:01:48Z</vt:lpwstr>
  </property>
  <property fmtid="{D5CDD505-2E9C-101B-9397-08002B2CF9AE}" pid="6" name="MSIP_Label_95965d95-ecc0-4720-b759-1f33c42ed7da_Method">
    <vt:lpwstr>Standard</vt:lpwstr>
  </property>
  <property fmtid="{D5CDD505-2E9C-101B-9397-08002B2CF9AE}" pid="7" name="MSIP_Label_95965d95-ecc0-4720-b759-1f33c42ed7da_Name">
    <vt:lpwstr>General</vt:lpwstr>
  </property>
  <property fmtid="{D5CDD505-2E9C-101B-9397-08002B2CF9AE}" pid="8" name="MSIP_Label_95965d95-ecc0-4720-b759-1f33c42ed7da_SiteId">
    <vt:lpwstr>a0f29d7e-28cd-4f54-8442-7885aee7c080</vt:lpwstr>
  </property>
  <property fmtid="{D5CDD505-2E9C-101B-9397-08002B2CF9AE}" pid="9" name="MSIP_Label_95965d95-ecc0-4720-b759-1f33c42ed7da_ActionId">
    <vt:lpwstr>87f2c924-ad41-4848-86e4-f6a37537d7ee</vt:lpwstr>
  </property>
  <property fmtid="{D5CDD505-2E9C-101B-9397-08002B2CF9AE}" pid="10" name="MSIP_Label_95965d95-ecc0-4720-b759-1f33c42ed7da_ContentBits">
    <vt:lpwstr>0</vt:lpwstr>
  </property>
</Properties>
</file>