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64" r:id="rId4"/>
  </p:sldMasterIdLst>
  <p:notesMasterIdLst>
    <p:notesMasterId r:id="rId6"/>
  </p:notesMasterIdLst>
  <p:sldIdLst>
    <p:sldId id="279" r:id="rId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372740-7F21-3A76-AA4F-66498EB784B1}" name="Marusewski, Alexandra" initials="MA" userId="S::alexandra.marusewski@hq.doe.gov::6c9244fc-0f1c-4b5a-ac25-8b58b70e2dc3" providerId="AD"/>
  <p188:author id="{53271F4F-E07D-A6CC-39B6-2952CC680804}" name="Simon, Joseph" initials="SJ" userId="S::jsimon@nrel.gov::4bdea002-4fd2-480e-afd2-4e8485fade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CB4"/>
    <a:srgbClr val="12409D"/>
    <a:srgbClr val="7A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5"/>
    <p:restoredTop sz="94838"/>
  </p:normalViewPr>
  <p:slideViewPr>
    <p:cSldViewPr snapToGrid="0">
      <p:cViewPr varScale="1">
        <p:scale>
          <a:sx n="111" d="100"/>
          <a:sy n="111" d="100"/>
        </p:scale>
        <p:origin x="2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B99599-0589-44FB-D830-BBC3427A8E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B8019-2A96-A57A-88AD-52C0E3E85F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86180E-2C5C-4844-8E53-06D1EBADCFE7}" type="datetimeFigureOut">
              <a:rPr lang="en-US"/>
              <a:pPr>
                <a:defRPr/>
              </a:pPr>
              <a:t>8/26/24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274A751-5D5A-99EB-3D14-22E3C1017A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C5D5E4E-83B3-B1ED-ED1F-C3C03DDC4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F2CB4-A279-6C64-5F6B-0CFB2DEC78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FED4E-9041-D816-2CBA-AAEC4FC475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C1889B-099C-1742-922D-35B55D423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E2F4DBD-52DC-6907-A616-835AC2BCB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C7AFD97-8809-4784-987E-652C5CEC9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4" r="10596"/>
          <a:stretch>
            <a:fillRect/>
          </a:stretch>
        </p:blipFill>
        <p:spPr bwMode="auto">
          <a:xfrm>
            <a:off x="0" y="0"/>
            <a:ext cx="68167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B9826A52-46DF-F9DE-8D44-188DED7DE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254000"/>
            <a:ext cx="42322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9">
            <a:extLst>
              <a:ext uri="{FF2B5EF4-FFF2-40B4-BE49-F238E27FC236}">
                <a16:creationId xmlns:a16="http://schemas.microsoft.com/office/drawing/2014/main" id="{CDB5865F-FDEC-195B-F253-70DF8845B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7525" y="5764213"/>
            <a:ext cx="1270000" cy="958850"/>
          </a:xfrm>
          <a:prstGeom prst="rect">
            <a:avLst/>
          </a:prstGeom>
          <a:effectLst/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652A99-5620-125E-A6D9-9DAA1A493A26}"/>
              </a:ext>
            </a:extLst>
          </p:cNvPr>
          <p:cNvCxnSpPr>
            <a:cxnSpLocks/>
          </p:cNvCxnSpPr>
          <p:nvPr/>
        </p:nvCxnSpPr>
        <p:spPr>
          <a:xfrm>
            <a:off x="7302500" y="3948113"/>
            <a:ext cx="4541838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302137" y="1816184"/>
            <a:ext cx="4542030" cy="1905669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302136" y="4171356"/>
            <a:ext cx="4542031" cy="1265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5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037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lor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48D1FBD-DB1F-7F8E-C20D-F9C319C93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9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olor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48D1FBD-DB1F-7F8E-C20D-F9C319C93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D52A4FD5-8A88-0054-2081-5D8667897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6372225"/>
            <a:ext cx="44481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C945A973-CCD4-B811-2D51-B2DC61E9871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8" b="74045"/>
          <a:stretch>
            <a:fillRect/>
          </a:stretch>
        </p:blipFill>
        <p:spPr bwMode="auto">
          <a:xfrm rot="10800000">
            <a:off x="242888" y="6334125"/>
            <a:ext cx="117046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8FA0B7D-5092-FBF4-559C-6F27C06FD35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8" b="74045"/>
          <a:stretch>
            <a:fillRect/>
          </a:stretch>
        </p:blipFill>
        <p:spPr bwMode="auto">
          <a:xfrm rot="10800000">
            <a:off x="242888" y="6338888"/>
            <a:ext cx="11704637" cy="17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796BD-FD39-5608-14B7-FA7D4A1D5313}"/>
              </a:ext>
            </a:extLst>
          </p:cNvPr>
          <p:cNvSpPr txBox="1">
            <a:spLocks/>
          </p:cNvSpPr>
          <p:nvPr/>
        </p:nvSpPr>
        <p:spPr>
          <a:xfrm>
            <a:off x="11292129" y="6462713"/>
            <a:ext cx="641350" cy="3159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 </a:t>
            </a:r>
            <a:fld id="{BACA9372-C893-FB47-AA75-F6DDB0848372}" type="slidenum">
              <a:rPr lang="en-US" smtClean="0">
                <a:solidFill>
                  <a:schemeClr val="bg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1236" y="259308"/>
            <a:ext cx="11409528" cy="5920914"/>
          </a:xfrm>
        </p:spPr>
        <p:txBody>
          <a:bodyPr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486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48D1FBD-DB1F-7F8E-C20D-F9C319C93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D52A4FD5-8A88-0054-2081-5D8667897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6372225"/>
            <a:ext cx="44481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C945A973-CCD4-B811-2D51-B2DC61E9871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8" b="74045"/>
          <a:stretch>
            <a:fillRect/>
          </a:stretch>
        </p:blipFill>
        <p:spPr bwMode="auto">
          <a:xfrm rot="10800000">
            <a:off x="242888" y="6334125"/>
            <a:ext cx="117046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8FA0B7D-5092-FBF4-559C-6F27C06FD35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8" b="74045"/>
          <a:stretch>
            <a:fillRect/>
          </a:stretch>
        </p:blipFill>
        <p:spPr bwMode="auto">
          <a:xfrm rot="10800000">
            <a:off x="242888" y="6338888"/>
            <a:ext cx="11704637" cy="17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796BD-FD39-5608-14B7-FA7D4A1D5313}"/>
              </a:ext>
            </a:extLst>
          </p:cNvPr>
          <p:cNvSpPr txBox="1">
            <a:spLocks/>
          </p:cNvSpPr>
          <p:nvPr/>
        </p:nvSpPr>
        <p:spPr>
          <a:xfrm>
            <a:off x="11292129" y="6462713"/>
            <a:ext cx="641350" cy="3159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 </a:t>
            </a:r>
            <a:fld id="{BACA9372-C893-FB47-AA75-F6DDB0848372}" type="slidenum">
              <a:rPr lang="en-US" smtClean="0">
                <a:solidFill>
                  <a:schemeClr val="bg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27A79F-535D-84F8-6BF9-166ACC1FB870}"/>
              </a:ext>
            </a:extLst>
          </p:cNvPr>
          <p:cNvSpPr txBox="1"/>
          <p:nvPr userDrawn="1"/>
        </p:nvSpPr>
        <p:spPr>
          <a:xfrm>
            <a:off x="4910855" y="1069142"/>
            <a:ext cx="6120157" cy="469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>
                <a:solidFill>
                  <a:schemeClr val="bg1"/>
                </a:solidFill>
                <a:latin typeface="+mn-lt"/>
              </a:rPr>
              <a:t>Sponsored by the Office of Technology Transitions (OTT) at the U.S. Department of Energy (DOE), the </a:t>
            </a:r>
            <a:r>
              <a:rPr lang="en-US" altLang="en-US" sz="1800" b="1">
                <a:solidFill>
                  <a:schemeClr val="bg1"/>
                </a:solidFill>
                <a:latin typeface="+mj-lt"/>
              </a:rPr>
              <a:t>American-Made </a:t>
            </a:r>
            <a:r>
              <a:rPr lang="en-US" altLang="en-US" sz="1800" b="1" err="1">
                <a:solidFill>
                  <a:schemeClr val="bg1"/>
                </a:solidFill>
                <a:latin typeface="+mj-lt"/>
              </a:rPr>
              <a:t>EnergyTech</a:t>
            </a:r>
            <a:r>
              <a:rPr lang="en-US" altLang="en-US" sz="1800" b="1">
                <a:solidFill>
                  <a:schemeClr val="bg1"/>
                </a:solidFill>
                <a:latin typeface="+mj-lt"/>
              </a:rPr>
              <a:t> University Prize </a:t>
            </a:r>
            <a:r>
              <a:rPr lang="en-US" altLang="en-US" sz="180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en-US" sz="1800" err="1">
                <a:solidFill>
                  <a:schemeClr val="bg1"/>
                </a:solidFill>
                <a:latin typeface="+mn-lt"/>
              </a:rPr>
              <a:t>EnergyTech</a:t>
            </a:r>
            <a:r>
              <a:rPr lang="en-US" altLang="en-US" sz="1800">
                <a:solidFill>
                  <a:schemeClr val="bg1"/>
                </a:solidFill>
                <a:latin typeface="+mn-lt"/>
              </a:rPr>
              <a:t> UP) is a collegiate competition challenging </a:t>
            </a:r>
            <a:r>
              <a:rPr lang="en-US" altLang="en-US" sz="1800" b="1">
                <a:solidFill>
                  <a:schemeClr val="bg1"/>
                </a:solidFill>
                <a:latin typeface="+mj-lt"/>
              </a:rPr>
              <a:t>multidisciplinary student teams </a:t>
            </a:r>
            <a:r>
              <a:rPr lang="en-US" altLang="en-US" sz="1800">
                <a:solidFill>
                  <a:schemeClr val="bg1"/>
                </a:solidFill>
                <a:latin typeface="+mn-lt"/>
              </a:rPr>
              <a:t>to </a:t>
            </a:r>
            <a:r>
              <a:rPr lang="en-US" altLang="en-US" sz="1800" b="1">
                <a:solidFill>
                  <a:schemeClr val="bg1"/>
                </a:solidFill>
                <a:latin typeface="+mj-lt"/>
              </a:rPr>
              <a:t>develop and present a business plan </a:t>
            </a:r>
            <a:r>
              <a:rPr lang="en-US" altLang="en-US" sz="1800">
                <a:solidFill>
                  <a:schemeClr val="bg1"/>
                </a:solidFill>
                <a:latin typeface="+mn-lt"/>
              </a:rPr>
              <a:t>that leverages National Laboratory-developed or other </a:t>
            </a:r>
            <a:r>
              <a:rPr lang="en-US" altLang="en-US" sz="1800" b="1">
                <a:solidFill>
                  <a:schemeClr val="bg1"/>
                </a:solidFill>
                <a:latin typeface="+mj-lt"/>
              </a:rPr>
              <a:t>high-potential energy technologies</a:t>
            </a:r>
            <a:r>
              <a:rPr lang="en-US" altLang="en-US" sz="1800">
                <a:solidFill>
                  <a:schemeClr val="bg1"/>
                </a:solidFill>
                <a:latin typeface="+mn-lt"/>
              </a:rPr>
              <a:t>, including university-developed technologies or other technologies of interest to student competitors. </a:t>
            </a:r>
            <a:r>
              <a:rPr lang="en-US" altLang="en-US" sz="1800" err="1">
                <a:solidFill>
                  <a:schemeClr val="bg1"/>
                </a:solidFill>
                <a:latin typeface="+mn-lt"/>
              </a:rPr>
              <a:t>EnergyTech</a:t>
            </a:r>
            <a:r>
              <a:rPr lang="en-US" altLang="en-US" sz="1800">
                <a:solidFill>
                  <a:schemeClr val="bg1"/>
                </a:solidFill>
                <a:latin typeface="+mn-lt"/>
              </a:rPr>
              <a:t> UP </a:t>
            </a:r>
            <a:r>
              <a:rPr lang="en-US" altLang="en-US" sz="1800">
                <a:solidFill>
                  <a:schemeClr val="bg1"/>
                </a:solidFill>
                <a:latin typeface="+mj-lt"/>
              </a:rPr>
              <a:t>awards cash prizes to teams that successfully identify an energy technology, assess its market potential, and propose a strategy for commercialization.</a:t>
            </a:r>
          </a:p>
          <a:p>
            <a:endParaRPr lang="en-US" sz="220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534DBB3E-1A96-15E6-BB62-099891BFE4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4" r="10596"/>
          <a:stretch>
            <a:fillRect/>
          </a:stretch>
        </p:blipFill>
        <p:spPr bwMode="auto">
          <a:xfrm>
            <a:off x="1333984" y="1230624"/>
            <a:ext cx="2990911" cy="302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31830F-3921-656A-32DD-36EE3DF73ECA}"/>
              </a:ext>
            </a:extLst>
          </p:cNvPr>
          <p:cNvSpPr txBox="1"/>
          <p:nvPr userDrawn="1"/>
        </p:nvSpPr>
        <p:spPr>
          <a:xfrm>
            <a:off x="1333983" y="4362767"/>
            <a:ext cx="2990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>
                <a:solidFill>
                  <a:schemeClr val="bg1"/>
                </a:solidFill>
                <a:latin typeface="+mj-lt"/>
              </a:rPr>
              <a:t>EnergyTech University Prize</a:t>
            </a:r>
            <a:endParaRPr lang="en-US" sz="36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7592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4015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80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o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2FF8C68-2178-3096-84AA-1E178B7E6F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9000"/>
            <a:ext cx="6096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Add photo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9B79F2C-06A0-6511-8DA8-E215AC8FB43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04238" y="6178"/>
            <a:ext cx="6096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Add photo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57005C2-2EC2-E45D-6F11-6E20E7E102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8238" y="6178"/>
            <a:ext cx="6096000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Add photo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FA945D1-5478-F43A-8016-401AFE34ECD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12475" y="3429000"/>
            <a:ext cx="6075405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Add photo</a:t>
            </a:r>
          </a:p>
        </p:txBody>
      </p:sp>
    </p:spTree>
    <p:extLst>
      <p:ext uri="{BB962C8B-B14F-4D97-AF65-F5344CB8AC3E}">
        <p14:creationId xmlns:p14="http://schemas.microsoft.com/office/powerpoint/2010/main" val="3435678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336884"/>
            <a:ext cx="4798175" cy="1524573"/>
          </a:xfrm>
        </p:spPr>
        <p:txBody>
          <a:bodyPr anchor="t"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68686" y="336884"/>
            <a:ext cx="6536627" cy="597342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012" y="1861457"/>
            <a:ext cx="4798176" cy="4448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33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0651847-9019-4541-D808-5BFC7D228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97067F09-1CD0-81F9-7228-1DB1FE2FA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2386013"/>
            <a:ext cx="58753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l" eaLnBrk="1" hangingPunct="1"/>
            <a:r>
              <a:rPr lang="en-US" altLang="en-US" sz="5400" b="1">
                <a:solidFill>
                  <a:schemeClr val="bg1"/>
                </a:solidFill>
                <a:latin typeface="Franklin Gothic Demi" panose="020B0603020102020204" pitchFamily="34" charset="0"/>
              </a:rPr>
              <a:t>Questions?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9975ABD6-0FF1-DA4E-57FF-654C9E01C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6372225"/>
            <a:ext cx="44481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5EE5211A-92E7-E470-F3AF-18C1EFB9376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8" b="74045"/>
          <a:stretch>
            <a:fillRect/>
          </a:stretch>
        </p:blipFill>
        <p:spPr bwMode="auto">
          <a:xfrm rot="10800000">
            <a:off x="242888" y="6338888"/>
            <a:ext cx="11704637" cy="17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08075" y="3470680"/>
            <a:ext cx="7227922" cy="777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Email: OTT.EnergyTechUP@nrel.gov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64AC961-BF68-2343-9279-C9E96818220E}"/>
              </a:ext>
            </a:extLst>
          </p:cNvPr>
          <p:cNvSpPr txBox="1">
            <a:spLocks/>
          </p:cNvSpPr>
          <p:nvPr userDrawn="1"/>
        </p:nvSpPr>
        <p:spPr>
          <a:xfrm>
            <a:off x="11292129" y="6462713"/>
            <a:ext cx="641350" cy="3159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 </a:t>
            </a:r>
            <a:fld id="{BACA9372-C893-FB47-AA75-F6DDB0848372}" type="slidenum">
              <a:rPr lang="en-US" smtClean="0">
                <a:solidFill>
                  <a:schemeClr val="bg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2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E4CAFC-C2A9-9A45-96F4-FFC68A3171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07" y="7269771"/>
            <a:ext cx="4977253" cy="800157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EF7D597-A9D0-5D44-950D-242D89701F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44" y="1445113"/>
            <a:ext cx="9664905" cy="928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733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56D868-B208-1A44-9915-F49E196D6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7543" y="2552019"/>
            <a:ext cx="10515600" cy="3194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>
              <a:buFont typeface="Arial" panose="020B0604020202020204" pitchFamily="34" charset="0"/>
              <a:buChar char="•"/>
              <a:defRPr sz="32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600160" indent="-380990"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2209745" indent="-380990"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819330" indent="-380990"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6728C1-1AC4-BC48-9546-A946DD1AF713}"/>
              </a:ext>
            </a:extLst>
          </p:cNvPr>
          <p:cNvSpPr/>
          <p:nvPr userDrawn="1"/>
        </p:nvSpPr>
        <p:spPr>
          <a:xfrm>
            <a:off x="0" y="0"/>
            <a:ext cx="12192000" cy="1054443"/>
          </a:xfrm>
          <a:prstGeom prst="rect">
            <a:avLst/>
          </a:prstGeom>
          <a:solidFill>
            <a:srgbClr val="157A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911D279-0B70-5D48-B3C3-48D77C687D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197" y="255438"/>
            <a:ext cx="6803241" cy="531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9E4FFF-442E-8A5C-1B5C-9B818D26B8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11013" y="1"/>
            <a:ext cx="2880987" cy="10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1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D0A7FB-5A1B-4DF9-A0C6-6828ABCC8C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3417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948EEC-D207-A64C-A668-4D5614F85604}"/>
              </a:ext>
            </a:extLst>
          </p:cNvPr>
          <p:cNvSpPr/>
          <p:nvPr userDrawn="1"/>
        </p:nvSpPr>
        <p:spPr>
          <a:xfrm>
            <a:off x="0" y="1"/>
            <a:ext cx="12192000" cy="1042369"/>
          </a:xfrm>
          <a:prstGeom prst="rect">
            <a:avLst/>
          </a:prstGeom>
          <a:solidFill>
            <a:srgbClr val="157A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E57C81-E414-6142-8555-BC6609C18C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197" y="255438"/>
            <a:ext cx="6803241" cy="531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5FFE96-3E5B-754F-9ACE-48D977E5B3F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1651" y="1714924"/>
            <a:ext cx="1611629" cy="165948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67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Insert Speaker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B1546F-E394-024F-BF44-04856B8578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2109" y="1714622"/>
            <a:ext cx="7946435" cy="3751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Insert Speaker Info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306358-D6AA-FE56-0060-1F8FEA9740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932" y="68971"/>
            <a:ext cx="862843" cy="9044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736A79-F393-D9D6-724C-A9019FD9A9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27714" y="0"/>
            <a:ext cx="2864284" cy="105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8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43FC71A-1DCE-72E4-78D2-793FD2356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54FEDB3-2322-9438-C177-2FF549C16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4" r="6183"/>
          <a:stretch>
            <a:fillRect/>
          </a:stretch>
        </p:blipFill>
        <p:spPr bwMode="auto">
          <a:xfrm>
            <a:off x="8720138" y="1803400"/>
            <a:ext cx="3471862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154E3375-8447-7CC0-E986-500293E67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04800"/>
            <a:ext cx="449897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9">
            <a:extLst>
              <a:ext uri="{FF2B5EF4-FFF2-40B4-BE49-F238E27FC236}">
                <a16:creationId xmlns:a16="http://schemas.microsoft.com/office/drawing/2014/main" id="{E94246AA-1FFA-B253-CB55-94EE3501A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0363" y="5581650"/>
            <a:ext cx="1268412" cy="958850"/>
          </a:xfrm>
          <a:prstGeom prst="rect">
            <a:avLst/>
          </a:prstGeom>
          <a:effectLst>
            <a:glow rad="514342">
              <a:schemeClr val="tx1">
                <a:alpha val="11707"/>
              </a:schemeClr>
            </a:glo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E36297-89DC-768D-F6AC-93BAC8397D47}"/>
              </a:ext>
            </a:extLst>
          </p:cNvPr>
          <p:cNvCxnSpPr>
            <a:cxnSpLocks/>
          </p:cNvCxnSpPr>
          <p:nvPr/>
        </p:nvCxnSpPr>
        <p:spPr>
          <a:xfrm>
            <a:off x="463550" y="4643438"/>
            <a:ext cx="7793038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4021" y="1899225"/>
            <a:ext cx="7792875" cy="2450046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4023" y="4937760"/>
            <a:ext cx="7792874" cy="14491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5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251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75FFE96-3E5B-754F-9ACE-48D977E5B3F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30533" y="2044785"/>
            <a:ext cx="3863256" cy="336822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67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B1546F-E394-024F-BF44-04856B8578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651" y="2044785"/>
            <a:ext cx="6068483" cy="33676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Insert Copy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86DE56-BE62-144D-8AD5-2D1043CD3F74}"/>
              </a:ext>
            </a:extLst>
          </p:cNvPr>
          <p:cNvSpPr/>
          <p:nvPr userDrawn="1"/>
        </p:nvSpPr>
        <p:spPr>
          <a:xfrm>
            <a:off x="0" y="1"/>
            <a:ext cx="12192000" cy="1042369"/>
          </a:xfrm>
          <a:prstGeom prst="rect">
            <a:avLst/>
          </a:prstGeom>
          <a:solidFill>
            <a:srgbClr val="157A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A1C63BC-E3FB-5D46-B386-9C1368AE8A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197" y="255438"/>
            <a:ext cx="6803241" cy="531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79769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57300"/>
            <a:ext cx="5384800" cy="5029200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 b="0" i="0">
                <a:latin typeface="Gill Sans MT"/>
                <a:cs typeface="Gill Sans MT"/>
              </a:defRPr>
            </a:lvl1pPr>
            <a:lvl2pPr>
              <a:defRPr sz="2400" b="0" i="0">
                <a:latin typeface="Gill Sans MT"/>
                <a:cs typeface="Gill Sans MT"/>
              </a:defRPr>
            </a:lvl2pPr>
            <a:lvl3pPr>
              <a:defRPr sz="2000" b="0" i="0">
                <a:latin typeface="Gill Sans MT"/>
                <a:cs typeface="Gill Sans MT"/>
              </a:defRPr>
            </a:lvl3pPr>
            <a:lvl4pPr marL="1600200" indent="-228600">
              <a:buFont typeface="Courier New" pitchFamily="49" charset="0"/>
              <a:buChar char="o"/>
              <a:defRPr sz="1800" b="0" i="0">
                <a:latin typeface="Gill Sans MT"/>
                <a:cs typeface="Gill Sans MT"/>
              </a:defRPr>
            </a:lvl4pPr>
            <a:lvl5pPr>
              <a:defRPr sz="1800" b="0" i="0">
                <a:latin typeface="Gill Sans MT"/>
                <a:cs typeface="Gill Sans M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57300"/>
            <a:ext cx="5384800" cy="5029200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 b="0" i="0">
                <a:latin typeface="Gill Sans MT"/>
                <a:cs typeface="Gill Sans MT"/>
              </a:defRPr>
            </a:lvl1pPr>
            <a:lvl2pPr>
              <a:defRPr sz="2400" b="0" i="0">
                <a:latin typeface="Gill Sans MT"/>
                <a:cs typeface="Gill Sans MT"/>
              </a:defRPr>
            </a:lvl2pPr>
            <a:lvl3pPr>
              <a:defRPr sz="2000" b="0" i="0">
                <a:latin typeface="Gill Sans MT"/>
                <a:cs typeface="Gill Sans MT"/>
              </a:defRPr>
            </a:lvl3pPr>
            <a:lvl4pPr marL="1600200" indent="-228600">
              <a:buFont typeface="Courier New" pitchFamily="49" charset="0"/>
              <a:buChar char="o"/>
              <a:defRPr sz="1800" b="0" i="0">
                <a:latin typeface="Gill Sans MT"/>
                <a:cs typeface="Gill Sans MT"/>
              </a:defRPr>
            </a:lvl4pPr>
            <a:lvl5pPr>
              <a:defRPr sz="1800" b="0" i="0">
                <a:latin typeface="Gill Sans MT"/>
                <a:cs typeface="Gill Sans M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74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 i="0">
                <a:latin typeface="Gill Sans MT"/>
                <a:cs typeface="Gill Sans M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95600" y="6381750"/>
            <a:ext cx="8513233" cy="476251"/>
          </a:xfrm>
        </p:spPr>
        <p:txBody>
          <a:bodyPr anchor="ctr">
            <a:normAutofit/>
          </a:bodyPr>
          <a:lstStyle>
            <a:lvl1pPr marL="0" indent="0">
              <a:buNone/>
              <a:defRPr sz="1200" b="0" i="0"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281D5-AF9F-4D46-B677-961F505322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BB35AB8B-12B1-4CDD-AA8B-A4B42BEE4D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60478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DB9E38-0010-8F35-7148-AC43263BCED4}"/>
              </a:ext>
            </a:extLst>
          </p:cNvPr>
          <p:cNvSpPr/>
          <p:nvPr/>
        </p:nvSpPr>
        <p:spPr>
          <a:xfrm>
            <a:off x="0" y="6153150"/>
            <a:ext cx="5264150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2A280E2-CBEF-FA69-0D30-153C5984F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0" r="2747"/>
          <a:stretch>
            <a:fillRect/>
          </a:stretch>
        </p:blipFill>
        <p:spPr bwMode="auto">
          <a:xfrm>
            <a:off x="0" y="0"/>
            <a:ext cx="4195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B9EF42-DCDA-EA89-2ACB-18A1B8ED3B79}"/>
              </a:ext>
            </a:extLst>
          </p:cNvPr>
          <p:cNvSpPr/>
          <p:nvPr/>
        </p:nvSpPr>
        <p:spPr>
          <a:xfrm>
            <a:off x="5076825" y="6153150"/>
            <a:ext cx="7115175" cy="27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76967" y="883467"/>
            <a:ext cx="5727369" cy="509106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FontTx/>
              <a:buNone/>
              <a:defRPr sz="3000" b="0" i="0">
                <a:latin typeface="Franklin Gothic Demi" panose="020B06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95275" indent="-295275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Topic 1</a:t>
            </a:r>
          </a:p>
          <a:p>
            <a:pPr marL="295275" indent="-295275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Topic 2</a:t>
            </a:r>
          </a:p>
          <a:p>
            <a:pPr marL="295275" indent="-295275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Topic 3</a:t>
            </a:r>
          </a:p>
          <a:p>
            <a:pPr marL="295275" indent="-295275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Topic 4</a:t>
            </a:r>
          </a:p>
          <a:p>
            <a:pPr marL="295275" indent="-295275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Topic 6</a:t>
            </a:r>
          </a:p>
          <a:p>
            <a:pPr marL="295275" indent="-295275"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Topic 7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-1" y="3117027"/>
            <a:ext cx="4195484" cy="1734671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18242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95784" y="1282890"/>
            <a:ext cx="11409528" cy="48940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276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95784" y="1282890"/>
            <a:ext cx="11409528" cy="48940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785" y="365126"/>
            <a:ext cx="11409528" cy="82223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13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95784" y="1282890"/>
            <a:ext cx="11409528" cy="48940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8D13D-A856-C5FE-03E4-CC40ECEF3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85" y="365126"/>
            <a:ext cx="11409528" cy="82223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640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785" y="1282890"/>
            <a:ext cx="5624014" cy="48940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282890"/>
            <a:ext cx="5633113" cy="48940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934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90" y="365125"/>
            <a:ext cx="11436822" cy="823913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91" y="1189038"/>
            <a:ext cx="5459104" cy="8991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490" y="2088236"/>
            <a:ext cx="5459104" cy="42159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77718" y="1189038"/>
            <a:ext cx="5827594" cy="899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77719" y="2088236"/>
            <a:ext cx="5827593" cy="42159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879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olo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34A479-1D7C-7658-D4D3-92EE55AE7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06"/>
          <a:stretch>
            <a:fillRect/>
          </a:stretch>
        </p:blipFill>
        <p:spPr bwMode="auto">
          <a:xfrm>
            <a:off x="0" y="0"/>
            <a:ext cx="12192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30E9C98-7600-B4FA-D439-4216E2765EC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8" b="74045"/>
          <a:stretch>
            <a:fillRect/>
          </a:stretch>
        </p:blipFill>
        <p:spPr bwMode="auto">
          <a:xfrm rot="10800000">
            <a:off x="242888" y="6346825"/>
            <a:ext cx="11704637" cy="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365126"/>
            <a:ext cx="11409528" cy="1046626"/>
          </a:xfrm>
        </p:spPr>
        <p:txBody>
          <a:bodyPr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95784" y="3687580"/>
            <a:ext cx="11409528" cy="24893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012" y="1545101"/>
            <a:ext cx="11420300" cy="173774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62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AD1A85C-9E65-02B3-99B5-CEB0B4FBC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65125"/>
            <a:ext cx="114093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6">
            <a:extLst>
              <a:ext uri="{FF2B5EF4-FFF2-40B4-BE49-F238E27FC236}">
                <a16:creationId xmlns:a16="http://schemas.microsoft.com/office/drawing/2014/main" id="{27E8DA42-CCA4-5555-0AE0-59632FF2E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82700"/>
            <a:ext cx="1140936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3">
            <a:extLst>
              <a:ext uri="{FF2B5EF4-FFF2-40B4-BE49-F238E27FC236}">
                <a16:creationId xmlns:a16="http://schemas.microsoft.com/office/drawing/2014/main" id="{CC315D36-952D-EB99-4238-22C5E65E9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6372225"/>
            <a:ext cx="44481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878C0CE1-3AB2-D59F-B9CB-DB5E4DF21CB4}"/>
              </a:ext>
            </a:extLst>
          </p:cNvPr>
          <p:cNvPicPr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8" b="74045"/>
          <a:stretch>
            <a:fillRect/>
          </a:stretch>
        </p:blipFill>
        <p:spPr bwMode="auto">
          <a:xfrm rot="10800000">
            <a:off x="242888" y="6334125"/>
            <a:ext cx="11704637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E54434-912E-DF4D-CFE0-631EAC3DEAD2}"/>
              </a:ext>
            </a:extLst>
          </p:cNvPr>
          <p:cNvSpPr txBox="1">
            <a:spLocks/>
          </p:cNvSpPr>
          <p:nvPr/>
        </p:nvSpPr>
        <p:spPr>
          <a:xfrm>
            <a:off x="11337290" y="6462713"/>
            <a:ext cx="641350" cy="3159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 </a:t>
            </a:r>
            <a:fld id="{D9DBBE09-F488-2C4D-AAC9-25FB119BE7C5}" type="slidenum">
              <a:rPr lang="en-US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1419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14198"/>
          </a:solidFill>
          <a:latin typeface="Franklin Gothic Medium" panose="020B0603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14198"/>
          </a:solidFill>
          <a:latin typeface="Franklin Gothic Medium" panose="020B0603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14198"/>
          </a:solidFill>
          <a:latin typeface="Franklin Gothic Medium" panose="020B0603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14198"/>
          </a:solidFill>
          <a:latin typeface="Franklin Gothic Medium" panose="020B0603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14198"/>
          </a:solidFill>
          <a:latin typeface="Franklin Gothic Medium" panose="020B0603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14198"/>
          </a:solidFill>
          <a:latin typeface="Franklin Gothic Medium" panose="020B0603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14198"/>
          </a:solidFill>
          <a:latin typeface="Franklin Gothic Medium" panose="020B0603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14198"/>
          </a:solidFill>
          <a:latin typeface="Franklin Gothic Medium" panose="020B06030201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4078E2-9C85-0E3F-03AC-A0C7AB91C8BA}"/>
              </a:ext>
            </a:extLst>
          </p:cNvPr>
          <p:cNvSpPr/>
          <p:nvPr/>
        </p:nvSpPr>
        <p:spPr>
          <a:xfrm>
            <a:off x="461086" y="3717131"/>
            <a:ext cx="5598403" cy="251539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BD587B-F237-4E21-899E-812C4EE7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863" y="158751"/>
            <a:ext cx="8229600" cy="5746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Title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1800" cap="all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Team Captain Name / Organization</a:t>
            </a:r>
            <a:endParaRPr lang="en-US" sz="1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4" name="Text Placeholder 8">
            <a:extLst>
              <a:ext uri="{FF2B5EF4-FFF2-40B4-BE49-F238E27FC236}">
                <a16:creationId xmlns:a16="http://schemas.microsoft.com/office/drawing/2014/main" id="{539AD120-FB42-488D-8473-F8D172778B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2260" y="6384533"/>
            <a:ext cx="6384925" cy="47625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en-US" b="1" i="1" dirty="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Insert one sentence summarizing the main idea(s) of the proposed project. </a:t>
            </a:r>
          </a:p>
        </p:txBody>
      </p:sp>
      <p:sp>
        <p:nvSpPr>
          <p:cNvPr id="12296" name="TextBox 2">
            <a:extLst>
              <a:ext uri="{FF2B5EF4-FFF2-40B4-BE49-F238E27FC236}">
                <a16:creationId xmlns:a16="http://schemas.microsoft.com/office/drawing/2014/main" id="{AF784578-3560-4BD4-BF09-F33A9BE7A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393" y="4523470"/>
            <a:ext cx="5303106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Insert a picture or chart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summarizing key project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milestones and outcomes.</a:t>
            </a:r>
          </a:p>
        </p:txBody>
      </p:sp>
      <p:sp>
        <p:nvSpPr>
          <p:cNvPr id="12297" name="Text Box 6">
            <a:extLst>
              <a:ext uri="{FF2B5EF4-FFF2-40B4-BE49-F238E27FC236}">
                <a16:creationId xmlns:a16="http://schemas.microsoft.com/office/drawing/2014/main" id="{1B5AD261-6A30-471C-A002-39D552C49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86" y="1296988"/>
            <a:ext cx="5598403" cy="2349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Insert a one-paragraph summary of the project goals, key idea/takeaway, approach to improve over the baseline, and topline community benefits. 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F3EA3643-3FC0-4BBF-A15C-1098692DF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47" y="979488"/>
            <a:ext cx="4392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Project Summary</a:t>
            </a:r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id="{E989C999-30AD-4894-BE59-C213C02FE0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13463" y="1201739"/>
            <a:ext cx="17462" cy="5030787"/>
          </a:xfrm>
          <a:prstGeom prst="line">
            <a:avLst/>
          </a:prstGeom>
          <a:noFill/>
          <a:ln w="28575">
            <a:solidFill>
              <a:schemeClr val="bg2">
                <a:alpha val="38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+mn-ea"/>
              <a:cs typeface="Arial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E659FB1-B402-4D6D-AB9C-B1F89E2D2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883" y="3866568"/>
            <a:ext cx="2268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Project Impact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26FA7E20-C994-402B-896F-CF9E23617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212062"/>
            <a:ext cx="5588876" cy="2020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Insert a description (text and/or graphic) of current conditions and describe the impact of the project, including what key metrics will be used to evaluate it.</a:t>
            </a:r>
          </a:p>
        </p:txBody>
      </p:sp>
      <p:sp>
        <p:nvSpPr>
          <p:cNvPr id="12303" name="Text Box 9">
            <a:extLst>
              <a:ext uri="{FF2B5EF4-FFF2-40B4-BE49-F238E27FC236}">
                <a16:creationId xmlns:a16="http://schemas.microsoft.com/office/drawing/2014/main" id="{5FA3C955-947C-4003-B19E-3949A2B0A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977900"/>
            <a:ext cx="3276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Key Personnel/Organizations </a:t>
            </a:r>
          </a:p>
        </p:txBody>
      </p:sp>
      <p:sp>
        <p:nvSpPr>
          <p:cNvPr id="12304" name="Text Box 12">
            <a:extLst>
              <a:ext uri="{FF2B5EF4-FFF2-40B4-BE49-F238E27FC236}">
                <a16:creationId xmlns:a16="http://schemas.microsoft.com/office/drawing/2014/main" id="{1390423D-B21B-4E09-A0C7-DFAEBBB28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9" y="1322389"/>
            <a:ext cx="5549187" cy="992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List all project partners: principal investigator, senior/key personnel and their organizations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125806-F25D-40DE-8E8E-69D829C73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651336"/>
              </p:ext>
            </p:extLst>
          </p:nvPr>
        </p:nvGraphicFramePr>
        <p:xfrm>
          <a:off x="6208571" y="2308592"/>
          <a:ext cx="5549187" cy="155797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398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0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60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Key Milestones &amp; Deliverables</a:t>
                      </a:r>
                    </a:p>
                  </a:txBody>
                  <a:tcPr marT="45698" marB="4569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Explore:       </a:t>
                      </a:r>
                    </a:p>
                  </a:txBody>
                  <a:tcPr marT="45698" marB="4569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Insert key milestones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and deliverables for each project phase as appropriate.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Develop:</a:t>
                      </a:r>
                    </a:p>
                  </a:txBody>
                  <a:tcPr marT="45698" marB="4569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Implement:</a:t>
                      </a:r>
                    </a:p>
                  </a:txBody>
                  <a:tcPr marT="45698" marB="4569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84442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Office Theme">
  <a:themeElements>
    <a:clrScheme name="EnergyTechUp">
      <a:dk1>
        <a:srgbClr val="000000"/>
      </a:dk1>
      <a:lt1>
        <a:srgbClr val="FFFFFF"/>
      </a:lt1>
      <a:dk2>
        <a:srgbClr val="0F8BB3"/>
      </a:dk2>
      <a:lt2>
        <a:srgbClr val="BCBEC0"/>
      </a:lt2>
      <a:accent1>
        <a:srgbClr val="0F8BB3"/>
      </a:accent1>
      <a:accent2>
        <a:srgbClr val="103F99"/>
      </a:accent2>
      <a:accent3>
        <a:srgbClr val="54832E"/>
      </a:accent3>
      <a:accent4>
        <a:srgbClr val="FEC73F"/>
      </a:accent4>
      <a:accent5>
        <a:srgbClr val="BCBEC0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ergyTechUp-PPT-template-v4.potx  -  Read-Only" id="{6F3034C5-6034-483B-B841-D75189F5E6DF}" vid="{E2258BA8-2FED-4E4E-BCB9-C07767FBB2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69ca3097-9b02-4c7e-a53c-44fd75dac719">General</Category>
    <lcf76f155ced4ddcb4097134ff3c332f xmlns="69ca3097-9b02-4c7e-a53c-44fd75dac719">
      <Terms xmlns="http://schemas.microsoft.com/office/infopath/2007/PartnerControls"/>
    </lcf76f155ced4ddcb4097134ff3c332f>
    <TaxCatchAll xmlns="9d243334-91b0-49f8-80ba-e6cbe787c2a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F0562B1FAF864A9763A8A82C259F65" ma:contentTypeVersion="16" ma:contentTypeDescription="Create a new document." ma:contentTypeScope="" ma:versionID="243a3c73f7ea2cb35818fbbed7996cf8">
  <xsd:schema xmlns:xsd="http://www.w3.org/2001/XMLSchema" xmlns:xs="http://www.w3.org/2001/XMLSchema" xmlns:p="http://schemas.microsoft.com/office/2006/metadata/properties" xmlns:ns2="69ca3097-9b02-4c7e-a53c-44fd75dac719" xmlns:ns3="9d243334-91b0-49f8-80ba-e6cbe787c2a1" targetNamespace="http://schemas.microsoft.com/office/2006/metadata/properties" ma:root="true" ma:fieldsID="db68c3e538a41b497c7b65ba9bec67d1" ns2:_="" ns3:_="">
    <xsd:import namespace="69ca3097-9b02-4c7e-a53c-44fd75dac719"/>
    <xsd:import namespace="9d243334-91b0-49f8-80ba-e6cbe787c2a1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a3097-9b02-4c7e-a53c-44fd75dac719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default="General" ma:format="Dropdown" ma:internalName="Category">
      <xsd:simpleType>
        <xsd:restriction base="dms:Choice">
          <xsd:enumeration value="General"/>
          <xsd:enumeration value="Presentation"/>
          <xsd:enumeration value="Recruiting"/>
          <xsd:enumeration value="Partnerships"/>
          <xsd:enumeration value="Rules"/>
          <xsd:enumeration value="Events"/>
          <xsd:enumeration value="Other"/>
          <xsd:enumeration value="Resource/Example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834da80-57da-4863-8816-2e6886d1e8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43334-91b0-49f8-80ba-e6cbe787c2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d0c2803-46b6-437b-9af3-c32c7195574c}" ma:internalName="TaxCatchAll" ma:showField="CatchAllData" ma:web="9d243334-91b0-49f8-80ba-e6cbe787c2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7ED08E-9CD9-4D38-8CE1-29F963B1A5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7BB786-AB7D-4FE3-8E92-8B27900F7CF1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9d243334-91b0-49f8-80ba-e6cbe787c2a1"/>
    <ds:schemaRef ds:uri="69ca3097-9b02-4c7e-a53c-44fd75dac719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35109DE-A653-4200-9645-F8FC78B918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ca3097-9b02-4c7e-a53c-44fd75dac719"/>
    <ds:schemaRef ds:uri="9d243334-91b0-49f8-80ba-e6cbe787c2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137</Words>
  <Application>Microsoft Macintosh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Courier New</vt:lpstr>
      <vt:lpstr>Franklin Gothic Book</vt:lpstr>
      <vt:lpstr>Franklin Gothic Demi</vt:lpstr>
      <vt:lpstr>Franklin Gothic Medium</vt:lpstr>
      <vt:lpstr>Gill Sans MT</vt:lpstr>
      <vt:lpstr>Wingdings</vt:lpstr>
      <vt:lpstr>1_Office Theme</vt:lpstr>
      <vt:lpstr>Title Team Captain Name / Organization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Simon, Joseph</dc:creator>
  <cp:lastModifiedBy>Ortiz, Carlie</cp:lastModifiedBy>
  <cp:revision>4</cp:revision>
  <dcterms:created xsi:type="dcterms:W3CDTF">2022-10-20T16:38:17Z</dcterms:created>
  <dcterms:modified xsi:type="dcterms:W3CDTF">2024-08-26T18:15:54Z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0x01010061F0562B1FAF864A9763A8A82C259F65</vt:lpwstr>
  </property>
  <property fmtid="{D5CDD505-2E9C-101B-9397-08002B2CF9AE}" pid="3" name="MediaServiceImageTags">
    <vt:lpwstr/>
  </property>
  <property fmtid="{D5CDD505-2E9C-101B-9397-08002B2CF9AE}" pid="4" name="MSIP_Label_95965d95-ecc0-4720-b759-1f33c42ed7da_Enabled">
    <vt:lpwstr>true</vt:lpwstr>
  </property>
  <property fmtid="{D5CDD505-2E9C-101B-9397-08002B2CF9AE}" pid="5" name="MSIP_Label_95965d95-ecc0-4720-b759-1f33c42ed7da_SetDate">
    <vt:lpwstr>2023-11-10T20:28:05Z</vt:lpwstr>
  </property>
  <property fmtid="{D5CDD505-2E9C-101B-9397-08002B2CF9AE}" pid="6" name="MSIP_Label_95965d95-ecc0-4720-b759-1f33c42ed7da_Method">
    <vt:lpwstr>Privileged</vt:lpwstr>
  </property>
  <property fmtid="{D5CDD505-2E9C-101B-9397-08002B2CF9AE}" pid="7" name="MSIP_Label_95965d95-ecc0-4720-b759-1f33c42ed7da_Name">
    <vt:lpwstr>General</vt:lpwstr>
  </property>
  <property fmtid="{D5CDD505-2E9C-101B-9397-08002B2CF9AE}" pid="8" name="MSIP_Label_95965d95-ecc0-4720-b759-1f33c42ed7da_SiteId">
    <vt:lpwstr>a0f29d7e-28cd-4f54-8442-7885aee7c080</vt:lpwstr>
  </property>
  <property fmtid="{D5CDD505-2E9C-101B-9397-08002B2CF9AE}" pid="9" name="MSIP_Label_95965d95-ecc0-4720-b759-1f33c42ed7da_ActionId">
    <vt:lpwstr>ebf07997-bca8-4bfe-bbea-c34b4ec16dd6</vt:lpwstr>
  </property>
  <property fmtid="{D5CDD505-2E9C-101B-9397-08002B2CF9AE}" pid="10" name="MSIP_Label_95965d95-ecc0-4720-b759-1f33c42ed7da_ContentBits">
    <vt:lpwstr>0</vt:lpwstr>
  </property>
</Properties>
</file>