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5A7C"/>
    <a:srgbClr val="D5F2FB"/>
    <a:srgbClr val="18B4E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404" autoAdjust="0"/>
  </p:normalViewPr>
  <p:slideViewPr>
    <p:cSldViewPr snapToGrid="0">
      <p:cViewPr varScale="1">
        <p:scale>
          <a:sx n="160" d="100"/>
          <a:sy n="160" d="100"/>
        </p:scale>
        <p:origin x="2520" y="1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E396F3-CFB2-4891-A60B-99C4ACD78FBD}" type="datetimeFigureOut">
              <a:rPr lang="en-US" smtClean="0"/>
              <a:t>9/4/2024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BF8AA1-7201-4DCA-BF99-D77D8DF28A44}" type="slidenum">
              <a:rPr lang="en-US" smtClean="0"/>
              <a:t>‹#›</a:t>
            </a:fld>
            <a:endParaRPr lang="en-US"/>
          </a:p>
        </p:txBody>
      </p:sp>
    </p:spTree>
    <p:extLst>
      <p:ext uri="{BB962C8B-B14F-4D97-AF65-F5344CB8AC3E}">
        <p14:creationId xmlns:p14="http://schemas.microsoft.com/office/powerpoint/2010/main" val="22853591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dirty="0">
                <a:effectLst/>
                <a:latin typeface="Franklin Gothic Book" panose="020B0503020102020204" pitchFamily="34" charset="0"/>
              </a:rPr>
              <a:t>Public PowerPoint Summary Slide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Franklin Gothic Book" panose="020B0503020102020204" pitchFamily="34" charset="0"/>
              </a:rPr>
              <a:t>Make a public-facing, one-slide summary containing technically specific details that can be understood by most people. The slide will be made public and should include (1) an organization overview, (2) an overview of each of your Phase 1 community solar portfolio projects, and </a:t>
            </a:r>
            <a:r>
              <a:rPr lang="en-US" sz="1200" kern="1200" dirty="0">
                <a:solidFill>
                  <a:schemeClr val="tx1"/>
                </a:solidFill>
                <a:effectLst/>
                <a:latin typeface="+mn-lt"/>
                <a:ea typeface="+mn-ea"/>
                <a:cs typeface="+mn-cs"/>
              </a:rPr>
              <a:t>(3) a description of the meaningful benefits being provided by each of the projects.</a:t>
            </a:r>
            <a:r>
              <a:rPr lang="en-US" sz="1200" dirty="0">
                <a:effectLst/>
                <a:latin typeface="Franklin Gothic Book" panose="020B0503020102020204" pitchFamily="34" charset="0"/>
              </a:rPr>
              <a:t> You may include any photos or logos that are relevant to your organization or community solar portfolio projects. Please make any text readable in a standard printout and conference room projection. Please refer to the official Community Power Accelerator Prize Rules Document for full requirements:</a:t>
            </a:r>
            <a:endParaRPr lang="en-US" dirty="0"/>
          </a:p>
        </p:txBody>
      </p:sp>
      <p:sp>
        <p:nvSpPr>
          <p:cNvPr id="4" name="Slide Number Placeholder 3"/>
          <p:cNvSpPr>
            <a:spLocks noGrp="1"/>
          </p:cNvSpPr>
          <p:nvPr>
            <p:ph type="sldNum" sz="quarter" idx="5"/>
          </p:nvPr>
        </p:nvSpPr>
        <p:spPr/>
        <p:txBody>
          <a:bodyPr/>
          <a:lstStyle/>
          <a:p>
            <a:fld id="{70BF8AA1-7201-4DCA-BF99-D77D8DF28A44}" type="slidenum">
              <a:rPr lang="en-US" smtClean="0"/>
              <a:t>1</a:t>
            </a:fld>
            <a:endParaRPr lang="en-US"/>
          </a:p>
        </p:txBody>
      </p:sp>
    </p:spTree>
    <p:extLst>
      <p:ext uri="{BB962C8B-B14F-4D97-AF65-F5344CB8AC3E}">
        <p14:creationId xmlns:p14="http://schemas.microsoft.com/office/powerpoint/2010/main" val="3711319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E2562-E9B0-B622-87C7-973B2855D14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B017366-2549-B747-0ED2-04FB83758F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3CD3DD9-E451-F5D5-D23E-71A316DB4D04}"/>
              </a:ext>
            </a:extLst>
          </p:cNvPr>
          <p:cNvSpPr>
            <a:spLocks noGrp="1"/>
          </p:cNvSpPr>
          <p:nvPr>
            <p:ph type="dt" sz="half" idx="10"/>
          </p:nvPr>
        </p:nvSpPr>
        <p:spPr/>
        <p:txBody>
          <a:bodyPr/>
          <a:lstStyle/>
          <a:p>
            <a:fld id="{F146A114-9AB1-4361-AB6C-6D74DE88941F}" type="datetimeFigureOut">
              <a:rPr lang="en-US" smtClean="0"/>
              <a:t>9/4/2024</a:t>
            </a:fld>
            <a:endParaRPr lang="en-US"/>
          </a:p>
        </p:txBody>
      </p:sp>
      <p:sp>
        <p:nvSpPr>
          <p:cNvPr id="5" name="Footer Placeholder 4">
            <a:extLst>
              <a:ext uri="{FF2B5EF4-FFF2-40B4-BE49-F238E27FC236}">
                <a16:creationId xmlns:a16="http://schemas.microsoft.com/office/drawing/2014/main" id="{5CABE581-2D0E-2A55-15DA-FCB113031B3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BD771-BE3A-CCAD-5316-C78848367AAC}"/>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12257485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447BA-44E8-D61D-8785-8B664CD6A6D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E32A77-E692-3F63-1D0B-C5FC63BF649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0642D6-8D42-8227-9AB5-FF189EACF2A9}"/>
              </a:ext>
            </a:extLst>
          </p:cNvPr>
          <p:cNvSpPr>
            <a:spLocks noGrp="1"/>
          </p:cNvSpPr>
          <p:nvPr>
            <p:ph type="dt" sz="half" idx="10"/>
          </p:nvPr>
        </p:nvSpPr>
        <p:spPr/>
        <p:txBody>
          <a:bodyPr/>
          <a:lstStyle/>
          <a:p>
            <a:fld id="{F146A114-9AB1-4361-AB6C-6D74DE88941F}" type="datetimeFigureOut">
              <a:rPr lang="en-US" smtClean="0"/>
              <a:t>9/4/2024</a:t>
            </a:fld>
            <a:endParaRPr lang="en-US"/>
          </a:p>
        </p:txBody>
      </p:sp>
      <p:sp>
        <p:nvSpPr>
          <p:cNvPr id="5" name="Footer Placeholder 4">
            <a:extLst>
              <a:ext uri="{FF2B5EF4-FFF2-40B4-BE49-F238E27FC236}">
                <a16:creationId xmlns:a16="http://schemas.microsoft.com/office/drawing/2014/main" id="{930AAB0A-82F3-12E3-4184-90FE2980D1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1D75DE-861C-534A-7B91-1122AF4B6268}"/>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2461393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CBFABF-0457-416F-188F-4FA972C5051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C82E09B-15FA-A794-E309-137D8E91842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8E5B9E-0063-E0AA-1F6B-0F1ACD167412}"/>
              </a:ext>
            </a:extLst>
          </p:cNvPr>
          <p:cNvSpPr>
            <a:spLocks noGrp="1"/>
          </p:cNvSpPr>
          <p:nvPr>
            <p:ph type="dt" sz="half" idx="10"/>
          </p:nvPr>
        </p:nvSpPr>
        <p:spPr/>
        <p:txBody>
          <a:bodyPr/>
          <a:lstStyle/>
          <a:p>
            <a:fld id="{F146A114-9AB1-4361-AB6C-6D74DE88941F}" type="datetimeFigureOut">
              <a:rPr lang="en-US" smtClean="0"/>
              <a:t>9/4/2024</a:t>
            </a:fld>
            <a:endParaRPr lang="en-US"/>
          </a:p>
        </p:txBody>
      </p:sp>
      <p:sp>
        <p:nvSpPr>
          <p:cNvPr id="5" name="Footer Placeholder 4">
            <a:extLst>
              <a:ext uri="{FF2B5EF4-FFF2-40B4-BE49-F238E27FC236}">
                <a16:creationId xmlns:a16="http://schemas.microsoft.com/office/drawing/2014/main" id="{DD504D7F-5EC5-DED5-8B75-317BF30EB4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08A628-38A2-0ECD-A02B-DDE81B157408}"/>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1495701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A7A89C-8BF9-7741-A0BC-E039DB7D4D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31B7F0-C199-8947-B194-02801131F0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D0E0243-9274-55A8-8D7F-328FE712CF1A}"/>
              </a:ext>
            </a:extLst>
          </p:cNvPr>
          <p:cNvSpPr>
            <a:spLocks noGrp="1"/>
          </p:cNvSpPr>
          <p:nvPr>
            <p:ph type="dt" sz="half" idx="10"/>
          </p:nvPr>
        </p:nvSpPr>
        <p:spPr/>
        <p:txBody>
          <a:bodyPr/>
          <a:lstStyle/>
          <a:p>
            <a:fld id="{F146A114-9AB1-4361-AB6C-6D74DE88941F}" type="datetimeFigureOut">
              <a:rPr lang="en-US" smtClean="0"/>
              <a:t>9/4/2024</a:t>
            </a:fld>
            <a:endParaRPr lang="en-US"/>
          </a:p>
        </p:txBody>
      </p:sp>
      <p:sp>
        <p:nvSpPr>
          <p:cNvPr id="5" name="Footer Placeholder 4">
            <a:extLst>
              <a:ext uri="{FF2B5EF4-FFF2-40B4-BE49-F238E27FC236}">
                <a16:creationId xmlns:a16="http://schemas.microsoft.com/office/drawing/2014/main" id="{232F9D41-49CD-5FC4-3090-D4B9FC440C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EB2F52-C8ED-23DB-A4FC-55052BDAECFA}"/>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1194741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D2F42-A098-AC9E-F454-E9080D8582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B10F1C5-1C49-7C7A-72DE-80DE6B0C0E9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EC1336A-44C6-26F7-BB85-06B365C8E5FD}"/>
              </a:ext>
            </a:extLst>
          </p:cNvPr>
          <p:cNvSpPr>
            <a:spLocks noGrp="1"/>
          </p:cNvSpPr>
          <p:nvPr>
            <p:ph type="dt" sz="half" idx="10"/>
          </p:nvPr>
        </p:nvSpPr>
        <p:spPr/>
        <p:txBody>
          <a:bodyPr/>
          <a:lstStyle/>
          <a:p>
            <a:fld id="{F146A114-9AB1-4361-AB6C-6D74DE88941F}" type="datetimeFigureOut">
              <a:rPr lang="en-US" smtClean="0"/>
              <a:t>9/4/2024</a:t>
            </a:fld>
            <a:endParaRPr lang="en-US"/>
          </a:p>
        </p:txBody>
      </p:sp>
      <p:sp>
        <p:nvSpPr>
          <p:cNvPr id="5" name="Footer Placeholder 4">
            <a:extLst>
              <a:ext uri="{FF2B5EF4-FFF2-40B4-BE49-F238E27FC236}">
                <a16:creationId xmlns:a16="http://schemas.microsoft.com/office/drawing/2014/main" id="{BFECFEDA-648B-CA75-82A0-1A3D355557C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E63042-F545-A751-AB22-250A426CC9FD}"/>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34918836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E9BE3-DB16-421C-B898-8A14C010E5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A466AA1-6D1B-A9BF-14E3-076DE10FDF3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C1B6670-73C7-25FA-E250-6E80572F95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16D6338-989A-FC97-DBB1-E5614491CD5E}"/>
              </a:ext>
            </a:extLst>
          </p:cNvPr>
          <p:cNvSpPr>
            <a:spLocks noGrp="1"/>
          </p:cNvSpPr>
          <p:nvPr>
            <p:ph type="dt" sz="half" idx="10"/>
          </p:nvPr>
        </p:nvSpPr>
        <p:spPr/>
        <p:txBody>
          <a:bodyPr/>
          <a:lstStyle/>
          <a:p>
            <a:fld id="{F146A114-9AB1-4361-AB6C-6D74DE88941F}" type="datetimeFigureOut">
              <a:rPr lang="en-US" smtClean="0"/>
              <a:t>9/4/2024</a:t>
            </a:fld>
            <a:endParaRPr lang="en-US"/>
          </a:p>
        </p:txBody>
      </p:sp>
      <p:sp>
        <p:nvSpPr>
          <p:cNvPr id="6" name="Footer Placeholder 5">
            <a:extLst>
              <a:ext uri="{FF2B5EF4-FFF2-40B4-BE49-F238E27FC236}">
                <a16:creationId xmlns:a16="http://schemas.microsoft.com/office/drawing/2014/main" id="{DF3CA0CD-5ACD-63EE-E685-FB601DB45A1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0413C8-7398-F6C6-8081-3D0006F889B9}"/>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2811240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D5BB1-E390-4072-B17D-C8F0E2AE8ED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D78FE4-99A1-8075-23C5-69369DF3E2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AC4BD12-72A9-5952-3AE7-B77DE0635B4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D0BC927-480F-9065-96E3-158C70DEB09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298B78F-E912-4886-62BC-C05204769FB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C7A1021-5CC0-E4AD-3E71-4EFC8344B762}"/>
              </a:ext>
            </a:extLst>
          </p:cNvPr>
          <p:cNvSpPr>
            <a:spLocks noGrp="1"/>
          </p:cNvSpPr>
          <p:nvPr>
            <p:ph type="dt" sz="half" idx="10"/>
          </p:nvPr>
        </p:nvSpPr>
        <p:spPr/>
        <p:txBody>
          <a:bodyPr/>
          <a:lstStyle/>
          <a:p>
            <a:fld id="{F146A114-9AB1-4361-AB6C-6D74DE88941F}" type="datetimeFigureOut">
              <a:rPr lang="en-US" smtClean="0"/>
              <a:t>9/4/2024</a:t>
            </a:fld>
            <a:endParaRPr lang="en-US"/>
          </a:p>
        </p:txBody>
      </p:sp>
      <p:sp>
        <p:nvSpPr>
          <p:cNvPr id="8" name="Footer Placeholder 7">
            <a:extLst>
              <a:ext uri="{FF2B5EF4-FFF2-40B4-BE49-F238E27FC236}">
                <a16:creationId xmlns:a16="http://schemas.microsoft.com/office/drawing/2014/main" id="{7C2C4F89-17EC-165A-8349-3940CB53C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7564B51-DDFD-73DA-B764-8AB36C1748D9}"/>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9279726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3122F-B907-5D8B-330A-168E6B396B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59A206-7687-BF57-DAFB-EA4206604F44}"/>
              </a:ext>
            </a:extLst>
          </p:cNvPr>
          <p:cNvSpPr>
            <a:spLocks noGrp="1"/>
          </p:cNvSpPr>
          <p:nvPr>
            <p:ph type="dt" sz="half" idx="10"/>
          </p:nvPr>
        </p:nvSpPr>
        <p:spPr/>
        <p:txBody>
          <a:bodyPr/>
          <a:lstStyle/>
          <a:p>
            <a:fld id="{F146A114-9AB1-4361-AB6C-6D74DE88941F}" type="datetimeFigureOut">
              <a:rPr lang="en-US" smtClean="0"/>
              <a:t>9/4/2024</a:t>
            </a:fld>
            <a:endParaRPr lang="en-US"/>
          </a:p>
        </p:txBody>
      </p:sp>
      <p:sp>
        <p:nvSpPr>
          <p:cNvPr id="4" name="Footer Placeholder 3">
            <a:extLst>
              <a:ext uri="{FF2B5EF4-FFF2-40B4-BE49-F238E27FC236}">
                <a16:creationId xmlns:a16="http://schemas.microsoft.com/office/drawing/2014/main" id="{D758CE7F-EA34-213C-BE30-AEE8697D040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32FD5E1-1EF2-8B36-40C2-45B9AE979670}"/>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2596795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D8FD140-2470-3EFA-946C-2C7155708E19}"/>
              </a:ext>
            </a:extLst>
          </p:cNvPr>
          <p:cNvSpPr>
            <a:spLocks noGrp="1"/>
          </p:cNvSpPr>
          <p:nvPr>
            <p:ph type="dt" sz="half" idx="10"/>
          </p:nvPr>
        </p:nvSpPr>
        <p:spPr/>
        <p:txBody>
          <a:bodyPr/>
          <a:lstStyle/>
          <a:p>
            <a:fld id="{F146A114-9AB1-4361-AB6C-6D74DE88941F}" type="datetimeFigureOut">
              <a:rPr lang="en-US" smtClean="0"/>
              <a:t>9/4/2024</a:t>
            </a:fld>
            <a:endParaRPr lang="en-US"/>
          </a:p>
        </p:txBody>
      </p:sp>
      <p:sp>
        <p:nvSpPr>
          <p:cNvPr id="3" name="Footer Placeholder 2">
            <a:extLst>
              <a:ext uri="{FF2B5EF4-FFF2-40B4-BE49-F238E27FC236}">
                <a16:creationId xmlns:a16="http://schemas.microsoft.com/office/drawing/2014/main" id="{60E8B163-BBC5-5DEC-7EC2-39F82A0114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BA99E7D-7DB5-70B9-972E-767B55AE7C54}"/>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1423672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0BE11-E994-B869-3313-E6F541D5DF4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07CF37-1D56-DEEB-F72C-E7553734A12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987EF78-64FA-A7B6-6CBF-B6333578E21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309FC49-EB06-BB0D-EE88-598D094E1A65}"/>
              </a:ext>
            </a:extLst>
          </p:cNvPr>
          <p:cNvSpPr>
            <a:spLocks noGrp="1"/>
          </p:cNvSpPr>
          <p:nvPr>
            <p:ph type="dt" sz="half" idx="10"/>
          </p:nvPr>
        </p:nvSpPr>
        <p:spPr/>
        <p:txBody>
          <a:bodyPr/>
          <a:lstStyle/>
          <a:p>
            <a:fld id="{F146A114-9AB1-4361-AB6C-6D74DE88941F}" type="datetimeFigureOut">
              <a:rPr lang="en-US" smtClean="0"/>
              <a:t>9/4/2024</a:t>
            </a:fld>
            <a:endParaRPr lang="en-US"/>
          </a:p>
        </p:txBody>
      </p:sp>
      <p:sp>
        <p:nvSpPr>
          <p:cNvPr id="6" name="Footer Placeholder 5">
            <a:extLst>
              <a:ext uri="{FF2B5EF4-FFF2-40B4-BE49-F238E27FC236}">
                <a16:creationId xmlns:a16="http://schemas.microsoft.com/office/drawing/2014/main" id="{98B4DE71-E3B7-1E46-E1F9-BCE269D1347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6D7A0E-37D5-DC8D-C8E3-269A4D244B83}"/>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876569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D0A5C1-E026-E50E-702B-FA23E64DF4E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F5D4FEF-6E17-7D51-D290-C1EA7E38D5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32DF618-CC43-2802-6595-EA7B2D332F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E6ED58-F8E4-4599-5AFD-7F268B95E8F9}"/>
              </a:ext>
            </a:extLst>
          </p:cNvPr>
          <p:cNvSpPr>
            <a:spLocks noGrp="1"/>
          </p:cNvSpPr>
          <p:nvPr>
            <p:ph type="dt" sz="half" idx="10"/>
          </p:nvPr>
        </p:nvSpPr>
        <p:spPr/>
        <p:txBody>
          <a:bodyPr/>
          <a:lstStyle/>
          <a:p>
            <a:fld id="{F146A114-9AB1-4361-AB6C-6D74DE88941F}" type="datetimeFigureOut">
              <a:rPr lang="en-US" smtClean="0"/>
              <a:t>9/4/2024</a:t>
            </a:fld>
            <a:endParaRPr lang="en-US"/>
          </a:p>
        </p:txBody>
      </p:sp>
      <p:sp>
        <p:nvSpPr>
          <p:cNvPr id="6" name="Footer Placeholder 5">
            <a:extLst>
              <a:ext uri="{FF2B5EF4-FFF2-40B4-BE49-F238E27FC236}">
                <a16:creationId xmlns:a16="http://schemas.microsoft.com/office/drawing/2014/main" id="{34A80D7A-47BC-B111-6F62-28A76E49DF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96052A0-F56B-FC13-6FA3-E3634F9B4E40}"/>
              </a:ext>
            </a:extLst>
          </p:cNvPr>
          <p:cNvSpPr>
            <a:spLocks noGrp="1"/>
          </p:cNvSpPr>
          <p:nvPr>
            <p:ph type="sldNum" sz="quarter" idx="12"/>
          </p:nvPr>
        </p:nvSpPr>
        <p:spPr/>
        <p:txBody>
          <a:bodyPr/>
          <a:lstStyle/>
          <a:p>
            <a:fld id="{85A4E1C7-4E56-424E-8242-02BDCCBC3555}" type="slidenum">
              <a:rPr lang="en-US" smtClean="0"/>
              <a:t>‹#›</a:t>
            </a:fld>
            <a:endParaRPr lang="en-US"/>
          </a:p>
        </p:txBody>
      </p:sp>
    </p:spTree>
    <p:extLst>
      <p:ext uri="{BB962C8B-B14F-4D97-AF65-F5344CB8AC3E}">
        <p14:creationId xmlns:p14="http://schemas.microsoft.com/office/powerpoint/2010/main" val="31961626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B2E9F1-C2E9-A5F8-C15F-B1A029ED5A3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6501797-42AD-D397-1369-263380745D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8F271E-9C7B-ADCD-AE5F-6FB85B1C56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46A114-9AB1-4361-AB6C-6D74DE88941F}" type="datetimeFigureOut">
              <a:rPr lang="en-US" smtClean="0"/>
              <a:t>9/4/2024</a:t>
            </a:fld>
            <a:endParaRPr lang="en-US"/>
          </a:p>
        </p:txBody>
      </p:sp>
      <p:sp>
        <p:nvSpPr>
          <p:cNvPr id="5" name="Footer Placeholder 4">
            <a:extLst>
              <a:ext uri="{FF2B5EF4-FFF2-40B4-BE49-F238E27FC236}">
                <a16:creationId xmlns:a16="http://schemas.microsoft.com/office/drawing/2014/main" id="{0A759B45-9C33-5673-37A6-FF53C79D62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254AF02-3D26-39B3-1610-0CB210CA68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A4E1C7-4E56-424E-8242-02BDCCBC3555}" type="slidenum">
              <a:rPr lang="en-US" smtClean="0"/>
              <a:t>‹#›</a:t>
            </a:fld>
            <a:endParaRPr lang="en-US"/>
          </a:p>
        </p:txBody>
      </p:sp>
    </p:spTree>
    <p:extLst>
      <p:ext uri="{BB962C8B-B14F-4D97-AF65-F5344CB8AC3E}">
        <p14:creationId xmlns:p14="http://schemas.microsoft.com/office/powerpoint/2010/main" val="20761423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6127F1A-F3FB-445F-B219-8202F4EF51E7}"/>
              </a:ext>
            </a:extLst>
          </p:cNvPr>
          <p:cNvSpPr/>
          <p:nvPr/>
        </p:nvSpPr>
        <p:spPr>
          <a:xfrm>
            <a:off x="0" y="0"/>
            <a:ext cx="12192000" cy="751971"/>
          </a:xfrm>
          <a:prstGeom prst="rect">
            <a:avLst/>
          </a:prstGeom>
          <a:solidFill>
            <a:srgbClr val="D5F2F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pic>
        <p:nvPicPr>
          <p:cNvPr id="5" name="Picture 4">
            <a:extLst>
              <a:ext uri="{FF2B5EF4-FFF2-40B4-BE49-F238E27FC236}">
                <a16:creationId xmlns:a16="http://schemas.microsoft.com/office/drawing/2014/main" id="{DA7DE554-0423-3EC6-8B15-E98A9C7443C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687685" y="633486"/>
            <a:ext cx="1504315" cy="1529080"/>
          </a:xfrm>
          <a:prstGeom prst="rect">
            <a:avLst/>
          </a:prstGeom>
          <a:noFill/>
          <a:ln>
            <a:noFill/>
          </a:ln>
        </p:spPr>
      </p:pic>
      <p:pic>
        <p:nvPicPr>
          <p:cNvPr id="6" name="Picture 5">
            <a:extLst>
              <a:ext uri="{FF2B5EF4-FFF2-40B4-BE49-F238E27FC236}">
                <a16:creationId xmlns:a16="http://schemas.microsoft.com/office/drawing/2014/main" id="{ED3BAFE1-AA5B-C321-E77F-392F30146D58}"/>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190865" y="1010041"/>
            <a:ext cx="2496820" cy="1152525"/>
          </a:xfrm>
          <a:prstGeom prst="rect">
            <a:avLst/>
          </a:prstGeom>
          <a:noFill/>
          <a:ln>
            <a:noFill/>
          </a:ln>
        </p:spPr>
      </p:pic>
      <p:sp>
        <p:nvSpPr>
          <p:cNvPr id="8" name="TextBox 7">
            <a:extLst>
              <a:ext uri="{FF2B5EF4-FFF2-40B4-BE49-F238E27FC236}">
                <a16:creationId xmlns:a16="http://schemas.microsoft.com/office/drawing/2014/main" id="{7D42FF7C-E503-FA2B-469F-0579812C61FA}"/>
              </a:ext>
            </a:extLst>
          </p:cNvPr>
          <p:cNvSpPr txBox="1"/>
          <p:nvPr/>
        </p:nvSpPr>
        <p:spPr>
          <a:xfrm>
            <a:off x="0" y="27613"/>
            <a:ext cx="10133045" cy="707886"/>
          </a:xfrm>
          <a:prstGeom prst="rect">
            <a:avLst/>
          </a:prstGeom>
          <a:noFill/>
        </p:spPr>
        <p:txBody>
          <a:bodyPr wrap="square" rtlCol="0">
            <a:spAutoFit/>
          </a:bodyPr>
          <a:lstStyle/>
          <a:p>
            <a:r>
              <a:rPr lang="en-US" sz="4000" b="1" dirty="0">
                <a:solidFill>
                  <a:srgbClr val="025A7C"/>
                </a:solidFill>
                <a:effectLst>
                  <a:outerShdw blurRad="38100" dist="38100" dir="2700000" algn="tl">
                    <a:srgbClr val="000000">
                      <a:alpha val="43137"/>
                    </a:srgbClr>
                  </a:outerShdw>
                </a:effectLst>
                <a:latin typeface="Franklin Gothic Book" panose="020B0503020102020204" pitchFamily="34" charset="0"/>
              </a:rPr>
              <a:t>Community Power Accelerator Prize</a:t>
            </a:r>
          </a:p>
        </p:txBody>
      </p:sp>
      <p:graphicFrame>
        <p:nvGraphicFramePr>
          <p:cNvPr id="9" name="Table 8">
            <a:extLst>
              <a:ext uri="{FF2B5EF4-FFF2-40B4-BE49-F238E27FC236}">
                <a16:creationId xmlns:a16="http://schemas.microsoft.com/office/drawing/2014/main" id="{54F577FB-1383-DD8F-3814-F2928D3A362F}"/>
              </a:ext>
            </a:extLst>
          </p:cNvPr>
          <p:cNvGraphicFramePr>
            <a:graphicFrameLocks noGrp="1"/>
          </p:cNvGraphicFramePr>
          <p:nvPr>
            <p:extLst>
              <p:ext uri="{D42A27DB-BD31-4B8C-83A1-F6EECF244321}">
                <p14:modId xmlns:p14="http://schemas.microsoft.com/office/powerpoint/2010/main" val="24763386"/>
              </p:ext>
            </p:extLst>
          </p:nvPr>
        </p:nvGraphicFramePr>
        <p:xfrm>
          <a:off x="263260" y="1068144"/>
          <a:ext cx="7507691" cy="1036320"/>
        </p:xfrm>
        <a:graphic>
          <a:graphicData uri="http://schemas.openxmlformats.org/drawingml/2006/table">
            <a:tbl>
              <a:tblPr firstRow="1" bandRow="1">
                <a:tableStyleId>{FABFCF23-3B69-468F-B69F-88F6DE6A72F2}</a:tableStyleId>
              </a:tblPr>
              <a:tblGrid>
                <a:gridCol w="2583058">
                  <a:extLst>
                    <a:ext uri="{9D8B030D-6E8A-4147-A177-3AD203B41FA5}">
                      <a16:colId xmlns:a16="http://schemas.microsoft.com/office/drawing/2014/main" val="2644748259"/>
                    </a:ext>
                  </a:extLst>
                </a:gridCol>
                <a:gridCol w="4924633">
                  <a:extLst>
                    <a:ext uri="{9D8B030D-6E8A-4147-A177-3AD203B41FA5}">
                      <a16:colId xmlns:a16="http://schemas.microsoft.com/office/drawing/2014/main" val="3380098625"/>
                    </a:ext>
                  </a:extLst>
                </a:gridCol>
              </a:tblGrid>
              <a:tr h="319777">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sz="1800" dirty="0">
                          <a:solidFill>
                            <a:schemeClr val="bg1"/>
                          </a:solidFill>
                          <a:latin typeface="Franklin Gothic Book" panose="020B0503020102020204" pitchFamily="34" charset="0"/>
                        </a:rPr>
                        <a:t>Team Name:</a:t>
                      </a:r>
                    </a:p>
                  </a:txBody>
                  <a:tcPr>
                    <a:solidFill>
                      <a:srgbClr val="025A7C"/>
                    </a:solidFill>
                  </a:tcPr>
                </a:tc>
                <a:tc>
                  <a:txBody>
                    <a:bodyPr/>
                    <a:lstStyle>
                      <a:lvl1pPr marL="0" algn="l" defTabSz="914400" rtl="0" eaLnBrk="1" latinLnBrk="0" hangingPunct="1">
                        <a:defRPr sz="1800" b="1" kern="1200">
                          <a:solidFill>
                            <a:schemeClr val="lt1"/>
                          </a:solidFill>
                          <a:latin typeface="Calibri"/>
                        </a:defRPr>
                      </a:lvl1pPr>
                      <a:lvl2pPr marL="457200" algn="l" defTabSz="914400" rtl="0" eaLnBrk="1" latinLnBrk="0" hangingPunct="1">
                        <a:defRPr sz="1800" b="1" kern="1200">
                          <a:solidFill>
                            <a:schemeClr val="lt1"/>
                          </a:solidFill>
                          <a:latin typeface="Calibri"/>
                        </a:defRPr>
                      </a:lvl2pPr>
                      <a:lvl3pPr marL="914400" algn="l" defTabSz="914400" rtl="0" eaLnBrk="1" latinLnBrk="0" hangingPunct="1">
                        <a:defRPr sz="1800" b="1" kern="1200">
                          <a:solidFill>
                            <a:schemeClr val="lt1"/>
                          </a:solidFill>
                          <a:latin typeface="Calibri"/>
                        </a:defRPr>
                      </a:lvl3pPr>
                      <a:lvl4pPr marL="1371600" algn="l" defTabSz="914400" rtl="0" eaLnBrk="1" latinLnBrk="0" hangingPunct="1">
                        <a:defRPr sz="1800" b="1" kern="1200">
                          <a:solidFill>
                            <a:schemeClr val="lt1"/>
                          </a:solidFill>
                          <a:latin typeface="Calibri"/>
                        </a:defRPr>
                      </a:lvl4pPr>
                      <a:lvl5pPr marL="1828800" algn="l" defTabSz="914400" rtl="0" eaLnBrk="1" latinLnBrk="0" hangingPunct="1">
                        <a:defRPr sz="1800" b="1" kern="1200">
                          <a:solidFill>
                            <a:schemeClr val="lt1"/>
                          </a:solidFill>
                          <a:latin typeface="Calibri"/>
                        </a:defRPr>
                      </a:lvl5pPr>
                      <a:lvl6pPr marL="2286000" algn="l" defTabSz="914400" rtl="0" eaLnBrk="1" latinLnBrk="0" hangingPunct="1">
                        <a:defRPr sz="1800" b="1" kern="1200">
                          <a:solidFill>
                            <a:schemeClr val="lt1"/>
                          </a:solidFill>
                          <a:latin typeface="Calibri"/>
                        </a:defRPr>
                      </a:lvl6pPr>
                      <a:lvl7pPr marL="2743200" algn="l" defTabSz="914400" rtl="0" eaLnBrk="1" latinLnBrk="0" hangingPunct="1">
                        <a:defRPr sz="1800" b="1" kern="1200">
                          <a:solidFill>
                            <a:schemeClr val="lt1"/>
                          </a:solidFill>
                          <a:latin typeface="Calibri"/>
                        </a:defRPr>
                      </a:lvl7pPr>
                      <a:lvl8pPr marL="3200400" algn="l" defTabSz="914400" rtl="0" eaLnBrk="1" latinLnBrk="0" hangingPunct="1">
                        <a:defRPr sz="1800" b="1" kern="1200">
                          <a:solidFill>
                            <a:schemeClr val="lt1"/>
                          </a:solidFill>
                          <a:latin typeface="Calibri"/>
                        </a:defRPr>
                      </a:lvl8pPr>
                      <a:lvl9pPr marL="3657600" algn="l" defTabSz="914400" rtl="0" eaLnBrk="1" latinLnBrk="0" hangingPunct="1">
                        <a:defRPr sz="1800" b="1" kern="1200">
                          <a:solidFill>
                            <a:schemeClr val="lt1"/>
                          </a:solidFill>
                          <a:latin typeface="Calibri"/>
                        </a:defRPr>
                      </a:lvl9pPr>
                    </a:lstStyle>
                    <a:p>
                      <a:r>
                        <a:rPr lang="en-US" sz="1800" dirty="0">
                          <a:solidFill>
                            <a:schemeClr val="bg1"/>
                          </a:solidFill>
                          <a:latin typeface="Franklin Gothic Book" panose="020B0503020102020204" pitchFamily="34" charset="0"/>
                        </a:rPr>
                        <a:t>[Team Name Here]</a:t>
                      </a:r>
                      <a:endParaRPr lang="en-US" sz="1800" i="1" dirty="0">
                        <a:solidFill>
                          <a:schemeClr val="bg1"/>
                        </a:solidFill>
                        <a:latin typeface="Franklin Gothic Book" panose="020B0503020102020204" pitchFamily="34" charset="0"/>
                      </a:endParaRPr>
                    </a:p>
                  </a:txBody>
                  <a:tcPr>
                    <a:solidFill>
                      <a:srgbClr val="025A7C"/>
                    </a:solidFill>
                  </a:tcPr>
                </a:tc>
                <a:extLst>
                  <a:ext uri="{0D108BD9-81ED-4DB2-BD59-A6C34878D82A}">
                    <a16:rowId xmlns:a16="http://schemas.microsoft.com/office/drawing/2014/main" val="1122764051"/>
                  </a:ext>
                </a:extLst>
              </a:tr>
              <a:tr h="28215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600" dirty="0">
                          <a:solidFill>
                            <a:schemeClr val="tx1">
                              <a:lumMod val="75000"/>
                              <a:lumOff val="25000"/>
                            </a:schemeClr>
                          </a:solidFill>
                          <a:latin typeface="Franklin Gothic Book" panose="020B0503020102020204" pitchFamily="34" charset="0"/>
                        </a:rPr>
                        <a:t>City and State:</a:t>
                      </a:r>
                    </a:p>
                  </a:txBody>
                  <a:tcPr>
                    <a:solidFill>
                      <a:srgbClr val="D5F2FB"/>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US" sz="1200" dirty="0">
                        <a:solidFill>
                          <a:schemeClr val="tx1">
                            <a:lumMod val="75000"/>
                            <a:lumOff val="25000"/>
                          </a:schemeClr>
                        </a:solidFill>
                        <a:latin typeface="Franklin Gothic Book" panose="020B0503020102020204" pitchFamily="34" charset="0"/>
                      </a:endParaRPr>
                    </a:p>
                  </a:txBody>
                  <a:tcPr>
                    <a:solidFill>
                      <a:srgbClr val="D5F2FB"/>
                    </a:solidFill>
                  </a:tcPr>
                </a:tc>
                <a:extLst>
                  <a:ext uri="{0D108BD9-81ED-4DB2-BD59-A6C34878D82A}">
                    <a16:rowId xmlns:a16="http://schemas.microsoft.com/office/drawing/2014/main" val="1904241950"/>
                  </a:ext>
                </a:extLst>
              </a:tr>
              <a:tr h="282156">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r>
                        <a:rPr lang="en-US" sz="1600" dirty="0">
                          <a:solidFill>
                            <a:schemeClr val="tx1">
                              <a:lumMod val="75000"/>
                              <a:lumOff val="25000"/>
                            </a:schemeClr>
                          </a:solidFill>
                          <a:latin typeface="Franklin Gothic Book" panose="020B0503020102020204" pitchFamily="34" charset="0"/>
                        </a:rPr>
                        <a:t>Submission Title:</a:t>
                      </a:r>
                    </a:p>
                  </a:txBody>
                  <a:tcPr>
                    <a:solidFill>
                      <a:srgbClr val="D5F2FB"/>
                    </a:solidFill>
                  </a:tcPr>
                </a:tc>
                <a:tc>
                  <a:txBody>
                    <a:bodyPr/>
                    <a:lstStyle>
                      <a:lvl1pPr marL="0" algn="l" defTabSz="914400" rtl="0" eaLnBrk="1" latinLnBrk="0" hangingPunct="1">
                        <a:defRPr sz="1800" kern="1200">
                          <a:solidFill>
                            <a:schemeClr val="dk1"/>
                          </a:solidFill>
                          <a:latin typeface="Calibri"/>
                        </a:defRPr>
                      </a:lvl1pPr>
                      <a:lvl2pPr marL="457200" algn="l" defTabSz="914400" rtl="0" eaLnBrk="1" latinLnBrk="0" hangingPunct="1">
                        <a:defRPr sz="1800" kern="1200">
                          <a:solidFill>
                            <a:schemeClr val="dk1"/>
                          </a:solidFill>
                          <a:latin typeface="Calibri"/>
                        </a:defRPr>
                      </a:lvl2pPr>
                      <a:lvl3pPr marL="914400" algn="l" defTabSz="914400" rtl="0" eaLnBrk="1" latinLnBrk="0" hangingPunct="1">
                        <a:defRPr sz="1800" kern="1200">
                          <a:solidFill>
                            <a:schemeClr val="dk1"/>
                          </a:solidFill>
                          <a:latin typeface="Calibri"/>
                        </a:defRPr>
                      </a:lvl3pPr>
                      <a:lvl4pPr marL="1371600" algn="l" defTabSz="914400" rtl="0" eaLnBrk="1" latinLnBrk="0" hangingPunct="1">
                        <a:defRPr sz="1800" kern="1200">
                          <a:solidFill>
                            <a:schemeClr val="dk1"/>
                          </a:solidFill>
                          <a:latin typeface="Calibri"/>
                        </a:defRPr>
                      </a:lvl4pPr>
                      <a:lvl5pPr marL="1828800" algn="l" defTabSz="914400" rtl="0" eaLnBrk="1" latinLnBrk="0" hangingPunct="1">
                        <a:defRPr sz="1800" kern="1200">
                          <a:solidFill>
                            <a:schemeClr val="dk1"/>
                          </a:solidFill>
                          <a:latin typeface="Calibri"/>
                        </a:defRPr>
                      </a:lvl5pPr>
                      <a:lvl6pPr marL="2286000" algn="l" defTabSz="914400" rtl="0" eaLnBrk="1" latinLnBrk="0" hangingPunct="1">
                        <a:defRPr sz="1800" kern="1200">
                          <a:solidFill>
                            <a:schemeClr val="dk1"/>
                          </a:solidFill>
                          <a:latin typeface="Calibri"/>
                        </a:defRPr>
                      </a:lvl6pPr>
                      <a:lvl7pPr marL="2743200" algn="l" defTabSz="914400" rtl="0" eaLnBrk="1" latinLnBrk="0" hangingPunct="1">
                        <a:defRPr sz="1800" kern="1200">
                          <a:solidFill>
                            <a:schemeClr val="dk1"/>
                          </a:solidFill>
                          <a:latin typeface="Calibri"/>
                        </a:defRPr>
                      </a:lvl7pPr>
                      <a:lvl8pPr marL="3200400" algn="l" defTabSz="914400" rtl="0" eaLnBrk="1" latinLnBrk="0" hangingPunct="1">
                        <a:defRPr sz="1800" kern="1200">
                          <a:solidFill>
                            <a:schemeClr val="dk1"/>
                          </a:solidFill>
                          <a:latin typeface="Calibri"/>
                        </a:defRPr>
                      </a:lvl8pPr>
                      <a:lvl9pPr marL="3657600" algn="l" defTabSz="914400" rtl="0" eaLnBrk="1" latinLnBrk="0" hangingPunct="1">
                        <a:defRPr sz="1800" kern="1200">
                          <a:solidFill>
                            <a:schemeClr val="dk1"/>
                          </a:solidFill>
                          <a:latin typeface="Calibri"/>
                        </a:defRPr>
                      </a:lvl9pPr>
                    </a:lstStyle>
                    <a:p>
                      <a:endParaRPr lang="en-US" sz="1200" dirty="0">
                        <a:solidFill>
                          <a:schemeClr val="tx1">
                            <a:lumMod val="75000"/>
                            <a:lumOff val="25000"/>
                          </a:schemeClr>
                        </a:solidFill>
                        <a:latin typeface="Franklin Gothic Book" panose="020B0503020102020204" pitchFamily="34" charset="0"/>
                      </a:endParaRPr>
                    </a:p>
                  </a:txBody>
                  <a:tcPr>
                    <a:solidFill>
                      <a:srgbClr val="D5F2FB"/>
                    </a:solidFill>
                  </a:tcPr>
                </a:tc>
                <a:extLst>
                  <a:ext uri="{0D108BD9-81ED-4DB2-BD59-A6C34878D82A}">
                    <a16:rowId xmlns:a16="http://schemas.microsoft.com/office/drawing/2014/main" val="728018421"/>
                  </a:ext>
                </a:extLst>
              </a:tr>
            </a:tbl>
          </a:graphicData>
        </a:graphic>
      </p:graphicFrame>
      <p:sp>
        <p:nvSpPr>
          <p:cNvPr id="10" name="Text Placeholder 5">
            <a:extLst>
              <a:ext uri="{FF2B5EF4-FFF2-40B4-BE49-F238E27FC236}">
                <a16:creationId xmlns:a16="http://schemas.microsoft.com/office/drawing/2014/main" id="{BCC656A7-76A7-AA7D-AE55-010137FAD8C2}"/>
              </a:ext>
            </a:extLst>
          </p:cNvPr>
          <p:cNvSpPr txBox="1">
            <a:spLocks/>
          </p:cNvSpPr>
          <p:nvPr/>
        </p:nvSpPr>
        <p:spPr>
          <a:xfrm>
            <a:off x="263260" y="2286001"/>
            <a:ext cx="3666475" cy="4107600"/>
          </a:xfrm>
          <a:prstGeom prst="rect">
            <a:avLst/>
          </a:prstGeom>
          <a:ln>
            <a:solidFill>
              <a:schemeClr val="accent3"/>
            </a:solidFill>
          </a:ln>
        </p:spPr>
        <p:txBody>
          <a:bodyPr lIns="0" tIns="0" rIns="0" bIns="0"/>
          <a:lstStyle>
            <a:lvl1pPr marL="0" eaLnBrk="1" hangingPunct="1">
              <a:defRPr b="0" i="0">
                <a:latin typeface="Franklin Gothic Book" panose="020B0503020102020204" pitchFamily="34" charset="0"/>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a:lstStyle>
          <a:p>
            <a:pPr marL="115888" marR="0" lvl="0" defTabSz="914400" eaLnBrk="1" fontAlgn="auto" latinLnBrk="0" hangingPunct="1">
              <a:lnSpc>
                <a:spcPct val="100000"/>
              </a:lnSpc>
              <a:spcBef>
                <a:spcPts val="0"/>
              </a:spcBef>
              <a:spcAft>
                <a:spcPts val="600"/>
              </a:spcAft>
              <a:buClrTx/>
              <a:buSzTx/>
              <a:buFontTx/>
              <a:buNone/>
              <a:tabLst/>
              <a:defRPr/>
            </a:pPr>
            <a:r>
              <a:rPr lang="en-US" sz="2400" b="1" kern="0" dirty="0">
                <a:solidFill>
                  <a:srgbClr val="025A7C"/>
                </a:solidFill>
              </a:rPr>
              <a:t>Organization Overview</a:t>
            </a:r>
            <a:endParaRPr kumimoji="0" lang="en-US" sz="2400" b="1" i="0" u="none" strike="noStrike" kern="0" cap="none" spc="0" normalizeH="0" baseline="0" noProof="0" dirty="0">
              <a:ln>
                <a:noFill/>
              </a:ln>
              <a:solidFill>
                <a:srgbClr val="025A7C"/>
              </a:solidFill>
              <a:effectLst/>
              <a:uLnTx/>
              <a:uFillTx/>
            </a:endParaRPr>
          </a:p>
          <a:p>
            <a:pPr marL="460375" indent="-342900">
              <a:spcAft>
                <a:spcPts val="600"/>
              </a:spcAft>
              <a:buFont typeface="Arial" panose="020B0604020202020204" pitchFamily="34" charset="0"/>
              <a:buChar char="•"/>
              <a:defRPr/>
            </a:pPr>
            <a:r>
              <a:rPr kumimoji="0" lang="en-US" sz="1400" b="0" i="1" u="none" strike="noStrike" kern="0" cap="none" spc="0" normalizeH="0" baseline="0" noProof="0" dirty="0">
                <a:ln>
                  <a:noFill/>
                </a:ln>
                <a:solidFill>
                  <a:prstClr val="black"/>
                </a:solidFill>
                <a:effectLst/>
                <a:uLnTx/>
                <a:uFillTx/>
              </a:rPr>
              <a:t>[Please include </a:t>
            </a:r>
            <a:r>
              <a:rPr lang="en-US" sz="1400" i="1" kern="0" dirty="0">
                <a:solidFill>
                  <a:prstClr val="black"/>
                </a:solidFill>
              </a:rPr>
              <a:t>a description of the organization – this may include your mission, previous solar projects, etc.]</a:t>
            </a:r>
            <a:endParaRPr kumimoji="0" lang="en-US" sz="1600" b="1" i="1" u="none" strike="noStrike" kern="0" cap="none" spc="0" normalizeH="0" baseline="0" noProof="0" dirty="0">
              <a:ln>
                <a:noFill/>
              </a:ln>
              <a:solidFill>
                <a:prstClr val="black"/>
              </a:solidFill>
              <a:effectLst/>
              <a:uLnTx/>
              <a:uFillTx/>
            </a:endParaRPr>
          </a:p>
        </p:txBody>
      </p:sp>
      <p:sp>
        <p:nvSpPr>
          <p:cNvPr id="11" name="Text Placeholder 5">
            <a:extLst>
              <a:ext uri="{FF2B5EF4-FFF2-40B4-BE49-F238E27FC236}">
                <a16:creationId xmlns:a16="http://schemas.microsoft.com/office/drawing/2014/main" id="{DFEF3B45-6CBC-CB3F-17F2-CAC7A7EFB53F}"/>
              </a:ext>
            </a:extLst>
          </p:cNvPr>
          <p:cNvSpPr txBox="1">
            <a:spLocks/>
          </p:cNvSpPr>
          <p:nvPr/>
        </p:nvSpPr>
        <p:spPr>
          <a:xfrm>
            <a:off x="4119913" y="2286000"/>
            <a:ext cx="3666475" cy="4107600"/>
          </a:xfrm>
          <a:prstGeom prst="rect">
            <a:avLst/>
          </a:prstGeom>
          <a:ln>
            <a:solidFill>
              <a:schemeClr val="accent3"/>
            </a:solidFill>
          </a:ln>
        </p:spPr>
        <p:txBody>
          <a:bodyPr lIns="0" tIns="0" rIns="0" bIns="0"/>
          <a:lstStyle>
            <a:lvl1pPr marL="0" eaLnBrk="1" hangingPunct="1">
              <a:defRPr b="0" i="0">
                <a:latin typeface="Franklin Gothic Book" panose="020B0503020102020204" pitchFamily="34" charset="0"/>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a:lstStyle>
          <a:p>
            <a:pPr marL="115888" marR="0" lvl="0" defTabSz="914400" eaLnBrk="1" fontAlgn="auto" latinLnBrk="0" hangingPunct="1">
              <a:lnSpc>
                <a:spcPct val="100000"/>
              </a:lnSpc>
              <a:spcBef>
                <a:spcPts val="0"/>
              </a:spcBef>
              <a:spcAft>
                <a:spcPts val="600"/>
              </a:spcAft>
              <a:buClrTx/>
              <a:buSzTx/>
              <a:buFontTx/>
              <a:buNone/>
              <a:tabLst/>
              <a:defRPr/>
            </a:pPr>
            <a:r>
              <a:rPr lang="en-US" sz="2400" b="1" kern="0" dirty="0">
                <a:solidFill>
                  <a:srgbClr val="025A7C"/>
                </a:solidFill>
              </a:rPr>
              <a:t>Projects Overview</a:t>
            </a:r>
            <a:endParaRPr kumimoji="0" lang="en-US" sz="2400" b="1" i="0" u="none" strike="noStrike" kern="0" cap="none" spc="0" normalizeH="0" baseline="0" noProof="0" dirty="0">
              <a:ln>
                <a:noFill/>
              </a:ln>
              <a:solidFill>
                <a:srgbClr val="025A7C"/>
              </a:solidFill>
              <a:effectLst/>
              <a:uLnTx/>
              <a:uFillTx/>
            </a:endParaRPr>
          </a:p>
          <a:p>
            <a:pPr marL="460375" indent="-342900">
              <a:spcAft>
                <a:spcPts val="600"/>
              </a:spcAft>
              <a:buFont typeface="Arial" panose="020B0604020202020204" pitchFamily="34" charset="0"/>
              <a:buChar char="•"/>
              <a:defRPr/>
            </a:pPr>
            <a:r>
              <a:rPr kumimoji="0" lang="en-US" sz="1400" b="0" i="1" u="none" strike="noStrike" kern="0" cap="none" spc="0" normalizeH="0" baseline="0" noProof="0" dirty="0">
                <a:ln>
                  <a:noFill/>
                </a:ln>
                <a:solidFill>
                  <a:prstClr val="black"/>
                </a:solidFill>
                <a:effectLst/>
                <a:uLnTx/>
                <a:uFillTx/>
              </a:rPr>
              <a:t>[Please include summary information about each project of your Phase 1 portfolio. You could include for each project, its: (1) Name; (2) Model (community </a:t>
            </a:r>
            <a:r>
              <a:rPr lang="en-US" sz="1400" i="1" kern="0" dirty="0">
                <a:solidFill>
                  <a:prstClr val="black"/>
                </a:solidFill>
              </a:rPr>
              <a:t>solar, DER aggregation, </a:t>
            </a:r>
            <a:r>
              <a:rPr kumimoji="0" lang="en-US" sz="1400" b="0" i="1" u="none" strike="noStrike" kern="0" cap="none" spc="0" normalizeH="0" baseline="0" noProof="0" dirty="0">
                <a:ln>
                  <a:noFill/>
                </a:ln>
                <a:solidFill>
                  <a:prstClr val="black"/>
                </a:solidFill>
                <a:effectLst/>
                <a:uLnTx/>
                <a:uFillTx/>
              </a:rPr>
              <a:t>Microgrid, </a:t>
            </a:r>
            <a:r>
              <a:rPr lang="en-US" sz="1400" i="1" kern="0" dirty="0">
                <a:solidFill>
                  <a:prstClr val="black"/>
                </a:solidFill>
              </a:rPr>
              <a:t>VPP, C</a:t>
            </a:r>
            <a:r>
              <a:rPr kumimoji="0" lang="en-US" sz="1400" b="0" i="1" u="none" strike="noStrike" kern="0" cap="none" spc="0" normalizeH="0" baseline="0" noProof="0" dirty="0">
                <a:ln>
                  <a:noFill/>
                </a:ln>
                <a:solidFill>
                  <a:prstClr val="black"/>
                </a:solidFill>
                <a:effectLst/>
                <a:uLnTx/>
                <a:uFillTx/>
              </a:rPr>
              <a:t>&amp;I); (3) Size of PV (in MW</a:t>
            </a:r>
            <a:r>
              <a:rPr kumimoji="0" lang="en-US" sz="1400" b="0" i="1" u="none" strike="noStrike" kern="0" cap="none" spc="0" normalizeH="0" baseline="-25000" noProof="0" dirty="0">
                <a:ln>
                  <a:noFill/>
                </a:ln>
                <a:solidFill>
                  <a:prstClr val="black"/>
                </a:solidFill>
                <a:effectLst/>
                <a:uLnTx/>
                <a:uFillTx/>
              </a:rPr>
              <a:t>AC</a:t>
            </a:r>
            <a:r>
              <a:rPr kumimoji="0" lang="en-US" sz="1400" b="0" i="1" u="none" strike="noStrike" kern="0" cap="none" spc="0" normalizeH="0" baseline="0" noProof="0" dirty="0">
                <a:ln>
                  <a:noFill/>
                </a:ln>
                <a:solidFill>
                  <a:prstClr val="black"/>
                </a:solidFill>
                <a:effectLst/>
                <a:uLnTx/>
                <a:uFillTx/>
              </a:rPr>
              <a:t>); (4) If it includes storage</a:t>
            </a:r>
            <a:r>
              <a:rPr lang="en-US" sz="1400" i="1" kern="0" dirty="0">
                <a:solidFill>
                  <a:prstClr val="black"/>
                </a:solidFill>
              </a:rPr>
              <a:t>; and (</a:t>
            </a:r>
            <a:r>
              <a:rPr kumimoji="0" lang="en-US" sz="1400" b="0" i="1" u="none" strike="noStrike" kern="0" cap="none" spc="0" normalizeH="0" baseline="0" noProof="0" dirty="0">
                <a:ln>
                  <a:noFill/>
                </a:ln>
                <a:solidFill>
                  <a:prstClr val="black"/>
                </a:solidFill>
                <a:effectLst/>
                <a:uLnTx/>
                <a:uFillTx/>
              </a:rPr>
              <a:t>5) location (City, State)</a:t>
            </a:r>
            <a:r>
              <a:rPr lang="en-US" sz="1400" i="1" kern="0" dirty="0">
                <a:solidFill>
                  <a:prstClr val="black"/>
                </a:solidFill>
              </a:rPr>
              <a:t>.]</a:t>
            </a:r>
            <a:endParaRPr kumimoji="0" lang="en-US" sz="1600" b="1" i="1" u="none" strike="noStrike" kern="0" cap="none" spc="0" normalizeH="0" baseline="0" noProof="0" dirty="0">
              <a:ln>
                <a:noFill/>
              </a:ln>
              <a:solidFill>
                <a:prstClr val="black"/>
              </a:solidFill>
              <a:effectLst/>
              <a:uLnTx/>
              <a:uFillTx/>
            </a:endParaRPr>
          </a:p>
        </p:txBody>
      </p:sp>
      <p:sp>
        <p:nvSpPr>
          <p:cNvPr id="12" name="Text Placeholder 5">
            <a:extLst>
              <a:ext uri="{FF2B5EF4-FFF2-40B4-BE49-F238E27FC236}">
                <a16:creationId xmlns:a16="http://schemas.microsoft.com/office/drawing/2014/main" id="{B371B8D3-938E-4770-DBCF-1A9F98C1D9D1}"/>
              </a:ext>
            </a:extLst>
          </p:cNvPr>
          <p:cNvSpPr txBox="1">
            <a:spLocks/>
          </p:cNvSpPr>
          <p:nvPr/>
        </p:nvSpPr>
        <p:spPr>
          <a:xfrm>
            <a:off x="7976566" y="2286000"/>
            <a:ext cx="3666475" cy="4107599"/>
          </a:xfrm>
          <a:prstGeom prst="rect">
            <a:avLst/>
          </a:prstGeom>
          <a:ln>
            <a:solidFill>
              <a:schemeClr val="accent3"/>
            </a:solidFill>
          </a:ln>
        </p:spPr>
        <p:txBody>
          <a:bodyPr lIns="0" tIns="0" rIns="0" bIns="0"/>
          <a:lstStyle>
            <a:lvl1pPr marL="0" eaLnBrk="1" hangingPunct="1">
              <a:defRPr b="0" i="0">
                <a:latin typeface="Franklin Gothic Book" panose="020B0503020102020204" pitchFamily="34" charset="0"/>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a:lstStyle>
          <a:p>
            <a:pPr marL="115888" marR="0" lvl="0" defTabSz="914400" eaLnBrk="1" fontAlgn="auto" latinLnBrk="0" hangingPunct="1">
              <a:lnSpc>
                <a:spcPct val="100000"/>
              </a:lnSpc>
              <a:spcBef>
                <a:spcPts val="0"/>
              </a:spcBef>
              <a:spcAft>
                <a:spcPts val="600"/>
              </a:spcAft>
              <a:buClrTx/>
              <a:buSzTx/>
              <a:buFontTx/>
              <a:buNone/>
              <a:tabLst/>
              <a:defRPr/>
            </a:pPr>
            <a:r>
              <a:rPr lang="en-US" sz="2400" b="1" kern="0" dirty="0">
                <a:solidFill>
                  <a:srgbClr val="025A7C"/>
                </a:solidFill>
              </a:rPr>
              <a:t>Meaningful Benefits</a:t>
            </a:r>
            <a:endParaRPr kumimoji="0" lang="en-US" sz="2400" b="1" i="0" u="none" strike="noStrike" kern="0" cap="none" spc="0" normalizeH="0" baseline="0" noProof="0" dirty="0">
              <a:ln>
                <a:noFill/>
              </a:ln>
              <a:solidFill>
                <a:srgbClr val="025A7C"/>
              </a:solidFill>
              <a:effectLst/>
              <a:uLnTx/>
              <a:uFillTx/>
            </a:endParaRPr>
          </a:p>
          <a:p>
            <a:pPr marL="460375" indent="-342900">
              <a:spcAft>
                <a:spcPts val="600"/>
              </a:spcAft>
              <a:buFont typeface="Arial" panose="020B0604020202020204" pitchFamily="34" charset="0"/>
              <a:buChar char="•"/>
              <a:defRPr/>
            </a:pPr>
            <a:r>
              <a:rPr kumimoji="0" lang="en-US" sz="1400" b="0" i="1" u="none" strike="noStrike" kern="0" cap="none" spc="0" normalizeH="0" baseline="0" noProof="0" dirty="0">
                <a:ln>
                  <a:noFill/>
                </a:ln>
                <a:solidFill>
                  <a:prstClr val="black"/>
                </a:solidFill>
                <a:effectLst/>
                <a:uLnTx/>
                <a:uFillTx/>
              </a:rPr>
              <a:t>[Please name each of the Five M</a:t>
            </a:r>
            <a:r>
              <a:rPr lang="en-US" sz="1400" i="1" kern="0" dirty="0" err="1">
                <a:solidFill>
                  <a:prstClr val="black"/>
                </a:solidFill>
              </a:rPr>
              <a:t>eaningful</a:t>
            </a:r>
            <a:r>
              <a:rPr lang="en-US" sz="1400" i="1" kern="0" dirty="0">
                <a:solidFill>
                  <a:prstClr val="black"/>
                </a:solidFill>
              </a:rPr>
              <a:t> Benefits (Equitable Access &amp; Consumer Protections; Meaningful Household Savings; Resilience, Storage, &amp; Grid Benefits; Community-Led Economic Development; and/or Solar Workforce Development) you plan to i</a:t>
            </a:r>
            <a:r>
              <a:rPr kumimoji="0" lang="en-US" sz="1400" b="0" i="1" u="none" strike="noStrike" kern="0" cap="none" spc="0" normalizeH="0" baseline="0" noProof="0" dirty="0" err="1">
                <a:ln>
                  <a:noFill/>
                </a:ln>
                <a:solidFill>
                  <a:prstClr val="black"/>
                </a:solidFill>
                <a:effectLst/>
                <a:uLnTx/>
                <a:uFillTx/>
              </a:rPr>
              <a:t>nclude</a:t>
            </a:r>
            <a:r>
              <a:rPr kumimoji="0" lang="en-US" sz="1400" b="0" i="1" u="none" strike="noStrike" kern="0" cap="none" spc="0" normalizeH="0" baseline="0" noProof="0" dirty="0">
                <a:ln>
                  <a:noFill/>
                </a:ln>
                <a:solidFill>
                  <a:prstClr val="black"/>
                </a:solidFill>
                <a:effectLst/>
                <a:uLnTx/>
                <a:uFillTx/>
              </a:rPr>
              <a:t> in </a:t>
            </a:r>
            <a:r>
              <a:rPr lang="en-US" sz="1400" i="1" kern="0" dirty="0">
                <a:solidFill>
                  <a:prstClr val="black"/>
                </a:solidFill>
              </a:rPr>
              <a:t>your Phase 1 portfolio projects and describe how you will do so.]</a:t>
            </a:r>
            <a:endParaRPr kumimoji="0" lang="en-US" sz="1600" b="1" i="1" u="none" strike="noStrike" kern="0" cap="none" spc="0" normalizeH="0" baseline="0" noProof="0" dirty="0">
              <a:ln>
                <a:noFill/>
              </a:ln>
              <a:solidFill>
                <a:prstClr val="black"/>
              </a:solidFill>
              <a:effectLst/>
              <a:uLnTx/>
              <a:uFillTx/>
            </a:endParaRPr>
          </a:p>
        </p:txBody>
      </p:sp>
      <p:sp>
        <p:nvSpPr>
          <p:cNvPr id="2" name="TextBox 1">
            <a:extLst>
              <a:ext uri="{FF2B5EF4-FFF2-40B4-BE49-F238E27FC236}">
                <a16:creationId xmlns:a16="http://schemas.microsoft.com/office/drawing/2014/main" id="{2856E953-A41A-A377-5621-D2B3D48894D1}"/>
              </a:ext>
            </a:extLst>
          </p:cNvPr>
          <p:cNvSpPr txBox="1"/>
          <p:nvPr/>
        </p:nvSpPr>
        <p:spPr>
          <a:xfrm>
            <a:off x="10408306" y="6596390"/>
            <a:ext cx="1399742" cy="261610"/>
          </a:xfrm>
          <a:prstGeom prst="rect">
            <a:avLst/>
          </a:prstGeom>
          <a:noFill/>
        </p:spPr>
        <p:txBody>
          <a:bodyPr wrap="none" rtlCol="0">
            <a:spAutoFit/>
          </a:bodyPr>
          <a:lstStyle/>
          <a:p>
            <a:r>
              <a:rPr lang="en-US" sz="1100" i="1" dirty="0">
                <a:latin typeface="Franklin Gothic Book" panose="020B0503020102020204" pitchFamily="34" charset="0"/>
              </a:rPr>
              <a:t>*A Public Document</a:t>
            </a:r>
          </a:p>
        </p:txBody>
      </p:sp>
    </p:spTree>
    <p:extLst>
      <p:ext uri="{BB962C8B-B14F-4D97-AF65-F5344CB8AC3E}">
        <p14:creationId xmlns:p14="http://schemas.microsoft.com/office/powerpoint/2010/main" val="19072995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dcfc564-0251-4056-8280-ebe0552f0e99" xsi:nil="true"/>
    <lcf76f155ced4ddcb4097134ff3c332f xmlns="f36db87d-28b1-437f-80db-dff7a914738a">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B0B59FDD0EE95B4E819A07D1C002C56C" ma:contentTypeVersion="10" ma:contentTypeDescription="Create a new document." ma:contentTypeScope="" ma:versionID="404922fc96d1e43d733f0ef88a461935">
  <xsd:schema xmlns:xsd="http://www.w3.org/2001/XMLSchema" xmlns:xs="http://www.w3.org/2001/XMLSchema" xmlns:p="http://schemas.microsoft.com/office/2006/metadata/properties" xmlns:ns2="f36db87d-28b1-437f-80db-dff7a914738a" xmlns:ns3="2dcfc564-0251-4056-8280-ebe0552f0e99" targetNamespace="http://schemas.microsoft.com/office/2006/metadata/properties" ma:root="true" ma:fieldsID="3fe1bc709969e5c6f6bf915e516f6c6c" ns2:_="" ns3:_="">
    <xsd:import namespace="f36db87d-28b1-437f-80db-dff7a914738a"/>
    <xsd:import namespace="2dcfc564-0251-4056-8280-ebe0552f0e9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6db87d-28b1-437f-80db-dff7a91473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7834da80-57da-4863-8816-2e6886d1e860"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dcfc564-0251-4056-8280-ebe0552f0e9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d03c6533-ea7d-47bc-a2e4-104d66e1179b}" ma:internalName="TaxCatchAll" ma:showField="CatchAllData" ma:web="2dcfc564-0251-4056-8280-ebe0552f0e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955122-176F-49AF-87E8-67389FCA4474}">
  <ds:schemaRefs>
    <ds:schemaRef ds:uri="http://schemas.microsoft.com/office/2006/metadata/properties"/>
    <ds:schemaRef ds:uri="http://schemas.microsoft.com/office/infopath/2007/PartnerControls"/>
    <ds:schemaRef ds:uri="2dcfc564-0251-4056-8280-ebe0552f0e99"/>
    <ds:schemaRef ds:uri="f36db87d-28b1-437f-80db-dff7a914738a"/>
  </ds:schemaRefs>
</ds:datastoreItem>
</file>

<file path=customXml/itemProps2.xml><?xml version="1.0" encoding="utf-8"?>
<ds:datastoreItem xmlns:ds="http://schemas.openxmlformats.org/officeDocument/2006/customXml" ds:itemID="{DE208EC6-4027-4BFE-AA8F-71654C8E09C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6db87d-28b1-437f-80db-dff7a914738a"/>
    <ds:schemaRef ds:uri="2dcfc564-0251-4056-8280-ebe0552f0e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552466F-4E5A-4AB9-8601-3A98F68530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85</TotalTime>
  <Words>303</Words>
  <Application>Microsoft Office PowerPoint</Application>
  <PresentationFormat>Widescreen</PresentationFormat>
  <Paragraphs>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Franklin Gothic Book</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Isaacks, Caleigh</dc:creator>
  <cp:lastModifiedBy>Isaacks, Caleigh</cp:lastModifiedBy>
  <cp:revision>13</cp:revision>
  <dcterms:created xsi:type="dcterms:W3CDTF">2023-05-31T17:03:02Z</dcterms:created>
  <dcterms:modified xsi:type="dcterms:W3CDTF">2024-09-04T20:05:07Z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0x010100B0B59FDD0EE95B4E819A07D1C002C56C</vt:lpwstr>
  </property>
  <property fmtid="{D5CDD505-2E9C-101B-9397-08002B2CF9AE}" pid="3" name="MSIP_Label_95965d95-ecc0-4720-b759-1f33c42ed7da_Enabled">
    <vt:lpwstr>true</vt:lpwstr>
  </property>
  <property fmtid="{D5CDD505-2E9C-101B-9397-08002B2CF9AE}" pid="4" name="MSIP_Label_95965d95-ecc0-4720-b759-1f33c42ed7da_SetDate">
    <vt:lpwstr>2024-08-14T17:06:51Z</vt:lpwstr>
  </property>
  <property fmtid="{D5CDD505-2E9C-101B-9397-08002B2CF9AE}" pid="5" name="MSIP_Label_95965d95-ecc0-4720-b759-1f33c42ed7da_Method">
    <vt:lpwstr>Standard</vt:lpwstr>
  </property>
  <property fmtid="{D5CDD505-2E9C-101B-9397-08002B2CF9AE}" pid="6" name="MSIP_Label_95965d95-ecc0-4720-b759-1f33c42ed7da_Name">
    <vt:lpwstr>General</vt:lpwstr>
  </property>
  <property fmtid="{D5CDD505-2E9C-101B-9397-08002B2CF9AE}" pid="7" name="MSIP_Label_95965d95-ecc0-4720-b759-1f33c42ed7da_SiteId">
    <vt:lpwstr>a0f29d7e-28cd-4f54-8442-7885aee7c080</vt:lpwstr>
  </property>
  <property fmtid="{D5CDD505-2E9C-101B-9397-08002B2CF9AE}" pid="8" name="MSIP_Label_95965d95-ecc0-4720-b759-1f33c42ed7da_ActionId">
    <vt:lpwstr>8149919f-c1a9-4254-acef-70b98ba58997</vt:lpwstr>
  </property>
  <property fmtid="{D5CDD505-2E9C-101B-9397-08002B2CF9AE}" pid="9" name="MSIP_Label_95965d95-ecc0-4720-b759-1f33c42ed7da_ContentBits">
    <vt:lpwstr>0</vt:lpwstr>
  </property>
</Properties>
</file>