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823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1DB"/>
    <a:srgbClr val="88C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EB815-8F1B-6CF2-3BAA-818B9203506F}" v="21" dt="2024-05-21T19:24:15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4484F6-F7AA-4D8B-8610-D63C4F46C2C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281C22-1681-408C-A181-22568B8E6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8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1FC30DFA-2F08-6444-B3EF-0E2E0ABF9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883732AE-1F51-544E-BE03-2433D0F3F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94554-A55C-D340-BF46-A26F6A7F5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6CE8D6-00C9-8A48-BCD7-5B218D8966C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386B-C3CD-E61F-E02B-F6742A193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543D2-AA76-6518-98A1-6B8047E6F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F60E1-F19C-F5C9-BC29-8C484B5EC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A254-A9B1-4E67-9B71-6082756F980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899E1-D4C0-5A01-9571-B381691A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73C6-CB99-6CCD-62CB-CC18E993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3E79-7540-48A9-863B-5ECB1CCF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14E4-3A6E-4970-BD38-415D7570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2160E-94D9-DFEA-B4B7-446C0C3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CE039-E84B-0BBC-7EB6-CBC238F0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A254-A9B1-4E67-9B71-6082756F980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ED9C2-9E72-8654-57C5-210A6751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7046C-997D-DDC0-7178-8A97C1A5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3E79-7540-48A9-863B-5ECB1CCF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8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5A76E7-7832-1A07-65AF-F0E8926EF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49C98-D612-7829-9DC6-800C83401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556EC-214A-56E7-7C6E-D965E585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A254-A9B1-4E67-9B71-6082756F980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2ADE-DBF6-CF7D-E4CE-7908403C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46F2F-3173-DCA9-98D3-830A5CEF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3E79-7540-48A9-863B-5ECB1CCF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52C7B64-A5D7-1C43-8FFE-D4EFD0FE4BA0}"/>
              </a:ext>
            </a:extLst>
          </p:cNvPr>
          <p:cNvSpPr txBox="1">
            <a:spLocks/>
          </p:cNvSpPr>
          <p:nvPr/>
        </p:nvSpPr>
        <p:spPr>
          <a:xfrm>
            <a:off x="11769725" y="6524625"/>
            <a:ext cx="422275" cy="330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9F2A23C-F0F4-624E-BAEC-6B14A199A41A}" type="slidenum">
              <a:rPr lang="en-US" smtClean="0">
                <a:latin typeface="Franklin Gothic Medium" panose="020B0603020102020204" pitchFamily="34" charset="0"/>
              </a:rPr>
              <a:pPr algn="ctr">
                <a:defRPr/>
              </a:pPr>
              <a:t>‹#›</a:t>
            </a:fld>
            <a:endParaRPr lang="en-US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ACEB-D9BA-F8E2-48D2-E9374442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A95E-278D-058B-559F-7875C5A39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071EE-8490-1E84-AD1B-792DCBFF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A254-A9B1-4E67-9B71-6082756F980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827E7-6F1C-093D-E8A9-069EC452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69FBE-7499-04A1-C679-E63FE902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3E79-7540-48A9-863B-5ECB1CCF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4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8AA6-D9A2-797D-C801-CB061E5C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D2FF0-A2F2-541D-FD84-252FF8552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98116-F364-5713-92A7-3ECB7F45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A254-A9B1-4E67-9B71-6082756F980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EBA87-78C4-837E-06EF-5F24226F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EA86-32BD-318C-C158-0E7D0747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3E79-7540-48A9-863B-5ECB1CCF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0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D0138-81F0-D955-1E41-388135E9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AE11-D3A3-F962-A962-12A671908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49728-CEDF-93A3-A7AE-6C1146B2B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99298-50F9-5C3F-0CB4-5F234246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A254-A9B1-4E67-9B71-6082756F980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836D8-A6B9-E871-367E-AD3C9F2A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FBF12-DB74-C3D5-B3E0-FAE533C4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3E79-7540-48A9-863B-5ECB1CCF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3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D84F-5CDD-0E99-B627-DEFC8D0C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5D803-766D-FEBC-B6AA-A6793E57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14B72-6179-00CC-4F0F-FC7EB911E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4995-8CA4-344B-30E9-D5C9C6A93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A1112-F36E-9A12-45C3-DE22E51AF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3B446C-64A5-8C82-07AD-9D275749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A254-A9B1-4E67-9B71-6082756F980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9D269-49E2-F7EE-46D2-61270C37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90993-8B9B-43A9-C156-C5F10325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3E79-7540-48A9-863B-5ECB1CCF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3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2AE9-2979-57FC-AF4C-261751C92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3AFBB-192F-2E3E-442A-1FE7CB4E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A254-A9B1-4E67-9B71-6082756F980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BE7B4-5A2D-AD6D-3DA0-7925CBA3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86C51-316B-FA27-5A41-1360F61E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3E79-7540-48A9-863B-5ECB1CCF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4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B0DFD-40F0-B50B-6BDE-91D162E5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A254-A9B1-4E67-9B71-6082756F980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FFA67-DEC2-00A6-C939-033CEDCA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B66B6-B496-8E94-CBEA-25E39DAB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3E79-7540-48A9-863B-5ECB1CCF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642D1-1ADB-9DA6-84DC-FDABC2D2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1E77-786D-56CC-8F11-9EBD6A73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26AD-9BDE-8A01-ECAE-B49175D31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095F6-DA12-F8ED-2503-67935912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A254-A9B1-4E67-9B71-6082756F980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44103-1E04-5ECC-60D9-E2596E9C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EFC72-A265-0DC2-C10D-4431E35A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3E79-7540-48A9-863B-5ECB1CCF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7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D0D52-031F-A329-0213-03C496B7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5D315-AAEC-9691-ACBC-E0E51DE72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499BE-A66D-7C39-97E9-45BA6F2FA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BB284-9E62-FD5F-20E3-518158A6B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A254-A9B1-4E67-9B71-6082756F980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7572D-551A-2292-943F-58364EEA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5FE89-3E44-5E5E-8139-A960AD5E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3E79-7540-48A9-863B-5ECB1CCF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DDAD4-1671-1541-49F6-991D0DFE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F658C-A14B-CF01-4905-4DA50AED1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26F02-3935-D849-3BA6-F0ECF5BA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A254-A9B1-4E67-9B71-6082756F980D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CD24-B415-8C25-F901-B59099EAC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840F1-E6A8-3EDF-0C22-B6AEF4DB5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3E79-7540-48A9-863B-5ECB1CCF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re-plus.events/events" TargetMode="External"/><Relationship Id="rId7" Type="http://schemas.openxmlformats.org/officeDocument/2006/relationships/hyperlink" Target="https://www.herox.com/SolarDistrictCup/tea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12463E8-9409-2CA3-E325-3B0AD60A8753}"/>
              </a:ext>
            </a:extLst>
          </p:cNvPr>
          <p:cNvSpPr txBox="1"/>
          <p:nvPr/>
        </p:nvSpPr>
        <p:spPr>
          <a:xfrm>
            <a:off x="8578395" y="3661297"/>
            <a:ext cx="27633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Medium" panose="020B0603020102020204" pitchFamily="34" charset="0"/>
              </a:rPr>
              <a:t>(Excerpt from Appalachian State University’s Class of ’24 project pitch)</a:t>
            </a:r>
          </a:p>
        </p:txBody>
      </p:sp>
      <p:sp>
        <p:nvSpPr>
          <p:cNvPr id="36866" name="Text Placeholder 13">
            <a:extLst>
              <a:ext uri="{FF2B5EF4-FFF2-40B4-BE49-F238E27FC236}">
                <a16:creationId xmlns:a16="http://schemas.microsoft.com/office/drawing/2014/main" id="{2ABA09EB-42FF-FF41-88DC-0255981232B8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3024800" y="1070864"/>
            <a:ext cx="5645671" cy="284571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b="1" dirty="0">
                <a:latin typeface="Franklin Gothic Medium" panose="020B0603020102020204" pitchFamily="34" charset="0"/>
              </a:rPr>
              <a:t>Students in this competition:</a:t>
            </a:r>
            <a:endParaRPr lang="en-US" altLang="en-US" sz="1600" b="1" dirty="0">
              <a:latin typeface="Franklin Gothic Demi Cond" panose="020B0706030402020204" pitchFamily="34" charset="0"/>
            </a:endParaRPr>
          </a:p>
          <a:p>
            <a:pPr marL="461963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kern="100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solar PV energy systems for a </a:t>
            </a:r>
            <a:r>
              <a:rPr lang="en-US" sz="2000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campu</a:t>
            </a:r>
            <a:r>
              <a:rPr lang="en-US" sz="2000" kern="100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or </a:t>
            </a:r>
            <a:r>
              <a:rPr lang="en-US" sz="2000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district—with financial, resilience, and energy equity e</a:t>
            </a:r>
            <a:r>
              <a:rPr lang="en-US" sz="2000" kern="100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lements</a:t>
            </a:r>
            <a:endParaRPr lang="en-US" sz="2000" kern="1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kern="100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 t</a:t>
            </a:r>
            <a:r>
              <a:rPr lang="en-US" sz="2000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raining and mentoring from solar industry</a:t>
            </a:r>
          </a:p>
          <a:p>
            <a:pPr marL="461963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and analyze with industry-leading tools</a:t>
            </a:r>
          </a:p>
          <a:p>
            <a:pPr marL="461963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an optional </a:t>
            </a:r>
            <a:r>
              <a:rPr lang="en-US" sz="2000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RE+ conference</a:t>
            </a:r>
            <a:endParaRPr lang="en-US" sz="2000" kern="100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28575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no cost to compete.</a:t>
            </a:r>
            <a:endParaRPr lang="en-US" altLang="en-US" sz="2000" dirty="0">
              <a:latin typeface="Franklin Gothic Medium" panose="020B0603020102020204" pitchFamily="34" charset="0"/>
            </a:endParaRPr>
          </a:p>
        </p:txBody>
      </p:sp>
      <p:sp>
        <p:nvSpPr>
          <p:cNvPr id="36868" name="Title 11">
            <a:extLst>
              <a:ext uri="{FF2B5EF4-FFF2-40B4-BE49-F238E27FC236}">
                <a16:creationId xmlns:a16="http://schemas.microsoft.com/office/drawing/2014/main" id="{709C90E4-F002-9F49-AEE6-8DB387F1C6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4660" y="297521"/>
            <a:ext cx="11659027" cy="892175"/>
          </a:xfrm>
        </p:spPr>
        <p:txBody>
          <a:bodyPr>
            <a:normAutofit/>
          </a:bodyPr>
          <a:lstStyle/>
          <a:p>
            <a:r>
              <a:rPr lang="en-US" altLang="en-US" sz="3000" b="1">
                <a:latin typeface="Franklin Gothic Medium" panose="020B0603020102020204" pitchFamily="34" charset="0"/>
              </a:rPr>
              <a:t>Why compete in the U.S. Department of Energy Solar District Cup?</a:t>
            </a:r>
          </a:p>
        </p:txBody>
      </p:sp>
      <p:pic>
        <p:nvPicPr>
          <p:cNvPr id="6" name="Picture 5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B2BA3C8D-54C2-DEB8-8683-EC13E9F94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7" y="1060519"/>
            <a:ext cx="2038496" cy="1528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695A59-C3BD-FFF1-DBA0-0B1158E5F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"/>
          <a:stretch/>
        </p:blipFill>
        <p:spPr>
          <a:xfrm>
            <a:off x="644258" y="2638147"/>
            <a:ext cx="2057425" cy="1528873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5DE53D68-2DA2-691A-1736-06DE2DBFCE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76" y="5543212"/>
            <a:ext cx="3376419" cy="10347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BF7B73-8A4C-A3C3-9D26-376C11E0FB9B}"/>
              </a:ext>
            </a:extLst>
          </p:cNvPr>
          <p:cNvSpPr txBox="1"/>
          <p:nvPr/>
        </p:nvSpPr>
        <p:spPr>
          <a:xfrm>
            <a:off x="588438" y="5917260"/>
            <a:ext cx="228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Medium" panose="020B0603020102020204" pitchFamily="34" charset="0"/>
              </a:rPr>
              <a:t>West Texas A&amp;M University, Class of ‘23 (top); Columbia University, Class of ’24; and Macalester College, Class of‘24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5C0CB7-E89D-C218-63E2-75635F4FC44C}"/>
              </a:ext>
            </a:extLst>
          </p:cNvPr>
          <p:cNvSpPr txBox="1"/>
          <p:nvPr/>
        </p:nvSpPr>
        <p:spPr>
          <a:xfrm>
            <a:off x="3209375" y="5543212"/>
            <a:ext cx="476041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Franklin Gothic Medium"/>
              </a:rPr>
              <a:t>Class of 2024–2025 Registration is open!</a:t>
            </a:r>
          </a:p>
          <a:p>
            <a:r>
              <a:rPr lang="en-US" sz="2000" dirty="0">
                <a:latin typeface="Franklin Gothic Medium"/>
              </a:rPr>
              <a:t>Visit </a:t>
            </a:r>
            <a:r>
              <a:rPr lang="en-US" sz="2000" dirty="0">
                <a:latin typeface="Franklin Gothic Medium"/>
                <a:hlinkClick r:id="rId7"/>
              </a:rPr>
              <a:t>HeroX.com/SolarDistrictCup </a:t>
            </a:r>
            <a:r>
              <a:rPr lang="en-US" sz="2000" dirty="0">
                <a:latin typeface="Franklin Gothic Medium"/>
              </a:rPr>
              <a:t>to register a team by Sept. 26, 2024. </a:t>
            </a:r>
            <a:endParaRPr lang="en-US" sz="2000" dirty="0">
              <a:latin typeface="Franklin Gothic Medium" panose="020B0603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BD674B-75FD-920F-DE6D-B7FA09A44988}"/>
              </a:ext>
            </a:extLst>
          </p:cNvPr>
          <p:cNvSpPr txBox="1"/>
          <p:nvPr/>
        </p:nvSpPr>
        <p:spPr>
          <a:xfrm>
            <a:off x="3209375" y="4185165"/>
            <a:ext cx="8228789" cy="1077218"/>
          </a:xfrm>
          <a:prstGeom prst="rect">
            <a:avLst/>
          </a:prstGeom>
          <a:solidFill>
            <a:srgbClr val="05A1DB"/>
          </a:solidFill>
        </p:spPr>
        <p:txBody>
          <a:bodyPr wrap="square" rtlCol="0">
            <a:spAutoFit/>
          </a:bodyPr>
          <a:lstStyle/>
          <a:p>
            <a:r>
              <a:rPr lang="en-US" sz="1600" kern="100">
                <a:solidFill>
                  <a:schemeClr val="bg1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i="1" kern="100">
                <a:solidFill>
                  <a:schemeClr val="bg1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was able to accept a position that I love at a top commercial solar company because of the things I learned here. The real-world experience is unmatched and has put me ten steps ahead in the career I am pursuing. It's great to take my Solar District Cup knowledge and see these projects come to life.</a:t>
            </a:r>
            <a:r>
              <a:rPr lang="en-US" sz="1600" kern="100">
                <a:solidFill>
                  <a:schemeClr val="bg1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 		           —Solar District Cup Competitor</a:t>
            </a:r>
            <a:endParaRPr lang="en-US" sz="1600" kern="100">
              <a:solidFill>
                <a:schemeClr val="bg1"/>
              </a:solidFill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814302-97CE-2049-25B7-4D88C30311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8395" y="1060519"/>
            <a:ext cx="2882618" cy="2583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CFDF20-AD9B-67C3-FF2A-95F4FA8A5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8"/>
          <a:stretch/>
        </p:blipFill>
        <p:spPr>
          <a:xfrm>
            <a:off x="644257" y="4213777"/>
            <a:ext cx="2057425" cy="17296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8EF6E87DC2154F967137740E36D8FC" ma:contentTypeVersion="17" ma:contentTypeDescription="Create a new document." ma:contentTypeScope="" ma:versionID="24ac12d5d39d7bceba2ecddf79fa21d9">
  <xsd:schema xmlns:xsd="http://www.w3.org/2001/XMLSchema" xmlns:xs="http://www.w3.org/2001/XMLSchema" xmlns:p="http://schemas.microsoft.com/office/2006/metadata/properties" xmlns:ns2="e75f526f-0bf7-4deb-8d16-4bd97a4bf191" xmlns:ns3="eddb193d-21d0-44cf-86d8-bfb3503bd0af" targetNamespace="http://schemas.microsoft.com/office/2006/metadata/properties" ma:root="true" ma:fieldsID="80641fd77b59974b1ca1a9f28d3c40ed" ns2:_="" ns3:_="">
    <xsd:import namespace="e75f526f-0bf7-4deb-8d16-4bd97a4bf191"/>
    <xsd:import namespace="eddb193d-21d0-44cf-86d8-bfb3503bd0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CompetitionYea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5f526f-0bf7-4deb-8d16-4bd97a4bf1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CompetitionYear" ma:index="15" nillable="true" ma:displayName="Competition Year" ma:format="Dropdown" ma:internalName="CompetitionYear">
      <xsd:simpleType>
        <xsd:restriction base="dms:Choice">
          <xsd:enumeration value="2020"/>
          <xsd:enumeration value="2021"/>
          <xsd:enumeration value="Evergreen"/>
          <xsd:enumeration value="2022"/>
          <xsd:enumeration value="2023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834da80-57da-4863-8816-2e6886d1e8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b193d-21d0-44cf-86d8-bfb3503bd0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df37f61-1a33-4d0d-b878-18dcc0982634}" ma:internalName="TaxCatchAll" ma:showField="CatchAllData" ma:web="eddb193d-21d0-44cf-86d8-bfb3503bd0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etitionYear xmlns="e75f526f-0bf7-4deb-8d16-4bd97a4bf191" xsi:nil="true"/>
    <TaxCatchAll xmlns="eddb193d-21d0-44cf-86d8-bfb3503bd0af" xsi:nil="true"/>
    <lcf76f155ced4ddcb4097134ff3c332f xmlns="e75f526f-0bf7-4deb-8d16-4bd97a4bf19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D3F587-E603-4068-9252-AF5B38EFC9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5f526f-0bf7-4deb-8d16-4bd97a4bf191"/>
    <ds:schemaRef ds:uri="eddb193d-21d0-44cf-86d8-bfb3503bd0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D8AEFA-1E0A-49DD-9760-8C00AC3E897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ddb193d-21d0-44cf-86d8-bfb3503bd0af"/>
    <ds:schemaRef ds:uri="http://purl.org/dc/terms/"/>
    <ds:schemaRef ds:uri="e75f526f-0bf7-4deb-8d16-4bd97a4bf19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23ED1A-EE7D-4CAF-9715-18307E8063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201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Franklin Gothic Demi Cond</vt:lpstr>
      <vt:lpstr>Franklin Gothic Medium</vt:lpstr>
      <vt:lpstr>Office Theme</vt:lpstr>
      <vt:lpstr>Why compete in the U.S. Department of Energy Solar District Cup?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join the U.S. Department of Energy Solar District Cup?</dc:title>
  <dc:creator>Fall, Sara</dc:creator>
  <cp:lastModifiedBy>Fall, Sara</cp:lastModifiedBy>
  <cp:revision>7</cp:revision>
  <cp:lastPrinted>2023-08-22T17:26:14Z</cp:lastPrinted>
  <dcterms:created xsi:type="dcterms:W3CDTF">2023-06-05T19:41:55Z</dcterms:created>
  <dcterms:modified xsi:type="dcterms:W3CDTF">2024-09-01T19:01:51Z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0x0101003F8EF6E87DC2154F967137740E36D8FC</vt:lpwstr>
  </property>
  <property fmtid="{D5CDD505-2E9C-101B-9397-08002B2CF9AE}" pid="3" name="MediaServiceImageTags">
    <vt:lpwstr/>
  </property>
  <property fmtid="{D5CDD505-2E9C-101B-9397-08002B2CF9AE}" pid="4" name="MSIP_Label_95965d95-ecc0-4720-b759-1f33c42ed7da_Enabled">
    <vt:lpwstr>true</vt:lpwstr>
  </property>
  <property fmtid="{D5CDD505-2E9C-101B-9397-08002B2CF9AE}" pid="5" name="MSIP_Label_95965d95-ecc0-4720-b759-1f33c42ed7da_SetDate">
    <vt:lpwstr>2023-11-06T19:30:48Z</vt:lpwstr>
  </property>
  <property fmtid="{D5CDD505-2E9C-101B-9397-08002B2CF9AE}" pid="6" name="MSIP_Label_95965d95-ecc0-4720-b759-1f33c42ed7da_Method">
    <vt:lpwstr>Standard</vt:lpwstr>
  </property>
  <property fmtid="{D5CDD505-2E9C-101B-9397-08002B2CF9AE}" pid="7" name="MSIP_Label_95965d95-ecc0-4720-b759-1f33c42ed7da_Name">
    <vt:lpwstr>General</vt:lpwstr>
  </property>
  <property fmtid="{D5CDD505-2E9C-101B-9397-08002B2CF9AE}" pid="8" name="MSIP_Label_95965d95-ecc0-4720-b759-1f33c42ed7da_SiteId">
    <vt:lpwstr>a0f29d7e-28cd-4f54-8442-7885aee7c080</vt:lpwstr>
  </property>
  <property fmtid="{D5CDD505-2E9C-101B-9397-08002B2CF9AE}" pid="9" name="MSIP_Label_95965d95-ecc0-4720-b759-1f33c42ed7da_ActionId">
    <vt:lpwstr>3d40f77e-5a23-4646-9e92-faa5cffdcaf8</vt:lpwstr>
  </property>
  <property fmtid="{D5CDD505-2E9C-101B-9397-08002B2CF9AE}" pid="10" name="MSIP_Label_95965d95-ecc0-4720-b759-1f33c42ed7da_ContentBits">
    <vt:lpwstr>0</vt:lpwstr>
  </property>
</Properties>
</file>