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5" r:id="rId5"/>
    <p:sldMasterId id="2147483899" r:id="rId6"/>
    <p:sldMasterId id="2147483903" r:id="rId7"/>
  </p:sldMasterIdLst>
  <p:notesMasterIdLst>
    <p:notesMasterId r:id="rId48"/>
  </p:notesMasterIdLst>
  <p:sldIdLst>
    <p:sldId id="1360" r:id="rId8"/>
    <p:sldId id="297" r:id="rId9"/>
    <p:sldId id="324" r:id="rId10"/>
    <p:sldId id="2147472178" r:id="rId11"/>
    <p:sldId id="323" r:id="rId12"/>
    <p:sldId id="293" r:id="rId13"/>
    <p:sldId id="327" r:id="rId14"/>
    <p:sldId id="329" r:id="rId15"/>
    <p:sldId id="298" r:id="rId16"/>
    <p:sldId id="346" r:id="rId17"/>
    <p:sldId id="348" r:id="rId18"/>
    <p:sldId id="347" r:id="rId19"/>
    <p:sldId id="290" r:id="rId20"/>
    <p:sldId id="349" r:id="rId21"/>
    <p:sldId id="295" r:id="rId22"/>
    <p:sldId id="291" r:id="rId23"/>
    <p:sldId id="644" r:id="rId24"/>
    <p:sldId id="2147472179" r:id="rId25"/>
    <p:sldId id="310" r:id="rId26"/>
    <p:sldId id="315" r:id="rId27"/>
    <p:sldId id="316" r:id="rId28"/>
    <p:sldId id="334" r:id="rId29"/>
    <p:sldId id="339" r:id="rId30"/>
    <p:sldId id="341" r:id="rId31"/>
    <p:sldId id="340" r:id="rId32"/>
    <p:sldId id="338" r:id="rId33"/>
    <p:sldId id="344" r:id="rId34"/>
    <p:sldId id="343" r:id="rId35"/>
    <p:sldId id="345" r:id="rId36"/>
    <p:sldId id="342" r:id="rId37"/>
    <p:sldId id="325" r:id="rId38"/>
    <p:sldId id="326" r:id="rId39"/>
    <p:sldId id="287" r:id="rId40"/>
    <p:sldId id="296" r:id="rId41"/>
    <p:sldId id="331" r:id="rId42"/>
    <p:sldId id="318" r:id="rId43"/>
    <p:sldId id="302" r:id="rId44"/>
    <p:sldId id="294" r:id="rId45"/>
    <p:sldId id="288" r:id="rId46"/>
    <p:sldId id="313"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FF0000"/>
    <a:srgbClr val="6895DE"/>
    <a:srgbClr val="2C72D8"/>
    <a:srgbClr val="008000"/>
    <a:srgbClr val="9B63C5"/>
    <a:srgbClr val="F236C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F13BD-97B6-410A-862A-1FE8167E3247}" v="4" dt="2024-01-30T23:42:09.440"/>
    <p1510:client id="{38EC55ED-5DF0-490C-82E7-4838EB4E8A18}" v="59" dt="2024-01-30T10:10:11.602"/>
    <p1510:client id="{B7BF1704-D923-4454-A72F-C031ADB869B7}" v="4" dt="2024-01-30T20:19:41.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p:cViewPr varScale="1">
        <p:scale>
          <a:sx n="156" d="100"/>
          <a:sy n="156" d="100"/>
        </p:scale>
        <p:origin x="50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Sheet1!$B$1</c:f>
              <c:strCache>
                <c:ptCount val="1"/>
                <c:pt idx="0">
                  <c:v>RM3</c:v>
                </c:pt>
              </c:strCache>
            </c:strRef>
          </c:tx>
          <c:spPr>
            <a:ln w="34925" cap="rnd">
              <a:solidFill>
                <a:schemeClr val="accent1"/>
              </a:solidFill>
              <a:round/>
            </a:ln>
            <a:effectLst>
              <a:outerShdw blurRad="40000" dist="23000" dir="5400000" rotWithShape="0">
                <a:srgbClr val="000000">
                  <a:alpha val="35000"/>
                </a:srgbClr>
              </a:outerShdw>
            </a:effectLst>
          </c:spPr>
          <c:marker>
            <c:symbol val="circle"/>
            <c:size val="6"/>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marker>
          <c:cat>
            <c:strRef>
              <c:f>Sheet1!$A$2:$A$8</c:f>
              <c:strCache>
                <c:ptCount val="7"/>
                <c:pt idx="0">
                  <c:v>C1</c:v>
                </c:pt>
                <c:pt idx="1">
                  <c:v>C2</c:v>
                </c:pt>
                <c:pt idx="2">
                  <c:v>C3</c:v>
                </c:pt>
                <c:pt idx="3">
                  <c:v>C4</c:v>
                </c:pt>
                <c:pt idx="4">
                  <c:v>C5</c:v>
                </c:pt>
                <c:pt idx="5">
                  <c:v>C6</c:v>
                </c:pt>
                <c:pt idx="6">
                  <c:v>C7</c:v>
                </c:pt>
              </c:strCache>
            </c:strRef>
          </c:cat>
          <c:val>
            <c:numRef>
              <c:f>Sheet1!$B$2:$B$8</c:f>
              <c:numCache>
                <c:formatCode>General</c:formatCode>
                <c:ptCount val="7"/>
                <c:pt idx="0">
                  <c:v>5.9</c:v>
                </c:pt>
                <c:pt idx="1">
                  <c:v>6.3</c:v>
                </c:pt>
                <c:pt idx="2">
                  <c:v>6</c:v>
                </c:pt>
                <c:pt idx="3">
                  <c:v>3</c:v>
                </c:pt>
                <c:pt idx="4">
                  <c:v>3.3</c:v>
                </c:pt>
                <c:pt idx="5">
                  <c:v>5</c:v>
                </c:pt>
                <c:pt idx="6">
                  <c:v>5.5</c:v>
                </c:pt>
              </c:numCache>
            </c:numRef>
          </c:val>
          <c:extLst>
            <c:ext xmlns:c16="http://schemas.microsoft.com/office/drawing/2014/chart" uri="{C3380CC4-5D6E-409C-BE32-E72D297353CC}">
              <c16:uniqueId val="{00000000-8C0F-4813-9E07-BED00E9B0116}"/>
            </c:ext>
          </c:extLst>
        </c:ser>
        <c:dLbls>
          <c:showLegendKey val="0"/>
          <c:showVal val="0"/>
          <c:showCatName val="0"/>
          <c:showSerName val="0"/>
          <c:showPercent val="0"/>
          <c:showBubbleSize val="0"/>
        </c:dLbls>
        <c:axId val="489960640"/>
        <c:axId val="489954736"/>
      </c:radarChart>
      <c:catAx>
        <c:axId val="4899606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954736"/>
        <c:crosses val="autoZero"/>
        <c:auto val="1"/>
        <c:lblAlgn val="ctr"/>
        <c:lblOffset val="100"/>
        <c:noMultiLvlLbl val="0"/>
      </c:catAx>
      <c:valAx>
        <c:axId val="48995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960640"/>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2/14/24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50650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27656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339761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425582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3313810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Carrie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92255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145580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Jochem</a:t>
            </a:r>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199412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Nicole</a:t>
            </a:r>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84900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430F75-B5EC-044F-A636-30352D0A1350}" type="slidenum">
              <a:rPr lang="en-US" smtClean="0"/>
              <a:t>17</a:t>
            </a:fld>
            <a:endParaRPr lang="en-US"/>
          </a:p>
        </p:txBody>
      </p:sp>
    </p:spTree>
    <p:extLst>
      <p:ext uri="{BB962C8B-B14F-4D97-AF65-F5344CB8AC3E}">
        <p14:creationId xmlns:p14="http://schemas.microsoft.com/office/powerpoint/2010/main" val="4223183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Thomas</a:t>
            </a:r>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856680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20.tiff"/><Relationship Id="rId4" Type="http://schemas.openxmlformats.org/officeDocument/2006/relationships/image" Target="../media/image19.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498859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629841" y="371326"/>
            <a:ext cx="8062912" cy="431783"/>
          </a:xfrm>
        </p:spPr>
        <p:txBody>
          <a:bodyPr anchor="b" anchorCtr="0">
            <a:noAutofit/>
          </a:bodyPr>
          <a:lstStyle>
            <a:lvl1pPr>
              <a:defRPr sz="26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628651" y="1173079"/>
            <a:ext cx="3851610" cy="334116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4663742" y="1159669"/>
            <a:ext cx="4029012" cy="335457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628650" y="4767264"/>
            <a:ext cx="7886700" cy="273844"/>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4811852"/>
            <a:ext cx="464720" cy="184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4811852"/>
            <a:ext cx="407569" cy="207749"/>
          </a:xfrm>
          <a:prstGeom prst="rect">
            <a:avLst/>
          </a:prstGeom>
          <a:noFill/>
        </p:spPr>
        <p:txBody>
          <a:bodyPr wrap="square" rtlCol="0">
            <a:spAutoFit/>
          </a:bodyPr>
          <a:lstStyle/>
          <a:p>
            <a:pPr algn="r"/>
            <a:fld id="{F74B1E74-6534-4BBF-ADCE-F475DB71B094}" type="slidenum">
              <a:rPr lang="en-US" sz="750" smtClean="0">
                <a:solidFill>
                  <a:schemeClr val="tx1"/>
                </a:solidFill>
              </a:rPr>
              <a:pPr algn="r"/>
              <a:t>‹#›</a:t>
            </a:fld>
            <a:endParaRPr lang="en-US" sz="750">
              <a:solidFill>
                <a:schemeClr val="tx1"/>
              </a:solidFill>
            </a:endParaRPr>
          </a:p>
        </p:txBody>
      </p:sp>
    </p:spTree>
    <p:extLst>
      <p:ext uri="{BB962C8B-B14F-4D97-AF65-F5344CB8AC3E}">
        <p14:creationId xmlns:p14="http://schemas.microsoft.com/office/powerpoint/2010/main" val="254506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142765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725204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6572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14586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344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56761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7011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1393331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859114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9627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1"/>
            <a:ext cx="2116667" cy="659195"/>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a:p>
            <a:pPr algn="l">
              <a:spcBef>
                <a:spcPts val="600"/>
              </a:spcBef>
              <a:spcAft>
                <a:spcPts val="600"/>
              </a:spcAft>
            </a:pPr>
            <a:r>
              <a:rPr lang="en-US" b="1">
                <a:solidFill>
                  <a:srgbClr val="333333"/>
                </a:solidFill>
              </a:rPr>
              <a:t>  www.sandia.gov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6" name="Text Placeholder 6">
            <a:extLst>
              <a:ext uri="{FF2B5EF4-FFF2-40B4-BE49-F238E27FC236}">
                <a16:creationId xmlns:a16="http://schemas.microsoft.com/office/drawing/2014/main" id="{1106AE33-2DE7-587E-E855-31AF68CA3627}"/>
              </a:ext>
            </a:extLst>
          </p:cNvPr>
          <p:cNvSpPr>
            <a:spLocks noGrp="1"/>
          </p:cNvSpPr>
          <p:nvPr>
            <p:ph type="body" sz="quarter" idx="28" hasCustomPrompt="1"/>
          </p:nvPr>
        </p:nvSpPr>
        <p:spPr>
          <a:xfrm>
            <a:off x="983661" y="4299774"/>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7" name="Straight Connector 6">
            <a:extLst>
              <a:ext uri="{FF2B5EF4-FFF2-40B4-BE49-F238E27FC236}">
                <a16:creationId xmlns:a16="http://schemas.microsoft.com/office/drawing/2014/main" id="{04B55180-8F17-2971-14F8-BAAEDB5B3F10}"/>
              </a:ext>
            </a:extLst>
          </p:cNvPr>
          <p:cNvCxnSpPr/>
          <p:nvPr userDrawn="1"/>
        </p:nvCxnSpPr>
        <p:spPr>
          <a:xfrm>
            <a:off x="983661" y="4689346"/>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231EFB36-CC60-7B93-58A7-7D184E632B7B}"/>
              </a:ext>
            </a:extLst>
          </p:cNvPr>
          <p:cNvSpPr/>
          <p:nvPr userDrawn="1"/>
        </p:nvSpPr>
        <p:spPr>
          <a:xfrm>
            <a:off x="468313" y="429252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9" name="Text Placeholder 6">
            <a:extLst>
              <a:ext uri="{FF2B5EF4-FFF2-40B4-BE49-F238E27FC236}">
                <a16:creationId xmlns:a16="http://schemas.microsoft.com/office/drawing/2014/main" id="{3ABE9B7F-27B9-42E8-B024-D6BFA97F93F0}"/>
              </a:ext>
            </a:extLst>
          </p:cNvPr>
          <p:cNvSpPr>
            <a:spLocks noGrp="1"/>
          </p:cNvSpPr>
          <p:nvPr>
            <p:ph type="body" sz="quarter" idx="29" hasCustomPrompt="1"/>
          </p:nvPr>
        </p:nvSpPr>
        <p:spPr>
          <a:xfrm>
            <a:off x="983661" y="475392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10" name="Straight Connector 9">
            <a:extLst>
              <a:ext uri="{FF2B5EF4-FFF2-40B4-BE49-F238E27FC236}">
                <a16:creationId xmlns:a16="http://schemas.microsoft.com/office/drawing/2014/main" id="{7FE8EE9C-1A54-5B3A-6808-2CB17C2AC09B}"/>
              </a:ext>
            </a:extLst>
          </p:cNvPr>
          <p:cNvCxnSpPr/>
          <p:nvPr userDrawn="1"/>
        </p:nvCxnSpPr>
        <p:spPr>
          <a:xfrm>
            <a:off x="983661" y="514350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B5F39D0-D84C-957A-47D2-EB3AAF44E3D7}"/>
              </a:ext>
            </a:extLst>
          </p:cNvPr>
          <p:cNvSpPr/>
          <p:nvPr userDrawn="1"/>
        </p:nvSpPr>
        <p:spPr>
          <a:xfrm>
            <a:off x="468313" y="4746678"/>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8</a:t>
            </a:r>
          </a:p>
        </p:txBody>
      </p:sp>
    </p:spTree>
    <p:extLst>
      <p:ext uri="{BB962C8B-B14F-4D97-AF65-F5344CB8AC3E}">
        <p14:creationId xmlns:p14="http://schemas.microsoft.com/office/powerpoint/2010/main" val="2248897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45F59-FE8D-9642-8E8E-F745BC8AB3F2}"/>
              </a:ext>
            </a:extLst>
          </p:cNvPr>
          <p:cNvSpPr>
            <a:spLocks noGrp="1"/>
          </p:cNvSpPr>
          <p:nvPr>
            <p:ph type="title" hasCustomPrompt="1"/>
          </p:nvPr>
        </p:nvSpPr>
        <p:spPr>
          <a:xfrm>
            <a:off x="391958" y="510779"/>
            <a:ext cx="6532802" cy="393507"/>
          </a:xfrm>
        </p:spPr>
        <p:txBody>
          <a:bodyPr>
            <a:no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Headline Goes Here</a:t>
            </a:r>
          </a:p>
        </p:txBody>
      </p:sp>
      <p:sp>
        <p:nvSpPr>
          <p:cNvPr id="3" name="Content Placeholder 2">
            <a:extLst>
              <a:ext uri="{FF2B5EF4-FFF2-40B4-BE49-F238E27FC236}">
                <a16:creationId xmlns:a16="http://schemas.microsoft.com/office/drawing/2014/main" id="{1D34FDD6-38E6-0B4F-A47D-27AB698F15A0}"/>
              </a:ext>
            </a:extLst>
          </p:cNvPr>
          <p:cNvSpPr>
            <a:spLocks noGrp="1"/>
          </p:cNvSpPr>
          <p:nvPr>
            <p:ph idx="1"/>
          </p:nvPr>
        </p:nvSpPr>
        <p:spPr>
          <a:xfrm>
            <a:off x="391716" y="1599310"/>
            <a:ext cx="7886700" cy="2575322"/>
          </a:xfrm>
        </p:spPr>
        <p:txBody>
          <a:bodyPr>
            <a:normAutofit/>
          </a:bodyPr>
          <a:lstStyle>
            <a:lvl1pPr>
              <a:buClr>
                <a:srgbClr val="23487D"/>
              </a:buClr>
              <a:defRPr sz="1350">
                <a:solidFill>
                  <a:schemeClr val="tx1">
                    <a:lumMod val="75000"/>
                    <a:lumOff val="25000"/>
                  </a:schemeClr>
                </a:solidFill>
                <a:latin typeface="Arial" panose="020B0604020202020204" pitchFamily="34" charset="0"/>
                <a:cs typeface="Arial" panose="020B0604020202020204" pitchFamily="34" charset="0"/>
              </a:defRPr>
            </a:lvl1pPr>
            <a:lvl2pPr>
              <a:buClr>
                <a:srgbClr val="2DB6DE"/>
              </a:buClr>
              <a:defRPr sz="1200">
                <a:solidFill>
                  <a:schemeClr val="tx1">
                    <a:lumMod val="75000"/>
                    <a:lumOff val="25000"/>
                  </a:schemeClr>
                </a:solidFill>
                <a:latin typeface="Arial" panose="020B0604020202020204" pitchFamily="34" charset="0"/>
                <a:cs typeface="Arial" panose="020B0604020202020204" pitchFamily="34" charset="0"/>
              </a:defRPr>
            </a:lvl2pPr>
            <a:lvl3pPr>
              <a:buClr>
                <a:srgbClr val="E0E721"/>
              </a:buClr>
              <a:defRPr sz="1050">
                <a:solidFill>
                  <a:schemeClr val="tx1">
                    <a:lumMod val="75000"/>
                    <a:lumOff val="25000"/>
                  </a:schemeClr>
                </a:solidFill>
                <a:latin typeface="Arial" panose="020B0604020202020204" pitchFamily="34" charset="0"/>
                <a:cs typeface="Arial" panose="020B0604020202020204" pitchFamily="34" charset="0"/>
              </a:defRPr>
            </a:lvl3pPr>
            <a:lvl4pPr>
              <a:buClr>
                <a:srgbClr val="23487D"/>
              </a:buClr>
              <a:defRPr sz="1050">
                <a:solidFill>
                  <a:schemeClr val="tx1">
                    <a:lumMod val="75000"/>
                    <a:lumOff val="25000"/>
                  </a:schemeClr>
                </a:solidFill>
                <a:latin typeface="Arial" panose="020B0604020202020204" pitchFamily="34" charset="0"/>
                <a:cs typeface="Arial" panose="020B0604020202020204" pitchFamily="34" charset="0"/>
              </a:defRPr>
            </a:lvl4pPr>
            <a:lvl5pPr>
              <a:buClr>
                <a:srgbClr val="23487D"/>
              </a:buClr>
              <a:defRPr sz="105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5FC66252-B8A0-B64B-BD23-810464BF69F5}"/>
              </a:ext>
            </a:extLst>
          </p:cNvPr>
          <p:cNvSpPr/>
          <p:nvPr userDrawn="1"/>
        </p:nvSpPr>
        <p:spPr>
          <a:xfrm>
            <a:off x="0" y="4869656"/>
            <a:ext cx="9144000" cy="273844"/>
          </a:xfrm>
          <a:prstGeom prst="rect">
            <a:avLst/>
          </a:prstGeom>
          <a:solidFill>
            <a:srgbClr val="E0E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11">
            <a:extLst>
              <a:ext uri="{FF2B5EF4-FFF2-40B4-BE49-F238E27FC236}">
                <a16:creationId xmlns:a16="http://schemas.microsoft.com/office/drawing/2014/main" id="{D3CD6DB5-A839-D44D-98E3-91C4CCCCC5B7}"/>
              </a:ext>
            </a:extLst>
          </p:cNvPr>
          <p:cNvSpPr>
            <a:spLocks noGrp="1"/>
          </p:cNvSpPr>
          <p:nvPr>
            <p:ph type="body" sz="quarter" idx="14" hasCustomPrompt="1"/>
          </p:nvPr>
        </p:nvSpPr>
        <p:spPr>
          <a:xfrm>
            <a:off x="391716" y="1141220"/>
            <a:ext cx="4748213" cy="273243"/>
          </a:xfrm>
        </p:spPr>
        <p:txBody>
          <a:bodyPr>
            <a:normAutofit/>
          </a:bodyPr>
          <a:lstStyle>
            <a:lvl1pPr marL="0" indent="0">
              <a:buNone/>
              <a:defRPr sz="1800" b="1">
                <a:solidFill>
                  <a:srgbClr val="2DB6DE"/>
                </a:solidFill>
                <a:latin typeface="Arial" panose="020B0604020202020204" pitchFamily="34" charset="0"/>
                <a:cs typeface="Arial" panose="020B0604020202020204" pitchFamily="34" charset="0"/>
              </a:defRPr>
            </a:lvl1pPr>
          </a:lstStyle>
          <a:p>
            <a:pPr lvl="0"/>
            <a:r>
              <a:rPr lang="en-US"/>
              <a:t>Subhead Goes here</a:t>
            </a:r>
          </a:p>
        </p:txBody>
      </p:sp>
      <p:sp>
        <p:nvSpPr>
          <p:cNvPr id="13" name="Rectangle 12">
            <a:extLst>
              <a:ext uri="{FF2B5EF4-FFF2-40B4-BE49-F238E27FC236}">
                <a16:creationId xmlns:a16="http://schemas.microsoft.com/office/drawing/2014/main" id="{ABE01526-3D0D-434F-B76C-D82EE7A6CB5B}"/>
              </a:ext>
            </a:extLst>
          </p:cNvPr>
          <p:cNvSpPr/>
          <p:nvPr userDrawn="1"/>
        </p:nvSpPr>
        <p:spPr>
          <a:xfrm>
            <a:off x="186117" y="4910589"/>
            <a:ext cx="3074881" cy="230832"/>
          </a:xfrm>
          <a:prstGeom prst="rect">
            <a:avLst/>
          </a:prstGeom>
        </p:spPr>
        <p:txBody>
          <a:bodyPr wrap="none">
            <a:spAutoFit/>
          </a:bodyPr>
          <a:lstStyle/>
          <a:p>
            <a:r>
              <a:rPr lang="en-US" sz="900">
                <a:solidFill>
                  <a:srgbClr val="23487D"/>
                </a:solidFill>
                <a:latin typeface="Arial" panose="020B0604020202020204" pitchFamily="34" charset="0"/>
                <a:cs typeface="Arial" panose="020B0604020202020204" pitchFamily="34" charset="0"/>
              </a:rPr>
              <a:t>International Conference on Ocean Energy | #ICOE2021</a:t>
            </a:r>
          </a:p>
        </p:txBody>
      </p:sp>
      <p:sp>
        <p:nvSpPr>
          <p:cNvPr id="15" name="Slide Number Placeholder 5">
            <a:extLst>
              <a:ext uri="{FF2B5EF4-FFF2-40B4-BE49-F238E27FC236}">
                <a16:creationId xmlns:a16="http://schemas.microsoft.com/office/drawing/2014/main" id="{5BBA9449-30E1-4D4B-AE4B-0313C37564E7}"/>
              </a:ext>
            </a:extLst>
          </p:cNvPr>
          <p:cNvSpPr>
            <a:spLocks noGrp="1"/>
          </p:cNvSpPr>
          <p:nvPr>
            <p:ph type="sldNum" sz="quarter" idx="4"/>
          </p:nvPr>
        </p:nvSpPr>
        <p:spPr>
          <a:xfrm>
            <a:off x="6870644" y="4913839"/>
            <a:ext cx="2057400" cy="187039"/>
          </a:xfrm>
          <a:prstGeom prst="rect">
            <a:avLst/>
          </a:prstGeom>
        </p:spPr>
        <p:txBody>
          <a:bodyPr/>
          <a:lstStyle>
            <a:lvl1pPr algn="r">
              <a:defRPr sz="825">
                <a:solidFill>
                  <a:srgbClr val="23487D"/>
                </a:solidFill>
                <a:latin typeface="Arial" panose="020B0604020202020204" pitchFamily="34" charset="0"/>
                <a:cs typeface="Arial" panose="020B0604020202020204" pitchFamily="34" charset="0"/>
              </a:defRPr>
            </a:lvl1pPr>
          </a:lstStyle>
          <a:p>
            <a:fld id="{C95C624E-1025-3946-B25F-7E77D3EBBDC1}" type="slidenum">
              <a:rPr lang="en-US" smtClean="0"/>
              <a:pPr/>
              <a:t>‹#›</a:t>
            </a:fld>
            <a:endParaRPr lang="en-US"/>
          </a:p>
        </p:txBody>
      </p:sp>
    </p:spTree>
    <p:extLst>
      <p:ext uri="{BB962C8B-B14F-4D97-AF65-F5344CB8AC3E}">
        <p14:creationId xmlns:p14="http://schemas.microsoft.com/office/powerpoint/2010/main" val="897026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Main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692069" y="285618"/>
            <a:ext cx="194756" cy="188708"/>
          </a:xfrm>
          <a:prstGeom prst="rect">
            <a:avLst/>
          </a:prstGeom>
        </p:spPr>
      </p:pic>
    </p:spTree>
    <p:extLst>
      <p:ext uri="{BB962C8B-B14F-4D97-AF65-F5344CB8AC3E}">
        <p14:creationId xmlns:p14="http://schemas.microsoft.com/office/powerpoint/2010/main" val="305946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93049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32578276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8188016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85620511"/>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68403"/>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8107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9144000" cy="4957911"/>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914020"/>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460925160"/>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35778"/>
            <a:ext cx="9144000" cy="496997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1196742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2" name="Picture 1" descr="iStock-505476426_FlareFre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112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2003391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54314"/>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96010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46306"/>
          </a:xfrm>
          <a:prstGeom prst="rect">
            <a:avLst/>
          </a:prstGeom>
        </p:spPr>
      </p:pic>
      <p:sp>
        <p:nvSpPr>
          <p:cNvPr id="2" name="Title 1"/>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40488"/>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8764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70215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lvl1pPr>
          </a:lstStyle>
          <a:p>
            <a:pPr lvl="0"/>
            <a:r>
              <a:rPr lang="en-US"/>
              <a:t>Click to 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228994932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7360687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3"/>
            <a:ext cx="9144000" cy="609544"/>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1982356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88878"/>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1753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5364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704014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770337"/>
            <a:ext cx="9144000" cy="4169965"/>
          </a:xfrm>
          <a:prstGeom prst="rect">
            <a:avLst/>
          </a:prstGeom>
          <a:solidFill>
            <a:schemeClr val="lt1"/>
          </a:solidFill>
          <a:ln>
            <a:noFill/>
          </a:ln>
          <a:effectLst/>
        </p:spPr>
        <p:txBody>
          <a:bodyPr spcFirstLastPara="1" wrap="square" lIns="68551" tIns="34266" rIns="68551" bIns="34266" anchor="ctr" anchorCtr="0">
            <a:noAutofit/>
          </a:bodyPr>
          <a:lstStyle/>
          <a:p>
            <a:pPr marL="0" marR="0" lvl="0" indent="0" algn="ctr" rtl="0">
              <a:spcBef>
                <a:spcPts val="0"/>
              </a:spcBef>
              <a:spcAft>
                <a:spcPts val="0"/>
              </a:spcAft>
              <a:buNone/>
            </a:pPr>
            <a:endParaRPr sz="134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375019" y="1391499"/>
            <a:ext cx="4129746"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chemeClr val="dk1"/>
              </a:buClr>
              <a:buSzPts val="1760"/>
              <a:buFont typeface="Courier New"/>
              <a:buChar char="o"/>
              <a:defRPr sz="1499" b="0" i="0" u="none" strike="noStrike" cap="none">
                <a:solidFill>
                  <a:schemeClr val="dk1"/>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4696012" y="1391499"/>
            <a:ext cx="4249271"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rgbClr val="282B2E"/>
              </a:buClr>
              <a:buSzPts val="1760"/>
              <a:buFont typeface="Courier New"/>
              <a:buChar char="o"/>
              <a:defRPr sz="1499" b="0" i="0" u="none" strike="noStrike" cap="none">
                <a:solidFill>
                  <a:srgbClr val="282B2E"/>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375020" y="880892"/>
            <a:ext cx="4122276"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4696012" y="880892"/>
            <a:ext cx="4249271"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457320" y="105458"/>
            <a:ext cx="8229362"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2624"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47738340"/>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958"/>
            <a:ext cx="9143985" cy="956827"/>
          </a:xfrm>
          <a:prstGeom prst="rect">
            <a:avLst/>
          </a:prstGeom>
        </p:spPr>
      </p:pic>
      <p:sp>
        <p:nvSpPr>
          <p:cNvPr id="9" name="Text Placeholder 8"/>
          <p:cNvSpPr>
            <a:spLocks noGrp="1"/>
          </p:cNvSpPr>
          <p:nvPr>
            <p:ph type="body" sz="quarter" idx="10"/>
          </p:nvPr>
        </p:nvSpPr>
        <p:spPr>
          <a:xfrm>
            <a:off x="457201" y="1371602"/>
            <a:ext cx="8120064" cy="337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1" y="253805"/>
            <a:ext cx="4123076" cy="702063"/>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514682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448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770335"/>
            <a:ext cx="9144000" cy="4163700"/>
          </a:xfrm>
          <a:prstGeom prst="rect">
            <a:avLst/>
          </a:prstGeom>
          <a:solidFill>
            <a:schemeClr val="lt1"/>
          </a:solidFill>
          <a:ln>
            <a:noFill/>
          </a:ln>
          <a:effectLst/>
        </p:spPr>
        <p:txBody>
          <a:bodyPr spcFirstLastPara="1" wrap="square" lIns="68557" tIns="34266" rIns="68557"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462083" y="161166"/>
            <a:ext cx="8229300" cy="609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2499"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462084" y="1116701"/>
            <a:ext cx="8323200" cy="3598200"/>
          </a:xfrm>
          <a:prstGeom prst="rect">
            <a:avLst/>
          </a:prstGeom>
          <a:noFill/>
          <a:ln>
            <a:noFill/>
          </a:ln>
        </p:spPr>
        <p:txBody>
          <a:bodyPr spcFirstLastPara="1" wrap="square" lIns="68575" tIns="34275" rIns="68575" bIns="34275" anchor="t" anchorCtr="0">
            <a:noAutofit/>
          </a:bodyPr>
          <a:lstStyle>
            <a:lvl1pPr marL="457052" marR="0" lvl="0" indent="-355484" algn="l" rtl="0">
              <a:spcBef>
                <a:spcPts val="400"/>
              </a:spcBef>
              <a:spcAft>
                <a:spcPts val="0"/>
              </a:spcAft>
              <a:buClr>
                <a:srgbClr val="282B2E"/>
              </a:buClr>
              <a:buSzPts val="2000"/>
              <a:buFont typeface="Arial"/>
              <a:buChar char="•"/>
              <a:defRPr sz="2000" b="0" i="0" u="none" strike="noStrike" cap="none">
                <a:solidFill>
                  <a:srgbClr val="282B2E"/>
                </a:solidFill>
                <a:latin typeface="+mn-lt"/>
                <a:ea typeface="Libre Franklin Medium"/>
                <a:cs typeface="Libre Franklin Medium"/>
                <a:sym typeface="Libre Franklin Medium"/>
              </a:defRPr>
            </a:lvl1pPr>
            <a:lvl2pPr marL="914103" marR="0" lvl="1" indent="-342789" algn="l" rtl="0">
              <a:spcBef>
                <a:spcPts val="40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2pPr>
            <a:lvl3pPr marL="1371154" marR="0" lvl="2" indent="-336440" algn="l" rtl="0">
              <a:spcBef>
                <a:spcPts val="300"/>
              </a:spcBef>
              <a:spcAft>
                <a:spcPts val="0"/>
              </a:spcAft>
              <a:buClr>
                <a:srgbClr val="282B2E"/>
              </a:buClr>
              <a:buSzPts val="1700"/>
              <a:buFont typeface="Arial"/>
              <a:buChar char="•"/>
              <a:defRPr sz="1700" b="0" i="0" u="none" strike="noStrike" cap="none">
                <a:solidFill>
                  <a:srgbClr val="282B2E"/>
                </a:solidFill>
                <a:latin typeface="Libre Franklin"/>
                <a:ea typeface="Libre Franklin"/>
                <a:cs typeface="Libre Franklin"/>
                <a:sym typeface="Libre Franklin"/>
              </a:defRPr>
            </a:lvl3pPr>
            <a:lvl4pPr marL="1828205" marR="0" lvl="3" indent="-323744" algn="l" rtl="0">
              <a:spcBef>
                <a:spcPts val="300"/>
              </a:spcBef>
              <a:spcAft>
                <a:spcPts val="0"/>
              </a:spcAft>
              <a:buClr>
                <a:srgbClr val="282B2E"/>
              </a:buClr>
              <a:buSzPts val="1500"/>
              <a:buFont typeface="Arial"/>
              <a:buChar char="–"/>
              <a:defRPr sz="1499" b="0" i="0" u="none" strike="noStrike" cap="none">
                <a:solidFill>
                  <a:srgbClr val="282B2E"/>
                </a:solidFill>
                <a:latin typeface="Libre Franklin"/>
                <a:ea typeface="Libre Franklin"/>
                <a:cs typeface="Libre Franklin"/>
                <a:sym typeface="Libre Franklin"/>
              </a:defRPr>
            </a:lvl4pPr>
            <a:lvl5pPr marL="2285258" marR="0" lvl="4" indent="-317397" algn="l" rtl="0">
              <a:spcBef>
                <a:spcPts val="300"/>
              </a:spcBef>
              <a:spcAft>
                <a:spcPts val="0"/>
              </a:spcAft>
              <a:buClr>
                <a:srgbClr val="282B2E"/>
              </a:buClr>
              <a:buSzPts val="1400"/>
              <a:buFont typeface="Arial"/>
              <a:buChar char="»"/>
              <a:defRPr sz="1400" b="0" i="0" u="none" strike="noStrike" cap="none">
                <a:solidFill>
                  <a:srgbClr val="282B2E"/>
                </a:solidFill>
                <a:latin typeface="Libre Franklin"/>
                <a:ea typeface="Libre Franklin"/>
                <a:cs typeface="Libre Franklin"/>
                <a:sym typeface="Libre Franklin"/>
              </a:defRPr>
            </a:lvl5pPr>
            <a:lvl6pPr marL="2742309" marR="0" lvl="5"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6pPr>
            <a:lvl7pPr marL="3199360" marR="0" lvl="6"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7pPr>
            <a:lvl8pPr marL="3656411" marR="0" lvl="7"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8pPr>
            <a:lvl9pPr marL="4113463" marR="0" lvl="8"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546713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8746436" y="4857750"/>
            <a:ext cx="283264"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4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206" indent="-171402">
              <a:buFont typeface="Wingdings" panose="05000000000000000000" pitchFamily="2" charset="2"/>
              <a:buChar char="§"/>
              <a:defRPr sz="1499">
                <a:latin typeface="Arial" panose="020B0604020202020204" pitchFamily="34" charset="0"/>
                <a:cs typeface="Arial" panose="020B0604020202020204" pitchFamily="34" charset="0"/>
              </a:defRPr>
            </a:lvl2pPr>
            <a:lvl3pPr marL="857010" indent="-171402">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618" indent="-171402">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6689631" y="4871972"/>
            <a:ext cx="1942504"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2/14/24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580779" y="4857750"/>
            <a:ext cx="7504888"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8420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04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Holder 2"/>
          <p:cNvSpPr>
            <a:spLocks noGrp="1"/>
          </p:cNvSpPr>
          <p:nvPr>
            <p:ph type="title"/>
          </p:nvPr>
        </p:nvSpPr>
        <p:spPr>
          <a:xfrm>
            <a:off x="457200" y="2"/>
            <a:ext cx="8229600" cy="700336"/>
          </a:xfrm>
          <a:prstGeom prst="rect">
            <a:avLst/>
          </a:prstGeom>
          <a:solidFill>
            <a:srgbClr val="54C1D4"/>
          </a:solidFill>
        </p:spPr>
        <p:txBody>
          <a:bodyPr lIns="457200" tIns="274320" rIns="457200" bIns="274320" anchor="ctr" anchorCtr="0"/>
          <a:lstStyle>
            <a:lvl1pPr>
              <a:defRPr sz="2615"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457200" y="1183005"/>
            <a:ext cx="8229600" cy="3394710"/>
          </a:xfrm>
          <a:prstGeom prst="rect">
            <a:avLst/>
          </a:prstGeom>
        </p:spPr>
        <p:txBody>
          <a:bodyPr lIns="0" tIns="0" rIns="0" bIns="0"/>
          <a:lstStyle>
            <a:lvl1pPr>
              <a:defRPr sz="2183" b="0" i="0">
                <a:latin typeface="Franklin Gothic Book" panose="020B0503020102020204" pitchFamily="34" charset="0"/>
              </a:defRPr>
            </a:lvl1pPr>
          </a:lstStyle>
          <a:p>
            <a:pPr lvl="0"/>
            <a:r>
              <a:rPr lang="en-US"/>
              <a:t>Edit Master text styles</a:t>
            </a:r>
          </a:p>
        </p:txBody>
      </p:sp>
      <p:sp>
        <p:nvSpPr>
          <p:cNvPr id="4" name="Slide Number Placeholder 5">
            <a:extLst>
              <a:ext uri="{FF2B5EF4-FFF2-40B4-BE49-F238E27FC236}">
                <a16:creationId xmlns:a16="http://schemas.microsoft.com/office/drawing/2014/main" id="{BC6F7879-1C36-4097-A389-FD80A4823A88}"/>
              </a:ext>
            </a:extLst>
          </p:cNvPr>
          <p:cNvSpPr>
            <a:spLocks noGrp="1"/>
          </p:cNvSpPr>
          <p:nvPr>
            <p:ph type="sldNum" sz="quarter" idx="4"/>
          </p:nvPr>
        </p:nvSpPr>
        <p:spPr>
          <a:xfrm>
            <a:off x="8834965" y="4928347"/>
            <a:ext cx="311924" cy="190151"/>
          </a:xfrm>
          <a:prstGeom prst="rect">
            <a:avLst/>
          </a:prstGeom>
        </p:spPr>
        <p:txBody>
          <a:bodyPr/>
          <a:lstStyle>
            <a:lvl1pPr algn="ctr">
              <a:defRPr b="0" i="0">
                <a:solidFill>
                  <a:schemeClr val="bg1"/>
                </a:solidFill>
                <a:latin typeface="Franklin Gothic Medium" panose="020B0603020102020204" pitchFamily="34" charset="0"/>
              </a:defRPr>
            </a:lvl1pPr>
          </a:lstStyle>
          <a:p>
            <a:fld id="{00D414F6-50DE-7C4D-9647-F708F2004FA6}" type="slidenum">
              <a:rPr lang="en-US" smtClean="0"/>
              <a:pPr/>
              <a:t>‹#›</a:t>
            </a:fld>
            <a:endParaRPr lang="en-US"/>
          </a:p>
        </p:txBody>
      </p:sp>
    </p:spTree>
    <p:extLst>
      <p:ext uri="{BB962C8B-B14F-4D97-AF65-F5344CB8AC3E}">
        <p14:creationId xmlns:p14="http://schemas.microsoft.com/office/powerpoint/2010/main" val="5497098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629841" y="371326"/>
            <a:ext cx="8062912" cy="431783"/>
          </a:xfrm>
        </p:spPr>
        <p:txBody>
          <a:bodyPr anchor="b" anchorCtr="0">
            <a:noAutofit/>
          </a:bodyPr>
          <a:lstStyle>
            <a:lvl1pPr>
              <a:defRPr sz="26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628651" y="1173079"/>
            <a:ext cx="3851610" cy="334116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4663742" y="1159669"/>
            <a:ext cx="4029012" cy="335457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628650" y="4767264"/>
            <a:ext cx="7886700" cy="273844"/>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4811852"/>
            <a:ext cx="464720" cy="184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4811852"/>
            <a:ext cx="407569" cy="207749"/>
          </a:xfrm>
          <a:prstGeom prst="rect">
            <a:avLst/>
          </a:prstGeom>
          <a:noFill/>
        </p:spPr>
        <p:txBody>
          <a:bodyPr wrap="square" rtlCol="0">
            <a:spAutoFit/>
          </a:bodyPr>
          <a:lstStyle/>
          <a:p>
            <a:pPr algn="r"/>
            <a:fld id="{F74B1E74-6534-4BBF-ADCE-F475DB71B094}" type="slidenum">
              <a:rPr lang="en-US" sz="750" smtClean="0">
                <a:solidFill>
                  <a:schemeClr val="tx1"/>
                </a:solidFill>
              </a:rPr>
              <a:pPr algn="r"/>
              <a:t>‹#›</a:t>
            </a:fld>
            <a:endParaRPr lang="en-US" sz="750">
              <a:solidFill>
                <a:schemeClr val="tx1"/>
              </a:solidFill>
            </a:endParaRPr>
          </a:p>
        </p:txBody>
      </p:sp>
    </p:spTree>
    <p:extLst>
      <p:ext uri="{BB962C8B-B14F-4D97-AF65-F5344CB8AC3E}">
        <p14:creationId xmlns:p14="http://schemas.microsoft.com/office/powerpoint/2010/main" val="94365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54896" cy="4936388"/>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a:alphaModFix amt="75000"/>
          </a:blip>
          <a:stretch>
            <a:fillRect/>
          </a:stretch>
        </p:blipFill>
        <p:spPr>
          <a:xfrm>
            <a:off x="-33075" y="2499496"/>
            <a:ext cx="9193896" cy="2436893"/>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47869" y="1"/>
            <a:ext cx="1374339" cy="1002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3222547" y="1355969"/>
            <a:ext cx="6592188" cy="23604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145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2000" y="3195529"/>
            <a:ext cx="3360089" cy="540037"/>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3208845" y="4142385"/>
            <a:ext cx="5895126" cy="540037"/>
          </a:xfrm>
          <a:prstGeom prst="rect">
            <a:avLst/>
          </a:prstGeom>
        </p:spPr>
        <p:txBody>
          <a:bodyPr>
            <a:normAutofit/>
          </a:bodyPr>
          <a:lstStyle>
            <a:lvl1pPr marL="0" indent="0" algn="ctr">
              <a:buNone/>
              <a:defRPr sz="2700" b="0" i="0">
                <a:solidFill>
                  <a:schemeClr val="bg1"/>
                </a:solidFill>
                <a:latin typeface="Franklin Gothic Medium" panose="020B06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3963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54896" cy="3213462"/>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47869" y="1"/>
            <a:ext cx="1374339" cy="1002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554341" y="3328369"/>
            <a:ext cx="8269754" cy="527123"/>
          </a:xfrm>
          <a:prstGeom prst="rect">
            <a:avLst/>
          </a:prstGeom>
        </p:spPr>
        <p:txBody>
          <a:bodyPr>
            <a:normAutofit/>
          </a:bodyPr>
          <a:lstStyle>
            <a:lvl1pPr marL="0" indent="0" algn="l">
              <a:buNone/>
              <a:defRPr sz="3000" b="0" i="0">
                <a:solidFill>
                  <a:srgbClr val="282B2E"/>
                </a:solidFill>
                <a:latin typeface="Franklin Gothic Medium" panose="020B06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554669" y="3970398"/>
            <a:ext cx="4171052" cy="24834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559106" y="4306259"/>
            <a:ext cx="1854939" cy="216515"/>
          </a:xfrm>
          <a:prstGeom prst="rect">
            <a:avLst/>
          </a:prstGeom>
        </p:spPr>
        <p:txBody>
          <a:bodyPr>
            <a:normAutofit/>
          </a:bodyPr>
          <a:lstStyle>
            <a:lvl1pPr>
              <a:buNone/>
              <a:defRPr sz="9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2978741" y="1595709"/>
            <a:ext cx="6592188" cy="23604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1450" b="0" i="0">
                <a:solidFill>
                  <a:schemeClr val="bg1"/>
                </a:solidFill>
                <a:latin typeface="Franklin Gothic Book" panose="020B0503020102020204" pitchFamily="34" charset="0"/>
              </a:rPr>
              <a:t>water</a:t>
            </a:r>
          </a:p>
        </p:txBody>
      </p:sp>
    </p:spTree>
    <p:extLst>
      <p:ext uri="{BB962C8B-B14F-4D97-AF65-F5344CB8AC3E}">
        <p14:creationId xmlns:p14="http://schemas.microsoft.com/office/powerpoint/2010/main" val="2091754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93314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93049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08579449"/>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650694758"/>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4931228"/>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716191"/>
            <a:ext cx="9143999" cy="57342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6043559" y="789264"/>
            <a:ext cx="2934947" cy="500350"/>
          </a:xfrm>
          <a:prstGeom prst="rect">
            <a:avLst/>
          </a:prstGeom>
        </p:spPr>
        <p:txBody>
          <a:bodyPr anchor="ctr" anchorCtr="0"/>
          <a:lstStyle>
            <a:lvl1pPr marL="0" indent="0" algn="r">
              <a:buFontTx/>
              <a:buNone/>
              <a:defRPr sz="12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335970057"/>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512869"/>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618957"/>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9050"/>
            <a:ext cx="9144000" cy="4957911"/>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3138504"/>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70837520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35778"/>
            <a:ext cx="9144000" cy="496997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Content Placeholder 6"/>
          <p:cNvSpPr>
            <a:spLocks noGrp="1"/>
          </p:cNvSpPr>
          <p:nvPr>
            <p:ph sz="quarter" idx="10"/>
          </p:nvPr>
        </p:nvSpPr>
        <p:spPr>
          <a:xfrm>
            <a:off x="358211" y="784900"/>
            <a:ext cx="8427200" cy="402802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61900"/>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387294834"/>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064961"/>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19051"/>
            <a:ext cx="9143999" cy="646306"/>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86533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189" y="-35778"/>
            <a:ext cx="9144189" cy="646306"/>
          </a:xfrm>
          <a:prstGeom prst="rect">
            <a:avLst/>
          </a:prstGeom>
        </p:spPr>
      </p:pic>
      <p:sp>
        <p:nvSpPr>
          <p:cNvPr id="2" name="Title 1"/>
          <p:cNvSpPr>
            <a:spLocks noGrp="1"/>
          </p:cNvSpPr>
          <p:nvPr>
            <p:ph type="title"/>
          </p:nvPr>
        </p:nvSpPr>
        <p:spPr>
          <a:xfrm>
            <a:off x="-189" y="-35778"/>
            <a:ext cx="9143999" cy="646306"/>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038698"/>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43498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94565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lvl1pPr>
            <a:lvl2pPr>
              <a:buSzPct val="80000"/>
              <a:buFont typeface="Courier New" pitchFamily="49" charset="0"/>
              <a:buChar char="o"/>
              <a:defRPr lang="en-US" sz="1650" kern="1200" dirty="0" smtClean="0">
                <a:solidFill>
                  <a:schemeClr val="tx1"/>
                </a:solidFill>
                <a:latin typeface="+mn-lt"/>
                <a:ea typeface="+mn-ea"/>
                <a:cs typeface="+mn-cs"/>
              </a:defRPr>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lvl1pPr>
            <a:lvl2pPr>
              <a:buSzPct val="80000"/>
              <a:buFont typeface="Courier New" pitchFamily="49" charset="0"/>
              <a:buChar char="o"/>
              <a:defRPr sz="1650"/>
            </a:lvl2pPr>
            <a:lvl3pPr>
              <a:buFont typeface="Calibri" pitchFamily="34" charset="0"/>
              <a:buChar char="–"/>
              <a:defRPr sz="1500"/>
            </a:lvl3pPr>
            <a:lvl4pPr>
              <a:buFont typeface="Wingdings" pitchFamily="2" charset="2"/>
              <a:buChar cha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lvl1pPr>
          </a:lstStyle>
          <a:p>
            <a:pPr lvl="0"/>
            <a:r>
              <a:rPr lang="en-US"/>
              <a:t>Click to 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lvl1pPr>
          </a:lstStyle>
          <a:p>
            <a:pPr lvl="0"/>
            <a:r>
              <a:rPr lang="en-US"/>
              <a:t>Click to edit Master text styles</a:t>
            </a:r>
          </a:p>
        </p:txBody>
      </p:sp>
    </p:spTree>
    <p:extLst>
      <p:ext uri="{BB962C8B-B14F-4D97-AF65-F5344CB8AC3E}">
        <p14:creationId xmlns:p14="http://schemas.microsoft.com/office/powerpoint/2010/main" val="72268458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18425518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3"/>
            <a:ext cx="9144000" cy="609544"/>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28837566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64325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baseline="0">
                <a:solidFill>
                  <a:srgbClr val="FFFFFF"/>
                </a:solidFill>
              </a:defRPr>
            </a:lvl1pPr>
            <a:lvl2pPr>
              <a:buSzPct val="80000"/>
              <a:buFont typeface="Courier New" pitchFamily="49" charset="0"/>
              <a:buChar char="o"/>
              <a:defRPr lang="en-US" sz="1650" kern="1200" dirty="0" smtClean="0">
                <a:solidFill>
                  <a:srgbClr val="FFFFFF"/>
                </a:solidFill>
                <a:latin typeface="+mn-lt"/>
                <a:ea typeface="+mn-ea"/>
                <a:cs typeface="+mn-cs"/>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a:solidFill>
                  <a:srgbClr val="FFFFFF"/>
                </a:solidFill>
              </a:defRPr>
            </a:lvl1pPr>
            <a:lvl2pPr>
              <a:buSzPct val="80000"/>
              <a:buFont typeface="Courier New" pitchFamily="49" charset="0"/>
              <a:buChar char="o"/>
              <a:defRPr sz="1650">
                <a:solidFill>
                  <a:srgbClr val="FFFFFF"/>
                </a:solidFill>
              </a:defRPr>
            </a:lvl2pPr>
            <a:lvl3pPr>
              <a:buFont typeface="Calibri" pitchFamily="34" charset="0"/>
              <a:buChar char="–"/>
              <a:defRPr sz="1500">
                <a:solidFill>
                  <a:srgbClr val="FFFFFF"/>
                </a:solidFill>
              </a:defRPr>
            </a:lvl3pPr>
            <a:lvl4pPr>
              <a:buFont typeface="Wingdings" pitchFamily="2" charset="2"/>
              <a:buChar char="§"/>
              <a:defRPr sz="1350">
                <a:solidFill>
                  <a:srgbClr val="FFFFFF"/>
                </a:solidFill>
              </a:defRPr>
            </a:lvl4pPr>
            <a:lvl5pPr>
              <a:defRPr sz="135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607914"/>
            <a:ext cx="914399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570759"/>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19050"/>
            <a:ext cx="9144000" cy="4960235"/>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358211" y="784900"/>
            <a:ext cx="8427200" cy="4028027"/>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666577"/>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19050"/>
            <a:ext cx="9144000" cy="4953248"/>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306809910"/>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770337"/>
            <a:ext cx="9144000" cy="4169965"/>
          </a:xfrm>
          <a:prstGeom prst="rect">
            <a:avLst/>
          </a:prstGeom>
          <a:solidFill>
            <a:schemeClr val="lt1"/>
          </a:solidFill>
          <a:ln>
            <a:noFill/>
          </a:ln>
          <a:effectLst/>
        </p:spPr>
        <p:txBody>
          <a:bodyPr spcFirstLastPara="1" wrap="square" lIns="68551" tIns="34266" rIns="68551" bIns="34266" anchor="ctr" anchorCtr="0">
            <a:noAutofit/>
          </a:bodyPr>
          <a:lstStyle/>
          <a:p>
            <a:pPr marL="0" marR="0" lvl="0" indent="0" algn="ctr" rtl="0">
              <a:spcBef>
                <a:spcPts val="0"/>
              </a:spcBef>
              <a:spcAft>
                <a:spcPts val="0"/>
              </a:spcAft>
              <a:buNone/>
            </a:pPr>
            <a:endParaRPr sz="134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375019" y="1391499"/>
            <a:ext cx="4129746"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chemeClr val="dk1"/>
              </a:buClr>
              <a:buSzPts val="1760"/>
              <a:buFont typeface="Courier New"/>
              <a:buChar char="o"/>
              <a:defRPr sz="1499" b="0" i="0" u="none" strike="noStrike" cap="none">
                <a:solidFill>
                  <a:schemeClr val="dk1"/>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4696012" y="1391499"/>
            <a:ext cx="4249271" cy="3200400"/>
          </a:xfrm>
          <a:prstGeom prst="rect">
            <a:avLst/>
          </a:prstGeom>
          <a:noFill/>
          <a:ln>
            <a:noFill/>
          </a:ln>
        </p:spPr>
        <p:txBody>
          <a:bodyPr spcFirstLastPara="1" wrap="square" lIns="91425" tIns="45700" rIns="91425" bIns="45700" anchor="t" anchorCtr="0">
            <a:noAutofit/>
          </a:bodyPr>
          <a:lstStyle>
            <a:lvl1pPr marL="342797" marR="0" lvl="0" indent="-276143" algn="l" rtl="0">
              <a:spcBef>
                <a:spcPts val="330"/>
              </a:spcBef>
              <a:spcAft>
                <a:spcPts val="0"/>
              </a:spcAft>
              <a:buClr>
                <a:srgbClr val="282B2E"/>
              </a:buClr>
              <a:buSzPts val="2200"/>
              <a:buFont typeface="Arial"/>
              <a:buChar char="•"/>
              <a:defRPr sz="1649" b="0" i="0" u="none" strike="noStrike" cap="none">
                <a:solidFill>
                  <a:srgbClr val="282B2E"/>
                </a:solidFill>
                <a:latin typeface="+mn-lt"/>
                <a:ea typeface="Libre Franklin Medium"/>
                <a:cs typeface="Libre Franklin Medium"/>
                <a:sym typeface="Libre Franklin Medium"/>
              </a:defRPr>
            </a:lvl1pPr>
            <a:lvl2pPr marL="685595" marR="0" lvl="1" indent="-255194" algn="l" rtl="0">
              <a:spcBef>
                <a:spcPts val="330"/>
              </a:spcBef>
              <a:spcAft>
                <a:spcPts val="0"/>
              </a:spcAft>
              <a:buClr>
                <a:srgbClr val="282B2E"/>
              </a:buClr>
              <a:buSzPts val="1760"/>
              <a:buFont typeface="Courier New"/>
              <a:buChar char="o"/>
              <a:defRPr sz="1499" b="0" i="0" u="none" strike="noStrike" cap="none">
                <a:solidFill>
                  <a:srgbClr val="282B2E"/>
                </a:solidFill>
                <a:latin typeface="+mn-lt"/>
                <a:ea typeface="Libre Franklin"/>
                <a:cs typeface="Libre Franklin"/>
                <a:sym typeface="Libre Franklin"/>
              </a:defRPr>
            </a:lvl2pPr>
            <a:lvl3pPr marL="1028392" marR="0" lvl="2" indent="-266620" algn="l" rtl="0">
              <a:spcBef>
                <a:spcPts val="300"/>
              </a:spcBef>
              <a:spcAft>
                <a:spcPts val="0"/>
              </a:spcAft>
              <a:buClr>
                <a:srgbClr val="282B2E"/>
              </a:buClr>
              <a:buSzPts val="2000"/>
              <a:buFont typeface="Calibri"/>
              <a:buChar char="–"/>
              <a:defRPr sz="1499" b="0" i="0" u="none" strike="noStrike" cap="none">
                <a:solidFill>
                  <a:srgbClr val="282B2E"/>
                </a:solidFill>
                <a:latin typeface="Libre Franklin"/>
                <a:ea typeface="Libre Franklin"/>
                <a:cs typeface="Libre Franklin"/>
                <a:sym typeface="Libre Franklin"/>
              </a:defRPr>
            </a:lvl3pPr>
            <a:lvl4pPr marL="1371188" marR="0" lvl="3" indent="-257098" algn="l" rtl="0">
              <a:spcBef>
                <a:spcPts val="270"/>
              </a:spcBef>
              <a:spcAft>
                <a:spcPts val="0"/>
              </a:spcAft>
              <a:buClr>
                <a:srgbClr val="282B2E"/>
              </a:buClr>
              <a:buSzPts val="1800"/>
              <a:buFont typeface="Noto Sans Symbols"/>
              <a:buChar char="▪"/>
              <a:defRPr sz="134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6pPr>
            <a:lvl7pPr marL="2399580" marR="0" lvl="6"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7pPr>
            <a:lvl8pPr marL="2742377" marR="0" lvl="7"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8pPr>
            <a:lvl9pPr marL="3085175" marR="0" lvl="8" indent="-257098" algn="l" rtl="0">
              <a:spcBef>
                <a:spcPts val="270"/>
              </a:spcBef>
              <a:spcAft>
                <a:spcPts val="0"/>
              </a:spcAft>
              <a:buClr>
                <a:schemeClr val="dk1"/>
              </a:buClr>
              <a:buSzPts val="1800"/>
              <a:buFont typeface="Arial"/>
              <a:buChar char="•"/>
              <a:defRPr sz="134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375020" y="880892"/>
            <a:ext cx="4122276"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4696012" y="880892"/>
            <a:ext cx="4249271" cy="342900"/>
          </a:xfrm>
          <a:prstGeom prst="rect">
            <a:avLst/>
          </a:prstGeom>
          <a:noFill/>
          <a:ln>
            <a:noFill/>
          </a:ln>
        </p:spPr>
        <p:txBody>
          <a:bodyPr spcFirstLastPara="1" wrap="square" lIns="91425" tIns="45700" rIns="91425" bIns="45700" anchor="ctr" anchorCtr="0">
            <a:noAutofit/>
          </a:bodyPr>
          <a:lstStyle>
            <a:lvl1pPr marL="171398" marR="0" lvl="0" indent="-171398" algn="l" rtl="0">
              <a:spcBef>
                <a:spcPts val="360"/>
              </a:spcBef>
              <a:spcAft>
                <a:spcPts val="0"/>
              </a:spcAft>
              <a:buClr>
                <a:srgbClr val="282B2E"/>
              </a:buClr>
              <a:buSzPts val="2400"/>
              <a:buFont typeface="Arial"/>
              <a:buNone/>
              <a:defRPr sz="1799" b="1" i="0" u="none" strike="noStrike" cap="none">
                <a:solidFill>
                  <a:srgbClr val="282B2E"/>
                </a:solidFill>
                <a:latin typeface="+mn-lt"/>
                <a:ea typeface="Libre Franklin Medium"/>
                <a:cs typeface="Libre Franklin Medium"/>
                <a:sym typeface="Libre Franklin Medium"/>
              </a:defRPr>
            </a:lvl1pPr>
            <a:lvl2pPr marL="685595" marR="0" lvl="1" indent="-285665" algn="l" rtl="0">
              <a:spcBef>
                <a:spcPts val="360"/>
              </a:spcBef>
              <a:spcAft>
                <a:spcPts val="0"/>
              </a:spcAft>
              <a:buClr>
                <a:srgbClr val="282B2E"/>
              </a:buClr>
              <a:buSzPts val="2400"/>
              <a:buFont typeface="Arial"/>
              <a:buChar char="–"/>
              <a:defRPr sz="1799" b="0" i="0" u="none" strike="noStrike" cap="none">
                <a:solidFill>
                  <a:srgbClr val="282B2E"/>
                </a:solidFill>
                <a:latin typeface="Libre Franklin"/>
                <a:ea typeface="Libre Franklin"/>
                <a:cs typeface="Libre Franklin"/>
                <a:sym typeface="Libre Franklin"/>
              </a:defRPr>
            </a:lvl2pPr>
            <a:lvl3pPr marL="1028392" marR="0" lvl="2" indent="-276143" algn="l" rtl="0">
              <a:spcBef>
                <a:spcPts val="330"/>
              </a:spcBef>
              <a:spcAft>
                <a:spcPts val="0"/>
              </a:spcAft>
              <a:buClr>
                <a:srgbClr val="282B2E"/>
              </a:buClr>
              <a:buSzPts val="2200"/>
              <a:buFont typeface="Arial"/>
              <a:buChar char="•"/>
              <a:defRPr sz="1649" b="0" i="0" u="none" strike="noStrike" cap="none">
                <a:solidFill>
                  <a:srgbClr val="282B2E"/>
                </a:solidFill>
                <a:latin typeface="Libre Franklin"/>
                <a:ea typeface="Libre Franklin"/>
                <a:cs typeface="Libre Franklin"/>
                <a:sym typeface="Libre Franklin"/>
              </a:defRPr>
            </a:lvl3pPr>
            <a:lvl4pPr marL="1371188" marR="0" lvl="3" indent="-266620" algn="l" rtl="0">
              <a:spcBef>
                <a:spcPts val="300"/>
              </a:spcBef>
              <a:spcAft>
                <a:spcPts val="0"/>
              </a:spcAft>
              <a:buClr>
                <a:srgbClr val="282B2E"/>
              </a:buClr>
              <a:buSzPts val="2000"/>
              <a:buFont typeface="Arial"/>
              <a:buChar char="–"/>
              <a:defRPr sz="1499" b="0" i="0" u="none" strike="noStrike" cap="none">
                <a:solidFill>
                  <a:srgbClr val="282B2E"/>
                </a:solidFill>
                <a:latin typeface="Libre Franklin"/>
                <a:ea typeface="Libre Franklin"/>
                <a:cs typeface="Libre Franklin"/>
                <a:sym typeface="Libre Franklin"/>
              </a:defRPr>
            </a:lvl4pPr>
            <a:lvl5pPr marL="1713986" marR="0" lvl="4" indent="-257098" algn="l" rtl="0">
              <a:spcBef>
                <a:spcPts val="270"/>
              </a:spcBef>
              <a:spcAft>
                <a:spcPts val="0"/>
              </a:spcAft>
              <a:buClr>
                <a:srgbClr val="282B2E"/>
              </a:buClr>
              <a:buSzPts val="1800"/>
              <a:buFont typeface="Arial"/>
              <a:buChar char="»"/>
              <a:defRPr sz="1349" b="0" i="0" u="none" strike="noStrike" cap="none">
                <a:solidFill>
                  <a:srgbClr val="282B2E"/>
                </a:solidFill>
                <a:latin typeface="Libre Franklin"/>
                <a:ea typeface="Libre Franklin"/>
                <a:cs typeface="Libre Franklin"/>
                <a:sym typeface="Libre Franklin"/>
              </a:defRPr>
            </a:lvl5pPr>
            <a:lvl6pPr marL="2056783" marR="0" lvl="5"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6pPr>
            <a:lvl7pPr marL="2399580" marR="0" lvl="6"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7pPr>
            <a:lvl8pPr marL="2742377" marR="0" lvl="7"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8pPr>
            <a:lvl9pPr marL="3085175" marR="0" lvl="8" indent="-266620" algn="l" rtl="0">
              <a:spcBef>
                <a:spcPts val="300"/>
              </a:spcBef>
              <a:spcAft>
                <a:spcPts val="0"/>
              </a:spcAft>
              <a:buClr>
                <a:schemeClr val="dk1"/>
              </a:buClr>
              <a:buSzPts val="20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457320" y="105458"/>
            <a:ext cx="8229362"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2624"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474"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970007553"/>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958"/>
            <a:ext cx="9143985" cy="956827"/>
          </a:xfrm>
          <a:prstGeom prst="rect">
            <a:avLst/>
          </a:prstGeom>
        </p:spPr>
      </p:pic>
      <p:sp>
        <p:nvSpPr>
          <p:cNvPr id="9" name="Text Placeholder 8"/>
          <p:cNvSpPr>
            <a:spLocks noGrp="1"/>
          </p:cNvSpPr>
          <p:nvPr>
            <p:ph type="body" sz="quarter" idx="10"/>
          </p:nvPr>
        </p:nvSpPr>
        <p:spPr>
          <a:xfrm>
            <a:off x="457201" y="1371602"/>
            <a:ext cx="8120064" cy="337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57201" y="253805"/>
            <a:ext cx="4123076" cy="702063"/>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8651590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2645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770335"/>
            <a:ext cx="9144000" cy="4163700"/>
          </a:xfrm>
          <a:prstGeom prst="rect">
            <a:avLst/>
          </a:prstGeom>
          <a:solidFill>
            <a:schemeClr val="lt1"/>
          </a:solidFill>
          <a:ln>
            <a:noFill/>
          </a:ln>
          <a:effectLst/>
        </p:spPr>
        <p:txBody>
          <a:bodyPr spcFirstLastPara="1" wrap="square" lIns="68557" tIns="34266" rIns="68557" bIns="34266" anchor="ctr" anchorCtr="0">
            <a:noAutofit/>
          </a:bodyPr>
          <a:lstStyle/>
          <a:p>
            <a:pPr marL="0" marR="0" lvl="0" indent="0" algn="ctr" rtl="0">
              <a:spcBef>
                <a:spcPts val="0"/>
              </a:spcBef>
              <a:spcAft>
                <a:spcPts val="0"/>
              </a:spcAft>
              <a:buNone/>
            </a:pPr>
            <a:endParaRPr sz="1400"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462083" y="161166"/>
            <a:ext cx="8229300" cy="6096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2499"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2499"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462084" y="1116701"/>
            <a:ext cx="8323200" cy="3598200"/>
          </a:xfrm>
          <a:prstGeom prst="rect">
            <a:avLst/>
          </a:prstGeom>
          <a:noFill/>
          <a:ln>
            <a:noFill/>
          </a:ln>
        </p:spPr>
        <p:txBody>
          <a:bodyPr spcFirstLastPara="1" wrap="square" lIns="68575" tIns="34275" rIns="68575" bIns="34275" anchor="t" anchorCtr="0">
            <a:noAutofit/>
          </a:bodyPr>
          <a:lstStyle>
            <a:lvl1pPr marL="457052" marR="0" lvl="0" indent="-355484" algn="l" rtl="0">
              <a:spcBef>
                <a:spcPts val="400"/>
              </a:spcBef>
              <a:spcAft>
                <a:spcPts val="0"/>
              </a:spcAft>
              <a:buClr>
                <a:srgbClr val="282B2E"/>
              </a:buClr>
              <a:buSzPts val="2000"/>
              <a:buFont typeface="Arial"/>
              <a:buChar char="•"/>
              <a:defRPr sz="2000" b="0" i="0" u="none" strike="noStrike" cap="none">
                <a:solidFill>
                  <a:srgbClr val="282B2E"/>
                </a:solidFill>
                <a:latin typeface="+mn-lt"/>
                <a:ea typeface="Libre Franklin Medium"/>
                <a:cs typeface="Libre Franklin Medium"/>
                <a:sym typeface="Libre Franklin Medium"/>
              </a:defRPr>
            </a:lvl1pPr>
            <a:lvl2pPr marL="914103" marR="0" lvl="1" indent="-342789" algn="l" rtl="0">
              <a:spcBef>
                <a:spcPts val="40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2pPr>
            <a:lvl3pPr marL="1371154" marR="0" lvl="2" indent="-336440" algn="l" rtl="0">
              <a:spcBef>
                <a:spcPts val="300"/>
              </a:spcBef>
              <a:spcAft>
                <a:spcPts val="0"/>
              </a:spcAft>
              <a:buClr>
                <a:srgbClr val="282B2E"/>
              </a:buClr>
              <a:buSzPts val="1700"/>
              <a:buFont typeface="Arial"/>
              <a:buChar char="•"/>
              <a:defRPr sz="1700" b="0" i="0" u="none" strike="noStrike" cap="none">
                <a:solidFill>
                  <a:srgbClr val="282B2E"/>
                </a:solidFill>
                <a:latin typeface="Libre Franklin"/>
                <a:ea typeface="Libre Franklin"/>
                <a:cs typeface="Libre Franklin"/>
                <a:sym typeface="Libre Franklin"/>
              </a:defRPr>
            </a:lvl3pPr>
            <a:lvl4pPr marL="1828205" marR="0" lvl="3" indent="-323744" algn="l" rtl="0">
              <a:spcBef>
                <a:spcPts val="300"/>
              </a:spcBef>
              <a:spcAft>
                <a:spcPts val="0"/>
              </a:spcAft>
              <a:buClr>
                <a:srgbClr val="282B2E"/>
              </a:buClr>
              <a:buSzPts val="1500"/>
              <a:buFont typeface="Arial"/>
              <a:buChar char="–"/>
              <a:defRPr sz="1499" b="0" i="0" u="none" strike="noStrike" cap="none">
                <a:solidFill>
                  <a:srgbClr val="282B2E"/>
                </a:solidFill>
                <a:latin typeface="Libre Franklin"/>
                <a:ea typeface="Libre Franklin"/>
                <a:cs typeface="Libre Franklin"/>
                <a:sym typeface="Libre Franklin"/>
              </a:defRPr>
            </a:lvl4pPr>
            <a:lvl5pPr marL="2285258" marR="0" lvl="4" indent="-317397" algn="l" rtl="0">
              <a:spcBef>
                <a:spcPts val="300"/>
              </a:spcBef>
              <a:spcAft>
                <a:spcPts val="0"/>
              </a:spcAft>
              <a:buClr>
                <a:srgbClr val="282B2E"/>
              </a:buClr>
              <a:buSzPts val="1400"/>
              <a:buFont typeface="Arial"/>
              <a:buChar char="»"/>
              <a:defRPr sz="1400" b="0" i="0" u="none" strike="noStrike" cap="none">
                <a:solidFill>
                  <a:srgbClr val="282B2E"/>
                </a:solidFill>
                <a:latin typeface="Libre Franklin"/>
                <a:ea typeface="Libre Franklin"/>
                <a:cs typeface="Libre Franklin"/>
                <a:sym typeface="Libre Franklin"/>
              </a:defRPr>
            </a:lvl5pPr>
            <a:lvl6pPr marL="2742309" marR="0" lvl="5"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6pPr>
            <a:lvl7pPr marL="3199360" marR="0" lvl="6"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7pPr>
            <a:lvl8pPr marL="3656411" marR="0" lvl="7"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8pPr>
            <a:lvl9pPr marL="4113463" marR="0" lvl="8" indent="-323744" algn="l" rtl="0">
              <a:spcBef>
                <a:spcPts val="300"/>
              </a:spcBef>
              <a:spcAft>
                <a:spcPts val="0"/>
              </a:spcAft>
              <a:buClr>
                <a:schemeClr val="dk1"/>
              </a:buClr>
              <a:buSzPts val="1500"/>
              <a:buFont typeface="Arial"/>
              <a:buChar char="•"/>
              <a:defRPr sz="14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392993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p:cNvSpPr>
            <a:spLocks noGrp="1"/>
          </p:cNvSpPr>
          <p:nvPr>
            <p:ph type="sldNum" sz="quarter" idx="12"/>
          </p:nvPr>
        </p:nvSpPr>
        <p:spPr>
          <a:xfrm>
            <a:off x="8746436" y="4857750"/>
            <a:ext cx="283264"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4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206" indent="-171402">
              <a:buFont typeface="Wingdings" panose="05000000000000000000" pitchFamily="2" charset="2"/>
              <a:buChar char="§"/>
              <a:defRPr sz="1499">
                <a:latin typeface="Arial" panose="020B0604020202020204" pitchFamily="34" charset="0"/>
                <a:cs typeface="Arial" panose="020B0604020202020204" pitchFamily="34" charset="0"/>
              </a:defRPr>
            </a:lvl2pPr>
            <a:lvl3pPr marL="857010" indent="-171402">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618" indent="-171402">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6689631" y="4871972"/>
            <a:ext cx="1942504"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2/14/24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580779" y="4857750"/>
            <a:ext cx="7504888"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a:p>
        </p:txBody>
      </p:sp>
    </p:spTree>
    <p:extLst>
      <p:ext uri="{BB962C8B-B14F-4D97-AF65-F5344CB8AC3E}">
        <p14:creationId xmlns:p14="http://schemas.microsoft.com/office/powerpoint/2010/main" val="7453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31805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Simple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92119" y="794480"/>
            <a:ext cx="4317167" cy="907143"/>
          </a:xfrm>
        </p:spPr>
        <p:txBody>
          <a:bodyPr/>
          <a:lstStyle>
            <a:lvl1pPr>
              <a:defRPr/>
            </a:lvl1pPr>
          </a:lstStyle>
          <a:p>
            <a:r>
              <a:rPr lang="en-US"/>
              <a:t>Simple Slide – 1 column</a:t>
            </a:r>
          </a:p>
        </p:txBody>
      </p:sp>
      <p:sp>
        <p:nvSpPr>
          <p:cNvPr id="9" name="Text Placeholder 8"/>
          <p:cNvSpPr>
            <a:spLocks noGrp="1"/>
          </p:cNvSpPr>
          <p:nvPr>
            <p:ph type="body" sz="quarter" idx="10"/>
          </p:nvPr>
        </p:nvSpPr>
        <p:spPr>
          <a:xfrm>
            <a:off x="4392118" y="1729126"/>
            <a:ext cx="4185145" cy="3187649"/>
          </a:xfrm>
          <a:prstGeom prst="rect">
            <a:avLst/>
          </a:prstGeom>
        </p:spPr>
        <p:txBody>
          <a:bodyPr>
            <a:normAutofit/>
          </a:bodyPr>
          <a:lstStyle>
            <a:lvl1pPr marL="342815" indent="-225369">
              <a:tabLst/>
              <a:defRPr sz="2000">
                <a:solidFill>
                  <a:schemeClr val="tx1">
                    <a:lumMod val="50000"/>
                  </a:schemeClr>
                </a:solidFill>
              </a:defRPr>
            </a:lvl1pPr>
            <a:lvl2pPr marL="628493" indent="-284092">
              <a:buFont typeface="Arial" panose="020B0604020202020204" pitchFamily="34" charset="0"/>
              <a:buChar char="•"/>
              <a:tabLst/>
              <a:defRPr sz="2000">
                <a:solidFill>
                  <a:schemeClr val="tx1">
                    <a:lumMod val="50000"/>
                  </a:schemeClr>
                </a:solidFill>
              </a:defRPr>
            </a:lvl2pPr>
            <a:lvl3pPr marL="914171" indent="-236479">
              <a:tabLst/>
              <a:defRPr sz="2000">
                <a:solidFill>
                  <a:schemeClr val="tx1">
                    <a:lumMod val="50000"/>
                  </a:schemeClr>
                </a:solidFill>
              </a:defRPr>
            </a:lvl3pPr>
            <a:lvl4pPr marL="1150650" indent="-226956">
              <a:buFont typeface="Arial" panose="020B0604020202020204" pitchFamily="34" charset="0"/>
              <a:buChar char="•"/>
              <a:tabLst/>
              <a:defRPr sz="2000">
                <a:solidFill>
                  <a:schemeClr val="tx1">
                    <a:lumMod val="50000"/>
                  </a:schemeClr>
                </a:solidFill>
              </a:defRPr>
            </a:lvl4pPr>
            <a:lvl5pPr marL="1436329" indent="-226956">
              <a:buFont typeface="Arial" panose="020B0604020202020204" pitchFamily="34" charset="0"/>
              <a:buChar char="•"/>
              <a:tabLst/>
              <a:defRPr sz="2000">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DB361E05-56C8-8149-B76D-5FBFE53D5428}"/>
              </a:ext>
            </a:extLst>
          </p:cNvPr>
          <p:cNvSpPr>
            <a:spLocks noGrp="1"/>
          </p:cNvSpPr>
          <p:nvPr>
            <p:ph type="pic" sz="quarter" idx="11" hasCustomPrompt="1"/>
          </p:nvPr>
        </p:nvSpPr>
        <p:spPr>
          <a:xfrm>
            <a:off x="1" y="1"/>
            <a:ext cx="3792511" cy="4916774"/>
          </a:xfrm>
          <a:prstGeom prst="rect">
            <a:avLst/>
          </a:prstGeom>
          <a:solidFill>
            <a:schemeClr val="tx1">
              <a:lumMod val="20000"/>
              <a:lumOff val="80000"/>
            </a:schemeClr>
          </a:solidFill>
        </p:spPr>
        <p:txBody>
          <a:bodyPr>
            <a:normAutofit/>
          </a:bodyPr>
          <a:lstStyle>
            <a:lvl1pPr marL="117446" indent="0" algn="ctr">
              <a:buNone/>
              <a:defRPr sz="1600"/>
            </a:lvl1pPr>
          </a:lstStyle>
          <a:p>
            <a:r>
              <a:rPr lang="en-US"/>
              <a:t>Insert Image</a:t>
            </a:r>
          </a:p>
        </p:txBody>
      </p:sp>
    </p:spTree>
    <p:extLst>
      <p:ext uri="{BB962C8B-B14F-4D97-AF65-F5344CB8AC3E}">
        <p14:creationId xmlns:p14="http://schemas.microsoft.com/office/powerpoint/2010/main" val="3505865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theme" Target="../theme/theme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theme" Target="../theme/theme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1" r:id="rId3"/>
    <p:sldLayoutId id="2147483675" r:id="rId4"/>
    <p:sldLayoutId id="2147483650" r:id="rId5"/>
    <p:sldLayoutId id="2147483653" r:id="rId6"/>
    <p:sldLayoutId id="2147483654" r:id="rId7"/>
    <p:sldLayoutId id="2147483655" r:id="rId8"/>
    <p:sldLayoutId id="2147483656" r:id="rId9"/>
    <p:sldLayoutId id="2147483657" r:id="rId10"/>
    <p:sldLayoutId id="2147483689" r:id="rId11"/>
    <p:sldLayoutId id="2147483690" r:id="rId12"/>
    <p:sldLayoutId id="2147483691" r:id="rId13"/>
    <p:sldLayoutId id="2147483692" r:id="rId14"/>
    <p:sldLayoutId id="2147483693" r:id="rId15"/>
    <p:sldLayoutId id="2147483694" r:id="rId16"/>
    <p:sldLayoutId id="2147483895" r:id="rId17"/>
    <p:sldLayoutId id="2147483666" r:id="rId18"/>
    <p:sldLayoutId id="2147483667" r:id="rId19"/>
    <p:sldLayoutId id="2147483665" r:id="rId20"/>
    <p:sldLayoutId id="2147483668" r:id="rId21"/>
    <p:sldLayoutId id="2147483669" r:id="rId22"/>
    <p:sldLayoutId id="2147483670" r:id="rId23"/>
    <p:sldLayoutId id="2147483671" r:id="rId24"/>
    <p:sldLayoutId id="2147483676" r:id="rId25"/>
    <p:sldLayoutId id="2147483681" r:id="rId26"/>
    <p:sldLayoutId id="2147483682" r:id="rId27"/>
    <p:sldLayoutId id="2147483687" r:id="rId28"/>
    <p:sldLayoutId id="2147483688" r:id="rId29"/>
    <p:sldLayoutId id="2147483678" r:id="rId30"/>
    <p:sldLayoutId id="2147483683" r:id="rId31"/>
    <p:sldLayoutId id="2147483684" r:id="rId32"/>
    <p:sldLayoutId id="2147483685" r:id="rId33"/>
    <p:sldLayoutId id="2147483680" r:id="rId34"/>
    <p:sldLayoutId id="2147483686" r:id="rId35"/>
    <p:sldLayoutId id="2147483672" r:id="rId36"/>
    <p:sldLayoutId id="2147483696" r:id="rId37"/>
    <p:sldLayoutId id="2147483673" r:id="rId38"/>
    <p:sldLayoutId id="2147483896" r:id="rId39"/>
    <p:sldLayoutId id="2147483897" r:id="rId40"/>
    <p:sldLayoutId id="2147483898" r:id="rId41"/>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87440" y="4933951"/>
            <a:ext cx="7756560" cy="213122"/>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4933951"/>
            <a:ext cx="1387440" cy="213122"/>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19050"/>
            <a:ext cx="872479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360854" y="785813"/>
            <a:ext cx="8229362"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4765557"/>
      </p:ext>
    </p:extLst>
  </p:cSld>
  <p:clrMap bg1="lt1" tx1="dk1" bg2="lt2" tx2="dk2" accent1="accent1" accent2="accent2" accent3="accent3" accent4="accent4" accent5="accent5" accent6="accent6" hlink="hlink" folHlink="folHlink"/>
  <p:sldLayoutIdLst>
    <p:sldLayoutId id="2147483704" r:id="rId1"/>
    <p:sldLayoutId id="2147483746" r:id="rId2"/>
    <p:sldLayoutId id="2147483740" r:id="rId3"/>
    <p:sldLayoutId id="2147483705" r:id="rId4"/>
    <p:sldLayoutId id="2147483741" r:id="rId5"/>
    <p:sldLayoutId id="2147483727" r:id="rId6"/>
    <p:sldLayoutId id="2147483737" r:id="rId7"/>
    <p:sldLayoutId id="2147483742" r:id="rId8"/>
    <p:sldLayoutId id="2147483731" r:id="rId9"/>
    <p:sldLayoutId id="2147483743" r:id="rId10"/>
    <p:sldLayoutId id="2147483734" r:id="rId11"/>
    <p:sldLayoutId id="2147483697" r:id="rId12"/>
    <p:sldLayoutId id="2147483744" r:id="rId13"/>
    <p:sldLayoutId id="2147483698" r:id="rId14"/>
    <p:sldLayoutId id="2147483699" r:id="rId15"/>
    <p:sldLayoutId id="2147483700" r:id="rId16"/>
    <p:sldLayoutId id="2147483701" r:id="rId17"/>
    <p:sldLayoutId id="2147483702" r:id="rId18"/>
    <p:sldLayoutId id="2147483745" r:id="rId19"/>
    <p:sldLayoutId id="2147483703" r:id="rId20"/>
    <p:sldLayoutId id="2147483748" r:id="rId21"/>
    <p:sldLayoutId id="2147483751" r:id="rId22"/>
    <p:sldLayoutId id="2147483753" r:id="rId23"/>
    <p:sldLayoutId id="2147483756" r:id="rId24"/>
    <p:sldLayoutId id="2147483798" r:id="rId25"/>
    <p:sldLayoutId id="2147483850" r:id="rId26"/>
    <p:sldLayoutId id="2147483893" r:id="rId27"/>
    <p:sldLayoutId id="2147483894" r:id="rId28"/>
  </p:sldLayoutIdLst>
  <p:hf hdr="0" ftr="0" dt="0"/>
  <p:txStyles>
    <p:titleStyle>
      <a:lvl1pPr algn="l" defTabSz="342900" rtl="0" eaLnBrk="1" fontAlgn="base" hangingPunct="1">
        <a:spcBef>
          <a:spcPct val="0"/>
        </a:spcBef>
        <a:spcAft>
          <a:spcPct val="0"/>
        </a:spcAft>
        <a:defRPr lang="en-US" sz="2475" b="1" kern="1200" dirty="0">
          <a:solidFill>
            <a:srgbClr val="00B9EA"/>
          </a:solidFill>
          <a:latin typeface="+mj-lt"/>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kern="1200">
          <a:solidFill>
            <a:srgbClr val="282B2E"/>
          </a:solidFill>
          <a:latin typeface="+mn-lt"/>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F0263-5DD6-634E-82E1-DE4CFACC0838}"/>
              </a:ext>
            </a:extLst>
          </p:cNvPr>
          <p:cNvSpPr/>
          <p:nvPr userDrawn="1"/>
        </p:nvSpPr>
        <p:spPr>
          <a:xfrm>
            <a:off x="1387440" y="4933951"/>
            <a:ext cx="7756560" cy="213122"/>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55CC39C0-1BBE-8F46-BAF2-FEC6DAFBCE24}"/>
              </a:ext>
            </a:extLst>
          </p:cNvPr>
          <p:cNvSpPr>
            <a:spLocks/>
          </p:cNvSpPr>
          <p:nvPr userDrawn="1"/>
        </p:nvSpPr>
        <p:spPr>
          <a:xfrm flipH="1">
            <a:off x="0" y="4933951"/>
            <a:ext cx="1387440" cy="213122"/>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3" name="Text Placeholder 9">
            <a:extLst>
              <a:ext uri="{FF2B5EF4-FFF2-40B4-BE49-F238E27FC236}">
                <a16:creationId xmlns:a16="http://schemas.microsoft.com/office/drawing/2014/main" id="{1A35A6CB-9412-B845-A43B-93A0C14057D4}"/>
              </a:ext>
            </a:extLst>
          </p:cNvPr>
          <p:cNvSpPr txBox="1">
            <a:spLocks/>
          </p:cNvSpPr>
          <p:nvPr userDrawn="1"/>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4" name="TextBox 13">
            <a:extLst>
              <a:ext uri="{FF2B5EF4-FFF2-40B4-BE49-F238E27FC236}">
                <a16:creationId xmlns:a16="http://schemas.microsoft.com/office/drawing/2014/main" id="{07E4AECC-F685-674B-8903-B8B9BB03C65D}"/>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8345548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387440" y="4933951"/>
            <a:ext cx="7756560" cy="213122"/>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4933951"/>
            <a:ext cx="1387440" cy="213122"/>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854" y="-19050"/>
            <a:ext cx="8724791"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8691445" y="4954191"/>
            <a:ext cx="452555" cy="180975"/>
          </a:xfrm>
          <a:prstGeom prst="rect">
            <a:avLst/>
          </a:prstGeom>
        </p:spPr>
        <p:txBody>
          <a:bodyPr>
            <a:normAutofit lnSpcReduction="10000"/>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675">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675">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360854" y="785813"/>
            <a:ext cx="8229362"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47757" y="4954192"/>
            <a:ext cx="6202271" cy="202043"/>
          </a:xfrm>
          <a:prstGeom prst="rect">
            <a:avLst/>
          </a:prstGeom>
          <a:noFill/>
        </p:spPr>
        <p:txBody>
          <a:bodyPr wrap="square">
            <a:spAutoFit/>
          </a:bodyPr>
          <a:lstStyle/>
          <a:p>
            <a:pPr fontAlgn="auto">
              <a:spcBef>
                <a:spcPts val="0"/>
              </a:spcBef>
              <a:spcAft>
                <a:spcPts val="0"/>
              </a:spcAft>
              <a:defRPr/>
            </a:pPr>
            <a:r>
              <a:rPr lang="en-US" sz="713"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14101046"/>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Lst>
  <p:hf hdr="0" ftr="0" dt="0"/>
  <p:txStyles>
    <p:titleStyle>
      <a:lvl1pPr algn="l" defTabSz="342900" rtl="0" eaLnBrk="1" fontAlgn="base" hangingPunct="1">
        <a:spcBef>
          <a:spcPct val="0"/>
        </a:spcBef>
        <a:spcAft>
          <a:spcPct val="0"/>
        </a:spcAft>
        <a:defRPr lang="en-US" sz="2475" b="1" kern="1200" dirty="0">
          <a:solidFill>
            <a:srgbClr val="00B9EA"/>
          </a:solidFill>
          <a:latin typeface="+mj-lt"/>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kern="1200">
          <a:solidFill>
            <a:srgbClr val="282B2E"/>
          </a:solidFill>
          <a:latin typeface="+mn-lt"/>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kern="1200">
          <a:solidFill>
            <a:srgbClr val="282B2E"/>
          </a:solidFill>
          <a:latin typeface="+mn-lt"/>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kern="1200">
          <a:solidFill>
            <a:srgbClr val="282B2E"/>
          </a:solidFill>
          <a:latin typeface="+mn-lt"/>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kern="1200">
          <a:solidFill>
            <a:srgbClr val="282B2E"/>
          </a:solidFill>
          <a:latin typeface="+mn-lt"/>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hyperlink" Target="https://www.energy.gov/quadrennial-technology-review-2015" TargetMode="External"/><Relationship Id="rId4" Type="http://schemas.openxmlformats.org/officeDocument/2006/relationships/hyperlink" Target="https://www.dti.dk/specialists/introduction-to-3d-printing/learn-the-best-new-manufacturing-technology/4047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hyperlink" Target="https://era.ed.ac.uk/handle/1842/38876"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www.herox.com/indeep/resource/1323" TargetMode="External"/><Relationship Id="rId13" Type="http://schemas.openxmlformats.org/officeDocument/2006/relationships/hyperlink" Target="https://www.herox.com/indeep/" TargetMode="External"/><Relationship Id="rId3" Type="http://schemas.openxmlformats.org/officeDocument/2006/relationships/image" Target="../media/image39.png"/><Relationship Id="rId7" Type="http://schemas.openxmlformats.org/officeDocument/2006/relationships/hyperlink" Target="https://www.herox.com/indeep/resource/1663" TargetMode="External"/><Relationship Id="rId12" Type="http://schemas.openxmlformats.org/officeDocument/2006/relationships/hyperlink" Target="https://www.herox.com/indeep/resources" TargetMode="External"/><Relationship Id="rId17" Type="http://schemas.openxmlformats.org/officeDocument/2006/relationships/image" Target="../media/image42.png"/><Relationship Id="rId2" Type="http://schemas.openxmlformats.org/officeDocument/2006/relationships/notesSlide" Target="../notesSlides/notesSlide11.xml"/><Relationship Id="rId16"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hyperlink" Target="https://www.herox.com/indeep/resource/1322" TargetMode="External"/><Relationship Id="rId11" Type="http://schemas.openxmlformats.org/officeDocument/2006/relationships/hyperlink" Target="https://www.herox.com/indeep/forum" TargetMode="External"/><Relationship Id="rId5" Type="http://schemas.openxmlformats.org/officeDocument/2006/relationships/hyperlink" Target="https://www.herox.com/indeep/resource/1653" TargetMode="External"/><Relationship Id="rId15" Type="http://schemas.openxmlformats.org/officeDocument/2006/relationships/hyperlink" Target="https://teamer-us.org/" TargetMode="External"/><Relationship Id="rId10" Type="http://schemas.openxmlformats.org/officeDocument/2006/relationships/hyperlink" Target="https://www.herox.com/indeep/resource/1417" TargetMode="External"/><Relationship Id="rId4" Type="http://schemas.openxmlformats.org/officeDocument/2006/relationships/image" Target="../media/image40.jpeg"/><Relationship Id="rId9" Type="http://schemas.openxmlformats.org/officeDocument/2006/relationships/hyperlink" Target="https://www.herox.com/indeep/resource/1328" TargetMode="External"/><Relationship Id="rId14" Type="http://schemas.openxmlformats.org/officeDocument/2006/relationships/hyperlink" Target="https://americanmadechallenges.org/challenges/indeep/docs/InDEEP-Prize-Rule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americanmadechallenges.org/challenges/indeep/docs/InDEEP-Prize-Rules.pdf"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2.xml"/><Relationship Id="rId4" Type="http://schemas.openxmlformats.org/officeDocument/2006/relationships/hyperlink" Target="https://americanmadechallenges.org/challenges/indeep/docs/InDEEP-Prize-Rules.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3" Type="http://schemas.openxmlformats.org/officeDocument/2006/relationships/hyperlink" Target="https://www.herox.com/indeep/resource/1593"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hyperlink" Target="https://www.herox.com/indee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BB75E6-1633-4C2B-B249-8D7BA931355C}"/>
              </a:ext>
            </a:extLst>
          </p:cNvPr>
          <p:cNvSpPr txBox="1"/>
          <p:nvPr/>
        </p:nvSpPr>
        <p:spPr>
          <a:xfrm>
            <a:off x="350880" y="3843002"/>
            <a:ext cx="7560777" cy="1038746"/>
          </a:xfrm>
          <a:prstGeom prst="rect">
            <a:avLst/>
          </a:prstGeom>
          <a:noFill/>
        </p:spPr>
        <p:txBody>
          <a:bodyPr wrap="square" lIns="68580" tIns="34290" rIns="68580" bIns="34290" rtlCol="0" anchor="t">
            <a:spAutoFit/>
          </a:bodyPr>
          <a:lstStyle/>
          <a:p>
            <a:pPr defTabSz="685800" fontAlgn="base">
              <a:spcBef>
                <a:spcPct val="0"/>
              </a:spcBef>
              <a:spcAft>
                <a:spcPct val="0"/>
              </a:spcAft>
            </a:pPr>
            <a:r>
              <a:rPr lang="en-US" sz="2400">
                <a:solidFill>
                  <a:prstClr val="white"/>
                </a:solidFill>
                <a:latin typeface="Franklin Gothic Medium"/>
              </a:rPr>
              <a:t>Innovating Distributed Embedded Energy Prize (InDEEP)</a:t>
            </a:r>
          </a:p>
          <a:p>
            <a:pPr defTabSz="685800" fontAlgn="base">
              <a:spcBef>
                <a:spcPct val="0"/>
              </a:spcBef>
              <a:spcAft>
                <a:spcPct val="0"/>
              </a:spcAft>
            </a:pPr>
            <a:r>
              <a:rPr lang="en-US" sz="2400">
                <a:solidFill>
                  <a:prstClr val="white"/>
                </a:solidFill>
                <a:latin typeface="Franklin Gothic Medium"/>
              </a:rPr>
              <a:t>Phase II Technology Performance Level Assessment</a:t>
            </a:r>
          </a:p>
          <a:p>
            <a:pPr defTabSz="685800" fontAlgn="base">
              <a:spcBef>
                <a:spcPct val="0"/>
              </a:spcBef>
              <a:spcAft>
                <a:spcPct val="0"/>
              </a:spcAft>
            </a:pPr>
            <a:r>
              <a:rPr lang="en-US" sz="1500">
                <a:solidFill>
                  <a:prstClr val="white"/>
                </a:solidFill>
                <a:latin typeface="Franklin Gothic Medium"/>
              </a:rPr>
              <a:t>January 31, 2024</a:t>
            </a:r>
            <a:endParaRPr lang="en-US" sz="1350">
              <a:solidFill>
                <a:prstClr val="white"/>
              </a:solidFill>
              <a:latin typeface="Franklin Gothic Book" charset="0"/>
            </a:endParaRPr>
          </a:p>
        </p:txBody>
      </p:sp>
    </p:spTree>
    <p:extLst>
      <p:ext uri="{BB962C8B-B14F-4D97-AF65-F5344CB8AC3E}">
        <p14:creationId xmlns:p14="http://schemas.microsoft.com/office/powerpoint/2010/main" val="781826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What is TPL?</a:t>
            </a:r>
          </a:p>
        </p:txBody>
      </p:sp>
      <p:pic>
        <p:nvPicPr>
          <p:cNvPr id="27" name="Picture 26">
            <a:extLst>
              <a:ext uri="{FF2B5EF4-FFF2-40B4-BE49-F238E27FC236}">
                <a16:creationId xmlns:a16="http://schemas.microsoft.com/office/drawing/2014/main" id="{451D99A1-FB51-F184-AC9E-6EAD23ADECE1}"/>
              </a:ext>
            </a:extLst>
          </p:cNvPr>
          <p:cNvPicPr>
            <a:picLocks noChangeAspect="1"/>
          </p:cNvPicPr>
          <p:nvPr/>
        </p:nvPicPr>
        <p:blipFill>
          <a:blip r:embed="rId2"/>
          <a:stretch>
            <a:fillRect/>
          </a:stretch>
        </p:blipFill>
        <p:spPr>
          <a:xfrm>
            <a:off x="1006904" y="769982"/>
            <a:ext cx="6854481" cy="4454403"/>
          </a:xfrm>
          <a:prstGeom prst="rect">
            <a:avLst/>
          </a:prstGeom>
        </p:spPr>
      </p:pic>
    </p:spTree>
    <p:extLst>
      <p:ext uri="{BB962C8B-B14F-4D97-AF65-F5344CB8AC3E}">
        <p14:creationId xmlns:p14="http://schemas.microsoft.com/office/powerpoint/2010/main" val="260892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What is TPL?</a:t>
            </a:r>
          </a:p>
        </p:txBody>
      </p:sp>
      <p:pic>
        <p:nvPicPr>
          <p:cNvPr id="28" name="Picture 27">
            <a:extLst>
              <a:ext uri="{FF2B5EF4-FFF2-40B4-BE49-F238E27FC236}">
                <a16:creationId xmlns:a16="http://schemas.microsoft.com/office/drawing/2014/main" id="{759D0FF1-CA56-E2EB-DFD5-83DCD8388A1A}"/>
              </a:ext>
            </a:extLst>
          </p:cNvPr>
          <p:cNvPicPr>
            <a:picLocks noChangeAspect="1"/>
          </p:cNvPicPr>
          <p:nvPr/>
        </p:nvPicPr>
        <p:blipFill>
          <a:blip r:embed="rId2"/>
          <a:stretch>
            <a:fillRect/>
          </a:stretch>
        </p:blipFill>
        <p:spPr>
          <a:xfrm>
            <a:off x="967083" y="777377"/>
            <a:ext cx="6866167" cy="4366123"/>
          </a:xfrm>
          <a:prstGeom prst="rect">
            <a:avLst/>
          </a:prstGeom>
        </p:spPr>
      </p:pic>
    </p:spTree>
    <p:extLst>
      <p:ext uri="{BB962C8B-B14F-4D97-AF65-F5344CB8AC3E}">
        <p14:creationId xmlns:p14="http://schemas.microsoft.com/office/powerpoint/2010/main" val="3222548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B9A9573-3236-3C11-8EB6-5B8D23FC04B9}"/>
              </a:ext>
            </a:extLst>
          </p:cNvPr>
          <p:cNvGrpSpPr/>
          <p:nvPr/>
        </p:nvGrpSpPr>
        <p:grpSpPr>
          <a:xfrm>
            <a:off x="2660724" y="0"/>
            <a:ext cx="3822552" cy="4764712"/>
            <a:chOff x="3692444" y="1709239"/>
            <a:chExt cx="3822552" cy="4764712"/>
          </a:xfrm>
        </p:grpSpPr>
        <p:grpSp>
          <p:nvGrpSpPr>
            <p:cNvPr id="14" name="Group 13">
              <a:extLst>
                <a:ext uri="{FF2B5EF4-FFF2-40B4-BE49-F238E27FC236}">
                  <a16:creationId xmlns:a16="http://schemas.microsoft.com/office/drawing/2014/main" id="{B74A5621-E686-1155-768C-D379819D4F94}"/>
                </a:ext>
              </a:extLst>
            </p:cNvPr>
            <p:cNvGrpSpPr>
              <a:grpSpLocks noChangeAspect="1"/>
            </p:cNvGrpSpPr>
            <p:nvPr/>
          </p:nvGrpSpPr>
          <p:grpSpPr>
            <a:xfrm>
              <a:off x="3692444" y="1709239"/>
              <a:ext cx="3822552" cy="4764712"/>
              <a:chOff x="3076891" y="1409383"/>
              <a:chExt cx="2914016" cy="3632251"/>
            </a:xfrm>
          </p:grpSpPr>
          <p:grpSp>
            <p:nvGrpSpPr>
              <p:cNvPr id="17" name="Group 16">
                <a:extLst>
                  <a:ext uri="{FF2B5EF4-FFF2-40B4-BE49-F238E27FC236}">
                    <a16:creationId xmlns:a16="http://schemas.microsoft.com/office/drawing/2014/main" id="{F2CD51B8-AAC8-D16D-DE22-463EFD0C9EF8}"/>
                  </a:ext>
                </a:extLst>
              </p:cNvPr>
              <p:cNvGrpSpPr/>
              <p:nvPr/>
            </p:nvGrpSpPr>
            <p:grpSpPr>
              <a:xfrm>
                <a:off x="3076891" y="1413195"/>
                <a:ext cx="2914016" cy="3628439"/>
                <a:chOff x="0" y="-88072"/>
                <a:chExt cx="2914325" cy="3628832"/>
              </a:xfrm>
            </p:grpSpPr>
            <p:pic>
              <p:nvPicPr>
                <p:cNvPr id="20" name="Picture 19">
                  <a:extLst>
                    <a:ext uri="{FF2B5EF4-FFF2-40B4-BE49-F238E27FC236}">
                      <a16:creationId xmlns:a16="http://schemas.microsoft.com/office/drawing/2014/main" id="{67D8601B-EEBE-612F-4FE0-5F088388E2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01" r="2136" b="6624"/>
                <a:stretch/>
              </p:blipFill>
              <p:spPr bwMode="auto">
                <a:xfrm>
                  <a:off x="184460" y="-88072"/>
                  <a:ext cx="2729865" cy="3396615"/>
                </a:xfrm>
                <a:prstGeom prst="rect">
                  <a:avLst/>
                </a:prstGeom>
                <a:noFill/>
                <a:ln>
                  <a:noFill/>
                </a:ln>
                <a:extLst>
                  <a:ext uri="{53640926-AAD7-44D8-BBD7-CCE9431645EC}">
                    <a14:shadowObscured xmlns:a14="http://schemas.microsoft.com/office/drawing/2010/main"/>
                  </a:ext>
                </a:extLst>
              </p:spPr>
            </p:pic>
            <p:sp>
              <p:nvSpPr>
                <p:cNvPr id="21" name="Text Box 2">
                  <a:extLst>
                    <a:ext uri="{FF2B5EF4-FFF2-40B4-BE49-F238E27FC236}">
                      <a16:creationId xmlns:a16="http://schemas.microsoft.com/office/drawing/2014/main" id="{E28885ED-4828-D333-C0B1-C78EAD048055}"/>
                    </a:ext>
                  </a:extLst>
                </p:cNvPr>
                <p:cNvSpPr txBox="1">
                  <a:spLocks noChangeArrowheads="1"/>
                </p:cNvSpPr>
                <p:nvPr/>
              </p:nvSpPr>
              <p:spPr bwMode="auto">
                <a:xfrm rot="16200000">
                  <a:off x="-1128077" y="2040255"/>
                  <a:ext cx="2377440"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Technology Performance Levels (TPL)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BD00DF74-54C4-E443-A86A-6C9A3E290727}"/>
                    </a:ext>
                  </a:extLst>
                </p:cNvPr>
                <p:cNvSpPr txBox="1">
                  <a:spLocks noChangeArrowheads="1"/>
                </p:cNvSpPr>
                <p:nvPr/>
              </p:nvSpPr>
              <p:spPr bwMode="auto">
                <a:xfrm>
                  <a:off x="224302" y="3419475"/>
                  <a:ext cx="2408555"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Technology Readiness Levels (TRL)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18" name="Text Box 2">
                <a:extLst>
                  <a:ext uri="{FF2B5EF4-FFF2-40B4-BE49-F238E27FC236}">
                    <a16:creationId xmlns:a16="http://schemas.microsoft.com/office/drawing/2014/main" id="{F4081C2C-4102-E7FB-7821-8E7A89CB9D4E}"/>
                  </a:ext>
                </a:extLst>
              </p:cNvPr>
              <p:cNvSpPr txBox="1">
                <a:spLocks noChangeArrowheads="1"/>
              </p:cNvSpPr>
              <p:nvPr/>
            </p:nvSpPr>
            <p:spPr bwMode="auto">
              <a:xfrm>
                <a:off x="3364084" y="1799245"/>
                <a:ext cx="569203" cy="153614"/>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1200" err="1">
                    <a:effectLst/>
                    <a:latin typeface="Calibri" panose="020F0502020204030204" pitchFamily="34" charset="0"/>
                    <a:ea typeface="Arial" panose="020B0604020202020204" pitchFamily="34" charset="0"/>
                    <a:cs typeface="Times New Roman" panose="02020603050405020304" pitchFamily="18" charset="0"/>
                  </a:rPr>
                  <a:t>WaveSPARC</a:t>
                </a:r>
                <a:r>
                  <a:rPr lang="en-US" sz="900">
                    <a:effectLst/>
                    <a:latin typeface="Calibri" panose="020F0502020204030204" pitchFamily="34" charset="0"/>
                    <a:ea typeface="Arial" panose="020B0604020202020204" pitchFamily="34" charset="0"/>
                    <a:cs typeface="Times New Roman" panose="02020603050405020304" pitchFamily="18" charset="0"/>
                  </a:rPr>
                  <a: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19" name="Text Box 2">
                <a:extLst>
                  <a:ext uri="{FF2B5EF4-FFF2-40B4-BE49-F238E27FC236}">
                    <a16:creationId xmlns:a16="http://schemas.microsoft.com/office/drawing/2014/main" id="{EFC20BFB-439A-4F25-A53F-69EE01A0A2C0}"/>
                  </a:ext>
                </a:extLst>
              </p:cNvPr>
              <p:cNvSpPr txBox="1">
                <a:spLocks noChangeArrowheads="1"/>
              </p:cNvSpPr>
              <p:nvPr/>
            </p:nvSpPr>
            <p:spPr bwMode="auto">
              <a:xfrm>
                <a:off x="3435667" y="1409383"/>
                <a:ext cx="2225675" cy="153670"/>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Pre - Commercial  Technology Development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16" name="Text Box 2">
              <a:extLst>
                <a:ext uri="{FF2B5EF4-FFF2-40B4-BE49-F238E27FC236}">
                  <a16:creationId xmlns:a16="http://schemas.microsoft.com/office/drawing/2014/main" id="{70ED6296-7D6C-27B2-5D1A-FD0E364CAB69}"/>
                </a:ext>
              </a:extLst>
            </p:cNvPr>
            <p:cNvSpPr txBox="1">
              <a:spLocks noChangeArrowheads="1"/>
            </p:cNvSpPr>
            <p:nvPr/>
          </p:nvSpPr>
          <p:spPr bwMode="auto">
            <a:xfrm>
              <a:off x="4929266" y="2218081"/>
              <a:ext cx="2135997" cy="204079"/>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spcBef>
                  <a:spcPts val="0"/>
                </a:spcBef>
                <a:spcAft>
                  <a:spcPts val="0"/>
                </a:spcAft>
              </a:pPr>
              <a:r>
                <a:rPr lang="en-US" sz="1200">
                  <a:effectLst/>
                  <a:latin typeface="Calibri" panose="020F0502020204030204" pitchFamily="34" charset="0"/>
                  <a:ea typeface="Arial" panose="020B0604020202020204" pitchFamily="34" charset="0"/>
                  <a:cs typeface="Times New Roman" panose="02020603050405020304" pitchFamily="18" charset="0"/>
                </a:rPr>
                <a:t>Industry Technology Development</a:t>
              </a:r>
              <a:r>
                <a:rPr lang="en-US" sz="900">
                  <a:effectLst/>
                  <a:latin typeface="Calibri" panose="020F0502020204030204" pitchFamily="34" charset="0"/>
                  <a:ea typeface="Arial" panose="020B0604020202020204" pitchFamily="34" charset="0"/>
                  <a:cs typeface="Times New Roman" panose="02020603050405020304" pitchFamily="18" charset="0"/>
                </a:rPr>
                <a:t>  </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TRL – TPL matrix</a:t>
            </a:r>
          </a:p>
        </p:txBody>
      </p:sp>
    </p:spTree>
    <p:extLst>
      <p:ext uri="{BB962C8B-B14F-4D97-AF65-F5344CB8AC3E}">
        <p14:creationId xmlns:p14="http://schemas.microsoft.com/office/powerpoint/2010/main" val="410895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1E905-9E00-457C-B0A6-27F2F3E060F6}"/>
              </a:ext>
            </a:extLst>
          </p:cNvPr>
          <p:cNvSpPr>
            <a:spLocks noGrp="1"/>
          </p:cNvSpPr>
          <p:nvPr>
            <p:ph type="title"/>
          </p:nvPr>
        </p:nvSpPr>
        <p:spPr/>
        <p:txBody>
          <a:bodyPr/>
          <a:lstStyle/>
          <a:p>
            <a:r>
              <a:rPr lang="en-US"/>
              <a:t>TPL Metric Definitions</a:t>
            </a:r>
          </a:p>
        </p:txBody>
      </p:sp>
      <p:graphicFrame>
        <p:nvGraphicFramePr>
          <p:cNvPr id="3" name="Table 3">
            <a:extLst>
              <a:ext uri="{FF2B5EF4-FFF2-40B4-BE49-F238E27FC236}">
                <a16:creationId xmlns:a16="http://schemas.microsoft.com/office/drawing/2014/main" id="{3C49A581-BD93-46BE-BD59-01027EC3EA78}"/>
              </a:ext>
            </a:extLst>
          </p:cNvPr>
          <p:cNvGraphicFramePr>
            <a:graphicFrameLocks noGrp="1"/>
          </p:cNvGraphicFramePr>
          <p:nvPr>
            <p:extLst>
              <p:ext uri="{D42A27DB-BD31-4B8C-83A1-F6EECF244321}">
                <p14:modId xmlns:p14="http://schemas.microsoft.com/office/powerpoint/2010/main" val="1518543270"/>
              </p:ext>
            </p:extLst>
          </p:nvPr>
        </p:nvGraphicFramePr>
        <p:xfrm>
          <a:off x="457199" y="973190"/>
          <a:ext cx="8236854" cy="3535680"/>
        </p:xfrm>
        <a:graphic>
          <a:graphicData uri="http://schemas.openxmlformats.org/drawingml/2006/table">
            <a:tbl>
              <a:tblPr firstRow="1" bandRow="1">
                <a:tableStyleId>{6E25E649-3F16-4E02-A733-19D2CDBF48F0}</a:tableStyleId>
              </a:tblPr>
              <a:tblGrid>
                <a:gridCol w="915206">
                  <a:extLst>
                    <a:ext uri="{9D8B030D-6E8A-4147-A177-3AD203B41FA5}">
                      <a16:colId xmlns:a16="http://schemas.microsoft.com/office/drawing/2014/main" val="1809455706"/>
                    </a:ext>
                  </a:extLst>
                </a:gridCol>
                <a:gridCol w="915206">
                  <a:extLst>
                    <a:ext uri="{9D8B030D-6E8A-4147-A177-3AD203B41FA5}">
                      <a16:colId xmlns:a16="http://schemas.microsoft.com/office/drawing/2014/main" val="4142904053"/>
                    </a:ext>
                  </a:extLst>
                </a:gridCol>
                <a:gridCol w="915206">
                  <a:extLst>
                    <a:ext uri="{9D8B030D-6E8A-4147-A177-3AD203B41FA5}">
                      <a16:colId xmlns:a16="http://schemas.microsoft.com/office/drawing/2014/main" val="3378319710"/>
                    </a:ext>
                  </a:extLst>
                </a:gridCol>
                <a:gridCol w="915206">
                  <a:extLst>
                    <a:ext uri="{9D8B030D-6E8A-4147-A177-3AD203B41FA5}">
                      <a16:colId xmlns:a16="http://schemas.microsoft.com/office/drawing/2014/main" val="1748788448"/>
                    </a:ext>
                  </a:extLst>
                </a:gridCol>
                <a:gridCol w="915206">
                  <a:extLst>
                    <a:ext uri="{9D8B030D-6E8A-4147-A177-3AD203B41FA5}">
                      <a16:colId xmlns:a16="http://schemas.microsoft.com/office/drawing/2014/main" val="4022643373"/>
                    </a:ext>
                  </a:extLst>
                </a:gridCol>
                <a:gridCol w="915206">
                  <a:extLst>
                    <a:ext uri="{9D8B030D-6E8A-4147-A177-3AD203B41FA5}">
                      <a16:colId xmlns:a16="http://schemas.microsoft.com/office/drawing/2014/main" val="1008710570"/>
                    </a:ext>
                  </a:extLst>
                </a:gridCol>
                <a:gridCol w="915206">
                  <a:extLst>
                    <a:ext uri="{9D8B030D-6E8A-4147-A177-3AD203B41FA5}">
                      <a16:colId xmlns:a16="http://schemas.microsoft.com/office/drawing/2014/main" val="2815914785"/>
                    </a:ext>
                  </a:extLst>
                </a:gridCol>
                <a:gridCol w="915206">
                  <a:extLst>
                    <a:ext uri="{9D8B030D-6E8A-4147-A177-3AD203B41FA5}">
                      <a16:colId xmlns:a16="http://schemas.microsoft.com/office/drawing/2014/main" val="3948643060"/>
                    </a:ext>
                  </a:extLst>
                </a:gridCol>
                <a:gridCol w="915206">
                  <a:extLst>
                    <a:ext uri="{9D8B030D-6E8A-4147-A177-3AD203B41FA5}">
                      <a16:colId xmlns:a16="http://schemas.microsoft.com/office/drawing/2014/main" val="645808259"/>
                    </a:ext>
                  </a:extLst>
                </a:gridCol>
              </a:tblGrid>
              <a:tr h="301210">
                <a:tc>
                  <a:txBody>
                    <a:bodyPr/>
                    <a:lstStyle/>
                    <a:p>
                      <a:pPr algn="ctr"/>
                      <a:r>
                        <a:rPr lang="en-US"/>
                        <a:t>1</a:t>
                      </a:r>
                    </a:p>
                  </a:txBody>
                  <a:tcPr/>
                </a:tc>
                <a:tc>
                  <a:txBody>
                    <a:bodyPr/>
                    <a:lstStyle/>
                    <a:p>
                      <a:pPr algn="ctr"/>
                      <a:r>
                        <a:rPr lang="en-US"/>
                        <a:t>2</a:t>
                      </a:r>
                    </a:p>
                  </a:txBody>
                  <a:tcPr/>
                </a:tc>
                <a:tc>
                  <a:txBody>
                    <a:bodyPr/>
                    <a:lstStyle/>
                    <a:p>
                      <a:pPr algn="ctr"/>
                      <a:r>
                        <a:rPr lang="en-US"/>
                        <a:t>3</a:t>
                      </a:r>
                    </a:p>
                  </a:txBody>
                  <a:tcPr>
                    <a:lnR w="12700" cap="flat" cmpd="sng" algn="ctr">
                      <a:solidFill>
                        <a:schemeClr val="tx1"/>
                      </a:solidFill>
                      <a:prstDash val="solid"/>
                      <a:round/>
                      <a:headEnd type="none" w="med" len="med"/>
                      <a:tailEnd type="none" w="med" len="med"/>
                    </a:lnR>
                  </a:tcPr>
                </a:tc>
                <a:tc>
                  <a:txBody>
                    <a:bodyPr/>
                    <a:lstStyle/>
                    <a:p>
                      <a:pPr algn="ctr"/>
                      <a:r>
                        <a:rPr lang="en-US"/>
                        <a:t>4</a:t>
                      </a:r>
                    </a:p>
                  </a:txBody>
                  <a:tcPr>
                    <a:lnL w="12700" cap="flat" cmpd="sng" algn="ctr">
                      <a:solidFill>
                        <a:schemeClr val="tx1"/>
                      </a:solidFill>
                      <a:prstDash val="solid"/>
                      <a:round/>
                      <a:headEnd type="none" w="med" len="med"/>
                      <a:tailEnd type="none" w="med" len="med"/>
                    </a:lnL>
                  </a:tcPr>
                </a:tc>
                <a:tc>
                  <a:txBody>
                    <a:bodyPr/>
                    <a:lstStyle/>
                    <a:p>
                      <a:pPr algn="ctr"/>
                      <a:r>
                        <a:rPr lang="en-US"/>
                        <a:t>5</a:t>
                      </a:r>
                    </a:p>
                  </a:txBody>
                  <a:tcPr/>
                </a:tc>
                <a:tc>
                  <a:txBody>
                    <a:bodyPr/>
                    <a:lstStyle/>
                    <a:p>
                      <a:pPr algn="ctr"/>
                      <a:r>
                        <a:rPr lang="en-US"/>
                        <a:t>6</a:t>
                      </a:r>
                    </a:p>
                  </a:txBody>
                  <a:tcPr>
                    <a:lnR w="12700" cap="flat" cmpd="sng" algn="ctr">
                      <a:solidFill>
                        <a:schemeClr val="tx1"/>
                      </a:solidFill>
                      <a:prstDash val="solid"/>
                      <a:round/>
                      <a:headEnd type="none" w="med" len="med"/>
                      <a:tailEnd type="none" w="med" len="med"/>
                    </a:lnR>
                  </a:tcPr>
                </a:tc>
                <a:tc>
                  <a:txBody>
                    <a:bodyPr/>
                    <a:lstStyle/>
                    <a:p>
                      <a:pPr algn="ctr"/>
                      <a:r>
                        <a:rPr lang="en-US"/>
                        <a:t>7</a:t>
                      </a:r>
                    </a:p>
                  </a:txBody>
                  <a:tcPr>
                    <a:lnL w="12700" cap="flat" cmpd="sng" algn="ctr">
                      <a:solidFill>
                        <a:schemeClr val="tx1"/>
                      </a:solidFill>
                      <a:prstDash val="solid"/>
                      <a:round/>
                      <a:headEnd type="none" w="med" len="med"/>
                      <a:tailEnd type="none" w="med" len="med"/>
                    </a:lnL>
                  </a:tcPr>
                </a:tc>
                <a:tc>
                  <a:txBody>
                    <a:bodyPr/>
                    <a:lstStyle/>
                    <a:p>
                      <a:pPr algn="ctr"/>
                      <a:r>
                        <a:rPr lang="en-US"/>
                        <a:t>8</a:t>
                      </a:r>
                    </a:p>
                  </a:txBody>
                  <a:tcPr/>
                </a:tc>
                <a:tc>
                  <a:txBody>
                    <a:bodyPr/>
                    <a:lstStyle/>
                    <a:p>
                      <a:pPr algn="ctr"/>
                      <a:r>
                        <a:rPr lang="en-US"/>
                        <a:t>9</a:t>
                      </a:r>
                    </a:p>
                  </a:txBody>
                  <a:tcPr/>
                </a:tc>
                <a:extLst>
                  <a:ext uri="{0D108BD9-81ED-4DB2-BD59-A6C34878D82A}">
                    <a16:rowId xmlns:a16="http://schemas.microsoft.com/office/drawing/2014/main" val="1384822473"/>
                  </a:ext>
                </a:extLst>
              </a:tr>
              <a:tr h="281050">
                <a:tc gridSpan="3">
                  <a:txBody>
                    <a:bodyPr/>
                    <a:lstStyle/>
                    <a:p>
                      <a:pPr algn="ctr"/>
                      <a:r>
                        <a:rPr lang="en-US"/>
                        <a:t>Low</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Medium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algn="ctr"/>
                      <a:r>
                        <a:rPr lang="en-US"/>
                        <a:t>High</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24849930"/>
                  </a:ext>
                </a:extLst>
              </a:tr>
              <a:tr h="772153">
                <a:tc gridSpan="3">
                  <a:txBody>
                    <a:bodyPr/>
                    <a:lstStyle/>
                    <a:p>
                      <a:r>
                        <a:rPr lang="en-US" sz="1200" b="0" i="0" u="none" strike="noStrike" kern="1200" baseline="0">
                          <a:solidFill>
                            <a:schemeClr val="dk1"/>
                          </a:solidFill>
                          <a:latin typeface="+mn-lt"/>
                          <a:ea typeface="+mn-ea"/>
                          <a:cs typeface="+mn-cs"/>
                        </a:rPr>
                        <a:t>Technology is not economically viable</a:t>
                      </a:r>
                    </a:p>
                  </a:txBody>
                  <a:tcPr>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features some characteristics for potential economic viability under distinctive market and operational conditions. Technological or conceptual improvements may be required.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grid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dk1"/>
                          </a:solidFill>
                          <a:latin typeface="+mn-lt"/>
                          <a:ea typeface="+mn-ea"/>
                          <a:cs typeface="+mn-cs"/>
                        </a:rPr>
                        <a:t>Technology is economically viable and competitive as a renewable energy form </a:t>
                      </a:r>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703928"/>
                  </a:ext>
                </a:extLst>
              </a:tr>
              <a:tr h="8907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Majority of key performance characteristics &amp; cost drivers do not satisfy and present a barrier to potential economic viability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Some of key performance characteristics &amp; cost drivers do not satisfy potential economic viability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Minority of key performance characteristics &amp; cost drivers do not satisfy potential economic viability</a:t>
                      </a:r>
                    </a:p>
                  </a:txBody>
                  <a:tcPr>
                    <a:lnR w="12700" cap="flat" cmpd="sng" algn="ctr">
                      <a:solidFill>
                        <a:schemeClr val="tx1"/>
                      </a:solidFill>
                      <a:prstDash val="solid"/>
                      <a:round/>
                      <a:headEnd type="none" w="med" len="med"/>
                      <a:tailEnd type="none" w="med" len="med"/>
                    </a:ln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i="0" u="none" strike="noStrike" kern="1200" baseline="0">
                          <a:solidFill>
                            <a:schemeClr val="dk1"/>
                          </a:solidFill>
                          <a:latin typeface="+mn-lt"/>
                          <a:ea typeface="+mn-ea"/>
                          <a:cs typeface="+mn-cs"/>
                        </a:rPr>
                        <a:t>In order to achieve economical viability under distinctive and favorable market and operational conditions some key technology implementation and fundamental conceptual improvements are required.</a:t>
                      </a:r>
                    </a:p>
                  </a:txBody>
                  <a:tcPr>
                    <a:lnL w="12700" cap="flat" cmpd="sng" algn="ctr">
                      <a:solidFill>
                        <a:schemeClr val="tx1"/>
                      </a:solidFill>
                      <a:prstDash val="solid"/>
                      <a:round/>
                      <a:headEnd type="none" w="med" len="med"/>
                      <a:tailEnd type="none" w="med" len="med"/>
                    </a:lnL>
                  </a:tcPr>
                </a:tc>
                <a:tc>
                  <a:txBody>
                    <a:bodyPr/>
                    <a:lstStyle/>
                    <a:p>
                      <a:r>
                        <a:rPr lang="en-US" sz="800"/>
                        <a:t>In order to achieve economical viability under distinctive and favorable market and operational conditions some key technology implementation improvements are required.</a:t>
                      </a:r>
                    </a:p>
                  </a:txBody>
                  <a:tcPr/>
                </a:tc>
                <a:tc>
                  <a:txBody>
                    <a:bodyPr/>
                    <a:lstStyle/>
                    <a:p>
                      <a:r>
                        <a:rPr lang="en-US" sz="800"/>
                        <a:t>Majority of key performance characteristics &amp; cost drivers satisfy potential economical viability under distinctive and favorable market and operational conditions</a:t>
                      </a:r>
                    </a:p>
                  </a:txBody>
                  <a:tcPr>
                    <a:lnR w="12700" cap="flat" cmpd="sng" algn="ctr">
                      <a:solidFill>
                        <a:schemeClr val="tx1"/>
                      </a:solidFill>
                      <a:prstDash val="solid"/>
                      <a:round/>
                      <a:headEnd type="none" w="med" len="med"/>
                      <a:tailEnd type="none" w="med" len="med"/>
                    </a:lnR>
                  </a:tcPr>
                </a:tc>
                <a:tc>
                  <a:txBody>
                    <a:bodyPr/>
                    <a:lstStyle/>
                    <a:p>
                      <a:r>
                        <a:rPr lang="en-US" sz="800"/>
                        <a:t>Competitive with other renewable energy sources given favorable support mechanism</a:t>
                      </a:r>
                    </a:p>
                  </a:txBody>
                  <a:tcPr>
                    <a:lnL w="12700" cap="flat" cmpd="sng" algn="ctr">
                      <a:solidFill>
                        <a:schemeClr val="tx1"/>
                      </a:solidFill>
                      <a:prstDash val="solid"/>
                      <a:round/>
                      <a:headEnd type="none" w="med" len="med"/>
                      <a:tailEnd type="none" w="med" len="med"/>
                    </a:lnL>
                  </a:tcPr>
                </a:tc>
                <a:tc>
                  <a:txBody>
                    <a:bodyPr/>
                    <a:lstStyle/>
                    <a:p>
                      <a:r>
                        <a:rPr lang="en-US" sz="800"/>
                        <a:t>Competitive with other energy sources given sustainable support mechanism</a:t>
                      </a:r>
                    </a:p>
                  </a:txBody>
                  <a:tcPr/>
                </a:tc>
                <a:tc>
                  <a:txBody>
                    <a:bodyPr/>
                    <a:lstStyle/>
                    <a:p>
                      <a:r>
                        <a:rPr lang="en-US" sz="800"/>
                        <a:t>Competitive with other energy sources without special support mechanism</a:t>
                      </a:r>
                    </a:p>
                  </a:txBody>
                  <a:tcPr/>
                </a:tc>
                <a:extLst>
                  <a:ext uri="{0D108BD9-81ED-4DB2-BD59-A6C34878D82A}">
                    <a16:rowId xmlns:a16="http://schemas.microsoft.com/office/drawing/2014/main" val="4017736838"/>
                  </a:ext>
                </a:extLst>
              </a:tr>
            </a:tbl>
          </a:graphicData>
        </a:graphic>
      </p:graphicFrame>
    </p:spTree>
    <p:extLst>
      <p:ext uri="{BB962C8B-B14F-4D97-AF65-F5344CB8AC3E}">
        <p14:creationId xmlns:p14="http://schemas.microsoft.com/office/powerpoint/2010/main" val="4284008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0997-03C5-4134-BBF6-F8B7072422FE}"/>
              </a:ext>
            </a:extLst>
          </p:cNvPr>
          <p:cNvSpPr>
            <a:spLocks noGrp="1"/>
          </p:cNvSpPr>
          <p:nvPr>
            <p:ph type="title"/>
          </p:nvPr>
        </p:nvSpPr>
        <p:spPr/>
        <p:txBody>
          <a:bodyPr/>
          <a:lstStyle/>
          <a:p>
            <a:r>
              <a:rPr lang="en-US"/>
              <a:t>TPL Methodology</a:t>
            </a:r>
          </a:p>
        </p:txBody>
      </p:sp>
      <p:grpSp>
        <p:nvGrpSpPr>
          <p:cNvPr id="78" name="Group 77">
            <a:extLst>
              <a:ext uri="{FF2B5EF4-FFF2-40B4-BE49-F238E27FC236}">
                <a16:creationId xmlns:a16="http://schemas.microsoft.com/office/drawing/2014/main" id="{4FCE93EA-8E13-0E81-DA48-96AAD64E39C1}"/>
              </a:ext>
            </a:extLst>
          </p:cNvPr>
          <p:cNvGrpSpPr/>
          <p:nvPr/>
        </p:nvGrpSpPr>
        <p:grpSpPr>
          <a:xfrm>
            <a:off x="5232849" y="2610612"/>
            <a:ext cx="1859226" cy="1015270"/>
            <a:chOff x="6623499" y="3572637"/>
            <a:chExt cx="1859226" cy="1015270"/>
          </a:xfrm>
        </p:grpSpPr>
        <p:sp>
          <p:nvSpPr>
            <p:cNvPr id="79" name="Rectangle: Rounded Corners 78">
              <a:extLst>
                <a:ext uri="{FF2B5EF4-FFF2-40B4-BE49-F238E27FC236}">
                  <a16:creationId xmlns:a16="http://schemas.microsoft.com/office/drawing/2014/main" id="{9CB41505-7873-39A9-CE78-AAD90F008735}"/>
                </a:ext>
              </a:extLst>
            </p:cNvPr>
            <p:cNvSpPr/>
            <p:nvPr/>
          </p:nvSpPr>
          <p:spPr>
            <a:xfrm>
              <a:off x="6996190" y="3747167"/>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Capabilities</a:t>
              </a:r>
            </a:p>
          </p:txBody>
        </p:sp>
        <p:sp>
          <p:nvSpPr>
            <p:cNvPr id="80" name="Arrow: Bent 79">
              <a:extLst>
                <a:ext uri="{FF2B5EF4-FFF2-40B4-BE49-F238E27FC236}">
                  <a16:creationId xmlns:a16="http://schemas.microsoft.com/office/drawing/2014/main" id="{03C4CF0A-8E41-4193-C33A-A58E69FBC39F}"/>
                </a:ext>
              </a:extLst>
            </p:cNvPr>
            <p:cNvSpPr/>
            <p:nvPr/>
          </p:nvSpPr>
          <p:spPr>
            <a:xfrm rot="5400000">
              <a:off x="7135309" y="3060827"/>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1" name="Group 80">
            <a:extLst>
              <a:ext uri="{FF2B5EF4-FFF2-40B4-BE49-F238E27FC236}">
                <a16:creationId xmlns:a16="http://schemas.microsoft.com/office/drawing/2014/main" id="{3E44BEE9-F259-A929-5DA2-AA729A9996A5}"/>
              </a:ext>
            </a:extLst>
          </p:cNvPr>
          <p:cNvGrpSpPr/>
          <p:nvPr/>
        </p:nvGrpSpPr>
        <p:grpSpPr>
          <a:xfrm>
            <a:off x="5232849" y="1006797"/>
            <a:ext cx="1859225" cy="1011332"/>
            <a:chOff x="6623499" y="1968822"/>
            <a:chExt cx="1859225" cy="1011332"/>
          </a:xfrm>
        </p:grpSpPr>
        <p:sp>
          <p:nvSpPr>
            <p:cNvPr id="82" name="Rectangle: Rounded Corners 81">
              <a:extLst>
                <a:ext uri="{FF2B5EF4-FFF2-40B4-BE49-F238E27FC236}">
                  <a16:creationId xmlns:a16="http://schemas.microsoft.com/office/drawing/2014/main" id="{768B4F9B-C671-A83F-B159-8AE1A121B56E}"/>
                </a:ext>
              </a:extLst>
            </p:cNvPr>
            <p:cNvSpPr/>
            <p:nvPr/>
          </p:nvSpPr>
          <p:spPr>
            <a:xfrm>
              <a:off x="6996189" y="1968822"/>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driven by </a:t>
              </a:r>
            </a:p>
            <a:p>
              <a:pPr marL="0" marR="0" algn="ctr">
                <a:lnSpc>
                  <a:spcPct val="107000"/>
                </a:lnSpc>
                <a:spcBef>
                  <a:spcPts val="0"/>
                </a:spcBef>
                <a:spcAft>
                  <a:spcPts val="100"/>
                </a:spcAft>
              </a:pPr>
              <a:r>
                <a:rPr lang="en-US" sz="1400">
                  <a:effectLst/>
                  <a:ea typeface="Calibri" panose="020F0502020204030204" pitchFamily="34" charset="0"/>
                  <a:cs typeface="Times New Roman" panose="02020603050405020304" pitchFamily="18" charset="0"/>
                </a:rPr>
                <a:t>Functions</a:t>
              </a:r>
            </a:p>
          </p:txBody>
        </p:sp>
        <p:sp>
          <p:nvSpPr>
            <p:cNvPr id="83" name="Arrow: Bent 82">
              <a:extLst>
                <a:ext uri="{FF2B5EF4-FFF2-40B4-BE49-F238E27FC236}">
                  <a16:creationId xmlns:a16="http://schemas.microsoft.com/office/drawing/2014/main" id="{F8AFD6CD-71D1-B67E-309E-6407DB3A2E81}"/>
                </a:ext>
              </a:extLst>
            </p:cNvPr>
            <p:cNvSpPr/>
            <p:nvPr/>
          </p:nvSpPr>
          <p:spPr>
            <a:xfrm rot="5400000" flipH="1">
              <a:off x="7135309" y="2300704"/>
              <a:ext cx="167640" cy="119126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84" name="Group 83">
            <a:extLst>
              <a:ext uri="{FF2B5EF4-FFF2-40B4-BE49-F238E27FC236}">
                <a16:creationId xmlns:a16="http://schemas.microsoft.com/office/drawing/2014/main" id="{F3CE7A15-1900-FE90-C4AA-7CB7C6F7ED49}"/>
              </a:ext>
            </a:extLst>
          </p:cNvPr>
          <p:cNvGrpSpPr/>
          <p:nvPr/>
        </p:nvGrpSpPr>
        <p:grpSpPr>
          <a:xfrm>
            <a:off x="7092075" y="2789376"/>
            <a:ext cx="1871325" cy="840740"/>
            <a:chOff x="8482725" y="3760279"/>
            <a:chExt cx="1871325" cy="840740"/>
          </a:xfrm>
        </p:grpSpPr>
        <p:sp>
          <p:nvSpPr>
            <p:cNvPr id="85" name="Arrow: Right 84">
              <a:extLst>
                <a:ext uri="{FF2B5EF4-FFF2-40B4-BE49-F238E27FC236}">
                  <a16:creationId xmlns:a16="http://schemas.microsoft.com/office/drawing/2014/main" id="{3538E0FF-BEFE-B5E7-40AF-D5D41368CC82}"/>
                </a:ext>
              </a:extLst>
            </p:cNvPr>
            <p:cNvSpPr/>
            <p:nvPr/>
          </p:nvSpPr>
          <p:spPr>
            <a:xfrm>
              <a:off x="8482725" y="4013831"/>
              <a:ext cx="384790"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6" name="Rectangle: Rounded Corners 85">
              <a:extLst>
                <a:ext uri="{FF2B5EF4-FFF2-40B4-BE49-F238E27FC236}">
                  <a16:creationId xmlns:a16="http://schemas.microsoft.com/office/drawing/2014/main" id="{EB182105-162F-0BF9-2C7F-3A39CABAF7C1}"/>
                </a:ext>
              </a:extLst>
            </p:cNvPr>
            <p:cNvSpPr/>
            <p:nvPr/>
          </p:nvSpPr>
          <p:spPr>
            <a:xfrm>
              <a:off x="8867515" y="3760279"/>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Assessment</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ffectLst/>
                  <a:ea typeface="Calibri" panose="020F0502020204030204" pitchFamily="34" charset="0"/>
                  <a:cs typeface="Times New Roman" panose="02020603050405020304" pitchFamily="18" charset="0"/>
                </a:rPr>
                <a:t>implemented by </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TPL</a:t>
              </a:r>
            </a:p>
          </p:txBody>
        </p:sp>
      </p:grpSp>
      <p:grpSp>
        <p:nvGrpSpPr>
          <p:cNvPr id="87" name="Group 86">
            <a:extLst>
              <a:ext uri="{FF2B5EF4-FFF2-40B4-BE49-F238E27FC236}">
                <a16:creationId xmlns:a16="http://schemas.microsoft.com/office/drawing/2014/main" id="{D1CEF810-C03D-419B-B48A-E11D12CB512C}"/>
              </a:ext>
            </a:extLst>
          </p:cNvPr>
          <p:cNvGrpSpPr/>
          <p:nvPr/>
        </p:nvGrpSpPr>
        <p:grpSpPr>
          <a:xfrm>
            <a:off x="7092073" y="997919"/>
            <a:ext cx="1848839" cy="840740"/>
            <a:chOff x="8482723" y="1959944"/>
            <a:chExt cx="1848839" cy="840740"/>
          </a:xfrm>
        </p:grpSpPr>
        <p:sp>
          <p:nvSpPr>
            <p:cNvPr id="88" name="Arrow: Right 87">
              <a:extLst>
                <a:ext uri="{FF2B5EF4-FFF2-40B4-BE49-F238E27FC236}">
                  <a16:creationId xmlns:a16="http://schemas.microsoft.com/office/drawing/2014/main" id="{5DA4BA2A-7A06-5E68-7005-972B4718A964}"/>
                </a:ext>
              </a:extLst>
            </p:cNvPr>
            <p:cNvSpPr/>
            <p:nvPr/>
          </p:nvSpPr>
          <p:spPr>
            <a:xfrm>
              <a:off x="8482723" y="2232242"/>
              <a:ext cx="362303" cy="32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Rounded Corners 88">
              <a:extLst>
                <a:ext uri="{FF2B5EF4-FFF2-40B4-BE49-F238E27FC236}">
                  <a16:creationId xmlns:a16="http://schemas.microsoft.com/office/drawing/2014/main" id="{6D31ED25-0569-836A-9D6E-1A75B418715E}"/>
                </a:ext>
              </a:extLst>
            </p:cNvPr>
            <p:cNvSpPr/>
            <p:nvPr/>
          </p:nvSpPr>
          <p:spPr>
            <a:xfrm>
              <a:off x="8845027" y="1959944"/>
              <a:ext cx="1486535" cy="8407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400" b="1">
                  <a:solidFill>
                    <a:srgbClr val="92D050"/>
                  </a:solidFill>
                  <a:effectLst/>
                  <a:ea typeface="Calibri" panose="020F0502020204030204" pitchFamily="34" charset="0"/>
                  <a:cs typeface="Times New Roman" panose="02020603050405020304" pitchFamily="18" charset="0"/>
                </a:rPr>
                <a:t>Innovation</a:t>
              </a:r>
              <a:r>
                <a:rPr lang="en-US" sz="1400">
                  <a:solidFill>
                    <a:srgbClr val="92D050"/>
                  </a:solidFill>
                  <a:effectLst/>
                  <a:ea typeface="Calibri" panose="020F0502020204030204" pitchFamily="34" charset="0"/>
                  <a:cs typeface="Times New Roman" panose="02020603050405020304" pitchFamily="18" charset="0"/>
                </a:rPr>
                <a:t> </a:t>
              </a:r>
            </a:p>
            <a:p>
              <a:pPr marL="0" marR="0" algn="ctr">
                <a:lnSpc>
                  <a:spcPct val="107000"/>
                </a:lnSpc>
                <a:spcBef>
                  <a:spcPts val="0"/>
                </a:spcBef>
                <a:spcAft>
                  <a:spcPts val="100"/>
                </a:spcAft>
              </a:pPr>
              <a:r>
                <a:rPr lang="en-US" sz="900">
                  <a:ea typeface="Calibri" panose="020F0502020204030204" pitchFamily="34" charset="0"/>
                  <a:cs typeface="Times New Roman" panose="02020603050405020304" pitchFamily="18" charset="0"/>
                </a:rPr>
                <a:t>i</a:t>
              </a:r>
              <a:r>
                <a:rPr lang="en-US" sz="900">
                  <a:effectLst/>
                  <a:ea typeface="Calibri" panose="020F0502020204030204" pitchFamily="34" charset="0"/>
                  <a:cs typeface="Times New Roman" panose="02020603050405020304" pitchFamily="18" charset="0"/>
                </a:rPr>
                <a:t>mplemented by</a:t>
              </a:r>
            </a:p>
            <a:p>
              <a:pPr marL="0" marR="0" algn="ctr">
                <a:lnSpc>
                  <a:spcPct val="107000"/>
                </a:lnSpc>
                <a:spcBef>
                  <a:spcPts val="0"/>
                </a:spcBef>
                <a:spcAft>
                  <a:spcPts val="100"/>
                </a:spcAft>
              </a:pPr>
              <a:r>
                <a:rPr lang="en-US" sz="1400" b="1">
                  <a:effectLst/>
                  <a:ea typeface="Calibri" panose="020F0502020204030204" pitchFamily="34" charset="0"/>
                  <a:cs typeface="Times New Roman" panose="02020603050405020304" pitchFamily="18" charset="0"/>
                </a:rPr>
                <a:t>TRIZ</a:t>
              </a:r>
            </a:p>
          </p:txBody>
        </p:sp>
      </p:grpSp>
      <p:grpSp>
        <p:nvGrpSpPr>
          <p:cNvPr id="90" name="Group 89">
            <a:extLst>
              <a:ext uri="{FF2B5EF4-FFF2-40B4-BE49-F238E27FC236}">
                <a16:creationId xmlns:a16="http://schemas.microsoft.com/office/drawing/2014/main" id="{61499646-262E-1951-7D36-D0F637A5EA31}"/>
              </a:ext>
            </a:extLst>
          </p:cNvPr>
          <p:cNvGrpSpPr/>
          <p:nvPr/>
        </p:nvGrpSpPr>
        <p:grpSpPr>
          <a:xfrm>
            <a:off x="447241" y="2963692"/>
            <a:ext cx="2095934" cy="768376"/>
            <a:chOff x="6506754" y="3666032"/>
            <a:chExt cx="2095934" cy="768376"/>
          </a:xfrm>
        </p:grpSpPr>
        <p:sp>
          <p:nvSpPr>
            <p:cNvPr id="91" name="Rectangle: Rounded Corners 90">
              <a:extLst>
                <a:ext uri="{FF2B5EF4-FFF2-40B4-BE49-F238E27FC236}">
                  <a16:creationId xmlns:a16="http://schemas.microsoft.com/office/drawing/2014/main" id="{094DC70F-0FE8-DE4F-9D92-26C59BD02A5E}"/>
                </a:ext>
              </a:extLst>
            </p:cNvPr>
            <p:cNvSpPr/>
            <p:nvPr/>
          </p:nvSpPr>
          <p:spPr>
            <a:xfrm>
              <a:off x="6956012" y="3873811"/>
              <a:ext cx="1646676"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Capabilities &amp; Impact</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be</a:t>
              </a:r>
              <a:endParaRPr lang="en-US" sz="1100">
                <a:effectLst/>
                <a:ea typeface="Calibri" panose="020F0502020204030204" pitchFamily="34" charset="0"/>
                <a:cs typeface="Times New Roman" panose="02020603050405020304" pitchFamily="18" charset="0"/>
              </a:endParaRPr>
            </a:p>
          </p:txBody>
        </p:sp>
        <p:sp>
          <p:nvSpPr>
            <p:cNvPr id="92" name="Arrow: Bent 91">
              <a:extLst>
                <a:ext uri="{FF2B5EF4-FFF2-40B4-BE49-F238E27FC236}">
                  <a16:creationId xmlns:a16="http://schemas.microsoft.com/office/drawing/2014/main" id="{9DF5FC53-5860-CD2F-64B8-A046FF27C335}"/>
                </a:ext>
              </a:extLst>
            </p:cNvPr>
            <p:cNvSpPr/>
            <p:nvPr/>
          </p:nvSpPr>
          <p:spPr>
            <a:xfrm rot="10800000" flipH="1">
              <a:off x="6506754" y="3666032"/>
              <a:ext cx="454710" cy="561027"/>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id="{DD650064-704F-F53E-B301-B2DB5F88670B}"/>
              </a:ext>
            </a:extLst>
          </p:cNvPr>
          <p:cNvGrpSpPr/>
          <p:nvPr/>
        </p:nvGrpSpPr>
        <p:grpSpPr>
          <a:xfrm>
            <a:off x="447241" y="3220361"/>
            <a:ext cx="2090349" cy="1660604"/>
            <a:chOff x="6506754" y="3922701"/>
            <a:chExt cx="2090349" cy="1660604"/>
          </a:xfrm>
        </p:grpSpPr>
        <p:sp>
          <p:nvSpPr>
            <p:cNvPr id="94" name="Arrow: Bent 93">
              <a:extLst>
                <a:ext uri="{FF2B5EF4-FFF2-40B4-BE49-F238E27FC236}">
                  <a16:creationId xmlns:a16="http://schemas.microsoft.com/office/drawing/2014/main" id="{55479F8D-0EBF-3431-1DCE-D476873A4F77}"/>
                </a:ext>
              </a:extLst>
            </p:cNvPr>
            <p:cNvSpPr/>
            <p:nvPr/>
          </p:nvSpPr>
          <p:spPr>
            <a:xfrm rot="10800000" flipH="1">
              <a:off x="6506754" y="3922701"/>
              <a:ext cx="454710" cy="1475946"/>
            </a:xfrm>
            <a:prstGeom prst="bentArrow">
              <a:avLst>
                <a:gd name="adj1" fmla="val 16218"/>
                <a:gd name="adj2" fmla="val 1885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Rectangle: Rounded Corners 94">
              <a:extLst>
                <a:ext uri="{FF2B5EF4-FFF2-40B4-BE49-F238E27FC236}">
                  <a16:creationId xmlns:a16="http://schemas.microsoft.com/office/drawing/2014/main" id="{2794A333-BCE8-5522-F852-3474B38526BB}"/>
                </a:ext>
              </a:extLst>
            </p:cNvPr>
            <p:cNvSpPr/>
            <p:nvPr/>
          </p:nvSpPr>
          <p:spPr>
            <a:xfrm>
              <a:off x="6944189" y="5022708"/>
              <a:ext cx="1652914" cy="5605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Functions</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What the system needs to do</a:t>
              </a:r>
              <a:endParaRPr lang="en-US" sz="1100">
                <a:effectLst/>
                <a:ea typeface="Calibri" panose="020F0502020204030204" pitchFamily="34" charset="0"/>
                <a:cs typeface="Times New Roman" panose="02020603050405020304" pitchFamily="18" charset="0"/>
              </a:endParaRPr>
            </a:p>
          </p:txBody>
        </p:sp>
      </p:grpSp>
      <p:grpSp>
        <p:nvGrpSpPr>
          <p:cNvPr id="96" name="Group 95">
            <a:extLst>
              <a:ext uri="{FF2B5EF4-FFF2-40B4-BE49-F238E27FC236}">
                <a16:creationId xmlns:a16="http://schemas.microsoft.com/office/drawing/2014/main" id="{0BC786B3-325A-0953-DBDB-BA1B77273909}"/>
              </a:ext>
            </a:extLst>
          </p:cNvPr>
          <p:cNvGrpSpPr/>
          <p:nvPr/>
        </p:nvGrpSpPr>
        <p:grpSpPr>
          <a:xfrm>
            <a:off x="1062015" y="3329761"/>
            <a:ext cx="3566795" cy="1324258"/>
            <a:chOff x="7121528" y="4032101"/>
            <a:chExt cx="3566795" cy="1324258"/>
          </a:xfrm>
        </p:grpSpPr>
        <p:sp>
          <p:nvSpPr>
            <p:cNvPr id="97" name="Rectangle: Rounded Corners 96">
              <a:extLst>
                <a:ext uri="{FF2B5EF4-FFF2-40B4-BE49-F238E27FC236}">
                  <a16:creationId xmlns:a16="http://schemas.microsoft.com/office/drawing/2014/main" id="{96458340-5A22-69A4-4523-AFC4D6C24553}"/>
                </a:ext>
              </a:extLst>
            </p:cNvPr>
            <p:cNvSpPr/>
            <p:nvPr/>
          </p:nvSpPr>
          <p:spPr>
            <a:xfrm>
              <a:off x="8942208" y="4240480"/>
              <a:ext cx="1746115" cy="9284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Capability &amp; Impact  </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&amp; Function Mapping</a:t>
              </a:r>
            </a:p>
            <a:p>
              <a:pPr marL="0" marR="0" algn="ctr">
                <a:lnSpc>
                  <a:spcPct val="107000"/>
                </a:lnSpc>
                <a:spcBef>
                  <a:spcPts val="0"/>
                </a:spcBef>
                <a:spcAft>
                  <a:spcPts val="100"/>
                </a:spcAft>
              </a:pPr>
              <a:r>
                <a:rPr lang="en-US" sz="800">
                  <a:effectLst/>
                  <a:ea typeface="Calibri" panose="020F0502020204030204" pitchFamily="34" charset="0"/>
                  <a:cs typeface="Times New Roman" panose="02020603050405020304" pitchFamily="18" charset="0"/>
                </a:rPr>
                <a:t>Determine measures to link capabilities &amp; functions</a:t>
              </a:r>
              <a:endParaRPr lang="en-US" sz="1100">
                <a:effectLst/>
                <a:ea typeface="Calibri" panose="020F0502020204030204" pitchFamily="34" charset="0"/>
                <a:cs typeface="Times New Roman" panose="02020603050405020304" pitchFamily="18" charset="0"/>
              </a:endParaRPr>
            </a:p>
          </p:txBody>
        </p:sp>
        <p:sp>
          <p:nvSpPr>
            <p:cNvPr id="98" name="Rectangle: Rounded Corners 97">
              <a:extLst>
                <a:ext uri="{FF2B5EF4-FFF2-40B4-BE49-F238E27FC236}">
                  <a16:creationId xmlns:a16="http://schemas.microsoft.com/office/drawing/2014/main" id="{75A27B19-E372-0EA6-6570-3A4B5DFB4294}"/>
                </a:ext>
              </a:extLst>
            </p:cNvPr>
            <p:cNvSpPr/>
            <p:nvPr/>
          </p:nvSpPr>
          <p:spPr>
            <a:xfrm>
              <a:off x="7287044" y="4326037"/>
              <a:ext cx="973079" cy="78672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Iterate until </a:t>
              </a:r>
              <a:endParaRPr lang="en-US" sz="110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100"/>
                </a:spcAft>
              </a:pPr>
              <a:r>
                <a:rPr lang="en-US" sz="900">
                  <a:solidFill>
                    <a:srgbClr val="000000"/>
                  </a:solidFill>
                  <a:effectLst/>
                  <a:ea typeface="Calibri" panose="020F0502020204030204" pitchFamily="34" charset="0"/>
                  <a:cs typeface="Times New Roman" panose="02020603050405020304" pitchFamily="18" charset="0"/>
                </a:rPr>
                <a:t>consistent  </a:t>
              </a:r>
              <a:endParaRPr lang="en-US" sz="1100">
                <a:effectLst/>
                <a:ea typeface="Calibri" panose="020F0502020204030204" pitchFamily="34" charset="0"/>
                <a:cs typeface="Times New Roman" panose="02020603050405020304" pitchFamily="18" charset="0"/>
              </a:endParaRPr>
            </a:p>
          </p:txBody>
        </p:sp>
        <p:sp>
          <p:nvSpPr>
            <p:cNvPr id="99" name="Arrow: Curved Right 98">
              <a:extLst>
                <a:ext uri="{FF2B5EF4-FFF2-40B4-BE49-F238E27FC236}">
                  <a16:creationId xmlns:a16="http://schemas.microsoft.com/office/drawing/2014/main" id="{E73909DF-B3DE-F4FC-41A0-47D37CE5855F}"/>
                </a:ext>
              </a:extLst>
            </p:cNvPr>
            <p:cNvSpPr/>
            <p:nvPr/>
          </p:nvSpPr>
          <p:spPr>
            <a:xfrm rot="10800000" flipV="1">
              <a:off x="8206744" y="4521594"/>
              <a:ext cx="210258" cy="3740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0" name="Arrow: Curved Right 99">
              <a:extLst>
                <a:ext uri="{FF2B5EF4-FFF2-40B4-BE49-F238E27FC236}">
                  <a16:creationId xmlns:a16="http://schemas.microsoft.com/office/drawing/2014/main" id="{5D4E1F04-18B5-76D5-A9DB-AFBD252D7DF3}"/>
                </a:ext>
              </a:extLst>
            </p:cNvPr>
            <p:cNvSpPr/>
            <p:nvPr/>
          </p:nvSpPr>
          <p:spPr>
            <a:xfrm flipV="1">
              <a:off x="7121528" y="4519047"/>
              <a:ext cx="209703" cy="3737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1" name="Arrow: Bent 100">
              <a:extLst>
                <a:ext uri="{FF2B5EF4-FFF2-40B4-BE49-F238E27FC236}">
                  <a16:creationId xmlns:a16="http://schemas.microsoft.com/office/drawing/2014/main" id="{0A23649B-890D-A9BA-7EF4-AADE4B987443}"/>
                </a:ext>
              </a:extLst>
            </p:cNvPr>
            <p:cNvSpPr/>
            <p:nvPr/>
          </p:nvSpPr>
          <p:spPr>
            <a:xfrm rot="5400000" flipH="1">
              <a:off x="9168366" y="4597712"/>
              <a:ext cx="192705"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2" name="Arrow: Bent 101">
              <a:extLst>
                <a:ext uri="{FF2B5EF4-FFF2-40B4-BE49-F238E27FC236}">
                  <a16:creationId xmlns:a16="http://schemas.microsoft.com/office/drawing/2014/main" id="{86118297-A2FD-8F80-400F-27881089FEF6}"/>
                </a:ext>
              </a:extLst>
            </p:cNvPr>
            <p:cNvSpPr/>
            <p:nvPr/>
          </p:nvSpPr>
          <p:spPr>
            <a:xfrm rot="5400000">
              <a:off x="9168540" y="3466318"/>
              <a:ext cx="193023" cy="1324590"/>
            </a:xfrm>
            <a:prstGeom prst="bentArrow">
              <a:avLst>
                <a:gd name="adj1" fmla="val 42081"/>
                <a:gd name="adj2" fmla="val 4176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3" name="Group 102">
            <a:extLst>
              <a:ext uri="{FF2B5EF4-FFF2-40B4-BE49-F238E27FC236}">
                <a16:creationId xmlns:a16="http://schemas.microsoft.com/office/drawing/2014/main" id="{1A7923D9-9E78-5BA2-0446-82282B581BD8}"/>
              </a:ext>
            </a:extLst>
          </p:cNvPr>
          <p:cNvGrpSpPr/>
          <p:nvPr/>
        </p:nvGrpSpPr>
        <p:grpSpPr>
          <a:xfrm>
            <a:off x="3580227" y="1814794"/>
            <a:ext cx="1652988" cy="2248829"/>
            <a:chOff x="9639740" y="2517134"/>
            <a:chExt cx="1652988" cy="2248829"/>
          </a:xfrm>
        </p:grpSpPr>
        <p:sp>
          <p:nvSpPr>
            <p:cNvPr id="104" name="Rectangle: Rounded Corners 103">
              <a:extLst>
                <a:ext uri="{FF2B5EF4-FFF2-40B4-BE49-F238E27FC236}">
                  <a16:creationId xmlns:a16="http://schemas.microsoft.com/office/drawing/2014/main" id="{733D45F1-9177-2E99-7A89-D321FBD46E91}"/>
                </a:ext>
              </a:extLst>
            </p:cNvPr>
            <p:cNvSpPr/>
            <p:nvPr/>
          </p:nvSpPr>
          <p:spPr>
            <a:xfrm>
              <a:off x="9639740" y="2517134"/>
              <a:ext cx="1652988" cy="966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Functional Requirements </a:t>
              </a:r>
            </a:p>
            <a:p>
              <a:pPr marL="0" marR="0" algn="ctr">
                <a:lnSpc>
                  <a:spcPct val="107000"/>
                </a:lnSpc>
                <a:spcBef>
                  <a:spcPts val="0"/>
                </a:spcBef>
                <a:spcAft>
                  <a:spcPts val="100"/>
                </a:spcAft>
              </a:pPr>
              <a:r>
                <a:rPr lang="en-US" sz="800">
                  <a:ea typeface="Calibri" panose="020F0502020204030204" pitchFamily="34" charset="0"/>
                  <a:cs typeface="Times New Roman" panose="02020603050405020304" pitchFamily="18" charset="0"/>
                </a:rPr>
                <a:t>m</a:t>
              </a:r>
              <a:r>
                <a:rPr lang="en-US" sz="800">
                  <a:effectLst/>
                  <a:ea typeface="Calibri" panose="020F0502020204030204" pitchFamily="34" charset="0"/>
                  <a:cs typeface="Times New Roman" panose="02020603050405020304" pitchFamily="18" charset="0"/>
                </a:rPr>
                <a:t>eeting </a:t>
              </a:r>
            </a:p>
            <a:p>
              <a:pPr marL="0" marR="0" algn="ctr">
                <a:lnSpc>
                  <a:spcPct val="107000"/>
                </a:lnSpc>
                <a:spcBef>
                  <a:spcPts val="0"/>
                </a:spcBef>
                <a:spcAft>
                  <a:spcPts val="100"/>
                </a:spcAft>
              </a:pPr>
              <a:r>
                <a:rPr lang="en-US" sz="1100">
                  <a:ea typeface="Calibri" panose="020F0502020204030204" pitchFamily="34" charset="0"/>
                  <a:cs typeface="Times New Roman" panose="02020603050405020304" pitchFamily="18" charset="0"/>
                </a:rPr>
                <a:t>C</a:t>
              </a:r>
              <a:r>
                <a:rPr lang="en-US" sz="1100">
                  <a:effectLst/>
                  <a:ea typeface="Calibri" panose="020F0502020204030204" pitchFamily="34" charset="0"/>
                  <a:cs typeface="Times New Roman" panose="02020603050405020304" pitchFamily="18" charset="0"/>
                </a:rPr>
                <a:t>apabilities</a:t>
              </a:r>
              <a:r>
                <a:rPr lang="en-US" sz="800">
                  <a:effectLst/>
                  <a:ea typeface="Calibri" panose="020F0502020204030204" pitchFamily="34" charset="0"/>
                  <a:cs typeface="Times New Roman" panose="02020603050405020304" pitchFamily="18" charset="0"/>
                </a:rPr>
                <a:t>  </a:t>
              </a:r>
              <a:endParaRPr lang="en-US" sz="1100">
                <a:effectLst/>
                <a:ea typeface="Calibri" panose="020F0502020204030204" pitchFamily="34" charset="0"/>
                <a:cs typeface="Times New Roman" panose="02020603050405020304" pitchFamily="18" charset="0"/>
              </a:endParaRPr>
            </a:p>
          </p:txBody>
        </p:sp>
        <p:sp>
          <p:nvSpPr>
            <p:cNvPr id="105" name="Arrow: Bent 104">
              <a:extLst>
                <a:ext uri="{FF2B5EF4-FFF2-40B4-BE49-F238E27FC236}">
                  <a16:creationId xmlns:a16="http://schemas.microsoft.com/office/drawing/2014/main" id="{171FEAA1-61FB-940C-DA73-D3BA09A68A0D}"/>
                </a:ext>
              </a:extLst>
            </p:cNvPr>
            <p:cNvSpPr/>
            <p:nvPr/>
          </p:nvSpPr>
          <p:spPr>
            <a:xfrm rot="16200000" flipV="1">
              <a:off x="10214584" y="3966996"/>
              <a:ext cx="1276671" cy="3212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06" name="Group 105">
            <a:extLst>
              <a:ext uri="{FF2B5EF4-FFF2-40B4-BE49-F238E27FC236}">
                <a16:creationId xmlns:a16="http://schemas.microsoft.com/office/drawing/2014/main" id="{40039782-FF47-C840-A8CF-F554E4359E9F}"/>
              </a:ext>
            </a:extLst>
          </p:cNvPr>
          <p:cNvGrpSpPr/>
          <p:nvPr/>
        </p:nvGrpSpPr>
        <p:grpSpPr>
          <a:xfrm>
            <a:off x="258079" y="1240346"/>
            <a:ext cx="1521584" cy="1734754"/>
            <a:chOff x="6317592" y="1942686"/>
            <a:chExt cx="1521584" cy="1734754"/>
          </a:xfrm>
        </p:grpSpPr>
        <p:sp>
          <p:nvSpPr>
            <p:cNvPr id="107" name="Rectangle: Rounded Corners 106">
              <a:extLst>
                <a:ext uri="{FF2B5EF4-FFF2-40B4-BE49-F238E27FC236}">
                  <a16:creationId xmlns:a16="http://schemas.microsoft.com/office/drawing/2014/main" id="{8283BB83-A9C7-0F7E-1127-64202D8A3C39}"/>
                </a:ext>
              </a:extLst>
            </p:cNvPr>
            <p:cNvSpPr/>
            <p:nvPr/>
          </p:nvSpPr>
          <p:spPr>
            <a:xfrm>
              <a:off x="6494930" y="1942686"/>
              <a:ext cx="1184788" cy="63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solidFill>
                    <a:srgbClr val="FFC000"/>
                  </a:solidFill>
                  <a:effectLst/>
                  <a:ea typeface="Calibri" panose="020F0502020204030204" pitchFamily="34" charset="0"/>
                  <a:cs typeface="Times New Roman" panose="02020603050405020304" pitchFamily="18" charset="0"/>
                </a:rPr>
                <a:t>Mission Statement </a:t>
              </a:r>
              <a:endParaRPr lang="en-US" sz="1100">
                <a:effectLst/>
                <a:ea typeface="Calibri" panose="020F0502020204030204" pitchFamily="34" charset="0"/>
                <a:cs typeface="Times New Roman" panose="02020603050405020304" pitchFamily="18" charset="0"/>
              </a:endParaRPr>
            </a:p>
          </p:txBody>
        </p:sp>
        <p:sp>
          <p:nvSpPr>
            <p:cNvPr id="108" name="Rectangle: Rounded Corners 107">
              <a:extLst>
                <a:ext uri="{FF2B5EF4-FFF2-40B4-BE49-F238E27FC236}">
                  <a16:creationId xmlns:a16="http://schemas.microsoft.com/office/drawing/2014/main" id="{D91986D1-E644-AEE9-8182-7066DF2AF7C8}"/>
                </a:ext>
              </a:extLst>
            </p:cNvPr>
            <p:cNvSpPr/>
            <p:nvPr/>
          </p:nvSpPr>
          <p:spPr>
            <a:xfrm>
              <a:off x="6317592" y="2871582"/>
              <a:ext cx="1521584" cy="805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Context</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Stakeholders</a:t>
              </a:r>
            </a:p>
            <a:p>
              <a:pPr marL="0" marR="0" algn="ctr">
                <a:lnSpc>
                  <a:spcPct val="107000"/>
                </a:lnSpc>
                <a:spcBef>
                  <a:spcPts val="0"/>
                </a:spcBef>
                <a:spcAft>
                  <a:spcPts val="100"/>
                </a:spcAft>
              </a:pPr>
              <a:r>
                <a:rPr lang="en-US" sz="1100">
                  <a:effectLst/>
                  <a:ea typeface="Calibri" panose="020F0502020204030204" pitchFamily="34" charset="0"/>
                  <a:cs typeface="Times New Roman" panose="02020603050405020304" pitchFamily="18" charset="0"/>
                </a:rPr>
                <a:t>Life Cycle Stages </a:t>
              </a:r>
            </a:p>
          </p:txBody>
        </p:sp>
        <p:sp>
          <p:nvSpPr>
            <p:cNvPr id="109" name="Arrow: Down 108">
              <a:extLst>
                <a:ext uri="{FF2B5EF4-FFF2-40B4-BE49-F238E27FC236}">
                  <a16:creationId xmlns:a16="http://schemas.microsoft.com/office/drawing/2014/main" id="{714790CE-2FC0-9BBA-8B78-ABE9DE65723A}"/>
                </a:ext>
              </a:extLst>
            </p:cNvPr>
            <p:cNvSpPr/>
            <p:nvPr/>
          </p:nvSpPr>
          <p:spPr>
            <a:xfrm>
              <a:off x="7012661" y="2578246"/>
              <a:ext cx="155943" cy="283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10" name="Group 109">
            <a:extLst>
              <a:ext uri="{FF2B5EF4-FFF2-40B4-BE49-F238E27FC236}">
                <a16:creationId xmlns:a16="http://schemas.microsoft.com/office/drawing/2014/main" id="{A450040B-31B4-19EC-EF50-34119949CDE4}"/>
              </a:ext>
            </a:extLst>
          </p:cNvPr>
          <p:cNvGrpSpPr/>
          <p:nvPr/>
        </p:nvGrpSpPr>
        <p:grpSpPr>
          <a:xfrm>
            <a:off x="1615214" y="1240346"/>
            <a:ext cx="2851330" cy="564891"/>
            <a:chOff x="7674727" y="1942686"/>
            <a:chExt cx="2851330" cy="564891"/>
          </a:xfrm>
        </p:grpSpPr>
        <p:sp>
          <p:nvSpPr>
            <p:cNvPr id="111" name="Arrow: Bent 110">
              <a:extLst>
                <a:ext uri="{FF2B5EF4-FFF2-40B4-BE49-F238E27FC236}">
                  <a16:creationId xmlns:a16="http://schemas.microsoft.com/office/drawing/2014/main" id="{20D9B77A-F11A-8E1F-5388-EEA8700036DE}"/>
                </a:ext>
              </a:extLst>
            </p:cNvPr>
            <p:cNvSpPr/>
            <p:nvPr/>
          </p:nvSpPr>
          <p:spPr>
            <a:xfrm flipH="1">
              <a:off x="7674727" y="2187132"/>
              <a:ext cx="2849447" cy="320445"/>
            </a:xfrm>
            <a:prstGeom prst="bentArrow">
              <a:avLst>
                <a:gd name="adj1" fmla="val 32793"/>
                <a:gd name="adj2" fmla="val 15473"/>
                <a:gd name="adj3" fmla="val 26698"/>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2" name="Text Box 2">
              <a:extLst>
                <a:ext uri="{FF2B5EF4-FFF2-40B4-BE49-F238E27FC236}">
                  <a16:creationId xmlns:a16="http://schemas.microsoft.com/office/drawing/2014/main" id="{D80C812D-F916-2891-A394-850B0D2A8252}"/>
                </a:ext>
              </a:extLst>
            </p:cNvPr>
            <p:cNvSpPr txBox="1">
              <a:spLocks noChangeArrowheads="1"/>
            </p:cNvSpPr>
            <p:nvPr/>
          </p:nvSpPr>
          <p:spPr bwMode="auto">
            <a:xfrm>
              <a:off x="8055513" y="1942686"/>
              <a:ext cx="2470544" cy="207304"/>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nSpc>
                  <a:spcPct val="107000"/>
                </a:lnSpc>
                <a:spcBef>
                  <a:spcPts val="0"/>
                </a:spcBef>
                <a:spcAft>
                  <a:spcPts val="800"/>
                </a:spcAft>
              </a:pPr>
              <a:r>
                <a:rPr lang="en-US" sz="11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Delivering highest positive impact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007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par>
                                <p:cTn id="13" presetID="10"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500"/>
                                        <p:tgtEl>
                                          <p:spTgt spid="9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fade">
                                      <p:cBhvr>
                                        <p:cTn id="25" dur="500"/>
                                        <p:tgtEl>
                                          <p:spTgt spid="10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animEffect transition="in" filter="fade">
                                      <p:cBhvr>
                                        <p:cTn id="45" dur="500"/>
                                        <p:tgtEl>
                                          <p:spTgt spid="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2909-8855-4828-813D-9FF12B5825E6}"/>
              </a:ext>
            </a:extLst>
          </p:cNvPr>
          <p:cNvSpPr>
            <a:spLocks noGrp="1"/>
          </p:cNvSpPr>
          <p:nvPr>
            <p:ph type="title"/>
          </p:nvPr>
        </p:nvSpPr>
        <p:spPr/>
        <p:txBody>
          <a:bodyPr/>
          <a:lstStyle/>
          <a:p>
            <a:r>
              <a:rPr lang="en-US"/>
              <a:t>TPL Implementation</a:t>
            </a:r>
          </a:p>
        </p:txBody>
      </p:sp>
      <p:sp>
        <p:nvSpPr>
          <p:cNvPr id="3" name="TextBox 2">
            <a:extLst>
              <a:ext uri="{FF2B5EF4-FFF2-40B4-BE49-F238E27FC236}">
                <a16:creationId xmlns:a16="http://schemas.microsoft.com/office/drawing/2014/main" id="{35D206D4-FEB9-4C04-A539-09DE750EE0E5}"/>
              </a:ext>
            </a:extLst>
          </p:cNvPr>
          <p:cNvSpPr txBox="1"/>
          <p:nvPr/>
        </p:nvSpPr>
        <p:spPr>
          <a:xfrm>
            <a:off x="457199" y="1197586"/>
            <a:ext cx="2286000" cy="640080"/>
          </a:xfrm>
          <a:prstGeom prst="rect">
            <a:avLst/>
          </a:prstGeom>
          <a:solidFill>
            <a:schemeClr val="bg2"/>
          </a:solidFill>
        </p:spPr>
        <p:txBody>
          <a:bodyPr wrap="square" rtlCol="0">
            <a:spAutoFit/>
          </a:bodyPr>
          <a:lstStyle/>
          <a:p>
            <a:pPr algn="ctr"/>
            <a:r>
              <a:rPr lang="en-US">
                <a:solidFill>
                  <a:schemeClr val="bg1"/>
                </a:solidFill>
              </a:rPr>
              <a:t>Quantifiable and Scorable Questions</a:t>
            </a:r>
          </a:p>
        </p:txBody>
      </p:sp>
      <p:sp>
        <p:nvSpPr>
          <p:cNvPr id="5" name="Plus Sign 4">
            <a:extLst>
              <a:ext uri="{FF2B5EF4-FFF2-40B4-BE49-F238E27FC236}">
                <a16:creationId xmlns:a16="http://schemas.microsoft.com/office/drawing/2014/main" id="{5DD4D801-13E6-413A-BD3E-29E4E7BDBC05}"/>
              </a:ext>
            </a:extLst>
          </p:cNvPr>
          <p:cNvSpPr/>
          <p:nvPr/>
        </p:nvSpPr>
        <p:spPr>
          <a:xfrm>
            <a:off x="2934469" y="1292299"/>
            <a:ext cx="460800" cy="4572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6D81D1-F389-42DB-A3D4-8A72EBB7EC6C}"/>
              </a:ext>
            </a:extLst>
          </p:cNvPr>
          <p:cNvSpPr txBox="1"/>
          <p:nvPr/>
        </p:nvSpPr>
        <p:spPr>
          <a:xfrm>
            <a:off x="3425549" y="1197586"/>
            <a:ext cx="2286000" cy="640080"/>
          </a:xfrm>
          <a:prstGeom prst="rect">
            <a:avLst/>
          </a:prstGeom>
          <a:solidFill>
            <a:schemeClr val="tx2"/>
          </a:solidFill>
        </p:spPr>
        <p:txBody>
          <a:bodyPr wrap="square" rtlCol="0">
            <a:spAutoFit/>
          </a:bodyPr>
          <a:lstStyle/>
          <a:p>
            <a:pPr algn="ctr"/>
            <a:r>
              <a:rPr lang="en-US">
                <a:solidFill>
                  <a:schemeClr val="bg1"/>
                </a:solidFill>
              </a:rPr>
              <a:t>Question and Category Weights</a:t>
            </a:r>
          </a:p>
        </p:txBody>
      </p:sp>
      <p:sp>
        <p:nvSpPr>
          <p:cNvPr id="7" name="Plus Sign 6">
            <a:extLst>
              <a:ext uri="{FF2B5EF4-FFF2-40B4-BE49-F238E27FC236}">
                <a16:creationId xmlns:a16="http://schemas.microsoft.com/office/drawing/2014/main" id="{9B598AAA-5D9B-4031-A8AF-84F7D8BFE24A}"/>
              </a:ext>
            </a:extLst>
          </p:cNvPr>
          <p:cNvSpPr/>
          <p:nvPr/>
        </p:nvSpPr>
        <p:spPr>
          <a:xfrm>
            <a:off x="5829402" y="1292299"/>
            <a:ext cx="460800" cy="457200"/>
          </a:xfrm>
          <a:prstGeom prst="mathPlus">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2AC8-A954-46A2-BC4D-5354C82533A9}"/>
              </a:ext>
            </a:extLst>
          </p:cNvPr>
          <p:cNvSpPr txBox="1"/>
          <p:nvPr/>
        </p:nvSpPr>
        <p:spPr>
          <a:xfrm>
            <a:off x="6408056" y="1197586"/>
            <a:ext cx="2286000" cy="646331"/>
          </a:xfrm>
          <a:prstGeom prst="rect">
            <a:avLst/>
          </a:prstGeom>
          <a:solidFill>
            <a:schemeClr val="accent2"/>
          </a:solidFill>
        </p:spPr>
        <p:txBody>
          <a:bodyPr wrap="square" rtlCol="0">
            <a:spAutoFit/>
          </a:bodyPr>
          <a:lstStyle/>
          <a:p>
            <a:pPr algn="ctr"/>
            <a:r>
              <a:rPr lang="en-US">
                <a:solidFill>
                  <a:schemeClr val="bg1"/>
                </a:solidFill>
              </a:rPr>
              <a:t>Mathematical expressions</a:t>
            </a:r>
          </a:p>
        </p:txBody>
      </p:sp>
      <p:sp>
        <p:nvSpPr>
          <p:cNvPr id="9" name="TextBox 8">
            <a:extLst>
              <a:ext uri="{FF2B5EF4-FFF2-40B4-BE49-F238E27FC236}">
                <a16:creationId xmlns:a16="http://schemas.microsoft.com/office/drawing/2014/main" id="{3ACC00E7-DFDB-42B7-B14E-5A0B811A7FA5}"/>
              </a:ext>
            </a:extLst>
          </p:cNvPr>
          <p:cNvSpPr txBox="1"/>
          <p:nvPr/>
        </p:nvSpPr>
        <p:spPr>
          <a:xfrm>
            <a:off x="457199" y="1775960"/>
            <a:ext cx="2424601" cy="830997"/>
          </a:xfrm>
          <a:prstGeom prst="rect">
            <a:avLst/>
          </a:prstGeom>
          <a:noFill/>
        </p:spPr>
        <p:txBody>
          <a:bodyPr wrap="square" rtlCol="0">
            <a:spAutoFit/>
          </a:bodyPr>
          <a:lstStyle/>
          <a:p>
            <a:pPr marL="285750" indent="-285750">
              <a:buFont typeface="Arial" panose="020B0604020202020204" pitchFamily="34" charset="0"/>
              <a:buChar char="•"/>
            </a:pPr>
            <a:r>
              <a:rPr lang="en-US" sz="1600"/>
              <a:t>Question wording</a:t>
            </a:r>
          </a:p>
          <a:p>
            <a:pPr marL="285750" indent="-285750">
              <a:buFont typeface="Arial" panose="020B0604020202020204" pitchFamily="34" charset="0"/>
              <a:buChar char="•"/>
            </a:pPr>
            <a:r>
              <a:rPr lang="en-US" sz="1600"/>
              <a:t>Score guidance</a:t>
            </a:r>
          </a:p>
          <a:p>
            <a:pPr marL="285750" indent="-285750">
              <a:buFont typeface="Arial" panose="020B0604020202020204" pitchFamily="34" charset="0"/>
              <a:buChar char="•"/>
            </a:pPr>
            <a:r>
              <a:rPr lang="en-US" sz="1600"/>
              <a:t>Add/remove questions</a:t>
            </a:r>
          </a:p>
        </p:txBody>
      </p:sp>
      <p:sp>
        <p:nvSpPr>
          <p:cNvPr id="10" name="TextBox 9">
            <a:extLst>
              <a:ext uri="{FF2B5EF4-FFF2-40B4-BE49-F238E27FC236}">
                <a16:creationId xmlns:a16="http://schemas.microsoft.com/office/drawing/2014/main" id="{6231BD81-33EA-4F3B-B4E9-9761166AD79C}"/>
              </a:ext>
            </a:extLst>
          </p:cNvPr>
          <p:cNvSpPr txBox="1"/>
          <p:nvPr/>
        </p:nvSpPr>
        <p:spPr>
          <a:xfrm>
            <a:off x="3425549" y="1775960"/>
            <a:ext cx="2292902" cy="830997"/>
          </a:xfrm>
          <a:prstGeom prst="rect">
            <a:avLst/>
          </a:prstGeom>
          <a:noFill/>
        </p:spPr>
        <p:txBody>
          <a:bodyPr wrap="square" rtlCol="0">
            <a:spAutoFit/>
          </a:bodyPr>
          <a:lstStyle/>
          <a:p>
            <a:pPr marL="285750" indent="-285750">
              <a:buFont typeface="Arial" panose="020B0604020202020204" pitchFamily="34" charset="0"/>
              <a:buChar char="•"/>
            </a:pPr>
            <a:r>
              <a:rPr lang="en-US" sz="1600"/>
              <a:t>Question weights</a:t>
            </a:r>
          </a:p>
          <a:p>
            <a:pPr marL="285750" indent="-285750">
              <a:buFont typeface="Arial" panose="020B0604020202020204" pitchFamily="34" charset="0"/>
              <a:buChar char="•"/>
            </a:pPr>
            <a:r>
              <a:rPr lang="en-US" sz="1600"/>
              <a:t>Category and sub-category weights</a:t>
            </a:r>
          </a:p>
        </p:txBody>
      </p:sp>
      <p:sp>
        <p:nvSpPr>
          <p:cNvPr id="11" name="TextBox 10">
            <a:extLst>
              <a:ext uri="{FF2B5EF4-FFF2-40B4-BE49-F238E27FC236}">
                <a16:creationId xmlns:a16="http://schemas.microsoft.com/office/drawing/2014/main" id="{389A64B8-093B-47C2-AFFB-92FA4571FA1B}"/>
              </a:ext>
            </a:extLst>
          </p:cNvPr>
          <p:cNvSpPr txBox="1"/>
          <p:nvPr/>
        </p:nvSpPr>
        <p:spPr>
          <a:xfrm>
            <a:off x="6424447" y="1782211"/>
            <a:ext cx="2269609" cy="830997"/>
          </a:xfrm>
          <a:prstGeom prst="rect">
            <a:avLst/>
          </a:prstGeom>
          <a:noFill/>
        </p:spPr>
        <p:txBody>
          <a:bodyPr wrap="square" rtlCol="0">
            <a:spAutoFit/>
          </a:bodyPr>
          <a:lstStyle/>
          <a:p>
            <a:pPr marL="285750" indent="-285750">
              <a:buFont typeface="Arial" panose="020B0604020202020204" pitchFamily="34" charset="0"/>
              <a:buChar char="•"/>
            </a:pPr>
            <a:r>
              <a:rPr lang="en-US" sz="1600"/>
              <a:t>Geometric mean</a:t>
            </a:r>
          </a:p>
          <a:p>
            <a:pPr marL="285750" indent="-285750">
              <a:buFont typeface="Arial" panose="020B0604020202020204" pitchFamily="34" charset="0"/>
              <a:buChar char="•"/>
            </a:pPr>
            <a:r>
              <a:rPr lang="en-US" sz="1600"/>
              <a:t>Arithmetic mean</a:t>
            </a:r>
          </a:p>
          <a:p>
            <a:pPr marL="285750" indent="-285750">
              <a:buFont typeface="Arial" panose="020B0604020202020204" pitchFamily="34" charset="0"/>
              <a:buChar char="•"/>
            </a:pPr>
            <a:r>
              <a:rPr lang="en-US" sz="1600"/>
              <a:t>Harmonic mean</a:t>
            </a:r>
          </a:p>
        </p:txBody>
      </p:sp>
      <p:sp>
        <p:nvSpPr>
          <p:cNvPr id="13" name="TextBox 12">
            <a:extLst>
              <a:ext uri="{FF2B5EF4-FFF2-40B4-BE49-F238E27FC236}">
                <a16:creationId xmlns:a16="http://schemas.microsoft.com/office/drawing/2014/main" id="{557CE567-A6B8-4241-915B-36A68C2AE6B4}"/>
              </a:ext>
            </a:extLst>
          </p:cNvPr>
          <p:cNvSpPr txBox="1"/>
          <p:nvPr/>
        </p:nvSpPr>
        <p:spPr>
          <a:xfrm>
            <a:off x="457199" y="2744628"/>
            <a:ext cx="8366400" cy="1600438"/>
          </a:xfrm>
          <a:prstGeom prst="rect">
            <a:avLst/>
          </a:prstGeom>
          <a:noFill/>
        </p:spPr>
        <p:txBody>
          <a:bodyPr wrap="square" rtlCol="0">
            <a:spAutoFit/>
          </a:bodyPr>
          <a:lstStyle/>
          <a:p>
            <a:r>
              <a:rPr lang="en-US" b="1"/>
              <a:t>Additional Considerations:</a:t>
            </a:r>
          </a:p>
          <a:p>
            <a:pPr marL="285750" indent="-285750">
              <a:buFont typeface="Arial" panose="020B0604020202020204" pitchFamily="34" charset="0"/>
              <a:buChar char="•"/>
            </a:pPr>
            <a:r>
              <a:rPr lang="en-US" sz="1600"/>
              <a:t>Extensive stakeholder interviews are conducted to generate meaningful weights for the capability hierarchy and questions using the House of Quality/Quality Functional Deployment methodology</a:t>
            </a:r>
          </a:p>
          <a:p>
            <a:pPr marL="285750" indent="-285750">
              <a:buFont typeface="Arial" panose="020B0604020202020204" pitchFamily="34" charset="0"/>
              <a:buChar char="•"/>
            </a:pPr>
            <a:r>
              <a:rPr lang="en-US" sz="1600"/>
              <a:t>Care was taken to make methodology </a:t>
            </a:r>
            <a:r>
              <a:rPr lang="en-US" sz="1600" b="1" i="1">
                <a:solidFill>
                  <a:schemeClr val="accent1"/>
                </a:solidFill>
              </a:rPr>
              <a:t>technology-agnostic</a:t>
            </a:r>
            <a:r>
              <a:rPr lang="en-US" sz="1600"/>
              <a:t> and </a:t>
            </a:r>
            <a:r>
              <a:rPr lang="en-US" sz="1600" b="1" i="1">
                <a:solidFill>
                  <a:schemeClr val="accent1"/>
                </a:solidFill>
              </a:rPr>
              <a:t>site-agnostic</a:t>
            </a:r>
          </a:p>
          <a:p>
            <a:pPr marL="285750" indent="-285750">
              <a:buFont typeface="Arial" panose="020B0604020202020204" pitchFamily="34" charset="0"/>
              <a:buChar char="•"/>
            </a:pPr>
            <a:r>
              <a:rPr lang="en-US" sz="1600"/>
              <a:t>Can directly incorporate LCA and TEA results into quantifiable questions</a:t>
            </a:r>
          </a:p>
        </p:txBody>
      </p:sp>
    </p:spTree>
    <p:extLst>
      <p:ext uri="{BB962C8B-B14F-4D97-AF65-F5344CB8AC3E}">
        <p14:creationId xmlns:p14="http://schemas.microsoft.com/office/powerpoint/2010/main" val="3151768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5CFC-6363-40A9-9EBA-B2DA458FEE91}"/>
              </a:ext>
            </a:extLst>
          </p:cNvPr>
          <p:cNvSpPr>
            <a:spLocks noGrp="1"/>
          </p:cNvSpPr>
          <p:nvPr>
            <p:ph type="title"/>
          </p:nvPr>
        </p:nvSpPr>
        <p:spPr/>
        <p:txBody>
          <a:bodyPr/>
          <a:lstStyle/>
          <a:p>
            <a:r>
              <a:rPr lang="en-US"/>
              <a:t>TPL vs TEA vs LCA</a:t>
            </a:r>
          </a:p>
        </p:txBody>
      </p:sp>
      <p:sp>
        <p:nvSpPr>
          <p:cNvPr id="3" name="TextBox 2">
            <a:extLst>
              <a:ext uri="{FF2B5EF4-FFF2-40B4-BE49-F238E27FC236}">
                <a16:creationId xmlns:a16="http://schemas.microsoft.com/office/drawing/2014/main" id="{B9EFA4EE-5069-4C0B-AE8C-4A0909283A68}"/>
              </a:ext>
            </a:extLst>
          </p:cNvPr>
          <p:cNvSpPr txBox="1"/>
          <p:nvPr/>
        </p:nvSpPr>
        <p:spPr>
          <a:xfrm>
            <a:off x="457199" y="856800"/>
            <a:ext cx="8236857" cy="923330"/>
          </a:xfrm>
          <a:prstGeom prst="rect">
            <a:avLst/>
          </a:prstGeom>
          <a:noFill/>
        </p:spPr>
        <p:txBody>
          <a:bodyPr wrap="square" rtlCol="0">
            <a:spAutoFit/>
          </a:bodyPr>
          <a:lstStyle/>
          <a:p>
            <a:r>
              <a:rPr lang="en-US" b="1" u="sng"/>
              <a:t>Technology Performance Level (TPL)</a:t>
            </a:r>
            <a:r>
              <a:rPr lang="en-US"/>
              <a:t> is an integrated techno-economic technology assessment framework that quantifies the performance potential and economic, environmental, social, and safety impacts of a technology (combined indicator, MCDA)</a:t>
            </a:r>
          </a:p>
        </p:txBody>
      </p:sp>
      <p:sp>
        <p:nvSpPr>
          <p:cNvPr id="10" name="TextBox 9">
            <a:extLst>
              <a:ext uri="{FF2B5EF4-FFF2-40B4-BE49-F238E27FC236}">
                <a16:creationId xmlns:a16="http://schemas.microsoft.com/office/drawing/2014/main" id="{3F9EC22A-AC26-4BE2-B1CB-9E233738AB78}"/>
              </a:ext>
            </a:extLst>
          </p:cNvPr>
          <p:cNvSpPr txBox="1"/>
          <p:nvPr/>
        </p:nvSpPr>
        <p:spPr>
          <a:xfrm>
            <a:off x="289200" y="2221200"/>
            <a:ext cx="2455200" cy="2031325"/>
          </a:xfrm>
          <a:prstGeom prst="rect">
            <a:avLst/>
          </a:prstGeom>
          <a:noFill/>
        </p:spPr>
        <p:txBody>
          <a:bodyPr wrap="square" rtlCol="0">
            <a:spAutoFit/>
          </a:bodyPr>
          <a:lstStyle/>
          <a:p>
            <a:r>
              <a:rPr lang="en-US" b="1" u="sng"/>
              <a:t>Techno-Economic Assessment (TEA) </a:t>
            </a:r>
            <a:r>
              <a:rPr lang="en-US"/>
              <a:t>quantifies the economic viability of a technology by comparing its figure of merit against its lifecycle costs</a:t>
            </a:r>
          </a:p>
        </p:txBody>
      </p:sp>
      <p:sp>
        <p:nvSpPr>
          <p:cNvPr id="12" name="TextBox 11">
            <a:extLst>
              <a:ext uri="{FF2B5EF4-FFF2-40B4-BE49-F238E27FC236}">
                <a16:creationId xmlns:a16="http://schemas.microsoft.com/office/drawing/2014/main" id="{4D30FBC3-BB13-4E3B-B7ED-D3F4B52DFAAB}"/>
              </a:ext>
            </a:extLst>
          </p:cNvPr>
          <p:cNvSpPr txBox="1"/>
          <p:nvPr/>
        </p:nvSpPr>
        <p:spPr>
          <a:xfrm>
            <a:off x="6411600" y="2244058"/>
            <a:ext cx="2451600" cy="1477328"/>
          </a:xfrm>
          <a:prstGeom prst="rect">
            <a:avLst/>
          </a:prstGeom>
          <a:noFill/>
        </p:spPr>
        <p:txBody>
          <a:bodyPr wrap="square" lIns="91440" tIns="45720" rIns="91440" bIns="45720" rtlCol="0" anchor="t">
            <a:spAutoFit/>
          </a:bodyPr>
          <a:lstStyle/>
          <a:p>
            <a:r>
              <a:rPr lang="en-US" b="1" u="sng"/>
              <a:t>Life Cycle Assessment (LCA)</a:t>
            </a:r>
            <a:r>
              <a:rPr lang="en-US" b="1"/>
              <a:t> </a:t>
            </a:r>
            <a:r>
              <a:rPr lang="en-US"/>
              <a:t>quantifies the environmental impacts of a technology over its lifecycle</a:t>
            </a:r>
          </a:p>
        </p:txBody>
      </p:sp>
      <p:sp>
        <p:nvSpPr>
          <p:cNvPr id="13" name="TextBox 12">
            <a:extLst>
              <a:ext uri="{FF2B5EF4-FFF2-40B4-BE49-F238E27FC236}">
                <a16:creationId xmlns:a16="http://schemas.microsoft.com/office/drawing/2014/main" id="{2CC613D9-DA54-072A-8AC6-99D91A20F387}"/>
              </a:ext>
            </a:extLst>
          </p:cNvPr>
          <p:cNvSpPr txBox="1"/>
          <p:nvPr/>
        </p:nvSpPr>
        <p:spPr>
          <a:xfrm>
            <a:off x="4791786" y="2615246"/>
            <a:ext cx="1371600" cy="584775"/>
          </a:xfrm>
          <a:prstGeom prst="rect">
            <a:avLst/>
          </a:prstGeom>
          <a:noFill/>
        </p:spPr>
        <p:txBody>
          <a:bodyPr wrap="square" rtlCol="0">
            <a:spAutoFit/>
          </a:bodyPr>
          <a:lstStyle/>
          <a:p>
            <a:pPr algn="ctr"/>
            <a:r>
              <a:rPr lang="en-US" sz="1600">
                <a:solidFill>
                  <a:schemeClr val="bg1"/>
                </a:solidFill>
              </a:rPr>
              <a:t>Social</a:t>
            </a:r>
          </a:p>
          <a:p>
            <a:pPr algn="ctr"/>
            <a:r>
              <a:rPr lang="en-US" sz="1600">
                <a:solidFill>
                  <a:schemeClr val="bg1"/>
                </a:solidFill>
              </a:rPr>
              <a:t>Benefits</a:t>
            </a:r>
          </a:p>
        </p:txBody>
      </p:sp>
      <p:sp>
        <p:nvSpPr>
          <p:cNvPr id="22" name="Oval 21">
            <a:extLst>
              <a:ext uri="{FF2B5EF4-FFF2-40B4-BE49-F238E27FC236}">
                <a16:creationId xmlns:a16="http://schemas.microsoft.com/office/drawing/2014/main" id="{E00D3F9B-7D32-4059-D1D3-D05C5F297C1C}"/>
              </a:ext>
            </a:extLst>
          </p:cNvPr>
          <p:cNvSpPr/>
          <p:nvPr/>
        </p:nvSpPr>
        <p:spPr>
          <a:xfrm>
            <a:off x="2823069" y="2020910"/>
            <a:ext cx="2965464" cy="2358221"/>
          </a:xfrm>
          <a:prstGeom prst="ellipse">
            <a:avLst/>
          </a:prstGeom>
          <a:solidFill>
            <a:srgbClr val="CCE9FF"/>
          </a:solidFill>
          <a:ln>
            <a:solidFill>
              <a:srgbClr val="CCE9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cs typeface="Calibri"/>
              </a:rPr>
              <a:t>TPL</a:t>
            </a:r>
          </a:p>
        </p:txBody>
      </p:sp>
      <p:grpSp>
        <p:nvGrpSpPr>
          <p:cNvPr id="23" name="Group 22">
            <a:extLst>
              <a:ext uri="{FF2B5EF4-FFF2-40B4-BE49-F238E27FC236}">
                <a16:creationId xmlns:a16="http://schemas.microsoft.com/office/drawing/2014/main" id="{3442895A-EEC4-052A-A056-F0149365317A}"/>
              </a:ext>
            </a:extLst>
          </p:cNvPr>
          <p:cNvGrpSpPr/>
          <p:nvPr/>
        </p:nvGrpSpPr>
        <p:grpSpPr>
          <a:xfrm>
            <a:off x="2795210" y="2109926"/>
            <a:ext cx="2886867" cy="2047745"/>
            <a:chOff x="1446034" y="3648195"/>
            <a:chExt cx="3176711" cy="2032782"/>
          </a:xfrm>
        </p:grpSpPr>
        <p:grpSp>
          <p:nvGrpSpPr>
            <p:cNvPr id="24" name="Group 23">
              <a:extLst>
                <a:ext uri="{FF2B5EF4-FFF2-40B4-BE49-F238E27FC236}">
                  <a16:creationId xmlns:a16="http://schemas.microsoft.com/office/drawing/2014/main" id="{AE53CD4E-5DF0-6D5E-EAC8-B3DCD9AB390F}"/>
                </a:ext>
              </a:extLst>
            </p:cNvPr>
            <p:cNvGrpSpPr/>
            <p:nvPr/>
          </p:nvGrpSpPr>
          <p:grpSpPr>
            <a:xfrm>
              <a:off x="3399912" y="3973370"/>
              <a:ext cx="1064088" cy="532044"/>
              <a:chOff x="381711" y="3307452"/>
              <a:chExt cx="1371600" cy="685800"/>
            </a:xfrm>
          </p:grpSpPr>
          <p:sp>
            <p:nvSpPr>
              <p:cNvPr id="42" name="Oval 41">
                <a:extLst>
                  <a:ext uri="{FF2B5EF4-FFF2-40B4-BE49-F238E27FC236}">
                    <a16:creationId xmlns:a16="http://schemas.microsoft.com/office/drawing/2014/main" id="{FA4AD17C-943F-71D1-910E-F8214BBAE779}"/>
                  </a:ext>
                </a:extLst>
              </p:cNvPr>
              <p:cNvSpPr/>
              <p:nvPr/>
            </p:nvSpPr>
            <p:spPr>
              <a:xfrm>
                <a:off x="381711" y="3307452"/>
                <a:ext cx="1371600" cy="685800"/>
              </a:xfrm>
              <a:prstGeom prst="ellipse">
                <a:avLst/>
              </a:prstGeom>
              <a:solidFill>
                <a:srgbClr val="0079C2"/>
              </a:solidFill>
              <a:ln>
                <a:solidFill>
                  <a:srgbClr val="0079C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3" name="TextBox 21">
                <a:extLst>
                  <a:ext uri="{FF2B5EF4-FFF2-40B4-BE49-F238E27FC236}">
                    <a16:creationId xmlns:a16="http://schemas.microsoft.com/office/drawing/2014/main" id="{A51F9969-19CD-B856-7BC2-49F488D77433}"/>
                  </a:ext>
                </a:extLst>
              </p:cNvPr>
              <p:cNvSpPr txBox="1"/>
              <p:nvPr/>
            </p:nvSpPr>
            <p:spPr>
              <a:xfrm>
                <a:off x="503003" y="3396059"/>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Investment Risk</a:t>
                </a:r>
              </a:p>
            </p:txBody>
          </p:sp>
        </p:grpSp>
        <p:grpSp>
          <p:nvGrpSpPr>
            <p:cNvPr id="25" name="Group 24">
              <a:extLst>
                <a:ext uri="{FF2B5EF4-FFF2-40B4-BE49-F238E27FC236}">
                  <a16:creationId xmlns:a16="http://schemas.microsoft.com/office/drawing/2014/main" id="{AA95F8D3-7D35-03A8-10E6-229FAC467B6A}"/>
                </a:ext>
              </a:extLst>
            </p:cNvPr>
            <p:cNvGrpSpPr/>
            <p:nvPr/>
          </p:nvGrpSpPr>
          <p:grpSpPr>
            <a:xfrm>
              <a:off x="2489432" y="3648195"/>
              <a:ext cx="1064088" cy="532044"/>
              <a:chOff x="2126289" y="3307453"/>
              <a:chExt cx="1371600" cy="685800"/>
            </a:xfrm>
          </p:grpSpPr>
          <p:sp>
            <p:nvSpPr>
              <p:cNvPr id="40" name="Oval 39">
                <a:extLst>
                  <a:ext uri="{FF2B5EF4-FFF2-40B4-BE49-F238E27FC236}">
                    <a16:creationId xmlns:a16="http://schemas.microsoft.com/office/drawing/2014/main" id="{8179D66E-4750-A12A-7C19-26355DFED9F0}"/>
                  </a:ext>
                </a:extLst>
              </p:cNvPr>
              <p:cNvSpPr/>
              <p:nvPr/>
            </p:nvSpPr>
            <p:spPr>
              <a:xfrm>
                <a:off x="2126289" y="3307453"/>
                <a:ext cx="1371600" cy="685800"/>
              </a:xfrm>
              <a:prstGeom prst="ellipse">
                <a:avLst/>
              </a:prstGeom>
              <a:solidFill>
                <a:srgbClr val="00B5EF"/>
              </a:solidFill>
              <a:ln>
                <a:solidFill>
                  <a:srgbClr val="00B5E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1" name="TextBox 19">
                <a:extLst>
                  <a:ext uri="{FF2B5EF4-FFF2-40B4-BE49-F238E27FC236}">
                    <a16:creationId xmlns:a16="http://schemas.microsoft.com/office/drawing/2014/main" id="{8AF285CA-793B-1F05-13D1-CF4AB82717C4}"/>
                  </a:ext>
                </a:extLst>
              </p:cNvPr>
              <p:cNvSpPr txBox="1"/>
              <p:nvPr/>
            </p:nvSpPr>
            <p:spPr>
              <a:xfrm>
                <a:off x="2236896" y="337244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Cost of Energy</a:t>
                </a:r>
              </a:p>
            </p:txBody>
          </p:sp>
        </p:grpSp>
        <p:grpSp>
          <p:nvGrpSpPr>
            <p:cNvPr id="26" name="Group 25">
              <a:extLst>
                <a:ext uri="{FF2B5EF4-FFF2-40B4-BE49-F238E27FC236}">
                  <a16:creationId xmlns:a16="http://schemas.microsoft.com/office/drawing/2014/main" id="{7096B496-03A4-8AD2-2DB7-751463E84EB2}"/>
                </a:ext>
              </a:extLst>
            </p:cNvPr>
            <p:cNvGrpSpPr/>
            <p:nvPr/>
          </p:nvGrpSpPr>
          <p:grpSpPr>
            <a:xfrm>
              <a:off x="3558655" y="4677425"/>
              <a:ext cx="1064090" cy="532044"/>
              <a:chOff x="381710" y="4094053"/>
              <a:chExt cx="1371601" cy="685800"/>
            </a:xfrm>
          </p:grpSpPr>
          <p:sp>
            <p:nvSpPr>
              <p:cNvPr id="38" name="Oval 37">
                <a:extLst>
                  <a:ext uri="{FF2B5EF4-FFF2-40B4-BE49-F238E27FC236}">
                    <a16:creationId xmlns:a16="http://schemas.microsoft.com/office/drawing/2014/main" id="{AE61DACE-2387-1167-46B8-A824D8DBA592}"/>
                  </a:ext>
                </a:extLst>
              </p:cNvPr>
              <p:cNvSpPr/>
              <p:nvPr/>
            </p:nvSpPr>
            <p:spPr>
              <a:xfrm>
                <a:off x="381711" y="4094053"/>
                <a:ext cx="1371600" cy="685800"/>
              </a:xfrm>
              <a:prstGeom prst="ellipse">
                <a:avLst/>
              </a:prstGeom>
              <a:solidFill>
                <a:srgbClr val="0C5C8D"/>
              </a:solidFill>
              <a:ln>
                <a:solidFill>
                  <a:srgbClr val="0C5C8D"/>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TextBox 17">
                <a:extLst>
                  <a:ext uri="{FF2B5EF4-FFF2-40B4-BE49-F238E27FC236}">
                    <a16:creationId xmlns:a16="http://schemas.microsoft.com/office/drawing/2014/main" id="{62C64AF0-E678-9B07-2195-7C24C807DDDE}"/>
                  </a:ext>
                </a:extLst>
              </p:cNvPr>
              <p:cNvSpPr txBox="1"/>
              <p:nvPr/>
            </p:nvSpPr>
            <p:spPr>
              <a:xfrm>
                <a:off x="381710" y="4137088"/>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Grid Compatibility</a:t>
                </a:r>
              </a:p>
            </p:txBody>
          </p:sp>
        </p:grpSp>
        <p:grpSp>
          <p:nvGrpSpPr>
            <p:cNvPr id="27" name="Group 26">
              <a:extLst>
                <a:ext uri="{FF2B5EF4-FFF2-40B4-BE49-F238E27FC236}">
                  <a16:creationId xmlns:a16="http://schemas.microsoft.com/office/drawing/2014/main" id="{17CCA063-3C06-B2B0-3433-64DF3B438F21}"/>
                </a:ext>
              </a:extLst>
            </p:cNvPr>
            <p:cNvGrpSpPr/>
            <p:nvPr/>
          </p:nvGrpSpPr>
          <p:grpSpPr>
            <a:xfrm>
              <a:off x="3016102" y="5126311"/>
              <a:ext cx="1076647" cy="532045"/>
              <a:chOff x="2227089" y="4100021"/>
              <a:chExt cx="1387789" cy="685800"/>
            </a:xfrm>
          </p:grpSpPr>
          <p:sp>
            <p:nvSpPr>
              <p:cNvPr id="36" name="Oval 35">
                <a:extLst>
                  <a:ext uri="{FF2B5EF4-FFF2-40B4-BE49-F238E27FC236}">
                    <a16:creationId xmlns:a16="http://schemas.microsoft.com/office/drawing/2014/main" id="{2FEA6F96-8640-997E-5798-8F99496EFEE7}"/>
                  </a:ext>
                </a:extLst>
              </p:cNvPr>
              <p:cNvSpPr/>
              <p:nvPr/>
            </p:nvSpPr>
            <p:spPr>
              <a:xfrm>
                <a:off x="2227089" y="4100021"/>
                <a:ext cx="1371600" cy="685800"/>
              </a:xfrm>
              <a:prstGeom prst="ellipse">
                <a:avLst/>
              </a:prstGeom>
              <a:solidFill>
                <a:srgbClr val="707070"/>
              </a:solidFill>
              <a:ln>
                <a:solidFill>
                  <a:srgbClr val="70707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7" name="TextBox 15">
                <a:extLst>
                  <a:ext uri="{FF2B5EF4-FFF2-40B4-BE49-F238E27FC236}">
                    <a16:creationId xmlns:a16="http://schemas.microsoft.com/office/drawing/2014/main" id="{68824D42-553A-078F-0D65-7DF7045099DB}"/>
                  </a:ext>
                </a:extLst>
              </p:cNvPr>
              <p:cNvSpPr txBox="1"/>
              <p:nvPr/>
            </p:nvSpPr>
            <p:spPr>
              <a:xfrm>
                <a:off x="2243277" y="4190030"/>
                <a:ext cx="1371601" cy="4725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Social</a:t>
                </a:r>
              </a:p>
              <a:p>
                <a:pPr algn="ctr"/>
                <a:r>
                  <a:rPr lang="en-US" sz="900">
                    <a:solidFill>
                      <a:schemeClr val="bg1"/>
                    </a:solidFill>
                  </a:rPr>
                  <a:t>Impacts</a:t>
                </a:r>
              </a:p>
            </p:txBody>
          </p:sp>
        </p:grpSp>
        <p:grpSp>
          <p:nvGrpSpPr>
            <p:cNvPr id="28" name="Group 27">
              <a:extLst>
                <a:ext uri="{FF2B5EF4-FFF2-40B4-BE49-F238E27FC236}">
                  <a16:creationId xmlns:a16="http://schemas.microsoft.com/office/drawing/2014/main" id="{C20BBEEE-42C8-B076-4502-F0F81558416C}"/>
                </a:ext>
              </a:extLst>
            </p:cNvPr>
            <p:cNvGrpSpPr/>
            <p:nvPr/>
          </p:nvGrpSpPr>
          <p:grpSpPr>
            <a:xfrm>
              <a:off x="1446034" y="4606470"/>
              <a:ext cx="1064088" cy="532044"/>
              <a:chOff x="2812089" y="2635817"/>
              <a:chExt cx="1371600" cy="685800"/>
            </a:xfrm>
          </p:grpSpPr>
          <p:sp>
            <p:nvSpPr>
              <p:cNvPr id="34" name="Oval 33">
                <a:extLst>
                  <a:ext uri="{FF2B5EF4-FFF2-40B4-BE49-F238E27FC236}">
                    <a16:creationId xmlns:a16="http://schemas.microsoft.com/office/drawing/2014/main" id="{46C855F4-2516-C3FA-3376-7CC9977DC67C}"/>
                  </a:ext>
                </a:extLst>
              </p:cNvPr>
              <p:cNvSpPr/>
              <p:nvPr/>
            </p:nvSpPr>
            <p:spPr>
              <a:xfrm>
                <a:off x="2812089" y="2635817"/>
                <a:ext cx="1371600" cy="685800"/>
              </a:xfrm>
              <a:prstGeom prst="ellipse">
                <a:avLst/>
              </a:prstGeom>
              <a:solidFill>
                <a:srgbClr val="F7901E"/>
              </a:solidFill>
              <a:ln>
                <a:solidFill>
                  <a:srgbClr val="F7901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 name="TextBox 13">
                <a:extLst>
                  <a:ext uri="{FF2B5EF4-FFF2-40B4-BE49-F238E27FC236}">
                    <a16:creationId xmlns:a16="http://schemas.microsoft.com/office/drawing/2014/main" id="{AC3B8A3D-E87B-DDF7-A285-FAD1F285769F}"/>
                  </a:ext>
                </a:extLst>
              </p:cNvPr>
              <p:cNvSpPr txBox="1"/>
              <p:nvPr/>
            </p:nvSpPr>
            <p:spPr>
              <a:xfrm>
                <a:off x="2912890" y="272941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Safety &amp; Survivability</a:t>
                </a:r>
              </a:p>
            </p:txBody>
          </p:sp>
        </p:grpSp>
        <p:grpSp>
          <p:nvGrpSpPr>
            <p:cNvPr id="29" name="Group 28">
              <a:extLst>
                <a:ext uri="{FF2B5EF4-FFF2-40B4-BE49-F238E27FC236}">
                  <a16:creationId xmlns:a16="http://schemas.microsoft.com/office/drawing/2014/main" id="{501DF16E-31E1-6FE9-6CE0-06FE4397ED48}"/>
                </a:ext>
              </a:extLst>
            </p:cNvPr>
            <p:cNvGrpSpPr/>
            <p:nvPr/>
          </p:nvGrpSpPr>
          <p:grpSpPr>
            <a:xfrm>
              <a:off x="1932677" y="5148933"/>
              <a:ext cx="1064088" cy="532044"/>
              <a:chOff x="828418" y="2530705"/>
              <a:chExt cx="1371600" cy="685800"/>
            </a:xfrm>
          </p:grpSpPr>
          <p:sp>
            <p:nvSpPr>
              <p:cNvPr id="32" name="Oval 31">
                <a:extLst>
                  <a:ext uri="{FF2B5EF4-FFF2-40B4-BE49-F238E27FC236}">
                    <a16:creationId xmlns:a16="http://schemas.microsoft.com/office/drawing/2014/main" id="{4275035C-9288-CA59-87DE-83AEAE864B54}"/>
                  </a:ext>
                </a:extLst>
              </p:cNvPr>
              <p:cNvSpPr/>
              <p:nvPr/>
            </p:nvSpPr>
            <p:spPr>
              <a:xfrm>
                <a:off x="828418" y="2530705"/>
                <a:ext cx="1371600" cy="685800"/>
              </a:xfrm>
              <a:prstGeom prst="ellipse">
                <a:avLst/>
              </a:prstGeom>
              <a:solidFill>
                <a:srgbClr val="CE372F"/>
              </a:solidFill>
              <a:ln>
                <a:solidFill>
                  <a:srgbClr val="CE372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TextBox 11">
                <a:extLst>
                  <a:ext uri="{FF2B5EF4-FFF2-40B4-BE49-F238E27FC236}">
                    <a16:creationId xmlns:a16="http://schemas.microsoft.com/office/drawing/2014/main" id="{EC45646C-E987-F4E8-799C-D7EC8353559E}"/>
                  </a:ext>
                </a:extLst>
              </p:cNvPr>
              <p:cNvSpPr txBox="1"/>
              <p:nvPr/>
            </p:nvSpPr>
            <p:spPr>
              <a:xfrm>
                <a:off x="828418" y="2631505"/>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Permitting &amp;</a:t>
                </a:r>
              </a:p>
              <a:p>
                <a:pPr algn="ctr"/>
                <a:r>
                  <a:rPr lang="en-US" sz="900">
                    <a:solidFill>
                      <a:schemeClr val="bg1"/>
                    </a:solidFill>
                  </a:rPr>
                  <a:t>Certification</a:t>
                </a:r>
              </a:p>
            </p:txBody>
          </p:sp>
        </p:grpSp>
        <p:sp>
          <p:nvSpPr>
            <p:cNvPr id="30" name="Oval 29">
              <a:extLst>
                <a:ext uri="{FF2B5EF4-FFF2-40B4-BE49-F238E27FC236}">
                  <a16:creationId xmlns:a16="http://schemas.microsoft.com/office/drawing/2014/main" id="{B4DBD075-E6BC-A3B4-6D0C-E42EF2E9AEB8}"/>
                </a:ext>
              </a:extLst>
            </p:cNvPr>
            <p:cNvSpPr/>
            <p:nvPr/>
          </p:nvSpPr>
          <p:spPr>
            <a:xfrm>
              <a:off x="1661259" y="4013451"/>
              <a:ext cx="1064088" cy="532044"/>
            </a:xfrm>
            <a:prstGeom prst="ellipse">
              <a:avLst/>
            </a:prstGeom>
            <a:solidFill>
              <a:srgbClr val="FDCE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 name="TextBox 9">
              <a:extLst>
                <a:ext uri="{FF2B5EF4-FFF2-40B4-BE49-F238E27FC236}">
                  <a16:creationId xmlns:a16="http://schemas.microsoft.com/office/drawing/2014/main" id="{D7A0F177-C48D-74B7-51F9-92269FFACAF6}"/>
                </a:ext>
              </a:extLst>
            </p:cNvPr>
            <p:cNvSpPr txBox="1"/>
            <p:nvPr/>
          </p:nvSpPr>
          <p:spPr>
            <a:xfrm>
              <a:off x="1696910" y="4077120"/>
              <a:ext cx="992786" cy="366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Global Deployability</a:t>
              </a:r>
            </a:p>
          </p:txBody>
        </p:sp>
      </p:grpSp>
    </p:spTree>
    <p:extLst>
      <p:ext uri="{BB962C8B-B14F-4D97-AF65-F5344CB8AC3E}">
        <p14:creationId xmlns:p14="http://schemas.microsoft.com/office/powerpoint/2010/main" val="3946946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243D7F92-24DE-1FE4-FA63-CBAF2D1D8EFE}"/>
              </a:ext>
            </a:extLst>
          </p:cNvPr>
          <p:cNvSpPr/>
          <p:nvPr/>
        </p:nvSpPr>
        <p:spPr>
          <a:xfrm>
            <a:off x="6017679" y="1341967"/>
            <a:ext cx="2965464" cy="2358221"/>
          </a:xfrm>
          <a:prstGeom prst="ellipse">
            <a:avLst/>
          </a:prstGeom>
          <a:solidFill>
            <a:srgbClr val="CCE9FF"/>
          </a:solidFill>
          <a:ln>
            <a:solidFill>
              <a:srgbClr val="CCE9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Isolated</a:t>
            </a:r>
            <a:br>
              <a:rPr lang="en-US" b="1">
                <a:solidFill>
                  <a:schemeClr val="tx1"/>
                </a:solidFill>
              </a:rPr>
            </a:br>
            <a:r>
              <a:rPr lang="en-US" b="1">
                <a:solidFill>
                  <a:schemeClr val="tx1"/>
                </a:solidFill>
              </a:rPr>
              <a:t>micro grid</a:t>
            </a:r>
            <a:endParaRPr lang="en-US" b="1">
              <a:solidFill>
                <a:schemeClr val="tx1"/>
              </a:solidFill>
              <a:cs typeface="Calibri"/>
            </a:endParaRPr>
          </a:p>
        </p:txBody>
      </p:sp>
      <p:sp>
        <p:nvSpPr>
          <p:cNvPr id="3" name="Title 2"/>
          <p:cNvSpPr>
            <a:spLocks noGrp="1"/>
          </p:cNvSpPr>
          <p:nvPr>
            <p:ph type="title" idx="4294967295"/>
          </p:nvPr>
        </p:nvSpPr>
        <p:spPr>
          <a:xfrm>
            <a:off x="522397" y="1111"/>
            <a:ext cx="7910924" cy="592632"/>
          </a:xfrm>
        </p:spPr>
        <p:txBody>
          <a:bodyPr/>
          <a:lstStyle/>
          <a:p>
            <a:r>
              <a:rPr lang="en-US"/>
              <a:t>TPL for other marine energy applications </a:t>
            </a:r>
          </a:p>
        </p:txBody>
      </p:sp>
      <p:sp>
        <p:nvSpPr>
          <p:cNvPr id="2" name="Oval 1">
            <a:extLst>
              <a:ext uri="{FF2B5EF4-FFF2-40B4-BE49-F238E27FC236}">
                <a16:creationId xmlns:a16="http://schemas.microsoft.com/office/drawing/2014/main" id="{04C15D82-7CDF-3531-4F57-C43E97E04C49}"/>
              </a:ext>
            </a:extLst>
          </p:cNvPr>
          <p:cNvSpPr/>
          <p:nvPr/>
        </p:nvSpPr>
        <p:spPr>
          <a:xfrm>
            <a:off x="197675" y="1509656"/>
            <a:ext cx="2965464" cy="2358221"/>
          </a:xfrm>
          <a:prstGeom prst="ellipse">
            <a:avLst/>
          </a:prstGeom>
          <a:solidFill>
            <a:srgbClr val="CCE9FF"/>
          </a:solidFill>
          <a:ln>
            <a:solidFill>
              <a:srgbClr val="CCE9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Continental</a:t>
            </a:r>
            <a:br>
              <a:rPr lang="en-US" b="1">
                <a:solidFill>
                  <a:schemeClr val="tx1"/>
                </a:solidFill>
              </a:rPr>
            </a:br>
            <a:r>
              <a:rPr lang="en-US" b="1">
                <a:solidFill>
                  <a:schemeClr val="tx1"/>
                </a:solidFill>
              </a:rPr>
              <a:t>grid</a:t>
            </a:r>
            <a:endParaRPr lang="en-US" b="1">
              <a:solidFill>
                <a:schemeClr val="tx1"/>
              </a:solidFill>
              <a:cs typeface="Calibri"/>
            </a:endParaRPr>
          </a:p>
        </p:txBody>
      </p:sp>
      <p:sp>
        <p:nvSpPr>
          <p:cNvPr id="4" name="Oval 3">
            <a:extLst>
              <a:ext uri="{FF2B5EF4-FFF2-40B4-BE49-F238E27FC236}">
                <a16:creationId xmlns:a16="http://schemas.microsoft.com/office/drawing/2014/main" id="{0031E334-C695-6804-0055-1F9E2E281B7F}"/>
              </a:ext>
            </a:extLst>
          </p:cNvPr>
          <p:cNvSpPr/>
          <p:nvPr/>
        </p:nvSpPr>
        <p:spPr>
          <a:xfrm>
            <a:off x="3281031" y="475707"/>
            <a:ext cx="2965464" cy="2358221"/>
          </a:xfrm>
          <a:prstGeom prst="ellipse">
            <a:avLst/>
          </a:prstGeom>
          <a:solidFill>
            <a:srgbClr val="CCE9FF"/>
          </a:solidFill>
          <a:ln>
            <a:solidFill>
              <a:srgbClr val="CCE9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Wave powered</a:t>
            </a:r>
            <a:br>
              <a:rPr lang="en-US" b="1">
                <a:solidFill>
                  <a:schemeClr val="tx1"/>
                </a:solidFill>
              </a:rPr>
            </a:br>
            <a:r>
              <a:rPr lang="en-US" b="1">
                <a:solidFill>
                  <a:schemeClr val="tx1"/>
                </a:solidFill>
              </a:rPr>
              <a:t>desal</a:t>
            </a:r>
            <a:endParaRPr lang="en-US" b="1">
              <a:solidFill>
                <a:schemeClr val="tx1"/>
              </a:solidFill>
              <a:cs typeface="Calibri"/>
            </a:endParaRPr>
          </a:p>
        </p:txBody>
      </p:sp>
      <p:grpSp>
        <p:nvGrpSpPr>
          <p:cNvPr id="6" name="Group 5">
            <a:extLst>
              <a:ext uri="{FF2B5EF4-FFF2-40B4-BE49-F238E27FC236}">
                <a16:creationId xmlns:a16="http://schemas.microsoft.com/office/drawing/2014/main" id="{4BC033F4-9597-F1C2-E1A3-B40AC35EAF6A}"/>
              </a:ext>
            </a:extLst>
          </p:cNvPr>
          <p:cNvGrpSpPr/>
          <p:nvPr/>
        </p:nvGrpSpPr>
        <p:grpSpPr>
          <a:xfrm>
            <a:off x="3288487" y="556836"/>
            <a:ext cx="2927877" cy="2047745"/>
            <a:chOff x="1402958" y="3648195"/>
            <a:chExt cx="3221838" cy="2032782"/>
          </a:xfrm>
        </p:grpSpPr>
        <p:grpSp>
          <p:nvGrpSpPr>
            <p:cNvPr id="78" name="Group 77">
              <a:extLst>
                <a:ext uri="{FF2B5EF4-FFF2-40B4-BE49-F238E27FC236}">
                  <a16:creationId xmlns:a16="http://schemas.microsoft.com/office/drawing/2014/main" id="{C452161D-71FC-901D-3E6C-C2ED12A25355}"/>
                </a:ext>
              </a:extLst>
            </p:cNvPr>
            <p:cNvGrpSpPr/>
            <p:nvPr/>
          </p:nvGrpSpPr>
          <p:grpSpPr>
            <a:xfrm>
              <a:off x="3399912" y="3973370"/>
              <a:ext cx="1064088" cy="532044"/>
              <a:chOff x="381711" y="3307452"/>
              <a:chExt cx="1371600" cy="685800"/>
            </a:xfrm>
          </p:grpSpPr>
          <p:sp>
            <p:nvSpPr>
              <p:cNvPr id="96" name="Oval 95">
                <a:extLst>
                  <a:ext uri="{FF2B5EF4-FFF2-40B4-BE49-F238E27FC236}">
                    <a16:creationId xmlns:a16="http://schemas.microsoft.com/office/drawing/2014/main" id="{62248912-CF51-2314-F037-C186E5C29ECF}"/>
                  </a:ext>
                </a:extLst>
              </p:cNvPr>
              <p:cNvSpPr/>
              <p:nvPr/>
            </p:nvSpPr>
            <p:spPr>
              <a:xfrm>
                <a:off x="381711" y="3307452"/>
                <a:ext cx="1371600" cy="685800"/>
              </a:xfrm>
              <a:prstGeom prst="ellipse">
                <a:avLst/>
              </a:prstGeom>
              <a:solidFill>
                <a:srgbClr val="0079C2"/>
              </a:solidFill>
              <a:ln>
                <a:solidFill>
                  <a:srgbClr val="0079C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7" name="TextBox 23">
                <a:extLst>
                  <a:ext uri="{FF2B5EF4-FFF2-40B4-BE49-F238E27FC236}">
                    <a16:creationId xmlns:a16="http://schemas.microsoft.com/office/drawing/2014/main" id="{7AB32922-7D91-6174-26F3-C06B136D5FA3}"/>
                  </a:ext>
                </a:extLst>
              </p:cNvPr>
              <p:cNvSpPr txBox="1"/>
              <p:nvPr/>
            </p:nvSpPr>
            <p:spPr>
              <a:xfrm>
                <a:off x="503003" y="3396059"/>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Investment Risk</a:t>
                </a:r>
              </a:p>
            </p:txBody>
          </p:sp>
        </p:grpSp>
        <p:grpSp>
          <p:nvGrpSpPr>
            <p:cNvPr id="79" name="Group 78">
              <a:extLst>
                <a:ext uri="{FF2B5EF4-FFF2-40B4-BE49-F238E27FC236}">
                  <a16:creationId xmlns:a16="http://schemas.microsoft.com/office/drawing/2014/main" id="{EE945ECB-0B08-411C-721B-13E70C2FB84D}"/>
                </a:ext>
              </a:extLst>
            </p:cNvPr>
            <p:cNvGrpSpPr/>
            <p:nvPr/>
          </p:nvGrpSpPr>
          <p:grpSpPr>
            <a:xfrm>
              <a:off x="2489432" y="3648195"/>
              <a:ext cx="1064088" cy="532044"/>
              <a:chOff x="2126289" y="3307453"/>
              <a:chExt cx="1371600" cy="685800"/>
            </a:xfrm>
          </p:grpSpPr>
          <p:sp>
            <p:nvSpPr>
              <p:cNvPr id="94" name="Oval 93">
                <a:extLst>
                  <a:ext uri="{FF2B5EF4-FFF2-40B4-BE49-F238E27FC236}">
                    <a16:creationId xmlns:a16="http://schemas.microsoft.com/office/drawing/2014/main" id="{3BBC5656-834E-BCD4-78CD-AFF36E0606AC}"/>
                  </a:ext>
                </a:extLst>
              </p:cNvPr>
              <p:cNvSpPr/>
              <p:nvPr/>
            </p:nvSpPr>
            <p:spPr>
              <a:xfrm>
                <a:off x="2126289" y="3307453"/>
                <a:ext cx="1371600" cy="685800"/>
              </a:xfrm>
              <a:prstGeom prst="ellipse">
                <a:avLst/>
              </a:prstGeom>
              <a:solidFill>
                <a:srgbClr val="00B5EF"/>
              </a:solidFill>
              <a:ln>
                <a:solidFill>
                  <a:srgbClr val="00B5E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5" name="TextBox 21">
                <a:extLst>
                  <a:ext uri="{FF2B5EF4-FFF2-40B4-BE49-F238E27FC236}">
                    <a16:creationId xmlns:a16="http://schemas.microsoft.com/office/drawing/2014/main" id="{ACC8B532-64A5-D5AD-2E58-2298643BD414}"/>
                  </a:ext>
                </a:extLst>
              </p:cNvPr>
              <p:cNvSpPr txBox="1"/>
              <p:nvPr/>
            </p:nvSpPr>
            <p:spPr>
              <a:xfrm>
                <a:off x="2247580" y="3397459"/>
                <a:ext cx="1173599" cy="47258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u="sng">
                    <a:solidFill>
                      <a:schemeClr val="bg1"/>
                    </a:solidFill>
                  </a:rPr>
                  <a:t>Cost of Water</a:t>
                </a:r>
              </a:p>
            </p:txBody>
          </p:sp>
        </p:grpSp>
        <p:grpSp>
          <p:nvGrpSpPr>
            <p:cNvPr id="80" name="Group 79">
              <a:extLst>
                <a:ext uri="{FF2B5EF4-FFF2-40B4-BE49-F238E27FC236}">
                  <a16:creationId xmlns:a16="http://schemas.microsoft.com/office/drawing/2014/main" id="{48CB13C2-0B09-BEC5-2966-9CBA51B1272B}"/>
                </a:ext>
              </a:extLst>
            </p:cNvPr>
            <p:cNvGrpSpPr/>
            <p:nvPr/>
          </p:nvGrpSpPr>
          <p:grpSpPr>
            <a:xfrm>
              <a:off x="3558656" y="4677425"/>
              <a:ext cx="1066140" cy="532044"/>
              <a:chOff x="381711" y="4094053"/>
              <a:chExt cx="1374243" cy="685800"/>
            </a:xfrm>
          </p:grpSpPr>
          <p:sp>
            <p:nvSpPr>
              <p:cNvPr id="92" name="Oval 91">
                <a:extLst>
                  <a:ext uri="{FF2B5EF4-FFF2-40B4-BE49-F238E27FC236}">
                    <a16:creationId xmlns:a16="http://schemas.microsoft.com/office/drawing/2014/main" id="{C97E5A4A-CAA4-012C-4267-FF3EAE8D11AF}"/>
                  </a:ext>
                </a:extLst>
              </p:cNvPr>
              <p:cNvSpPr/>
              <p:nvPr/>
            </p:nvSpPr>
            <p:spPr>
              <a:xfrm>
                <a:off x="381711" y="4094053"/>
                <a:ext cx="1371600" cy="685800"/>
              </a:xfrm>
              <a:prstGeom prst="ellipse">
                <a:avLst/>
              </a:prstGeom>
              <a:solidFill>
                <a:srgbClr val="0C5C8D"/>
              </a:solidFill>
              <a:ln>
                <a:solidFill>
                  <a:srgbClr val="0C5C8D"/>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3" name="TextBox 19">
                <a:extLst>
                  <a:ext uri="{FF2B5EF4-FFF2-40B4-BE49-F238E27FC236}">
                    <a16:creationId xmlns:a16="http://schemas.microsoft.com/office/drawing/2014/main" id="{0AEAE166-FE6A-B674-335F-2644C65F8FE0}"/>
                  </a:ext>
                </a:extLst>
              </p:cNvPr>
              <p:cNvSpPr txBox="1"/>
              <p:nvPr/>
            </p:nvSpPr>
            <p:spPr>
              <a:xfrm>
                <a:off x="384353" y="4154166"/>
                <a:ext cx="1371601" cy="472587"/>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u="sng">
                    <a:solidFill>
                      <a:schemeClr val="bg1"/>
                    </a:solidFill>
                  </a:rPr>
                  <a:t>Water Integration</a:t>
                </a:r>
              </a:p>
            </p:txBody>
          </p:sp>
        </p:grpSp>
        <p:grpSp>
          <p:nvGrpSpPr>
            <p:cNvPr id="81" name="Group 80">
              <a:extLst>
                <a:ext uri="{FF2B5EF4-FFF2-40B4-BE49-F238E27FC236}">
                  <a16:creationId xmlns:a16="http://schemas.microsoft.com/office/drawing/2014/main" id="{6759BD9A-6437-8D8C-635C-1441E877DC61}"/>
                </a:ext>
              </a:extLst>
            </p:cNvPr>
            <p:cNvGrpSpPr/>
            <p:nvPr/>
          </p:nvGrpSpPr>
          <p:grpSpPr>
            <a:xfrm>
              <a:off x="3016102" y="5126311"/>
              <a:ext cx="1076647" cy="532045"/>
              <a:chOff x="2227089" y="4100021"/>
              <a:chExt cx="1387789" cy="685800"/>
            </a:xfrm>
          </p:grpSpPr>
          <p:sp>
            <p:nvSpPr>
              <p:cNvPr id="90" name="Oval 89">
                <a:extLst>
                  <a:ext uri="{FF2B5EF4-FFF2-40B4-BE49-F238E27FC236}">
                    <a16:creationId xmlns:a16="http://schemas.microsoft.com/office/drawing/2014/main" id="{159469B2-84E9-4032-37F4-B50C5DD541D6}"/>
                  </a:ext>
                </a:extLst>
              </p:cNvPr>
              <p:cNvSpPr/>
              <p:nvPr/>
            </p:nvSpPr>
            <p:spPr>
              <a:xfrm>
                <a:off x="2227089" y="4100021"/>
                <a:ext cx="1371600" cy="685800"/>
              </a:xfrm>
              <a:prstGeom prst="ellipse">
                <a:avLst/>
              </a:prstGeom>
              <a:solidFill>
                <a:srgbClr val="707070"/>
              </a:solidFill>
              <a:ln>
                <a:solidFill>
                  <a:srgbClr val="70707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91" name="TextBox 17">
                <a:extLst>
                  <a:ext uri="{FF2B5EF4-FFF2-40B4-BE49-F238E27FC236}">
                    <a16:creationId xmlns:a16="http://schemas.microsoft.com/office/drawing/2014/main" id="{F9D00290-9015-25A4-411A-BD41A1192FF6}"/>
                  </a:ext>
                </a:extLst>
              </p:cNvPr>
              <p:cNvSpPr txBox="1"/>
              <p:nvPr/>
            </p:nvSpPr>
            <p:spPr>
              <a:xfrm>
                <a:off x="2243277" y="4190030"/>
                <a:ext cx="1371601" cy="4725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Social</a:t>
                </a:r>
              </a:p>
              <a:p>
                <a:pPr algn="ctr"/>
                <a:r>
                  <a:rPr lang="en-US" sz="900">
                    <a:solidFill>
                      <a:schemeClr val="bg1"/>
                    </a:solidFill>
                  </a:rPr>
                  <a:t>Impacts</a:t>
                </a:r>
              </a:p>
            </p:txBody>
          </p:sp>
        </p:grpSp>
        <p:grpSp>
          <p:nvGrpSpPr>
            <p:cNvPr id="82" name="Group 81">
              <a:extLst>
                <a:ext uri="{FF2B5EF4-FFF2-40B4-BE49-F238E27FC236}">
                  <a16:creationId xmlns:a16="http://schemas.microsoft.com/office/drawing/2014/main" id="{C2C56A90-27BC-F54C-53DD-26025C2B4151}"/>
                </a:ext>
              </a:extLst>
            </p:cNvPr>
            <p:cNvGrpSpPr/>
            <p:nvPr/>
          </p:nvGrpSpPr>
          <p:grpSpPr>
            <a:xfrm>
              <a:off x="1402958" y="4656645"/>
              <a:ext cx="1064088" cy="532044"/>
              <a:chOff x="2756565" y="2700492"/>
              <a:chExt cx="1371600" cy="685800"/>
            </a:xfrm>
          </p:grpSpPr>
          <p:sp>
            <p:nvSpPr>
              <p:cNvPr id="88" name="Oval 87">
                <a:extLst>
                  <a:ext uri="{FF2B5EF4-FFF2-40B4-BE49-F238E27FC236}">
                    <a16:creationId xmlns:a16="http://schemas.microsoft.com/office/drawing/2014/main" id="{B9DC86D7-66DF-91FC-3EA4-1C3816847497}"/>
                  </a:ext>
                </a:extLst>
              </p:cNvPr>
              <p:cNvSpPr/>
              <p:nvPr/>
            </p:nvSpPr>
            <p:spPr>
              <a:xfrm>
                <a:off x="2756565" y="2700492"/>
                <a:ext cx="1371600" cy="685800"/>
              </a:xfrm>
              <a:prstGeom prst="ellipse">
                <a:avLst/>
              </a:prstGeom>
              <a:solidFill>
                <a:srgbClr val="F7901E"/>
              </a:solidFill>
              <a:ln>
                <a:solidFill>
                  <a:srgbClr val="F7901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9" name="TextBox 15">
                <a:extLst>
                  <a:ext uri="{FF2B5EF4-FFF2-40B4-BE49-F238E27FC236}">
                    <a16:creationId xmlns:a16="http://schemas.microsoft.com/office/drawing/2014/main" id="{2ACE9A33-B5C5-F09F-F7BF-740BCA1EB6DD}"/>
                  </a:ext>
                </a:extLst>
              </p:cNvPr>
              <p:cNvSpPr txBox="1"/>
              <p:nvPr/>
            </p:nvSpPr>
            <p:spPr>
              <a:xfrm>
                <a:off x="2912890" y="272941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Safety &amp; Survivability</a:t>
                </a:r>
              </a:p>
            </p:txBody>
          </p:sp>
        </p:grpSp>
        <p:grpSp>
          <p:nvGrpSpPr>
            <p:cNvPr id="83" name="Group 82">
              <a:extLst>
                <a:ext uri="{FF2B5EF4-FFF2-40B4-BE49-F238E27FC236}">
                  <a16:creationId xmlns:a16="http://schemas.microsoft.com/office/drawing/2014/main" id="{6505960A-4609-6D87-DB7C-87C8A4BDA372}"/>
                </a:ext>
              </a:extLst>
            </p:cNvPr>
            <p:cNvGrpSpPr/>
            <p:nvPr/>
          </p:nvGrpSpPr>
          <p:grpSpPr>
            <a:xfrm>
              <a:off x="1932677" y="5148933"/>
              <a:ext cx="1064088" cy="532044"/>
              <a:chOff x="828418" y="2530705"/>
              <a:chExt cx="1371600" cy="685800"/>
            </a:xfrm>
          </p:grpSpPr>
          <p:sp>
            <p:nvSpPr>
              <p:cNvPr id="86" name="Oval 85">
                <a:extLst>
                  <a:ext uri="{FF2B5EF4-FFF2-40B4-BE49-F238E27FC236}">
                    <a16:creationId xmlns:a16="http://schemas.microsoft.com/office/drawing/2014/main" id="{1B5193DF-1D77-9737-46B9-90C3F2AFA167}"/>
                  </a:ext>
                </a:extLst>
              </p:cNvPr>
              <p:cNvSpPr/>
              <p:nvPr/>
            </p:nvSpPr>
            <p:spPr>
              <a:xfrm>
                <a:off x="828418" y="2530705"/>
                <a:ext cx="1371600" cy="685800"/>
              </a:xfrm>
              <a:prstGeom prst="ellipse">
                <a:avLst/>
              </a:prstGeom>
              <a:solidFill>
                <a:srgbClr val="CE372F"/>
              </a:solidFill>
              <a:ln>
                <a:solidFill>
                  <a:srgbClr val="CE372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7" name="TextBox 13">
                <a:extLst>
                  <a:ext uri="{FF2B5EF4-FFF2-40B4-BE49-F238E27FC236}">
                    <a16:creationId xmlns:a16="http://schemas.microsoft.com/office/drawing/2014/main" id="{F08167BB-1BF0-7873-4E59-04A7083708E5}"/>
                  </a:ext>
                </a:extLst>
              </p:cNvPr>
              <p:cNvSpPr txBox="1"/>
              <p:nvPr/>
            </p:nvSpPr>
            <p:spPr>
              <a:xfrm>
                <a:off x="828418" y="2631505"/>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Permitting &amp;</a:t>
                </a:r>
              </a:p>
              <a:p>
                <a:pPr algn="ctr"/>
                <a:r>
                  <a:rPr lang="en-US" sz="900">
                    <a:solidFill>
                      <a:schemeClr val="bg1"/>
                    </a:solidFill>
                  </a:rPr>
                  <a:t>Certification</a:t>
                </a:r>
              </a:p>
            </p:txBody>
          </p:sp>
        </p:grpSp>
        <p:sp>
          <p:nvSpPr>
            <p:cNvPr id="84" name="Oval 83">
              <a:extLst>
                <a:ext uri="{FF2B5EF4-FFF2-40B4-BE49-F238E27FC236}">
                  <a16:creationId xmlns:a16="http://schemas.microsoft.com/office/drawing/2014/main" id="{5B8539D3-9A84-1C80-9117-7F1AA212092A}"/>
                </a:ext>
              </a:extLst>
            </p:cNvPr>
            <p:cNvSpPr/>
            <p:nvPr/>
          </p:nvSpPr>
          <p:spPr>
            <a:xfrm>
              <a:off x="1561127" y="3946911"/>
              <a:ext cx="1064088" cy="532044"/>
            </a:xfrm>
            <a:prstGeom prst="ellipse">
              <a:avLst/>
            </a:prstGeom>
            <a:solidFill>
              <a:srgbClr val="FDCE13"/>
            </a:solidFill>
            <a:ln>
              <a:solidFill>
                <a:srgbClr val="FDCE13"/>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5" name="TextBox 11">
              <a:extLst>
                <a:ext uri="{FF2B5EF4-FFF2-40B4-BE49-F238E27FC236}">
                  <a16:creationId xmlns:a16="http://schemas.microsoft.com/office/drawing/2014/main" id="{322FBED8-CDAF-D2B9-21B0-F0B0125C079F}"/>
                </a:ext>
              </a:extLst>
            </p:cNvPr>
            <p:cNvSpPr txBox="1"/>
            <p:nvPr/>
          </p:nvSpPr>
          <p:spPr>
            <a:xfrm>
              <a:off x="1590740" y="4031789"/>
              <a:ext cx="992786" cy="366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Global Deployability</a:t>
              </a:r>
            </a:p>
          </p:txBody>
        </p:sp>
      </p:grpSp>
      <p:sp>
        <p:nvSpPr>
          <p:cNvPr id="7" name="Oval 6">
            <a:extLst>
              <a:ext uri="{FF2B5EF4-FFF2-40B4-BE49-F238E27FC236}">
                <a16:creationId xmlns:a16="http://schemas.microsoft.com/office/drawing/2014/main" id="{385AD729-19A4-D99B-2155-BF4282C3E33D}"/>
              </a:ext>
            </a:extLst>
          </p:cNvPr>
          <p:cNvSpPr/>
          <p:nvPr/>
        </p:nvSpPr>
        <p:spPr>
          <a:xfrm>
            <a:off x="3622953" y="2795701"/>
            <a:ext cx="2965464" cy="2358221"/>
          </a:xfrm>
          <a:prstGeom prst="ellipse">
            <a:avLst/>
          </a:prstGeom>
          <a:solidFill>
            <a:srgbClr val="CCE9FF"/>
          </a:solidFill>
          <a:ln>
            <a:solidFill>
              <a:srgbClr val="CCE9FF"/>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Ocean</a:t>
            </a:r>
            <a:br>
              <a:rPr lang="en-US" b="1">
                <a:solidFill>
                  <a:schemeClr val="tx1"/>
                </a:solidFill>
              </a:rPr>
            </a:br>
            <a:r>
              <a:rPr lang="en-US" b="1" err="1">
                <a:solidFill>
                  <a:schemeClr val="tx1"/>
                </a:solidFill>
              </a:rPr>
              <a:t>Obs</a:t>
            </a:r>
            <a:endParaRPr lang="en-US" b="1">
              <a:solidFill>
                <a:schemeClr val="tx1"/>
              </a:solidFill>
              <a:cs typeface="Calibri"/>
            </a:endParaRPr>
          </a:p>
        </p:txBody>
      </p:sp>
      <p:grpSp>
        <p:nvGrpSpPr>
          <p:cNvPr id="8" name="Group 7">
            <a:extLst>
              <a:ext uri="{FF2B5EF4-FFF2-40B4-BE49-F238E27FC236}">
                <a16:creationId xmlns:a16="http://schemas.microsoft.com/office/drawing/2014/main" id="{C6FCC003-E8E5-4869-E378-5CE0E9F63361}"/>
              </a:ext>
            </a:extLst>
          </p:cNvPr>
          <p:cNvGrpSpPr/>
          <p:nvPr/>
        </p:nvGrpSpPr>
        <p:grpSpPr>
          <a:xfrm>
            <a:off x="3624809" y="2882960"/>
            <a:ext cx="2888731" cy="2047745"/>
            <a:chOff x="1446034" y="3648195"/>
            <a:chExt cx="3178762" cy="2032782"/>
          </a:xfrm>
        </p:grpSpPr>
        <p:grpSp>
          <p:nvGrpSpPr>
            <p:cNvPr id="58" name="Group 57">
              <a:extLst>
                <a:ext uri="{FF2B5EF4-FFF2-40B4-BE49-F238E27FC236}">
                  <a16:creationId xmlns:a16="http://schemas.microsoft.com/office/drawing/2014/main" id="{D6742582-37E8-6BF9-72A1-F5A4D64C37E9}"/>
                </a:ext>
              </a:extLst>
            </p:cNvPr>
            <p:cNvGrpSpPr/>
            <p:nvPr/>
          </p:nvGrpSpPr>
          <p:grpSpPr>
            <a:xfrm>
              <a:off x="3399912" y="3973370"/>
              <a:ext cx="1064088" cy="532044"/>
              <a:chOff x="381711" y="3307452"/>
              <a:chExt cx="1371600" cy="685800"/>
            </a:xfrm>
          </p:grpSpPr>
          <p:sp>
            <p:nvSpPr>
              <p:cNvPr id="76" name="Oval 75">
                <a:extLst>
                  <a:ext uri="{FF2B5EF4-FFF2-40B4-BE49-F238E27FC236}">
                    <a16:creationId xmlns:a16="http://schemas.microsoft.com/office/drawing/2014/main" id="{E90AC9D4-6E0A-6746-C21B-2B3353EEF490}"/>
                  </a:ext>
                </a:extLst>
              </p:cNvPr>
              <p:cNvSpPr/>
              <p:nvPr/>
            </p:nvSpPr>
            <p:spPr>
              <a:xfrm>
                <a:off x="381711" y="3307452"/>
                <a:ext cx="1371600" cy="685800"/>
              </a:xfrm>
              <a:prstGeom prst="ellipse">
                <a:avLst/>
              </a:prstGeom>
              <a:solidFill>
                <a:srgbClr val="0079C2"/>
              </a:solidFill>
              <a:ln>
                <a:solidFill>
                  <a:srgbClr val="0079C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7" name="TextBox 45">
                <a:extLst>
                  <a:ext uri="{FF2B5EF4-FFF2-40B4-BE49-F238E27FC236}">
                    <a16:creationId xmlns:a16="http://schemas.microsoft.com/office/drawing/2014/main" id="{025F0A83-85B8-6F51-3ECF-0D449BBFEE45}"/>
                  </a:ext>
                </a:extLst>
              </p:cNvPr>
              <p:cNvSpPr txBox="1"/>
              <p:nvPr/>
            </p:nvSpPr>
            <p:spPr>
              <a:xfrm>
                <a:off x="503003" y="3396059"/>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Investment Risk</a:t>
                </a:r>
              </a:p>
            </p:txBody>
          </p:sp>
        </p:grpSp>
        <p:grpSp>
          <p:nvGrpSpPr>
            <p:cNvPr id="59" name="Group 58">
              <a:extLst>
                <a:ext uri="{FF2B5EF4-FFF2-40B4-BE49-F238E27FC236}">
                  <a16:creationId xmlns:a16="http://schemas.microsoft.com/office/drawing/2014/main" id="{3593EBDE-9477-D68C-FE08-03C15F027DE5}"/>
                </a:ext>
              </a:extLst>
            </p:cNvPr>
            <p:cNvGrpSpPr/>
            <p:nvPr/>
          </p:nvGrpSpPr>
          <p:grpSpPr>
            <a:xfrm>
              <a:off x="2489432" y="3648195"/>
              <a:ext cx="1064088" cy="532044"/>
              <a:chOff x="2126289" y="3307453"/>
              <a:chExt cx="1371600" cy="685800"/>
            </a:xfrm>
          </p:grpSpPr>
          <p:sp>
            <p:nvSpPr>
              <p:cNvPr id="74" name="Oval 73">
                <a:extLst>
                  <a:ext uri="{FF2B5EF4-FFF2-40B4-BE49-F238E27FC236}">
                    <a16:creationId xmlns:a16="http://schemas.microsoft.com/office/drawing/2014/main" id="{C5363048-1A01-E064-C542-4254BB16A889}"/>
                  </a:ext>
                </a:extLst>
              </p:cNvPr>
              <p:cNvSpPr/>
              <p:nvPr/>
            </p:nvSpPr>
            <p:spPr>
              <a:xfrm>
                <a:off x="2126289" y="3307453"/>
                <a:ext cx="1371600" cy="685800"/>
              </a:xfrm>
              <a:prstGeom prst="ellipse">
                <a:avLst/>
              </a:prstGeom>
              <a:solidFill>
                <a:srgbClr val="00B5EF"/>
              </a:solidFill>
              <a:ln>
                <a:solidFill>
                  <a:srgbClr val="00B5E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5" name="TextBox 43">
                <a:extLst>
                  <a:ext uri="{FF2B5EF4-FFF2-40B4-BE49-F238E27FC236}">
                    <a16:creationId xmlns:a16="http://schemas.microsoft.com/office/drawing/2014/main" id="{D2E0C9F1-0ABA-B328-831B-D9B1EBE4E6C9}"/>
                  </a:ext>
                </a:extLst>
              </p:cNvPr>
              <p:cNvSpPr txBox="1"/>
              <p:nvPr/>
            </p:nvSpPr>
            <p:spPr>
              <a:xfrm>
                <a:off x="2247581" y="3397459"/>
                <a:ext cx="1049158" cy="443051"/>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u="sng">
                    <a:solidFill>
                      <a:schemeClr val="bg1"/>
                    </a:solidFill>
                  </a:rPr>
                  <a:t>Cost of Energy</a:t>
                </a:r>
                <a:endParaRPr lang="en-US" sz="900" b="1" u="sng">
                  <a:solidFill>
                    <a:schemeClr val="bg1"/>
                  </a:solidFill>
                  <a:cs typeface="Calibri"/>
                </a:endParaRPr>
              </a:p>
            </p:txBody>
          </p:sp>
        </p:grpSp>
        <p:grpSp>
          <p:nvGrpSpPr>
            <p:cNvPr id="60" name="Group 59">
              <a:extLst>
                <a:ext uri="{FF2B5EF4-FFF2-40B4-BE49-F238E27FC236}">
                  <a16:creationId xmlns:a16="http://schemas.microsoft.com/office/drawing/2014/main" id="{55CE75E7-FA51-7176-F77A-649C22579D40}"/>
                </a:ext>
              </a:extLst>
            </p:cNvPr>
            <p:cNvGrpSpPr/>
            <p:nvPr/>
          </p:nvGrpSpPr>
          <p:grpSpPr>
            <a:xfrm>
              <a:off x="3558656" y="4677425"/>
              <a:ext cx="1066140" cy="532044"/>
              <a:chOff x="381711" y="4094053"/>
              <a:chExt cx="1374243" cy="685800"/>
            </a:xfrm>
          </p:grpSpPr>
          <p:sp>
            <p:nvSpPr>
              <p:cNvPr id="72" name="Oval 71">
                <a:extLst>
                  <a:ext uri="{FF2B5EF4-FFF2-40B4-BE49-F238E27FC236}">
                    <a16:creationId xmlns:a16="http://schemas.microsoft.com/office/drawing/2014/main" id="{A1417A87-BA19-1DB7-5BF0-E66DBF74A30C}"/>
                  </a:ext>
                </a:extLst>
              </p:cNvPr>
              <p:cNvSpPr/>
              <p:nvPr/>
            </p:nvSpPr>
            <p:spPr>
              <a:xfrm>
                <a:off x="381711" y="4094053"/>
                <a:ext cx="1371600" cy="685800"/>
              </a:xfrm>
              <a:prstGeom prst="ellipse">
                <a:avLst/>
              </a:prstGeom>
              <a:solidFill>
                <a:srgbClr val="0C5C8D"/>
              </a:solidFill>
              <a:ln>
                <a:solidFill>
                  <a:srgbClr val="0C5C8D"/>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3" name="TextBox 41">
                <a:extLst>
                  <a:ext uri="{FF2B5EF4-FFF2-40B4-BE49-F238E27FC236}">
                    <a16:creationId xmlns:a16="http://schemas.microsoft.com/office/drawing/2014/main" id="{7F2E737C-5E54-6AB2-0542-5F2E6C3642C8}"/>
                  </a:ext>
                </a:extLst>
              </p:cNvPr>
              <p:cNvSpPr txBox="1"/>
              <p:nvPr/>
            </p:nvSpPr>
            <p:spPr>
              <a:xfrm>
                <a:off x="384353" y="4154166"/>
                <a:ext cx="1371601" cy="443051"/>
              </a:xfrm>
              <a:prstGeom prst="rect">
                <a:avLst/>
              </a:prstGeom>
              <a:noFill/>
              <a:ln>
                <a:noFill/>
              </a:ln>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u="sng">
                    <a:solidFill>
                      <a:schemeClr val="bg1"/>
                    </a:solidFill>
                  </a:rPr>
                  <a:t>Us</a:t>
                </a:r>
                <a:r>
                  <a:rPr lang="en-US" sz="900" b="1" u="sng">
                    <a:solidFill>
                      <a:schemeClr val="bg1"/>
                    </a:solidFill>
                    <a:effectLst>
                      <a:outerShdw blurRad="38100" dist="38100" dir="2700000" algn="tl">
                        <a:srgbClr val="000000">
                          <a:alpha val="43137"/>
                        </a:srgbClr>
                      </a:outerShdw>
                    </a:effectLst>
                  </a:rPr>
                  <a:t>e</a:t>
                </a:r>
                <a:br>
                  <a:rPr lang="en-US" sz="900" b="1" u="sng">
                    <a:solidFill>
                      <a:schemeClr val="bg1"/>
                    </a:solidFill>
                    <a:effectLst>
                      <a:outerShdw blurRad="38100" dist="38100" dir="2700000" algn="tl">
                        <a:srgbClr val="000000">
                          <a:alpha val="43137"/>
                        </a:srgbClr>
                      </a:outerShdw>
                    </a:effectLst>
                  </a:rPr>
                </a:br>
                <a:r>
                  <a:rPr lang="en-US" sz="900" b="1" u="sng">
                    <a:solidFill>
                      <a:schemeClr val="bg1"/>
                    </a:solidFill>
                  </a:rPr>
                  <a:t>Integration</a:t>
                </a:r>
                <a:endParaRPr lang="en-US" sz="900">
                  <a:solidFill>
                    <a:schemeClr val="bg1"/>
                  </a:solidFill>
                </a:endParaRPr>
              </a:p>
            </p:txBody>
          </p:sp>
        </p:grpSp>
        <p:grpSp>
          <p:nvGrpSpPr>
            <p:cNvPr id="61" name="Group 60">
              <a:extLst>
                <a:ext uri="{FF2B5EF4-FFF2-40B4-BE49-F238E27FC236}">
                  <a16:creationId xmlns:a16="http://schemas.microsoft.com/office/drawing/2014/main" id="{5EF413F9-2E3B-80E5-1551-CF2FD6651D75}"/>
                </a:ext>
              </a:extLst>
            </p:cNvPr>
            <p:cNvGrpSpPr/>
            <p:nvPr/>
          </p:nvGrpSpPr>
          <p:grpSpPr>
            <a:xfrm>
              <a:off x="3016102" y="5126311"/>
              <a:ext cx="1076647" cy="532045"/>
              <a:chOff x="2227089" y="4100021"/>
              <a:chExt cx="1387789" cy="685800"/>
            </a:xfrm>
          </p:grpSpPr>
          <p:sp>
            <p:nvSpPr>
              <p:cNvPr id="70" name="Oval 69">
                <a:extLst>
                  <a:ext uri="{FF2B5EF4-FFF2-40B4-BE49-F238E27FC236}">
                    <a16:creationId xmlns:a16="http://schemas.microsoft.com/office/drawing/2014/main" id="{621E6C4C-9997-46C4-727D-5FD5A59C40D8}"/>
                  </a:ext>
                </a:extLst>
              </p:cNvPr>
              <p:cNvSpPr/>
              <p:nvPr/>
            </p:nvSpPr>
            <p:spPr>
              <a:xfrm>
                <a:off x="2227089" y="4100021"/>
                <a:ext cx="1371600" cy="685800"/>
              </a:xfrm>
              <a:prstGeom prst="ellipse">
                <a:avLst/>
              </a:prstGeom>
              <a:solidFill>
                <a:srgbClr val="707070"/>
              </a:solidFill>
              <a:ln>
                <a:solidFill>
                  <a:srgbClr val="70707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1" name="TextBox 39">
                <a:extLst>
                  <a:ext uri="{FF2B5EF4-FFF2-40B4-BE49-F238E27FC236}">
                    <a16:creationId xmlns:a16="http://schemas.microsoft.com/office/drawing/2014/main" id="{50FE5D10-8426-C938-A061-8712277DB961}"/>
                  </a:ext>
                </a:extLst>
              </p:cNvPr>
              <p:cNvSpPr txBox="1"/>
              <p:nvPr/>
            </p:nvSpPr>
            <p:spPr>
              <a:xfrm>
                <a:off x="2243277" y="4190030"/>
                <a:ext cx="1371601" cy="4725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Social</a:t>
                </a:r>
              </a:p>
              <a:p>
                <a:pPr algn="ctr"/>
                <a:r>
                  <a:rPr lang="en-US" sz="900">
                    <a:solidFill>
                      <a:schemeClr val="bg1"/>
                    </a:solidFill>
                  </a:rPr>
                  <a:t>Impacts</a:t>
                </a:r>
              </a:p>
            </p:txBody>
          </p:sp>
        </p:grpSp>
        <p:grpSp>
          <p:nvGrpSpPr>
            <p:cNvPr id="62" name="Group 61">
              <a:extLst>
                <a:ext uri="{FF2B5EF4-FFF2-40B4-BE49-F238E27FC236}">
                  <a16:creationId xmlns:a16="http://schemas.microsoft.com/office/drawing/2014/main" id="{5ED0B574-EFA3-E4F6-D241-5AFE0012CA20}"/>
                </a:ext>
              </a:extLst>
            </p:cNvPr>
            <p:cNvGrpSpPr/>
            <p:nvPr/>
          </p:nvGrpSpPr>
          <p:grpSpPr>
            <a:xfrm>
              <a:off x="1446034" y="4606470"/>
              <a:ext cx="1064088" cy="532044"/>
              <a:chOff x="2812089" y="2635817"/>
              <a:chExt cx="1371600" cy="685800"/>
            </a:xfrm>
          </p:grpSpPr>
          <p:sp>
            <p:nvSpPr>
              <p:cNvPr id="68" name="Oval 67">
                <a:extLst>
                  <a:ext uri="{FF2B5EF4-FFF2-40B4-BE49-F238E27FC236}">
                    <a16:creationId xmlns:a16="http://schemas.microsoft.com/office/drawing/2014/main" id="{8FBA311A-4DE5-A2B4-8382-BFB42EDABE4E}"/>
                  </a:ext>
                </a:extLst>
              </p:cNvPr>
              <p:cNvSpPr/>
              <p:nvPr/>
            </p:nvSpPr>
            <p:spPr>
              <a:xfrm>
                <a:off x="2812089" y="2635817"/>
                <a:ext cx="1371600" cy="685800"/>
              </a:xfrm>
              <a:prstGeom prst="ellipse">
                <a:avLst/>
              </a:prstGeom>
              <a:solidFill>
                <a:srgbClr val="F7901E"/>
              </a:solidFill>
              <a:ln>
                <a:solidFill>
                  <a:srgbClr val="F7901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9" name="TextBox 37">
                <a:extLst>
                  <a:ext uri="{FF2B5EF4-FFF2-40B4-BE49-F238E27FC236}">
                    <a16:creationId xmlns:a16="http://schemas.microsoft.com/office/drawing/2014/main" id="{18048EA7-7753-260A-6481-7107307853DE}"/>
                  </a:ext>
                </a:extLst>
              </p:cNvPr>
              <p:cNvSpPr txBox="1"/>
              <p:nvPr/>
            </p:nvSpPr>
            <p:spPr>
              <a:xfrm>
                <a:off x="2912890" y="272941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Safety &amp; Survivability</a:t>
                </a:r>
              </a:p>
            </p:txBody>
          </p:sp>
        </p:grpSp>
        <p:grpSp>
          <p:nvGrpSpPr>
            <p:cNvPr id="63" name="Group 62">
              <a:extLst>
                <a:ext uri="{FF2B5EF4-FFF2-40B4-BE49-F238E27FC236}">
                  <a16:creationId xmlns:a16="http://schemas.microsoft.com/office/drawing/2014/main" id="{5CD39E85-DDAD-8DE8-9A7F-4569D3FD873D}"/>
                </a:ext>
              </a:extLst>
            </p:cNvPr>
            <p:cNvGrpSpPr/>
            <p:nvPr/>
          </p:nvGrpSpPr>
          <p:grpSpPr>
            <a:xfrm>
              <a:off x="1932677" y="5148933"/>
              <a:ext cx="1064088" cy="532044"/>
              <a:chOff x="828418" y="2530705"/>
              <a:chExt cx="1371600" cy="685800"/>
            </a:xfrm>
          </p:grpSpPr>
          <p:sp>
            <p:nvSpPr>
              <p:cNvPr id="66" name="Oval 65">
                <a:extLst>
                  <a:ext uri="{FF2B5EF4-FFF2-40B4-BE49-F238E27FC236}">
                    <a16:creationId xmlns:a16="http://schemas.microsoft.com/office/drawing/2014/main" id="{DE9CF00A-C74E-05DE-322E-A6085BD39190}"/>
                  </a:ext>
                </a:extLst>
              </p:cNvPr>
              <p:cNvSpPr/>
              <p:nvPr/>
            </p:nvSpPr>
            <p:spPr>
              <a:xfrm>
                <a:off x="828418" y="2530705"/>
                <a:ext cx="1371600" cy="685800"/>
              </a:xfrm>
              <a:prstGeom prst="ellipse">
                <a:avLst/>
              </a:prstGeom>
              <a:solidFill>
                <a:srgbClr val="CE372F"/>
              </a:solidFill>
              <a:ln>
                <a:solidFill>
                  <a:srgbClr val="CE372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7" name="TextBox 35">
                <a:extLst>
                  <a:ext uri="{FF2B5EF4-FFF2-40B4-BE49-F238E27FC236}">
                    <a16:creationId xmlns:a16="http://schemas.microsoft.com/office/drawing/2014/main" id="{8EFF851B-35DC-26AA-7824-848A4FFC36A5}"/>
                  </a:ext>
                </a:extLst>
              </p:cNvPr>
              <p:cNvSpPr txBox="1"/>
              <p:nvPr/>
            </p:nvSpPr>
            <p:spPr>
              <a:xfrm>
                <a:off x="828418" y="2631505"/>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Permitting &amp;</a:t>
                </a:r>
              </a:p>
              <a:p>
                <a:pPr algn="ctr"/>
                <a:r>
                  <a:rPr lang="en-US" sz="900">
                    <a:solidFill>
                      <a:schemeClr val="bg1"/>
                    </a:solidFill>
                  </a:rPr>
                  <a:t>Certification</a:t>
                </a:r>
              </a:p>
            </p:txBody>
          </p:sp>
        </p:grpSp>
        <p:sp>
          <p:nvSpPr>
            <p:cNvPr id="64" name="Oval 63">
              <a:extLst>
                <a:ext uri="{FF2B5EF4-FFF2-40B4-BE49-F238E27FC236}">
                  <a16:creationId xmlns:a16="http://schemas.microsoft.com/office/drawing/2014/main" id="{CB79ABFA-378D-F524-C602-C11F0222FB64}"/>
                </a:ext>
              </a:extLst>
            </p:cNvPr>
            <p:cNvSpPr/>
            <p:nvPr/>
          </p:nvSpPr>
          <p:spPr>
            <a:xfrm>
              <a:off x="1661259" y="4013451"/>
              <a:ext cx="1064088" cy="532044"/>
            </a:xfrm>
            <a:prstGeom prst="ellipse">
              <a:avLst/>
            </a:prstGeom>
            <a:solidFill>
              <a:srgbClr val="FDCE13"/>
            </a:solidFill>
            <a:ln>
              <a:solidFill>
                <a:srgbClr val="FDCE13"/>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5" name="TextBox 33">
              <a:extLst>
                <a:ext uri="{FF2B5EF4-FFF2-40B4-BE49-F238E27FC236}">
                  <a16:creationId xmlns:a16="http://schemas.microsoft.com/office/drawing/2014/main" id="{426214A9-606E-5061-6C9A-42B2E646A016}"/>
                </a:ext>
              </a:extLst>
            </p:cNvPr>
            <p:cNvSpPr txBox="1"/>
            <p:nvPr/>
          </p:nvSpPr>
          <p:spPr>
            <a:xfrm>
              <a:off x="1696910" y="4077120"/>
              <a:ext cx="992786" cy="366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Global Deployability</a:t>
              </a:r>
            </a:p>
          </p:txBody>
        </p:sp>
      </p:grpSp>
      <p:grpSp>
        <p:nvGrpSpPr>
          <p:cNvPr id="10" name="Group 9">
            <a:extLst>
              <a:ext uri="{FF2B5EF4-FFF2-40B4-BE49-F238E27FC236}">
                <a16:creationId xmlns:a16="http://schemas.microsoft.com/office/drawing/2014/main" id="{7ACA3BF2-6663-0411-DCB0-701DDFA38BA4}"/>
              </a:ext>
            </a:extLst>
          </p:cNvPr>
          <p:cNvGrpSpPr/>
          <p:nvPr/>
        </p:nvGrpSpPr>
        <p:grpSpPr>
          <a:xfrm>
            <a:off x="6057594" y="1456308"/>
            <a:ext cx="2888731" cy="2047745"/>
            <a:chOff x="1446034" y="3648195"/>
            <a:chExt cx="3178762" cy="2032782"/>
          </a:xfrm>
        </p:grpSpPr>
        <p:grpSp>
          <p:nvGrpSpPr>
            <p:cNvPr id="15" name="Group 14">
              <a:extLst>
                <a:ext uri="{FF2B5EF4-FFF2-40B4-BE49-F238E27FC236}">
                  <a16:creationId xmlns:a16="http://schemas.microsoft.com/office/drawing/2014/main" id="{151341D3-7046-4D4A-326E-7201354BC9DA}"/>
                </a:ext>
              </a:extLst>
            </p:cNvPr>
            <p:cNvGrpSpPr/>
            <p:nvPr/>
          </p:nvGrpSpPr>
          <p:grpSpPr>
            <a:xfrm>
              <a:off x="3399912" y="3973370"/>
              <a:ext cx="1064088" cy="532044"/>
              <a:chOff x="381711" y="3307452"/>
              <a:chExt cx="1371600" cy="685800"/>
            </a:xfrm>
          </p:grpSpPr>
          <p:sp>
            <p:nvSpPr>
              <p:cNvPr id="56" name="Oval 55">
                <a:extLst>
                  <a:ext uri="{FF2B5EF4-FFF2-40B4-BE49-F238E27FC236}">
                    <a16:creationId xmlns:a16="http://schemas.microsoft.com/office/drawing/2014/main" id="{029452A0-9255-98C5-FB44-713D4A751B06}"/>
                  </a:ext>
                </a:extLst>
              </p:cNvPr>
              <p:cNvSpPr/>
              <p:nvPr/>
            </p:nvSpPr>
            <p:spPr>
              <a:xfrm>
                <a:off x="381711" y="3307452"/>
                <a:ext cx="1371600" cy="685800"/>
              </a:xfrm>
              <a:prstGeom prst="ellipse">
                <a:avLst/>
              </a:prstGeom>
              <a:solidFill>
                <a:srgbClr val="0079C2"/>
              </a:solidFill>
              <a:ln>
                <a:solidFill>
                  <a:srgbClr val="0079C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7" name="TextBox 66">
                <a:extLst>
                  <a:ext uri="{FF2B5EF4-FFF2-40B4-BE49-F238E27FC236}">
                    <a16:creationId xmlns:a16="http://schemas.microsoft.com/office/drawing/2014/main" id="{F46E55AB-A8E8-9560-DCA4-3B844D4930E2}"/>
                  </a:ext>
                </a:extLst>
              </p:cNvPr>
              <p:cNvSpPr txBox="1"/>
              <p:nvPr/>
            </p:nvSpPr>
            <p:spPr>
              <a:xfrm>
                <a:off x="503003" y="3396059"/>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Investment Risk</a:t>
                </a:r>
              </a:p>
            </p:txBody>
          </p:sp>
        </p:grpSp>
        <p:grpSp>
          <p:nvGrpSpPr>
            <p:cNvPr id="39" name="Group 38">
              <a:extLst>
                <a:ext uri="{FF2B5EF4-FFF2-40B4-BE49-F238E27FC236}">
                  <a16:creationId xmlns:a16="http://schemas.microsoft.com/office/drawing/2014/main" id="{7D21F3AC-1178-EAD9-3160-2E337A7F5EA8}"/>
                </a:ext>
              </a:extLst>
            </p:cNvPr>
            <p:cNvGrpSpPr/>
            <p:nvPr/>
          </p:nvGrpSpPr>
          <p:grpSpPr>
            <a:xfrm>
              <a:off x="2489432" y="3648195"/>
              <a:ext cx="1064088" cy="532044"/>
              <a:chOff x="2126289" y="3307453"/>
              <a:chExt cx="1371600" cy="685800"/>
            </a:xfrm>
          </p:grpSpPr>
          <p:sp>
            <p:nvSpPr>
              <p:cNvPr id="54" name="Oval 53">
                <a:extLst>
                  <a:ext uri="{FF2B5EF4-FFF2-40B4-BE49-F238E27FC236}">
                    <a16:creationId xmlns:a16="http://schemas.microsoft.com/office/drawing/2014/main" id="{1478DDCE-BF18-AFAA-E1B4-356AB20D2214}"/>
                  </a:ext>
                </a:extLst>
              </p:cNvPr>
              <p:cNvSpPr/>
              <p:nvPr/>
            </p:nvSpPr>
            <p:spPr>
              <a:xfrm>
                <a:off x="2126289" y="3307453"/>
                <a:ext cx="1371600" cy="685800"/>
              </a:xfrm>
              <a:prstGeom prst="ellipse">
                <a:avLst/>
              </a:prstGeom>
              <a:solidFill>
                <a:srgbClr val="00B5EF"/>
              </a:solidFill>
              <a:ln>
                <a:solidFill>
                  <a:srgbClr val="00B5E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5" name="TextBox 64">
                <a:extLst>
                  <a:ext uri="{FF2B5EF4-FFF2-40B4-BE49-F238E27FC236}">
                    <a16:creationId xmlns:a16="http://schemas.microsoft.com/office/drawing/2014/main" id="{E87710CA-F732-FB74-559F-E78A4992838C}"/>
                  </a:ext>
                </a:extLst>
              </p:cNvPr>
              <p:cNvSpPr txBox="1"/>
              <p:nvPr/>
            </p:nvSpPr>
            <p:spPr>
              <a:xfrm>
                <a:off x="2317778" y="3398717"/>
                <a:ext cx="960168" cy="443051"/>
              </a:xfrm>
              <a:prstGeom prst="rect">
                <a:avLst/>
              </a:prstGeom>
              <a:noFill/>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Cost of Energy</a:t>
                </a:r>
                <a:endParaRPr lang="en-US" sz="900">
                  <a:solidFill>
                    <a:schemeClr val="bg1"/>
                  </a:solidFill>
                  <a:cs typeface="Calibri"/>
                </a:endParaRPr>
              </a:p>
            </p:txBody>
          </p:sp>
        </p:grpSp>
        <p:grpSp>
          <p:nvGrpSpPr>
            <p:cNvPr id="40" name="Group 39">
              <a:extLst>
                <a:ext uri="{FF2B5EF4-FFF2-40B4-BE49-F238E27FC236}">
                  <a16:creationId xmlns:a16="http://schemas.microsoft.com/office/drawing/2014/main" id="{A96DADA4-BBE0-E8CB-4AE2-0923256E7341}"/>
                </a:ext>
              </a:extLst>
            </p:cNvPr>
            <p:cNvGrpSpPr/>
            <p:nvPr/>
          </p:nvGrpSpPr>
          <p:grpSpPr>
            <a:xfrm>
              <a:off x="3558656" y="4677425"/>
              <a:ext cx="1066140" cy="532044"/>
              <a:chOff x="381711" y="4094053"/>
              <a:chExt cx="1374243" cy="685800"/>
            </a:xfrm>
          </p:grpSpPr>
          <p:sp>
            <p:nvSpPr>
              <p:cNvPr id="52" name="Oval 51">
                <a:extLst>
                  <a:ext uri="{FF2B5EF4-FFF2-40B4-BE49-F238E27FC236}">
                    <a16:creationId xmlns:a16="http://schemas.microsoft.com/office/drawing/2014/main" id="{03F97E8A-5202-4DD1-4BD3-614CF8E3C792}"/>
                  </a:ext>
                </a:extLst>
              </p:cNvPr>
              <p:cNvSpPr/>
              <p:nvPr/>
            </p:nvSpPr>
            <p:spPr>
              <a:xfrm>
                <a:off x="381711" y="4094053"/>
                <a:ext cx="1371600" cy="685800"/>
              </a:xfrm>
              <a:prstGeom prst="ellipse">
                <a:avLst/>
              </a:prstGeom>
              <a:solidFill>
                <a:srgbClr val="0C5C8D"/>
              </a:solidFill>
              <a:ln>
                <a:solidFill>
                  <a:srgbClr val="0C5C8D"/>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3" name="TextBox 62">
                <a:extLst>
                  <a:ext uri="{FF2B5EF4-FFF2-40B4-BE49-F238E27FC236}">
                    <a16:creationId xmlns:a16="http://schemas.microsoft.com/office/drawing/2014/main" id="{D882C569-0E0E-E364-9FA3-7EFB26D3E41F}"/>
                  </a:ext>
                </a:extLst>
              </p:cNvPr>
              <p:cNvSpPr txBox="1"/>
              <p:nvPr/>
            </p:nvSpPr>
            <p:spPr>
              <a:xfrm>
                <a:off x="384353" y="4154166"/>
                <a:ext cx="1371601" cy="443051"/>
              </a:xfrm>
              <a:prstGeom prst="rect">
                <a:avLst/>
              </a:prstGeom>
              <a:noFill/>
              <a:ln>
                <a:noFill/>
              </a:ln>
            </p:spPr>
            <p:txBody>
              <a:bodyPr wrap="square" lIns="68580" tIns="34290" rIns="68580" bIns="3429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u="sng">
                    <a:solidFill>
                      <a:schemeClr val="bg1"/>
                    </a:solidFill>
                    <a:cs typeface="Calibri"/>
                  </a:rPr>
                  <a:t>Grid</a:t>
                </a:r>
                <a:r>
                  <a:rPr lang="en-US" sz="900" b="1" u="sng">
                    <a:solidFill>
                      <a:schemeClr val="bg1"/>
                    </a:solidFill>
                    <a:effectLst>
                      <a:outerShdw blurRad="38100" dist="38100" dir="2700000" algn="tl">
                        <a:srgbClr val="000000">
                          <a:alpha val="43137"/>
                        </a:srgbClr>
                      </a:outerShdw>
                    </a:effectLst>
                    <a:cs typeface="Calibri"/>
                  </a:rPr>
                  <a:t> </a:t>
                </a:r>
                <a:endParaRPr lang="en-US" sz="900">
                  <a:solidFill>
                    <a:schemeClr val="bg1"/>
                  </a:solidFill>
                </a:endParaRPr>
              </a:p>
              <a:p>
                <a:pPr algn="ctr"/>
                <a:r>
                  <a:rPr lang="en-US" sz="900" b="1" u="sng">
                    <a:solidFill>
                      <a:schemeClr val="bg1"/>
                    </a:solidFill>
                    <a:cs typeface="Calibri"/>
                  </a:rPr>
                  <a:t>Operation</a:t>
                </a:r>
                <a:endParaRPr lang="en-US" sz="900">
                  <a:solidFill>
                    <a:schemeClr val="bg1"/>
                  </a:solidFill>
                </a:endParaRPr>
              </a:p>
            </p:txBody>
          </p:sp>
        </p:grpSp>
        <p:grpSp>
          <p:nvGrpSpPr>
            <p:cNvPr id="41" name="Group 40">
              <a:extLst>
                <a:ext uri="{FF2B5EF4-FFF2-40B4-BE49-F238E27FC236}">
                  <a16:creationId xmlns:a16="http://schemas.microsoft.com/office/drawing/2014/main" id="{0A3CEF91-EE7A-A9E5-12D2-ECB72153F09C}"/>
                </a:ext>
              </a:extLst>
            </p:cNvPr>
            <p:cNvGrpSpPr/>
            <p:nvPr/>
          </p:nvGrpSpPr>
          <p:grpSpPr>
            <a:xfrm>
              <a:off x="3016102" y="5126311"/>
              <a:ext cx="1076647" cy="532045"/>
              <a:chOff x="2227089" y="4100021"/>
              <a:chExt cx="1387789" cy="685800"/>
            </a:xfrm>
          </p:grpSpPr>
          <p:sp>
            <p:nvSpPr>
              <p:cNvPr id="50" name="Oval 49">
                <a:extLst>
                  <a:ext uri="{FF2B5EF4-FFF2-40B4-BE49-F238E27FC236}">
                    <a16:creationId xmlns:a16="http://schemas.microsoft.com/office/drawing/2014/main" id="{F0479D5A-F3CB-9849-0BFC-0510BBA8D70B}"/>
                  </a:ext>
                </a:extLst>
              </p:cNvPr>
              <p:cNvSpPr/>
              <p:nvPr/>
            </p:nvSpPr>
            <p:spPr>
              <a:xfrm>
                <a:off x="2227089" y="4100021"/>
                <a:ext cx="1371600" cy="685800"/>
              </a:xfrm>
              <a:prstGeom prst="ellipse">
                <a:avLst/>
              </a:prstGeom>
              <a:solidFill>
                <a:srgbClr val="707070"/>
              </a:solidFill>
              <a:ln>
                <a:solidFill>
                  <a:srgbClr val="70707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 name="TextBox 60">
                <a:extLst>
                  <a:ext uri="{FF2B5EF4-FFF2-40B4-BE49-F238E27FC236}">
                    <a16:creationId xmlns:a16="http://schemas.microsoft.com/office/drawing/2014/main" id="{4CF8020B-D5C8-7A73-DC32-A7B78AC19AC1}"/>
                  </a:ext>
                </a:extLst>
              </p:cNvPr>
              <p:cNvSpPr txBox="1"/>
              <p:nvPr/>
            </p:nvSpPr>
            <p:spPr>
              <a:xfrm>
                <a:off x="2243277" y="4190030"/>
                <a:ext cx="1371601" cy="4725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Social</a:t>
                </a:r>
              </a:p>
              <a:p>
                <a:pPr algn="ctr"/>
                <a:r>
                  <a:rPr lang="en-US" sz="900">
                    <a:solidFill>
                      <a:schemeClr val="bg1"/>
                    </a:solidFill>
                  </a:rPr>
                  <a:t>Impacts</a:t>
                </a:r>
              </a:p>
            </p:txBody>
          </p:sp>
        </p:grpSp>
        <p:grpSp>
          <p:nvGrpSpPr>
            <p:cNvPr id="42" name="Group 41">
              <a:extLst>
                <a:ext uri="{FF2B5EF4-FFF2-40B4-BE49-F238E27FC236}">
                  <a16:creationId xmlns:a16="http://schemas.microsoft.com/office/drawing/2014/main" id="{1240C2D9-4970-DBF3-DB30-5B352F7C082A}"/>
                </a:ext>
              </a:extLst>
            </p:cNvPr>
            <p:cNvGrpSpPr/>
            <p:nvPr/>
          </p:nvGrpSpPr>
          <p:grpSpPr>
            <a:xfrm>
              <a:off x="1446034" y="4606470"/>
              <a:ext cx="1064088" cy="532044"/>
              <a:chOff x="2812089" y="2635817"/>
              <a:chExt cx="1371600" cy="685800"/>
            </a:xfrm>
          </p:grpSpPr>
          <p:sp>
            <p:nvSpPr>
              <p:cNvPr id="48" name="Oval 47">
                <a:extLst>
                  <a:ext uri="{FF2B5EF4-FFF2-40B4-BE49-F238E27FC236}">
                    <a16:creationId xmlns:a16="http://schemas.microsoft.com/office/drawing/2014/main" id="{AACBDA22-6409-298F-6E85-2BE67EAB5242}"/>
                  </a:ext>
                </a:extLst>
              </p:cNvPr>
              <p:cNvSpPr/>
              <p:nvPr/>
            </p:nvSpPr>
            <p:spPr>
              <a:xfrm>
                <a:off x="2812089" y="2635817"/>
                <a:ext cx="1371600" cy="685800"/>
              </a:xfrm>
              <a:prstGeom prst="ellipse">
                <a:avLst/>
              </a:prstGeom>
              <a:solidFill>
                <a:srgbClr val="F7901E"/>
              </a:solidFill>
              <a:ln>
                <a:solidFill>
                  <a:srgbClr val="F7901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9" name="TextBox 58">
                <a:extLst>
                  <a:ext uri="{FF2B5EF4-FFF2-40B4-BE49-F238E27FC236}">
                    <a16:creationId xmlns:a16="http://schemas.microsoft.com/office/drawing/2014/main" id="{1E450E37-3910-89C2-871F-2DB48943647D}"/>
                  </a:ext>
                </a:extLst>
              </p:cNvPr>
              <p:cNvSpPr txBox="1"/>
              <p:nvPr/>
            </p:nvSpPr>
            <p:spPr>
              <a:xfrm>
                <a:off x="2912890" y="272941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Safety &amp; Survivability</a:t>
                </a:r>
              </a:p>
            </p:txBody>
          </p:sp>
        </p:grpSp>
        <p:grpSp>
          <p:nvGrpSpPr>
            <p:cNvPr id="43" name="Group 42">
              <a:extLst>
                <a:ext uri="{FF2B5EF4-FFF2-40B4-BE49-F238E27FC236}">
                  <a16:creationId xmlns:a16="http://schemas.microsoft.com/office/drawing/2014/main" id="{23997C9D-B7AD-918B-9FD3-69C7CE7B63A5}"/>
                </a:ext>
              </a:extLst>
            </p:cNvPr>
            <p:cNvGrpSpPr/>
            <p:nvPr/>
          </p:nvGrpSpPr>
          <p:grpSpPr>
            <a:xfrm>
              <a:off x="1932677" y="5148933"/>
              <a:ext cx="1064088" cy="532044"/>
              <a:chOff x="828418" y="2530705"/>
              <a:chExt cx="1371600" cy="685800"/>
            </a:xfrm>
          </p:grpSpPr>
          <p:sp>
            <p:nvSpPr>
              <p:cNvPr id="46" name="Oval 45">
                <a:extLst>
                  <a:ext uri="{FF2B5EF4-FFF2-40B4-BE49-F238E27FC236}">
                    <a16:creationId xmlns:a16="http://schemas.microsoft.com/office/drawing/2014/main" id="{B645CF03-C8B4-EB37-2584-8924F1850FA5}"/>
                  </a:ext>
                </a:extLst>
              </p:cNvPr>
              <p:cNvSpPr/>
              <p:nvPr/>
            </p:nvSpPr>
            <p:spPr>
              <a:xfrm>
                <a:off x="828418" y="2530705"/>
                <a:ext cx="1371600" cy="685800"/>
              </a:xfrm>
              <a:prstGeom prst="ellipse">
                <a:avLst/>
              </a:prstGeom>
              <a:solidFill>
                <a:srgbClr val="CE372F"/>
              </a:solidFill>
              <a:ln>
                <a:solidFill>
                  <a:srgbClr val="CE372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7" name="TextBox 56">
                <a:extLst>
                  <a:ext uri="{FF2B5EF4-FFF2-40B4-BE49-F238E27FC236}">
                    <a16:creationId xmlns:a16="http://schemas.microsoft.com/office/drawing/2014/main" id="{96CF3651-EAC2-FFBA-AD29-AA37B3E6FC9F}"/>
                  </a:ext>
                </a:extLst>
              </p:cNvPr>
              <p:cNvSpPr txBox="1"/>
              <p:nvPr/>
            </p:nvSpPr>
            <p:spPr>
              <a:xfrm>
                <a:off x="828418" y="2631505"/>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Permitting &amp;</a:t>
                </a:r>
              </a:p>
              <a:p>
                <a:pPr algn="ctr"/>
                <a:r>
                  <a:rPr lang="en-US" sz="900">
                    <a:solidFill>
                      <a:schemeClr val="bg1"/>
                    </a:solidFill>
                  </a:rPr>
                  <a:t>Certification</a:t>
                </a:r>
              </a:p>
            </p:txBody>
          </p:sp>
        </p:grpSp>
        <p:sp>
          <p:nvSpPr>
            <p:cNvPr id="44" name="Oval 43">
              <a:extLst>
                <a:ext uri="{FF2B5EF4-FFF2-40B4-BE49-F238E27FC236}">
                  <a16:creationId xmlns:a16="http://schemas.microsoft.com/office/drawing/2014/main" id="{87FFEB4E-AC97-50A1-AB10-84814560196D}"/>
                </a:ext>
              </a:extLst>
            </p:cNvPr>
            <p:cNvSpPr/>
            <p:nvPr/>
          </p:nvSpPr>
          <p:spPr>
            <a:xfrm>
              <a:off x="1661259" y="4013451"/>
              <a:ext cx="1064088" cy="532044"/>
            </a:xfrm>
            <a:prstGeom prst="ellipse">
              <a:avLst/>
            </a:prstGeom>
            <a:solidFill>
              <a:srgbClr val="FDCE13"/>
            </a:solidFill>
            <a:ln>
              <a:solidFill>
                <a:srgbClr val="FDCE13"/>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 name="TextBox 54">
              <a:extLst>
                <a:ext uri="{FF2B5EF4-FFF2-40B4-BE49-F238E27FC236}">
                  <a16:creationId xmlns:a16="http://schemas.microsoft.com/office/drawing/2014/main" id="{D00B0156-FC57-5B9C-66BA-545E8913ED19}"/>
                </a:ext>
              </a:extLst>
            </p:cNvPr>
            <p:cNvSpPr txBox="1"/>
            <p:nvPr/>
          </p:nvSpPr>
          <p:spPr>
            <a:xfrm>
              <a:off x="1696910" y="4077120"/>
              <a:ext cx="992786" cy="366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Global Deployability</a:t>
              </a:r>
            </a:p>
          </p:txBody>
        </p:sp>
      </p:grpSp>
      <p:cxnSp>
        <p:nvCxnSpPr>
          <p:cNvPr id="12" name="Straight Arrow Connector 11">
            <a:extLst>
              <a:ext uri="{FF2B5EF4-FFF2-40B4-BE49-F238E27FC236}">
                <a16:creationId xmlns:a16="http://schemas.microsoft.com/office/drawing/2014/main" id="{E46472A6-537E-7231-091A-DB7B4BB65A21}"/>
              </a:ext>
            </a:extLst>
          </p:cNvPr>
          <p:cNvCxnSpPr>
            <a:cxnSpLocks/>
          </p:cNvCxnSpPr>
          <p:nvPr/>
        </p:nvCxnSpPr>
        <p:spPr>
          <a:xfrm flipV="1">
            <a:off x="3110764" y="2267323"/>
            <a:ext cx="520505" cy="3896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5268BE-A54F-279C-21E2-1AEE4D2A7E66}"/>
              </a:ext>
            </a:extLst>
          </p:cNvPr>
          <p:cNvCxnSpPr>
            <a:cxnSpLocks/>
          </p:cNvCxnSpPr>
          <p:nvPr/>
        </p:nvCxnSpPr>
        <p:spPr>
          <a:xfrm>
            <a:off x="3110764" y="2656927"/>
            <a:ext cx="2964830" cy="27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CA673D-6DA4-07CE-7BA3-AB7A6F6439CD}"/>
              </a:ext>
            </a:extLst>
          </p:cNvPr>
          <p:cNvCxnSpPr>
            <a:cxnSpLocks/>
          </p:cNvCxnSpPr>
          <p:nvPr/>
        </p:nvCxnSpPr>
        <p:spPr>
          <a:xfrm>
            <a:off x="3110765" y="2677835"/>
            <a:ext cx="671860" cy="804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135BCCA7-3DD5-8648-7A1B-88B93677755D}"/>
              </a:ext>
            </a:extLst>
          </p:cNvPr>
          <p:cNvGrpSpPr/>
          <p:nvPr/>
        </p:nvGrpSpPr>
        <p:grpSpPr>
          <a:xfrm>
            <a:off x="169816" y="1598672"/>
            <a:ext cx="2886867" cy="2047745"/>
            <a:chOff x="1446034" y="3648195"/>
            <a:chExt cx="3176711" cy="2032782"/>
          </a:xfrm>
        </p:grpSpPr>
        <p:grpSp>
          <p:nvGrpSpPr>
            <p:cNvPr id="101" name="Group 100">
              <a:extLst>
                <a:ext uri="{FF2B5EF4-FFF2-40B4-BE49-F238E27FC236}">
                  <a16:creationId xmlns:a16="http://schemas.microsoft.com/office/drawing/2014/main" id="{C48C4A45-86DA-54A1-ABA0-3FAC119B9BBE}"/>
                </a:ext>
              </a:extLst>
            </p:cNvPr>
            <p:cNvGrpSpPr/>
            <p:nvPr/>
          </p:nvGrpSpPr>
          <p:grpSpPr>
            <a:xfrm>
              <a:off x="3399912" y="3973370"/>
              <a:ext cx="1064088" cy="532044"/>
              <a:chOff x="381711" y="3307452"/>
              <a:chExt cx="1371600" cy="685800"/>
            </a:xfrm>
          </p:grpSpPr>
          <p:sp>
            <p:nvSpPr>
              <p:cNvPr id="119" name="Oval 118">
                <a:extLst>
                  <a:ext uri="{FF2B5EF4-FFF2-40B4-BE49-F238E27FC236}">
                    <a16:creationId xmlns:a16="http://schemas.microsoft.com/office/drawing/2014/main" id="{80FA3D2B-2D25-9D4E-C869-7E0FB6221EB1}"/>
                  </a:ext>
                </a:extLst>
              </p:cNvPr>
              <p:cNvSpPr/>
              <p:nvPr/>
            </p:nvSpPr>
            <p:spPr>
              <a:xfrm>
                <a:off x="381711" y="3307452"/>
                <a:ext cx="1371600" cy="685800"/>
              </a:xfrm>
              <a:prstGeom prst="ellipse">
                <a:avLst/>
              </a:prstGeom>
              <a:solidFill>
                <a:srgbClr val="0079C2"/>
              </a:solidFill>
              <a:ln>
                <a:solidFill>
                  <a:srgbClr val="0079C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20" name="TextBox 21">
                <a:extLst>
                  <a:ext uri="{FF2B5EF4-FFF2-40B4-BE49-F238E27FC236}">
                    <a16:creationId xmlns:a16="http://schemas.microsoft.com/office/drawing/2014/main" id="{9E3896CC-AF70-75F4-2319-C6EC6ADD2601}"/>
                  </a:ext>
                </a:extLst>
              </p:cNvPr>
              <p:cNvSpPr txBox="1"/>
              <p:nvPr/>
            </p:nvSpPr>
            <p:spPr>
              <a:xfrm>
                <a:off x="503003" y="3396059"/>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Investment Risk</a:t>
                </a:r>
              </a:p>
            </p:txBody>
          </p:sp>
        </p:grpSp>
        <p:grpSp>
          <p:nvGrpSpPr>
            <p:cNvPr id="102" name="Group 101">
              <a:extLst>
                <a:ext uri="{FF2B5EF4-FFF2-40B4-BE49-F238E27FC236}">
                  <a16:creationId xmlns:a16="http://schemas.microsoft.com/office/drawing/2014/main" id="{E68B4852-627B-DA0E-F699-1A544C58D0C4}"/>
                </a:ext>
              </a:extLst>
            </p:cNvPr>
            <p:cNvGrpSpPr/>
            <p:nvPr/>
          </p:nvGrpSpPr>
          <p:grpSpPr>
            <a:xfrm>
              <a:off x="2489432" y="3648195"/>
              <a:ext cx="1064088" cy="532044"/>
              <a:chOff x="2126289" y="3307453"/>
              <a:chExt cx="1371600" cy="685800"/>
            </a:xfrm>
          </p:grpSpPr>
          <p:sp>
            <p:nvSpPr>
              <p:cNvPr id="117" name="Oval 116">
                <a:extLst>
                  <a:ext uri="{FF2B5EF4-FFF2-40B4-BE49-F238E27FC236}">
                    <a16:creationId xmlns:a16="http://schemas.microsoft.com/office/drawing/2014/main" id="{34A25C3D-2801-F949-2212-D36C33A21A80}"/>
                  </a:ext>
                </a:extLst>
              </p:cNvPr>
              <p:cNvSpPr/>
              <p:nvPr/>
            </p:nvSpPr>
            <p:spPr>
              <a:xfrm>
                <a:off x="2126289" y="3307453"/>
                <a:ext cx="1371600" cy="685800"/>
              </a:xfrm>
              <a:prstGeom prst="ellipse">
                <a:avLst/>
              </a:prstGeom>
              <a:solidFill>
                <a:srgbClr val="00B5EF"/>
              </a:solidFill>
              <a:ln>
                <a:solidFill>
                  <a:srgbClr val="00B5E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8" name="TextBox 19">
                <a:extLst>
                  <a:ext uri="{FF2B5EF4-FFF2-40B4-BE49-F238E27FC236}">
                    <a16:creationId xmlns:a16="http://schemas.microsoft.com/office/drawing/2014/main" id="{754B655D-13C5-F577-351E-6A09B8789D83}"/>
                  </a:ext>
                </a:extLst>
              </p:cNvPr>
              <p:cNvSpPr txBox="1"/>
              <p:nvPr/>
            </p:nvSpPr>
            <p:spPr>
              <a:xfrm>
                <a:off x="2236896" y="337244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Cost of Energy</a:t>
                </a:r>
              </a:p>
            </p:txBody>
          </p:sp>
        </p:grpSp>
        <p:grpSp>
          <p:nvGrpSpPr>
            <p:cNvPr id="103" name="Group 102">
              <a:extLst>
                <a:ext uri="{FF2B5EF4-FFF2-40B4-BE49-F238E27FC236}">
                  <a16:creationId xmlns:a16="http://schemas.microsoft.com/office/drawing/2014/main" id="{65B4B514-C069-C862-7B5C-99EF6216041F}"/>
                </a:ext>
              </a:extLst>
            </p:cNvPr>
            <p:cNvGrpSpPr/>
            <p:nvPr/>
          </p:nvGrpSpPr>
          <p:grpSpPr>
            <a:xfrm>
              <a:off x="3558655" y="4677425"/>
              <a:ext cx="1064090" cy="532044"/>
              <a:chOff x="381710" y="4094053"/>
              <a:chExt cx="1371601" cy="685800"/>
            </a:xfrm>
          </p:grpSpPr>
          <p:sp>
            <p:nvSpPr>
              <p:cNvPr id="115" name="Oval 114">
                <a:extLst>
                  <a:ext uri="{FF2B5EF4-FFF2-40B4-BE49-F238E27FC236}">
                    <a16:creationId xmlns:a16="http://schemas.microsoft.com/office/drawing/2014/main" id="{BA82EC20-031A-CE27-2F3D-096AE7C9824A}"/>
                  </a:ext>
                </a:extLst>
              </p:cNvPr>
              <p:cNvSpPr/>
              <p:nvPr/>
            </p:nvSpPr>
            <p:spPr>
              <a:xfrm>
                <a:off x="381711" y="4094053"/>
                <a:ext cx="1371600" cy="685800"/>
              </a:xfrm>
              <a:prstGeom prst="ellipse">
                <a:avLst/>
              </a:prstGeom>
              <a:solidFill>
                <a:srgbClr val="0C5C8D"/>
              </a:solidFill>
              <a:ln>
                <a:solidFill>
                  <a:srgbClr val="0C5C8D"/>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6" name="TextBox 17">
                <a:extLst>
                  <a:ext uri="{FF2B5EF4-FFF2-40B4-BE49-F238E27FC236}">
                    <a16:creationId xmlns:a16="http://schemas.microsoft.com/office/drawing/2014/main" id="{C8D04029-6223-5786-673C-9A6B1AF89DCB}"/>
                  </a:ext>
                </a:extLst>
              </p:cNvPr>
              <p:cNvSpPr txBox="1"/>
              <p:nvPr/>
            </p:nvSpPr>
            <p:spPr>
              <a:xfrm>
                <a:off x="381710" y="4137088"/>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Grid Compatibility</a:t>
                </a:r>
              </a:p>
            </p:txBody>
          </p:sp>
        </p:grpSp>
        <p:grpSp>
          <p:nvGrpSpPr>
            <p:cNvPr id="104" name="Group 103">
              <a:extLst>
                <a:ext uri="{FF2B5EF4-FFF2-40B4-BE49-F238E27FC236}">
                  <a16:creationId xmlns:a16="http://schemas.microsoft.com/office/drawing/2014/main" id="{0741F40B-61A9-D622-31FD-7F7FC47AC158}"/>
                </a:ext>
              </a:extLst>
            </p:cNvPr>
            <p:cNvGrpSpPr/>
            <p:nvPr/>
          </p:nvGrpSpPr>
          <p:grpSpPr>
            <a:xfrm>
              <a:off x="3016102" y="5126311"/>
              <a:ext cx="1076647" cy="532045"/>
              <a:chOff x="2227089" y="4100021"/>
              <a:chExt cx="1387789" cy="685800"/>
            </a:xfrm>
          </p:grpSpPr>
          <p:sp>
            <p:nvSpPr>
              <p:cNvPr id="113" name="Oval 112">
                <a:extLst>
                  <a:ext uri="{FF2B5EF4-FFF2-40B4-BE49-F238E27FC236}">
                    <a16:creationId xmlns:a16="http://schemas.microsoft.com/office/drawing/2014/main" id="{0CB4BD55-550D-98C7-6C77-DE1989B6070B}"/>
                  </a:ext>
                </a:extLst>
              </p:cNvPr>
              <p:cNvSpPr/>
              <p:nvPr/>
            </p:nvSpPr>
            <p:spPr>
              <a:xfrm>
                <a:off x="2227089" y="4100021"/>
                <a:ext cx="1371600" cy="685800"/>
              </a:xfrm>
              <a:prstGeom prst="ellipse">
                <a:avLst/>
              </a:prstGeom>
              <a:solidFill>
                <a:srgbClr val="707070"/>
              </a:solidFill>
              <a:ln>
                <a:solidFill>
                  <a:srgbClr val="70707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4" name="TextBox 15">
                <a:extLst>
                  <a:ext uri="{FF2B5EF4-FFF2-40B4-BE49-F238E27FC236}">
                    <a16:creationId xmlns:a16="http://schemas.microsoft.com/office/drawing/2014/main" id="{1C8E641C-AB06-104E-9B4F-8E0EAFD1C338}"/>
                  </a:ext>
                </a:extLst>
              </p:cNvPr>
              <p:cNvSpPr txBox="1"/>
              <p:nvPr/>
            </p:nvSpPr>
            <p:spPr>
              <a:xfrm>
                <a:off x="2243277" y="4190030"/>
                <a:ext cx="1371601" cy="4725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Social</a:t>
                </a:r>
              </a:p>
              <a:p>
                <a:pPr algn="ctr"/>
                <a:r>
                  <a:rPr lang="en-US" sz="900">
                    <a:solidFill>
                      <a:schemeClr val="bg1"/>
                    </a:solidFill>
                  </a:rPr>
                  <a:t>Impacts</a:t>
                </a:r>
              </a:p>
            </p:txBody>
          </p:sp>
        </p:grpSp>
        <p:grpSp>
          <p:nvGrpSpPr>
            <p:cNvPr id="105" name="Group 104">
              <a:extLst>
                <a:ext uri="{FF2B5EF4-FFF2-40B4-BE49-F238E27FC236}">
                  <a16:creationId xmlns:a16="http://schemas.microsoft.com/office/drawing/2014/main" id="{EA98ADEF-AE88-6CA0-6CD9-1AC02ADC8CEA}"/>
                </a:ext>
              </a:extLst>
            </p:cNvPr>
            <p:cNvGrpSpPr/>
            <p:nvPr/>
          </p:nvGrpSpPr>
          <p:grpSpPr>
            <a:xfrm>
              <a:off x="1446034" y="4606470"/>
              <a:ext cx="1064088" cy="532044"/>
              <a:chOff x="2812089" y="2635817"/>
              <a:chExt cx="1371600" cy="685800"/>
            </a:xfrm>
          </p:grpSpPr>
          <p:sp>
            <p:nvSpPr>
              <p:cNvPr id="111" name="Oval 110">
                <a:extLst>
                  <a:ext uri="{FF2B5EF4-FFF2-40B4-BE49-F238E27FC236}">
                    <a16:creationId xmlns:a16="http://schemas.microsoft.com/office/drawing/2014/main" id="{D0537E9A-40B4-17AD-EBF7-19ACE5966379}"/>
                  </a:ext>
                </a:extLst>
              </p:cNvPr>
              <p:cNvSpPr/>
              <p:nvPr/>
            </p:nvSpPr>
            <p:spPr>
              <a:xfrm>
                <a:off x="2812089" y="2635817"/>
                <a:ext cx="1371600" cy="685800"/>
              </a:xfrm>
              <a:prstGeom prst="ellipse">
                <a:avLst/>
              </a:prstGeom>
              <a:solidFill>
                <a:srgbClr val="F7901E"/>
              </a:solidFill>
              <a:ln>
                <a:solidFill>
                  <a:srgbClr val="F7901E"/>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2" name="TextBox 13">
                <a:extLst>
                  <a:ext uri="{FF2B5EF4-FFF2-40B4-BE49-F238E27FC236}">
                    <a16:creationId xmlns:a16="http://schemas.microsoft.com/office/drawing/2014/main" id="{B40B1499-35F1-A172-E8A4-ADBB4B522D51}"/>
                  </a:ext>
                </a:extLst>
              </p:cNvPr>
              <p:cNvSpPr txBox="1"/>
              <p:nvPr/>
            </p:nvSpPr>
            <p:spPr>
              <a:xfrm>
                <a:off x="2912890" y="2729416"/>
                <a:ext cx="1173599"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Safety &amp; Survivability</a:t>
                </a:r>
              </a:p>
            </p:txBody>
          </p:sp>
        </p:grpSp>
        <p:grpSp>
          <p:nvGrpSpPr>
            <p:cNvPr id="106" name="Group 105">
              <a:extLst>
                <a:ext uri="{FF2B5EF4-FFF2-40B4-BE49-F238E27FC236}">
                  <a16:creationId xmlns:a16="http://schemas.microsoft.com/office/drawing/2014/main" id="{BF71CA13-A009-8084-1C01-92FD58073BC4}"/>
                </a:ext>
              </a:extLst>
            </p:cNvPr>
            <p:cNvGrpSpPr/>
            <p:nvPr/>
          </p:nvGrpSpPr>
          <p:grpSpPr>
            <a:xfrm>
              <a:off x="1932677" y="5148933"/>
              <a:ext cx="1064088" cy="532044"/>
              <a:chOff x="828418" y="2530705"/>
              <a:chExt cx="1371600" cy="685800"/>
            </a:xfrm>
          </p:grpSpPr>
          <p:sp>
            <p:nvSpPr>
              <p:cNvPr id="109" name="Oval 108">
                <a:extLst>
                  <a:ext uri="{FF2B5EF4-FFF2-40B4-BE49-F238E27FC236}">
                    <a16:creationId xmlns:a16="http://schemas.microsoft.com/office/drawing/2014/main" id="{AB5F9ECE-3CE8-1CEF-B3D1-F48592006D33}"/>
                  </a:ext>
                </a:extLst>
              </p:cNvPr>
              <p:cNvSpPr/>
              <p:nvPr/>
            </p:nvSpPr>
            <p:spPr>
              <a:xfrm>
                <a:off x="828418" y="2530705"/>
                <a:ext cx="1371600" cy="685800"/>
              </a:xfrm>
              <a:prstGeom prst="ellipse">
                <a:avLst/>
              </a:prstGeom>
              <a:solidFill>
                <a:srgbClr val="CE372F"/>
              </a:solidFill>
              <a:ln>
                <a:solidFill>
                  <a:srgbClr val="CE372F"/>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10" name="TextBox 11">
                <a:extLst>
                  <a:ext uri="{FF2B5EF4-FFF2-40B4-BE49-F238E27FC236}">
                    <a16:creationId xmlns:a16="http://schemas.microsoft.com/office/drawing/2014/main" id="{6F21364D-826A-962A-EC58-1C2C7DC94D85}"/>
                  </a:ext>
                </a:extLst>
              </p:cNvPr>
              <p:cNvSpPr txBox="1"/>
              <p:nvPr/>
            </p:nvSpPr>
            <p:spPr>
              <a:xfrm>
                <a:off x="828418" y="2631505"/>
                <a:ext cx="1371600" cy="4725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solidFill>
                      <a:schemeClr val="bg1"/>
                    </a:solidFill>
                  </a:rPr>
                  <a:t>Permitting &amp;</a:t>
                </a:r>
              </a:p>
              <a:p>
                <a:pPr algn="ctr"/>
                <a:r>
                  <a:rPr lang="en-US" sz="900">
                    <a:solidFill>
                      <a:schemeClr val="bg1"/>
                    </a:solidFill>
                  </a:rPr>
                  <a:t>Certification</a:t>
                </a:r>
              </a:p>
            </p:txBody>
          </p:sp>
        </p:grpSp>
        <p:sp>
          <p:nvSpPr>
            <p:cNvPr id="107" name="Oval 106">
              <a:extLst>
                <a:ext uri="{FF2B5EF4-FFF2-40B4-BE49-F238E27FC236}">
                  <a16:creationId xmlns:a16="http://schemas.microsoft.com/office/drawing/2014/main" id="{B08528AF-A445-3F05-268B-1E9DC9F815D0}"/>
                </a:ext>
              </a:extLst>
            </p:cNvPr>
            <p:cNvSpPr/>
            <p:nvPr/>
          </p:nvSpPr>
          <p:spPr>
            <a:xfrm>
              <a:off x="1661259" y="4013451"/>
              <a:ext cx="1064088" cy="532044"/>
            </a:xfrm>
            <a:prstGeom prst="ellipse">
              <a:avLst/>
            </a:prstGeom>
            <a:solidFill>
              <a:srgbClr val="FDCE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08" name="TextBox 9">
              <a:extLst>
                <a:ext uri="{FF2B5EF4-FFF2-40B4-BE49-F238E27FC236}">
                  <a16:creationId xmlns:a16="http://schemas.microsoft.com/office/drawing/2014/main" id="{DC64BC93-6BD5-BBEB-042C-9BF541BACC7F}"/>
                </a:ext>
              </a:extLst>
            </p:cNvPr>
            <p:cNvSpPr txBox="1"/>
            <p:nvPr/>
          </p:nvSpPr>
          <p:spPr>
            <a:xfrm>
              <a:off x="1696910" y="4077120"/>
              <a:ext cx="992786" cy="366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a:t>Global Deployability</a:t>
              </a:r>
            </a:p>
          </p:txBody>
        </p:sp>
      </p:grpSp>
    </p:spTree>
    <p:custDataLst>
      <p:tags r:id="rId1"/>
    </p:custDataLst>
    <p:extLst>
      <p:ext uri="{BB962C8B-B14F-4D97-AF65-F5344CB8AC3E}">
        <p14:creationId xmlns:p14="http://schemas.microsoft.com/office/powerpoint/2010/main" val="4284838761"/>
      </p:ext>
    </p:extLst>
  </p:cSld>
  <p:clrMapOvr>
    <a:masterClrMapping/>
  </p:clrMapOvr>
  <mc:AlternateContent xmlns:mc="http://schemas.openxmlformats.org/markup-compatibility/2006" xmlns:p14="http://schemas.microsoft.com/office/powerpoint/2010/main">
    <mc:Choice Requires="p14">
      <p:transition p14:dur="10" advTm="84208"/>
    </mc:Choice>
    <mc:Fallback xmlns="">
      <p:transition advTm="8420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2537-855A-4FBB-9F8D-A631BCC061FC}"/>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ED2D9C72-B510-4545-B59D-D35217230FC3}"/>
              </a:ext>
            </a:extLst>
          </p:cNvPr>
          <p:cNvSpPr>
            <a:spLocks noGrp="1"/>
          </p:cNvSpPr>
          <p:nvPr>
            <p:ph type="body" sz="quarter" idx="11"/>
          </p:nvPr>
        </p:nvSpPr>
        <p:spPr/>
        <p:txBody>
          <a:bodyPr/>
          <a:lstStyle/>
          <a:p>
            <a:r>
              <a:rPr lang="en-US">
                <a:solidFill>
                  <a:schemeClr val="bg1">
                    <a:lumMod val="85000"/>
                  </a:schemeClr>
                </a:solidFill>
                <a:cs typeface="Calibri"/>
              </a:rPr>
              <a:t>Introduction to the Prize</a:t>
            </a:r>
          </a:p>
        </p:txBody>
      </p:sp>
      <p:sp>
        <p:nvSpPr>
          <p:cNvPr id="4" name="Text Placeholder 3">
            <a:extLst>
              <a:ext uri="{FF2B5EF4-FFF2-40B4-BE49-F238E27FC236}">
                <a16:creationId xmlns:a16="http://schemas.microsoft.com/office/drawing/2014/main" id="{08B512EE-6FFB-46A6-ACB5-B7A892D68C51}"/>
              </a:ext>
            </a:extLst>
          </p:cNvPr>
          <p:cNvSpPr>
            <a:spLocks noGrp="1"/>
          </p:cNvSpPr>
          <p:nvPr>
            <p:ph type="body" sz="quarter" idx="19"/>
          </p:nvPr>
        </p:nvSpPr>
        <p:spPr/>
        <p:txBody>
          <a:bodyPr/>
          <a:lstStyle/>
          <a:p>
            <a:r>
              <a:rPr lang="en-US">
                <a:solidFill>
                  <a:schemeClr val="bg1">
                    <a:lumMod val="85000"/>
                  </a:schemeClr>
                </a:solidFill>
                <a:ea typeface="+mn-lt"/>
                <a:cs typeface="+mn-lt"/>
              </a:rPr>
              <a:t>Why Technology Performance Levels (TPL)?</a:t>
            </a:r>
            <a:endParaRPr lang="en-US" b="0">
              <a:solidFill>
                <a:schemeClr val="bg1">
                  <a:lumMod val="85000"/>
                </a:schemeClr>
              </a:solidFill>
              <a:ea typeface="+mn-lt"/>
              <a:cs typeface="+mn-lt"/>
            </a:endParaRPr>
          </a:p>
        </p:txBody>
      </p:sp>
      <p:sp>
        <p:nvSpPr>
          <p:cNvPr id="5" name="Text Placeholder 4">
            <a:extLst>
              <a:ext uri="{FF2B5EF4-FFF2-40B4-BE49-F238E27FC236}">
                <a16:creationId xmlns:a16="http://schemas.microsoft.com/office/drawing/2014/main" id="{56881666-45EE-48E1-9CD5-3E2216620DB9}"/>
              </a:ext>
            </a:extLst>
          </p:cNvPr>
          <p:cNvSpPr>
            <a:spLocks noGrp="1"/>
          </p:cNvSpPr>
          <p:nvPr>
            <p:ph type="body" sz="quarter" idx="21"/>
          </p:nvPr>
        </p:nvSpPr>
        <p:spPr/>
        <p:txBody>
          <a:bodyPr/>
          <a:lstStyle/>
          <a:p>
            <a:r>
              <a:rPr lang="en-US">
                <a:solidFill>
                  <a:schemeClr val="bg1">
                    <a:lumMod val="85000"/>
                  </a:schemeClr>
                </a:solidFill>
                <a:ea typeface="+mn-lt"/>
                <a:cs typeface="+mn-lt"/>
              </a:rPr>
              <a:t>What is TPL?</a:t>
            </a:r>
            <a:endParaRPr lang="en-US" b="0">
              <a:solidFill>
                <a:schemeClr val="bg1">
                  <a:lumMod val="85000"/>
                </a:schemeClr>
              </a:solidFill>
              <a:ea typeface="+mn-lt"/>
              <a:cs typeface="+mn-lt"/>
            </a:endParaRPr>
          </a:p>
        </p:txBody>
      </p:sp>
      <p:sp>
        <p:nvSpPr>
          <p:cNvPr id="6" name="Text Placeholder 5">
            <a:extLst>
              <a:ext uri="{FF2B5EF4-FFF2-40B4-BE49-F238E27FC236}">
                <a16:creationId xmlns:a16="http://schemas.microsoft.com/office/drawing/2014/main" id="{BF8DEBF4-6785-495D-95BF-572A57CF7E9B}"/>
              </a:ext>
            </a:extLst>
          </p:cNvPr>
          <p:cNvSpPr>
            <a:spLocks noGrp="1"/>
          </p:cNvSpPr>
          <p:nvPr>
            <p:ph type="body" sz="quarter" idx="23"/>
          </p:nvPr>
        </p:nvSpPr>
        <p:spPr/>
        <p:txBody>
          <a:bodyPr/>
          <a:lstStyle/>
          <a:p>
            <a:r>
              <a:rPr lang="en-US">
                <a:solidFill>
                  <a:schemeClr val="bg1">
                    <a:lumMod val="85000"/>
                  </a:schemeClr>
                </a:solidFill>
                <a:ea typeface="+mn-lt"/>
                <a:cs typeface="+mn-lt"/>
              </a:rPr>
              <a:t>TPL methodology</a:t>
            </a:r>
            <a:endParaRPr lang="en-US" b="0">
              <a:solidFill>
                <a:schemeClr val="bg1">
                  <a:lumMod val="85000"/>
                </a:schemeClr>
              </a:solidFill>
              <a:ea typeface="+mn-lt"/>
              <a:cs typeface="+mn-lt"/>
            </a:endParaRPr>
          </a:p>
        </p:txBody>
      </p:sp>
      <p:sp>
        <p:nvSpPr>
          <p:cNvPr id="7" name="Text Placeholder 6">
            <a:extLst>
              <a:ext uri="{FF2B5EF4-FFF2-40B4-BE49-F238E27FC236}">
                <a16:creationId xmlns:a16="http://schemas.microsoft.com/office/drawing/2014/main" id="{2BA6FB5E-B53C-414B-90CB-76A15AB08F5C}"/>
              </a:ext>
            </a:extLst>
          </p:cNvPr>
          <p:cNvSpPr>
            <a:spLocks noGrp="1"/>
          </p:cNvSpPr>
          <p:nvPr>
            <p:ph type="body" sz="quarter" idx="25"/>
          </p:nvPr>
        </p:nvSpPr>
        <p:spPr/>
        <p:txBody>
          <a:bodyPr/>
          <a:lstStyle/>
          <a:p>
            <a:r>
              <a:rPr lang="en-US" sz="2000" b="1"/>
              <a:t>How is TPL used in InDEEP?</a:t>
            </a:r>
            <a:endParaRPr lang="en-US" b="0">
              <a:ea typeface="+mn-lt"/>
              <a:cs typeface="+mn-lt"/>
            </a:endParaRPr>
          </a:p>
        </p:txBody>
      </p:sp>
      <p:sp>
        <p:nvSpPr>
          <p:cNvPr id="8" name="TextBox 7">
            <a:extLst>
              <a:ext uri="{FF2B5EF4-FFF2-40B4-BE49-F238E27FC236}">
                <a16:creationId xmlns:a16="http://schemas.microsoft.com/office/drawing/2014/main" id="{D9187B8C-199E-4132-8B50-36DB0B9191D4}"/>
              </a:ext>
            </a:extLst>
          </p:cNvPr>
          <p:cNvSpPr txBox="1"/>
          <p:nvPr/>
        </p:nvSpPr>
        <p:spPr>
          <a:xfrm>
            <a:off x="933883" y="3810756"/>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TPL question topics covered in InDEEP</a:t>
            </a:r>
            <a:r>
              <a:rPr lang="en-US" sz="2000"/>
              <a:t>​</a:t>
            </a:r>
          </a:p>
        </p:txBody>
      </p:sp>
      <p:sp>
        <p:nvSpPr>
          <p:cNvPr id="9" name="TextBox 8">
            <a:extLst>
              <a:ext uri="{FF2B5EF4-FFF2-40B4-BE49-F238E27FC236}">
                <a16:creationId xmlns:a16="http://schemas.microsoft.com/office/drawing/2014/main" id="{24B3E74C-6522-39B9-D469-7DAFB3B5051B}"/>
              </a:ext>
            </a:extLst>
          </p:cNvPr>
          <p:cNvSpPr txBox="1"/>
          <p:nvPr/>
        </p:nvSpPr>
        <p:spPr>
          <a:xfrm>
            <a:off x="954097" y="4290090"/>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Competitor support mechanisms</a:t>
            </a:r>
            <a:r>
              <a:rPr lang="en-US" sz="2000"/>
              <a:t>​</a:t>
            </a:r>
          </a:p>
        </p:txBody>
      </p:sp>
      <p:sp>
        <p:nvSpPr>
          <p:cNvPr id="10" name="TextBox 9">
            <a:extLst>
              <a:ext uri="{FF2B5EF4-FFF2-40B4-BE49-F238E27FC236}">
                <a16:creationId xmlns:a16="http://schemas.microsoft.com/office/drawing/2014/main" id="{7C29D7BE-8CB2-4BE0-1939-C6191C70DB35}"/>
              </a:ext>
            </a:extLst>
          </p:cNvPr>
          <p:cNvSpPr txBox="1"/>
          <p:nvPr/>
        </p:nvSpPr>
        <p:spPr>
          <a:xfrm>
            <a:off x="954097" y="4690200"/>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t>
            </a:r>
            <a:r>
              <a:rPr lang="en-US" sz="2000"/>
              <a:t>​</a:t>
            </a:r>
          </a:p>
        </p:txBody>
      </p:sp>
    </p:spTree>
    <p:extLst>
      <p:ext uri="{BB962C8B-B14F-4D97-AF65-F5344CB8AC3E}">
        <p14:creationId xmlns:p14="http://schemas.microsoft.com/office/powerpoint/2010/main" val="844946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F8D8-5B32-D1C0-BC11-D97A9C57CD32}"/>
              </a:ext>
            </a:extLst>
          </p:cNvPr>
          <p:cNvSpPr>
            <a:spLocks noGrp="1"/>
          </p:cNvSpPr>
          <p:nvPr>
            <p:ph type="title"/>
          </p:nvPr>
        </p:nvSpPr>
        <p:spPr/>
        <p:txBody>
          <a:bodyPr/>
          <a:lstStyle/>
          <a:p>
            <a:r>
              <a:rPr lang="en-US"/>
              <a:t>Phase II Submission Requirements</a:t>
            </a:r>
          </a:p>
        </p:txBody>
      </p:sp>
      <p:graphicFrame>
        <p:nvGraphicFramePr>
          <p:cNvPr id="8" name="Table 7">
            <a:extLst>
              <a:ext uri="{FF2B5EF4-FFF2-40B4-BE49-F238E27FC236}">
                <a16:creationId xmlns:a16="http://schemas.microsoft.com/office/drawing/2014/main" id="{723B08DE-6FE2-A422-B46F-E632A4EBE7B2}"/>
              </a:ext>
            </a:extLst>
          </p:cNvPr>
          <p:cNvGraphicFramePr>
            <a:graphicFrameLocks noGrp="1"/>
          </p:cNvGraphicFramePr>
          <p:nvPr>
            <p:extLst>
              <p:ext uri="{D42A27DB-BD31-4B8C-83A1-F6EECF244321}">
                <p14:modId xmlns:p14="http://schemas.microsoft.com/office/powerpoint/2010/main" val="3328315610"/>
              </p:ext>
            </p:extLst>
          </p:nvPr>
        </p:nvGraphicFramePr>
        <p:xfrm>
          <a:off x="538161" y="871765"/>
          <a:ext cx="7705726" cy="3975564"/>
        </p:xfrm>
        <a:graphic>
          <a:graphicData uri="http://schemas.openxmlformats.org/drawingml/2006/table">
            <a:tbl>
              <a:tblPr/>
              <a:tblGrid>
                <a:gridCol w="1185993">
                  <a:extLst>
                    <a:ext uri="{9D8B030D-6E8A-4147-A177-3AD203B41FA5}">
                      <a16:colId xmlns:a16="http://schemas.microsoft.com/office/drawing/2014/main" val="346087830"/>
                    </a:ext>
                  </a:extLst>
                </a:gridCol>
                <a:gridCol w="4729033">
                  <a:extLst>
                    <a:ext uri="{9D8B030D-6E8A-4147-A177-3AD203B41FA5}">
                      <a16:colId xmlns:a16="http://schemas.microsoft.com/office/drawing/2014/main" val="1892331588"/>
                    </a:ext>
                  </a:extLst>
                </a:gridCol>
                <a:gridCol w="1047750">
                  <a:extLst>
                    <a:ext uri="{9D8B030D-6E8A-4147-A177-3AD203B41FA5}">
                      <a16:colId xmlns:a16="http://schemas.microsoft.com/office/drawing/2014/main" val="2781344878"/>
                    </a:ext>
                  </a:extLst>
                </a:gridCol>
                <a:gridCol w="742950">
                  <a:extLst>
                    <a:ext uri="{9D8B030D-6E8A-4147-A177-3AD203B41FA5}">
                      <a16:colId xmlns:a16="http://schemas.microsoft.com/office/drawing/2014/main" val="4167721854"/>
                    </a:ext>
                  </a:extLst>
                </a:gridCol>
              </a:tblGrid>
              <a:tr h="532730">
                <a:tc>
                  <a:txBody>
                    <a:bodyPr/>
                    <a:lstStyle/>
                    <a:p>
                      <a:pPr algn="l" rtl="0" fontAlgn="base">
                        <a:spcBef>
                          <a:spcPts val="0"/>
                        </a:spcBef>
                        <a:spcAft>
                          <a:spcPts val="0"/>
                        </a:spcAft>
                      </a:pPr>
                      <a:r>
                        <a:rPr lang="en-US" sz="1200" b="1" i="0" u="none" strike="noStrike">
                          <a:solidFill>
                            <a:srgbClr val="2F5496"/>
                          </a:solidFill>
                          <a:effectLst/>
                          <a:latin typeface="+mn-lt"/>
                        </a:rPr>
                        <a:t>Item</a:t>
                      </a:r>
                      <a:endParaRPr lang="en-US" sz="1200" b="1" i="0" u="none" strike="noStrike">
                        <a:effectLst/>
                        <a:latin typeface="+mn-lt"/>
                      </a:endParaRP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9FF"/>
                    </a:solidFill>
                  </a:tcPr>
                </a:tc>
                <a:tc>
                  <a:txBody>
                    <a:bodyPr/>
                    <a:lstStyle/>
                    <a:p>
                      <a:pPr algn="l" rtl="0" fontAlgn="base">
                        <a:spcBef>
                          <a:spcPts val="0"/>
                        </a:spcBef>
                        <a:spcAft>
                          <a:spcPts val="0"/>
                        </a:spcAft>
                      </a:pPr>
                      <a:r>
                        <a:rPr lang="en-US" sz="1200" b="1" i="0" u="none" strike="noStrike">
                          <a:solidFill>
                            <a:srgbClr val="2F5496"/>
                          </a:solidFill>
                          <a:effectLst/>
                          <a:latin typeface="+mn-lt"/>
                        </a:rPr>
                        <a:t>Description</a:t>
                      </a:r>
                      <a:endParaRPr lang="en-US" sz="1200" b="1" i="0" u="none" strike="noStrike">
                        <a:effectLst/>
                        <a:latin typeface="+mn-lt"/>
                      </a:endParaRP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9FF"/>
                    </a:solidFill>
                  </a:tcPr>
                </a:tc>
                <a:tc>
                  <a:txBody>
                    <a:bodyPr/>
                    <a:lstStyle/>
                    <a:p>
                      <a:pPr algn="l" rtl="0" fontAlgn="base">
                        <a:spcBef>
                          <a:spcPts val="0"/>
                        </a:spcBef>
                        <a:spcAft>
                          <a:spcPts val="0"/>
                        </a:spcAft>
                      </a:pPr>
                      <a:r>
                        <a:rPr lang="en-US" sz="1200" b="1" i="0" u="none" strike="noStrike">
                          <a:solidFill>
                            <a:srgbClr val="2F5496"/>
                          </a:solidFill>
                          <a:effectLst/>
                          <a:latin typeface="+mn-lt"/>
                        </a:rPr>
                        <a:t>Will Be Made Public</a:t>
                      </a:r>
                      <a:endParaRPr lang="en-US" sz="1200" b="1" i="0" u="none" strike="noStrike">
                        <a:effectLst/>
                        <a:latin typeface="+mn-lt"/>
                      </a:endParaRP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9FF"/>
                    </a:solidFill>
                  </a:tcPr>
                </a:tc>
                <a:tc>
                  <a:txBody>
                    <a:bodyPr/>
                    <a:lstStyle/>
                    <a:p>
                      <a:pPr algn="l" rtl="0" fontAlgn="base">
                        <a:spcBef>
                          <a:spcPts val="0"/>
                        </a:spcBef>
                        <a:spcAft>
                          <a:spcPts val="0"/>
                        </a:spcAft>
                      </a:pPr>
                      <a:r>
                        <a:rPr lang="en-US" sz="1200" b="1" i="0" u="none" strike="noStrike">
                          <a:solidFill>
                            <a:srgbClr val="2F5496"/>
                          </a:solidFill>
                          <a:effectLst/>
                          <a:latin typeface="+mn-lt"/>
                        </a:rPr>
                        <a:t>Scored Item</a:t>
                      </a:r>
                      <a:endParaRPr lang="en-US" sz="1200" b="1" i="0" u="none" strike="noStrike">
                        <a:effectLst/>
                        <a:latin typeface="+mn-lt"/>
                      </a:endParaRP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9FF"/>
                    </a:solidFill>
                  </a:tcPr>
                </a:tc>
                <a:extLst>
                  <a:ext uri="{0D108BD9-81ED-4DB2-BD59-A6C34878D82A}">
                    <a16:rowId xmlns:a16="http://schemas.microsoft.com/office/drawing/2014/main" val="3309209369"/>
                  </a:ext>
                </a:extLst>
              </a:tr>
              <a:tr h="477330">
                <a:tc>
                  <a:txBody>
                    <a:bodyPr/>
                    <a:lstStyle/>
                    <a:p>
                      <a:pPr algn="l" rtl="0" fontAlgn="base">
                        <a:spcBef>
                          <a:spcPts val="0"/>
                        </a:spcBef>
                        <a:spcAft>
                          <a:spcPts val="0"/>
                        </a:spcAft>
                      </a:pPr>
                      <a:r>
                        <a:rPr lang="en-US" sz="1200" b="0" i="0" u="none" strike="noStrike">
                          <a:effectLst/>
                          <a:latin typeface="+mn-lt"/>
                        </a:rPr>
                        <a:t>Summary Slide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Individual slide representing public-facing concept and team description</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No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0982455"/>
                  </a:ext>
                </a:extLst>
              </a:tr>
              <a:tr h="477330">
                <a:tc>
                  <a:txBody>
                    <a:bodyPr/>
                    <a:lstStyle/>
                    <a:p>
                      <a:pPr algn="l" rtl="0" fontAlgn="base">
                        <a:spcBef>
                          <a:spcPts val="0"/>
                        </a:spcBef>
                        <a:spcAft>
                          <a:spcPts val="0"/>
                        </a:spcAft>
                      </a:pPr>
                      <a:r>
                        <a:rPr lang="en-US" sz="1200" b="0" i="0" u="none" strike="noStrike">
                          <a:effectLst/>
                          <a:latin typeface="+mn-lt"/>
                        </a:rPr>
                        <a:t>Phase II TPL Assessment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spcBef>
                          <a:spcPts val="0"/>
                        </a:spcBef>
                        <a:spcAft>
                          <a:spcPts val="0"/>
                        </a:spcAft>
                      </a:pPr>
                      <a:r>
                        <a:rPr lang="en-US" sz="1200" b="0" i="0" u="none" strike="noStrike">
                          <a:effectLst/>
                          <a:latin typeface="+mn-lt"/>
                        </a:rPr>
                        <a:t>Read, review, and complete a simplified version of the TPL Assessment (12 questions)</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spcBef>
                          <a:spcPts val="0"/>
                        </a:spcBef>
                        <a:spcAft>
                          <a:spcPts val="0"/>
                        </a:spcAft>
                      </a:pPr>
                      <a:r>
                        <a:rPr lang="en-US" sz="1200" b="0" i="0" u="none" strike="noStrike">
                          <a:effectLst/>
                          <a:latin typeface="+mn-lt"/>
                        </a:rPr>
                        <a:t>No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base">
                        <a:spcBef>
                          <a:spcPts val="0"/>
                        </a:spcBef>
                        <a:spcAft>
                          <a:spcPts val="0"/>
                        </a:spcAft>
                      </a:pPr>
                      <a:r>
                        <a:rPr lang="en-US" sz="1200" b="0" i="0" u="none" strike="noStrike">
                          <a:effectLst/>
                          <a:latin typeface="+mn-lt"/>
                        </a:rPr>
                        <a:t>Yes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9736194"/>
                  </a:ext>
                </a:extLst>
              </a:tr>
              <a:tr h="675809">
                <a:tc>
                  <a:txBody>
                    <a:bodyPr/>
                    <a:lstStyle/>
                    <a:p>
                      <a:pPr algn="l" rtl="0" fontAlgn="base">
                        <a:spcBef>
                          <a:spcPts val="0"/>
                        </a:spcBef>
                        <a:spcAft>
                          <a:spcPts val="0"/>
                        </a:spcAft>
                      </a:pPr>
                      <a:r>
                        <a:rPr lang="en-US" sz="1200" b="0" i="0" u="none" strike="noStrike">
                          <a:effectLst/>
                          <a:latin typeface="+mn-lt"/>
                        </a:rPr>
                        <a:t>Technical Narrative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Up to 5,000 words in length. Teams may also include up to 5 supporting drawings, images, or graphics</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No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6356972"/>
                  </a:ext>
                </a:extLst>
              </a:tr>
              <a:tr h="675809">
                <a:tc>
                  <a:txBody>
                    <a:bodyPr/>
                    <a:lstStyle/>
                    <a:p>
                      <a:pPr algn="l" rtl="0" fontAlgn="base">
                        <a:spcBef>
                          <a:spcPts val="0"/>
                        </a:spcBef>
                        <a:spcAft>
                          <a:spcPts val="0"/>
                        </a:spcAft>
                      </a:pPr>
                      <a:r>
                        <a:rPr lang="en-US" sz="1200" b="0" i="0" u="none" strike="noStrike">
                          <a:effectLst/>
                          <a:latin typeface="+mn-lt"/>
                        </a:rPr>
                        <a:t>Leaderboard Submissions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Continuous engagement activities scored for application period. Opportunities provided on </a:t>
                      </a:r>
                      <a:r>
                        <a:rPr lang="en-US" sz="1200" b="0" i="0" u="none" strike="noStrike" err="1">
                          <a:effectLst/>
                          <a:latin typeface="+mn-lt"/>
                        </a:rPr>
                        <a:t>HeroX</a:t>
                      </a:r>
                      <a:r>
                        <a:rPr lang="en-US" sz="1200" b="0" i="0" u="none" strike="noStrike">
                          <a:effectLst/>
                          <a:latin typeface="+mn-lt"/>
                        </a:rPr>
                        <a:t> platform</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 </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0881734"/>
                  </a:ext>
                </a:extLst>
              </a:tr>
              <a:tr h="433223">
                <a:tc>
                  <a:txBody>
                    <a:bodyPr/>
                    <a:lstStyle/>
                    <a:p>
                      <a:pPr algn="l" rtl="0" fontAlgn="base">
                        <a:spcBef>
                          <a:spcPts val="0"/>
                        </a:spcBef>
                        <a:spcAft>
                          <a:spcPts val="0"/>
                        </a:spcAft>
                      </a:pPr>
                      <a:r>
                        <a:rPr lang="en-US" sz="1200" b="0" i="0" u="none" strike="noStrike">
                          <a:effectLst/>
                          <a:latin typeface="+mn-lt"/>
                        </a:rPr>
                        <a:t>Test Report</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A test report the competitor has completed that includes sufficient detail to replicate the work</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No</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9331629"/>
                  </a:ext>
                </a:extLst>
              </a:tr>
              <a:tr h="647081">
                <a:tc>
                  <a:txBody>
                    <a:bodyPr/>
                    <a:lstStyle/>
                    <a:p>
                      <a:pPr algn="l" rtl="0" fontAlgn="base">
                        <a:spcBef>
                          <a:spcPts val="0"/>
                        </a:spcBef>
                        <a:spcAft>
                          <a:spcPts val="0"/>
                        </a:spcAft>
                      </a:pPr>
                      <a:r>
                        <a:rPr lang="en-US" sz="1200" b="0" i="0" u="none" strike="noStrike">
                          <a:effectLst/>
                          <a:latin typeface="+mn-lt"/>
                        </a:rPr>
                        <a:t>Live Virtual DEEC Demonstration</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kern="1200">
                          <a:solidFill>
                            <a:schemeClr val="tx1"/>
                          </a:solidFill>
                          <a:effectLst/>
                          <a:latin typeface="+mn-lt"/>
                          <a:ea typeface="+mn-ea"/>
                          <a:cs typeface="+mn-cs"/>
                        </a:rPr>
                        <a:t>Competitors will be required to attend a virtual meeting with the Prize Administrator demonstrating testing process and validating the test results in the Test Report and Technical Narrative</a:t>
                      </a:r>
                      <a:endParaRPr lang="en-US" sz="1200" b="0" i="0" u="none" strike="noStrike">
                        <a:effectLst/>
                        <a:latin typeface="+mn-lt"/>
                      </a:endParaRP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No</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spcBef>
                          <a:spcPts val="0"/>
                        </a:spcBef>
                        <a:spcAft>
                          <a:spcPts val="0"/>
                        </a:spcAft>
                      </a:pPr>
                      <a:r>
                        <a:rPr lang="en-US" sz="1200" b="0" i="0" u="none" strike="noStrike">
                          <a:effectLst/>
                          <a:latin typeface="+mn-lt"/>
                        </a:rPr>
                        <a:t>Yes</a:t>
                      </a:r>
                    </a:p>
                  </a:txBody>
                  <a:tcPr marL="111079" marR="111079" marT="55539" marB="5553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1554113"/>
                  </a:ext>
                </a:extLst>
              </a:tr>
            </a:tbl>
          </a:graphicData>
        </a:graphic>
      </p:graphicFrame>
      <p:sp>
        <p:nvSpPr>
          <p:cNvPr id="9" name="Rectangle 8">
            <a:extLst>
              <a:ext uri="{FF2B5EF4-FFF2-40B4-BE49-F238E27FC236}">
                <a16:creationId xmlns:a16="http://schemas.microsoft.com/office/drawing/2014/main" id="{79B279CE-415B-B289-CFB7-3F868522C24D}"/>
              </a:ext>
            </a:extLst>
          </p:cNvPr>
          <p:cNvSpPr/>
          <p:nvPr/>
        </p:nvSpPr>
        <p:spPr>
          <a:xfrm>
            <a:off x="607217" y="1923397"/>
            <a:ext cx="7565233" cy="407135"/>
          </a:xfrm>
          <a:prstGeom prst="rect">
            <a:avLst/>
          </a:prstGeom>
          <a:noFill/>
          <a:ln w="285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65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2537-855A-4FBB-9F8D-A631BCC061FC}"/>
              </a:ext>
            </a:extLst>
          </p:cNvPr>
          <p:cNvSpPr>
            <a:spLocks noGrp="1"/>
          </p:cNvSpPr>
          <p:nvPr>
            <p:ph type="title"/>
          </p:nvPr>
        </p:nvSpPr>
        <p:spPr/>
        <p:txBody>
          <a:bodyPr/>
          <a:lstStyle/>
          <a:p>
            <a:r>
              <a:rPr lang="en-US"/>
              <a:t>Agenda</a:t>
            </a:r>
          </a:p>
        </p:txBody>
      </p:sp>
      <p:sp>
        <p:nvSpPr>
          <p:cNvPr id="3" name="Text Placeholder 2">
            <a:extLst>
              <a:ext uri="{FF2B5EF4-FFF2-40B4-BE49-F238E27FC236}">
                <a16:creationId xmlns:a16="http://schemas.microsoft.com/office/drawing/2014/main" id="{ED2D9C72-B510-4545-B59D-D35217230FC3}"/>
              </a:ext>
            </a:extLst>
          </p:cNvPr>
          <p:cNvSpPr>
            <a:spLocks noGrp="1"/>
          </p:cNvSpPr>
          <p:nvPr>
            <p:ph type="body" sz="quarter" idx="11"/>
          </p:nvPr>
        </p:nvSpPr>
        <p:spPr/>
        <p:txBody>
          <a:bodyPr/>
          <a:lstStyle/>
          <a:p>
            <a:r>
              <a:rPr lang="en-US">
                <a:cs typeface="Calibri"/>
              </a:rPr>
              <a:t>Introduction to the Prize</a:t>
            </a:r>
          </a:p>
        </p:txBody>
      </p:sp>
      <p:sp>
        <p:nvSpPr>
          <p:cNvPr id="4" name="Text Placeholder 3">
            <a:extLst>
              <a:ext uri="{FF2B5EF4-FFF2-40B4-BE49-F238E27FC236}">
                <a16:creationId xmlns:a16="http://schemas.microsoft.com/office/drawing/2014/main" id="{08B512EE-6FFB-46A6-ACB5-B7A892D68C51}"/>
              </a:ext>
            </a:extLst>
          </p:cNvPr>
          <p:cNvSpPr>
            <a:spLocks noGrp="1"/>
          </p:cNvSpPr>
          <p:nvPr>
            <p:ph type="body" sz="quarter" idx="19"/>
          </p:nvPr>
        </p:nvSpPr>
        <p:spPr/>
        <p:txBody>
          <a:bodyPr/>
          <a:lstStyle/>
          <a:p>
            <a:r>
              <a:rPr lang="en-US">
                <a:ea typeface="+mn-lt"/>
                <a:cs typeface="+mn-lt"/>
              </a:rPr>
              <a:t>Why Technology Performance Levels (TPL)?</a:t>
            </a:r>
            <a:endParaRPr lang="en-US" b="0">
              <a:ea typeface="+mn-lt"/>
              <a:cs typeface="+mn-lt"/>
            </a:endParaRPr>
          </a:p>
        </p:txBody>
      </p:sp>
      <p:sp>
        <p:nvSpPr>
          <p:cNvPr id="5" name="Text Placeholder 4">
            <a:extLst>
              <a:ext uri="{FF2B5EF4-FFF2-40B4-BE49-F238E27FC236}">
                <a16:creationId xmlns:a16="http://schemas.microsoft.com/office/drawing/2014/main" id="{56881666-45EE-48E1-9CD5-3E2216620DB9}"/>
              </a:ext>
            </a:extLst>
          </p:cNvPr>
          <p:cNvSpPr>
            <a:spLocks noGrp="1"/>
          </p:cNvSpPr>
          <p:nvPr>
            <p:ph type="body" sz="quarter" idx="21"/>
          </p:nvPr>
        </p:nvSpPr>
        <p:spPr/>
        <p:txBody>
          <a:bodyPr/>
          <a:lstStyle/>
          <a:p>
            <a:r>
              <a:rPr lang="en-US">
                <a:ea typeface="+mn-lt"/>
                <a:cs typeface="+mn-lt"/>
              </a:rPr>
              <a:t>What is TPL?</a:t>
            </a:r>
            <a:endParaRPr lang="en-US" b="0">
              <a:ea typeface="+mn-lt"/>
              <a:cs typeface="+mn-lt"/>
            </a:endParaRPr>
          </a:p>
        </p:txBody>
      </p:sp>
      <p:sp>
        <p:nvSpPr>
          <p:cNvPr id="6" name="Text Placeholder 5">
            <a:extLst>
              <a:ext uri="{FF2B5EF4-FFF2-40B4-BE49-F238E27FC236}">
                <a16:creationId xmlns:a16="http://schemas.microsoft.com/office/drawing/2014/main" id="{BF8DEBF4-6785-495D-95BF-572A57CF7E9B}"/>
              </a:ext>
            </a:extLst>
          </p:cNvPr>
          <p:cNvSpPr>
            <a:spLocks noGrp="1"/>
          </p:cNvSpPr>
          <p:nvPr>
            <p:ph type="body" sz="quarter" idx="23"/>
          </p:nvPr>
        </p:nvSpPr>
        <p:spPr/>
        <p:txBody>
          <a:bodyPr/>
          <a:lstStyle/>
          <a:p>
            <a:r>
              <a:rPr lang="en-US">
                <a:ea typeface="+mn-lt"/>
                <a:cs typeface="+mn-lt"/>
              </a:rPr>
              <a:t>TPL methodology</a:t>
            </a:r>
            <a:endParaRPr lang="en-US" b="0">
              <a:ea typeface="+mn-lt"/>
              <a:cs typeface="+mn-lt"/>
            </a:endParaRPr>
          </a:p>
        </p:txBody>
      </p:sp>
      <p:sp>
        <p:nvSpPr>
          <p:cNvPr id="7" name="Text Placeholder 6">
            <a:extLst>
              <a:ext uri="{FF2B5EF4-FFF2-40B4-BE49-F238E27FC236}">
                <a16:creationId xmlns:a16="http://schemas.microsoft.com/office/drawing/2014/main" id="{2BA6FB5E-B53C-414B-90CB-76A15AB08F5C}"/>
              </a:ext>
            </a:extLst>
          </p:cNvPr>
          <p:cNvSpPr>
            <a:spLocks noGrp="1"/>
          </p:cNvSpPr>
          <p:nvPr>
            <p:ph type="body" sz="quarter" idx="25"/>
          </p:nvPr>
        </p:nvSpPr>
        <p:spPr/>
        <p:txBody>
          <a:bodyPr/>
          <a:lstStyle/>
          <a:p>
            <a:r>
              <a:rPr lang="en-US" sz="2000" b="1"/>
              <a:t>How is TPL used in InDEEP?</a:t>
            </a:r>
            <a:endParaRPr lang="en-US" b="0">
              <a:ea typeface="+mn-lt"/>
              <a:cs typeface="+mn-lt"/>
            </a:endParaRPr>
          </a:p>
        </p:txBody>
      </p:sp>
      <p:sp>
        <p:nvSpPr>
          <p:cNvPr id="8" name="TextBox 7">
            <a:extLst>
              <a:ext uri="{FF2B5EF4-FFF2-40B4-BE49-F238E27FC236}">
                <a16:creationId xmlns:a16="http://schemas.microsoft.com/office/drawing/2014/main" id="{D9187B8C-199E-4132-8B50-36DB0B9191D4}"/>
              </a:ext>
            </a:extLst>
          </p:cNvPr>
          <p:cNvSpPr txBox="1"/>
          <p:nvPr/>
        </p:nvSpPr>
        <p:spPr>
          <a:xfrm>
            <a:off x="933883" y="3810756"/>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TPL question topics covered in InDEEP</a:t>
            </a:r>
            <a:r>
              <a:rPr lang="en-US" sz="2000"/>
              <a:t>​</a:t>
            </a:r>
          </a:p>
        </p:txBody>
      </p:sp>
      <p:sp>
        <p:nvSpPr>
          <p:cNvPr id="9" name="TextBox 8">
            <a:extLst>
              <a:ext uri="{FF2B5EF4-FFF2-40B4-BE49-F238E27FC236}">
                <a16:creationId xmlns:a16="http://schemas.microsoft.com/office/drawing/2014/main" id="{24B3E74C-6522-39B9-D469-7DAFB3B5051B}"/>
              </a:ext>
            </a:extLst>
          </p:cNvPr>
          <p:cNvSpPr txBox="1"/>
          <p:nvPr/>
        </p:nvSpPr>
        <p:spPr>
          <a:xfrm>
            <a:off x="954097" y="4290090"/>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Competitor support mechanisms</a:t>
            </a:r>
            <a:r>
              <a:rPr lang="en-US" sz="2000"/>
              <a:t>​</a:t>
            </a:r>
          </a:p>
        </p:txBody>
      </p:sp>
      <p:sp>
        <p:nvSpPr>
          <p:cNvPr id="10" name="TextBox 9">
            <a:extLst>
              <a:ext uri="{FF2B5EF4-FFF2-40B4-BE49-F238E27FC236}">
                <a16:creationId xmlns:a16="http://schemas.microsoft.com/office/drawing/2014/main" id="{7C29D7BE-8CB2-4BE0-1939-C6191C70DB35}"/>
              </a:ext>
            </a:extLst>
          </p:cNvPr>
          <p:cNvSpPr txBox="1"/>
          <p:nvPr/>
        </p:nvSpPr>
        <p:spPr>
          <a:xfrm>
            <a:off x="954097" y="4690200"/>
            <a:ext cx="5224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Q&amp;A</a:t>
            </a:r>
            <a:r>
              <a:rPr lang="en-US" sz="2000"/>
              <a:t>​</a:t>
            </a:r>
          </a:p>
        </p:txBody>
      </p:sp>
    </p:spTree>
    <p:extLst>
      <p:ext uri="{BB962C8B-B14F-4D97-AF65-F5344CB8AC3E}">
        <p14:creationId xmlns:p14="http://schemas.microsoft.com/office/powerpoint/2010/main" val="49047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3A3B-50C3-2604-B1A8-E8671306108A}"/>
              </a:ext>
            </a:extLst>
          </p:cNvPr>
          <p:cNvSpPr>
            <a:spLocks noGrp="1"/>
          </p:cNvSpPr>
          <p:nvPr>
            <p:ph type="title"/>
          </p:nvPr>
        </p:nvSpPr>
        <p:spPr/>
        <p:txBody>
          <a:bodyPr/>
          <a:lstStyle/>
          <a:p>
            <a:r>
              <a:rPr lang="en-US"/>
              <a:t>TPL Question Format</a:t>
            </a:r>
          </a:p>
        </p:txBody>
      </p:sp>
      <p:sp>
        <p:nvSpPr>
          <p:cNvPr id="3" name="TextBox 1">
            <a:extLst>
              <a:ext uri="{FF2B5EF4-FFF2-40B4-BE49-F238E27FC236}">
                <a16:creationId xmlns:a16="http://schemas.microsoft.com/office/drawing/2014/main" id="{4074C5DA-0B17-905E-27B0-1DB9E74BC7BC}"/>
              </a:ext>
            </a:extLst>
          </p:cNvPr>
          <p:cNvSpPr txBox="1"/>
          <p:nvPr/>
        </p:nvSpPr>
        <p:spPr>
          <a:xfrm>
            <a:off x="442855" y="1801675"/>
            <a:ext cx="4136233" cy="3262432"/>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Question:</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100" b="0" i="0" u="none" strike="noStrike" kern="1200" cap="none" spc="0" normalizeH="0" baseline="0" noProof="0">
                <a:ln>
                  <a:noFill/>
                </a:ln>
                <a:effectLst/>
                <a:uLnTx/>
                <a:uFillTx/>
                <a:latin typeface="Franklin Gothic Book"/>
              </a:rPr>
              <a:t>Assuming your concept has shown functionality during benchtop testing, what, if any, additional improvements will it need to function in the intended ocean deployment environment?</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Question guidance:</a:t>
            </a:r>
            <a:endParaRPr lang="en-US" sz="1400" b="1" i="0" u="none" strike="noStrike" kern="1200" cap="none" spc="0" normalizeH="0" baseline="0" noProof="0">
              <a:ln>
                <a:noFill/>
              </a:ln>
              <a:effectLst/>
              <a:uLnTx/>
              <a:uFillTx/>
              <a:latin typeface="Franklin Gothic Book"/>
            </a:endParaRPr>
          </a:p>
          <a:p>
            <a:pPr>
              <a:spcAft>
                <a:spcPts val="600"/>
              </a:spcAft>
              <a:defRPr/>
            </a:pPr>
            <a:r>
              <a:rPr kumimoji="0" lang="en-US" sz="1100" b="0" i="0" u="none" strike="noStrike" kern="1200" cap="none" spc="0" normalizeH="0" baseline="0" noProof="0">
                <a:ln>
                  <a:noFill/>
                </a:ln>
                <a:effectLst/>
                <a:uLnTx/>
                <a:uFillTx/>
                <a:latin typeface="Franklin Gothic Book"/>
              </a:rPr>
              <a:t>This question is intended to motivate an appraisal of anticipated challenges in scaling up the technology to, ultimately, create an ocean wave energy converter. An understanding of the challenges and a plan to address them are sufficient at this stage.</a:t>
            </a:r>
            <a:r>
              <a:rPr lang="en-US" sz="1100">
                <a:latin typeface="Franklin Gothic Book"/>
              </a:rPr>
              <a:t> </a:t>
            </a:r>
            <a:endParaRPr lang="en-US" sz="1100" b="0" i="0" u="none" strike="noStrike" kern="1200" cap="none" spc="0" normalizeH="0" baseline="0" noProof="0">
              <a:ln>
                <a:noFill/>
              </a:ln>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effectLst/>
                <a:uLnTx/>
                <a:uFillTx/>
                <a:latin typeface="Franklin Gothic Book"/>
              </a:rPr>
              <a:t>Scoring guidance:</a:t>
            </a:r>
            <a:endParaRPr lang="en-US" sz="1400" b="1"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B050"/>
                </a:solidFill>
                <a:effectLst/>
                <a:uLnTx/>
                <a:uFillTx/>
                <a:latin typeface="Franklin Gothic Book"/>
              </a:rPr>
              <a:t>High</a:t>
            </a:r>
            <a:r>
              <a:rPr kumimoji="0" lang="en-US" sz="1100" b="0" i="0" u="none" strike="noStrike" kern="1200" cap="none" spc="0" normalizeH="0" baseline="0" noProof="0">
                <a:ln>
                  <a:noFill/>
                </a:ln>
                <a:effectLst/>
                <a:uLnTx/>
                <a:uFillTx/>
                <a:latin typeface="Franklin Gothic Book"/>
              </a:rPr>
              <a:t>: DEECs can be designed to have safety margins for extreme load and motion conditions, and fatigue lives equaling or exceeding </a:t>
            </a:r>
            <a:r>
              <a:rPr lang="en-US" sz="1100">
                <a:latin typeface="Franklin Gothic Book"/>
              </a:rPr>
              <a:t>WEC</a:t>
            </a:r>
            <a:r>
              <a:rPr kumimoji="0" lang="en-US" sz="1100" b="0" i="0" u="none" strike="noStrike" kern="1200" cap="none" spc="0" normalizeH="0" baseline="0" noProof="0">
                <a:ln>
                  <a:noFill/>
                </a:ln>
                <a:effectLst/>
                <a:uLnTx/>
                <a:uFillTx/>
                <a:latin typeface="Franklin Gothic Book"/>
              </a:rPr>
              <a:t> design life, typically 20-25 years.</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C000"/>
                </a:solidFill>
                <a:effectLst/>
                <a:uLnTx/>
                <a:uFillTx/>
                <a:latin typeface="Franklin Gothic Book"/>
              </a:rPr>
              <a:t>Med</a:t>
            </a:r>
            <a:r>
              <a:rPr kumimoji="0" lang="en-US" sz="1100" b="0" i="0" u="none" strike="noStrike" kern="1200" cap="none" spc="0" normalizeH="0" baseline="0" noProof="0">
                <a:ln>
                  <a:noFill/>
                </a:ln>
                <a:effectLst/>
                <a:uLnTx/>
                <a:uFillTx/>
                <a:latin typeface="Franklin Gothic Book"/>
              </a:rPr>
              <a:t>: DEEC failures can be addressed by building in redundancy and/or designing components to be easily replaceable.</a:t>
            </a:r>
            <a:endParaRPr lang="en-US" sz="1100" b="0" i="0" u="none" strike="noStrike" kern="1200" cap="none" spc="0" normalizeH="0" baseline="0" noProof="0">
              <a:ln>
                <a:noFill/>
              </a:ln>
              <a:effectLst/>
              <a:uLnTx/>
              <a:uFillTx/>
              <a:latin typeface="Franklin Gothic Book"/>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0000"/>
                </a:solidFill>
                <a:effectLst/>
                <a:uLnTx/>
                <a:uFillTx/>
                <a:latin typeface="Franklin Gothic Book"/>
              </a:rPr>
              <a:t>Low</a:t>
            </a:r>
            <a:r>
              <a:rPr kumimoji="0" lang="en-US" sz="1100" b="0" i="0" u="none" strike="noStrike" kern="1200" cap="none" spc="0" normalizeH="0" baseline="0" noProof="0">
                <a:ln>
                  <a:noFill/>
                </a:ln>
                <a:effectLst/>
                <a:uLnTx/>
                <a:uFillTx/>
                <a:latin typeface="Franklin Gothic Book"/>
              </a:rPr>
              <a:t>: Fundamental breakthroughs are required for DEECs to be able to operate long term (20-25 years).</a:t>
            </a:r>
            <a:endParaRPr lang="en-US" sz="1100" b="0" i="0" u="none" strike="noStrike" kern="1200" cap="none" spc="0" normalizeH="0" baseline="0" noProof="0">
              <a:ln>
                <a:noFill/>
              </a:ln>
              <a:effectLst/>
              <a:uLnTx/>
              <a:uFillTx/>
              <a:latin typeface="Franklin Gothic Book"/>
            </a:endParaRPr>
          </a:p>
        </p:txBody>
      </p:sp>
      <p:sp>
        <p:nvSpPr>
          <p:cNvPr id="4" name="TextBox 2">
            <a:extLst>
              <a:ext uri="{FF2B5EF4-FFF2-40B4-BE49-F238E27FC236}">
                <a16:creationId xmlns:a16="http://schemas.microsoft.com/office/drawing/2014/main" id="{6F618F80-236C-D14D-12A8-48DF0BE1B484}"/>
              </a:ext>
            </a:extLst>
          </p:cNvPr>
          <p:cNvSpPr txBox="1"/>
          <p:nvPr/>
        </p:nvSpPr>
        <p:spPr>
          <a:xfrm>
            <a:off x="4579088" y="1789739"/>
            <a:ext cx="4122056" cy="224676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Score: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Choose an integer from 1 thru 9; 1 being the lowest and 9 the highest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Confidence: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Indicate how confident you are about the score you selected. Choose from high/medium/low.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Franklin Gothic Book" charset="0"/>
              </a:rPr>
              <a:t>Justification: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ranklin Gothic Book" charset="0"/>
              </a:rPr>
              <a:t>Provide justification or background information to support your score.</a:t>
            </a:r>
          </a:p>
        </p:txBody>
      </p:sp>
      <p:sp>
        <p:nvSpPr>
          <p:cNvPr id="5" name="Callout: Down Arrow 4">
            <a:extLst>
              <a:ext uri="{FF2B5EF4-FFF2-40B4-BE49-F238E27FC236}">
                <a16:creationId xmlns:a16="http://schemas.microsoft.com/office/drawing/2014/main" id="{6AA0C9BF-D92D-1355-4A6B-457664052207}"/>
              </a:ext>
            </a:extLst>
          </p:cNvPr>
          <p:cNvSpPr/>
          <p:nvPr/>
        </p:nvSpPr>
        <p:spPr>
          <a:xfrm>
            <a:off x="993028" y="876474"/>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Given</a:t>
            </a:r>
          </a:p>
        </p:txBody>
      </p:sp>
      <p:sp>
        <p:nvSpPr>
          <p:cNvPr id="6" name="Callout: Down Arrow 5">
            <a:extLst>
              <a:ext uri="{FF2B5EF4-FFF2-40B4-BE49-F238E27FC236}">
                <a16:creationId xmlns:a16="http://schemas.microsoft.com/office/drawing/2014/main" id="{B9BA0A47-E74E-2DF3-BA83-1BB42C4E83E1}"/>
              </a:ext>
            </a:extLst>
          </p:cNvPr>
          <p:cNvSpPr/>
          <p:nvPr/>
        </p:nvSpPr>
        <p:spPr>
          <a:xfrm>
            <a:off x="5122024" y="868312"/>
            <a:ext cx="3028950" cy="914400"/>
          </a:xfrm>
          <a:prstGeom prst="downArrowCallou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Teams fill in</a:t>
            </a:r>
          </a:p>
        </p:txBody>
      </p:sp>
    </p:spTree>
    <p:extLst>
      <p:ext uri="{BB962C8B-B14F-4D97-AF65-F5344CB8AC3E}">
        <p14:creationId xmlns:p14="http://schemas.microsoft.com/office/powerpoint/2010/main" val="1648007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pPr>
              <a:lnSpc>
                <a:spcPts val="1800"/>
              </a:lnSpc>
            </a:pPr>
            <a:r>
              <a:rPr lang="en-US" sz="1800" i="1"/>
              <a:t>Systems Engineering Applied to the Development of a Wave Energy Farm </a:t>
            </a:r>
            <a:r>
              <a:rPr lang="en-US" sz="1800"/>
              <a:t>(https://www.osti.gov/biblio/1365534)</a:t>
            </a:r>
          </a:p>
        </p:txBody>
      </p:sp>
      <p:pic>
        <p:nvPicPr>
          <p:cNvPr id="9" name="Picture 8" descr="A screenshot of a computer screen&#10;&#10;Description automatically generated">
            <a:extLst>
              <a:ext uri="{FF2B5EF4-FFF2-40B4-BE49-F238E27FC236}">
                <a16:creationId xmlns:a16="http://schemas.microsoft.com/office/drawing/2014/main" id="{053E7BC5-7123-2D86-92A7-6BC395C075C2}"/>
              </a:ext>
            </a:extLst>
          </p:cNvPr>
          <p:cNvPicPr>
            <a:picLocks noChangeAspect="1"/>
          </p:cNvPicPr>
          <p:nvPr/>
        </p:nvPicPr>
        <p:blipFill>
          <a:blip r:embed="rId3"/>
          <a:stretch>
            <a:fillRect/>
          </a:stretch>
        </p:blipFill>
        <p:spPr>
          <a:xfrm>
            <a:off x="1270499" y="649736"/>
            <a:ext cx="7021810" cy="4493763"/>
          </a:xfrm>
          <a:prstGeom prst="rect">
            <a:avLst/>
          </a:prstGeom>
        </p:spPr>
      </p:pic>
    </p:spTree>
    <p:extLst>
      <p:ext uri="{BB962C8B-B14F-4D97-AF65-F5344CB8AC3E}">
        <p14:creationId xmlns:p14="http://schemas.microsoft.com/office/powerpoint/2010/main" val="190807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Phase 1 TPL questions</a:t>
            </a:r>
          </a:p>
        </p:txBody>
      </p:sp>
      <p:pic>
        <p:nvPicPr>
          <p:cNvPr id="3" name="Picture 2">
            <a:extLst>
              <a:ext uri="{FF2B5EF4-FFF2-40B4-BE49-F238E27FC236}">
                <a16:creationId xmlns:a16="http://schemas.microsoft.com/office/drawing/2014/main" id="{4395D780-0C6A-0EFA-CE69-F9B0E7B6C901}"/>
              </a:ext>
            </a:extLst>
          </p:cNvPr>
          <p:cNvPicPr>
            <a:picLocks noChangeAspect="1"/>
          </p:cNvPicPr>
          <p:nvPr/>
        </p:nvPicPr>
        <p:blipFill>
          <a:blip r:embed="rId2"/>
          <a:stretch>
            <a:fillRect/>
          </a:stretch>
        </p:blipFill>
        <p:spPr>
          <a:xfrm>
            <a:off x="0" y="109904"/>
            <a:ext cx="9144000" cy="4923692"/>
          </a:xfrm>
          <a:prstGeom prst="rect">
            <a:avLst/>
          </a:prstGeom>
        </p:spPr>
      </p:pic>
    </p:spTree>
    <p:extLst>
      <p:ext uri="{BB962C8B-B14F-4D97-AF65-F5344CB8AC3E}">
        <p14:creationId xmlns:p14="http://schemas.microsoft.com/office/powerpoint/2010/main" val="3877163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Design Loads (Qn# 1)</a:t>
            </a:r>
          </a:p>
        </p:txBody>
      </p:sp>
      <p:pic>
        <p:nvPicPr>
          <p:cNvPr id="7" name="Picture 6" descr="A graph of a diagram&#10;&#10;Description automatically generated with medium confidence">
            <a:extLst>
              <a:ext uri="{FF2B5EF4-FFF2-40B4-BE49-F238E27FC236}">
                <a16:creationId xmlns:a16="http://schemas.microsoft.com/office/drawing/2014/main" id="{5F3C5C85-5F3C-62BE-FD56-674FEF1FDBA0}"/>
              </a:ext>
            </a:extLst>
          </p:cNvPr>
          <p:cNvPicPr>
            <a:picLocks noChangeAspect="1"/>
          </p:cNvPicPr>
          <p:nvPr/>
        </p:nvPicPr>
        <p:blipFill>
          <a:blip r:embed="rId2"/>
          <a:stretch>
            <a:fillRect/>
          </a:stretch>
        </p:blipFill>
        <p:spPr>
          <a:xfrm>
            <a:off x="3978842" y="936088"/>
            <a:ext cx="4438878" cy="3479979"/>
          </a:xfrm>
          <a:prstGeom prst="rect">
            <a:avLst/>
          </a:prstGeom>
        </p:spPr>
      </p:pic>
      <p:sp>
        <p:nvSpPr>
          <p:cNvPr id="3" name="TextBox 2">
            <a:extLst>
              <a:ext uri="{FF2B5EF4-FFF2-40B4-BE49-F238E27FC236}">
                <a16:creationId xmlns:a16="http://schemas.microsoft.com/office/drawing/2014/main" id="{8EE19DA8-CF60-BBCB-5B49-A99782E74AAF}"/>
              </a:ext>
            </a:extLst>
          </p:cNvPr>
          <p:cNvSpPr txBox="1"/>
          <p:nvPr/>
        </p:nvSpPr>
        <p:spPr>
          <a:xfrm>
            <a:off x="521638" y="982407"/>
            <a:ext cx="1804597" cy="646331"/>
          </a:xfrm>
          <a:prstGeom prst="rect">
            <a:avLst/>
          </a:prstGeom>
          <a:noFill/>
        </p:spPr>
        <p:txBody>
          <a:bodyPr wrap="none" rtlCol="0">
            <a:spAutoFit/>
          </a:bodyPr>
          <a:lstStyle/>
          <a:p>
            <a:pPr marL="285750" indent="-285750">
              <a:buFont typeface="Arial" panose="020B0604020202020204" pitchFamily="34" charset="0"/>
              <a:buChar char="•"/>
            </a:pPr>
            <a:r>
              <a:rPr lang="en-US"/>
              <a:t>Extreme loads</a:t>
            </a:r>
          </a:p>
          <a:p>
            <a:pPr marL="285750" indent="-285750">
              <a:buFont typeface="Arial" panose="020B0604020202020204" pitchFamily="34" charset="0"/>
              <a:buChar char="•"/>
            </a:pPr>
            <a:r>
              <a:rPr lang="en-US"/>
              <a:t>Fatigue</a:t>
            </a:r>
          </a:p>
        </p:txBody>
      </p:sp>
      <p:sp>
        <p:nvSpPr>
          <p:cNvPr id="4" name="TextBox 3">
            <a:extLst>
              <a:ext uri="{FF2B5EF4-FFF2-40B4-BE49-F238E27FC236}">
                <a16:creationId xmlns:a16="http://schemas.microsoft.com/office/drawing/2014/main" id="{B2E9A74D-15EB-F210-986A-5383EB3D92F2}"/>
              </a:ext>
            </a:extLst>
          </p:cNvPr>
          <p:cNvSpPr txBox="1"/>
          <p:nvPr/>
        </p:nvSpPr>
        <p:spPr>
          <a:xfrm>
            <a:off x="3608505" y="4317876"/>
            <a:ext cx="4946352" cy="877163"/>
          </a:xfrm>
          <a:prstGeom prst="rect">
            <a:avLst/>
          </a:prstGeom>
          <a:noFill/>
        </p:spPr>
        <p:txBody>
          <a:bodyPr wrap="square" rtlCol="0">
            <a:spAutoFit/>
          </a:bodyPr>
          <a:lstStyle/>
          <a:p>
            <a:r>
              <a:rPr lang="en-US" sz="1200"/>
              <a:t>Fatigue life of rubber. L is the length of the sample of initial length L</a:t>
            </a:r>
            <a:r>
              <a:rPr lang="en-US" sz="1200" baseline="-25000"/>
              <a:t>0</a:t>
            </a:r>
            <a:r>
              <a:rPr lang="en-US" sz="1200"/>
              <a:t>. Life is plotted against minimum strain for various ranges of the strain excursion </a:t>
            </a:r>
            <a:r>
              <a:rPr lang="en-US" sz="1200">
                <a:sym typeface="Symbol" panose="05050102010706020507" pitchFamily="18" charset="2"/>
              </a:rPr>
              <a:t></a:t>
            </a:r>
            <a:r>
              <a:rPr lang="en-US" sz="1200"/>
              <a:t>L</a:t>
            </a:r>
          </a:p>
          <a:p>
            <a:r>
              <a:rPr lang="en-US" sz="900"/>
              <a:t>F. J. M. Farley, R. C. T. Rainey, and J. R. Chaplin, “Rubber tubes in the sea”, Phil. Trans. R. Soc. A (2012) 370, 381–402, doi:10.1098/rsta.2011.0193</a:t>
            </a:r>
          </a:p>
          <a:p>
            <a:endParaRPr lang="en-US" sz="900"/>
          </a:p>
        </p:txBody>
      </p:sp>
      <p:cxnSp>
        <p:nvCxnSpPr>
          <p:cNvPr id="5" name="Straight Arrow Connector 4">
            <a:extLst>
              <a:ext uri="{FF2B5EF4-FFF2-40B4-BE49-F238E27FC236}">
                <a16:creationId xmlns:a16="http://schemas.microsoft.com/office/drawing/2014/main" id="{048DF43B-70F0-407F-8013-601227BD29CF}"/>
              </a:ext>
            </a:extLst>
          </p:cNvPr>
          <p:cNvCxnSpPr/>
          <p:nvPr/>
        </p:nvCxnSpPr>
        <p:spPr>
          <a:xfrm flipV="1">
            <a:off x="6065002" y="1943096"/>
            <a:ext cx="0" cy="1371600"/>
          </a:xfrm>
          <a:prstGeom prst="straightConnector1">
            <a:avLst/>
          </a:prstGeom>
          <a:ln w="285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0541EA65-FC38-E3D6-2D93-3A20435664FF}"/>
              </a:ext>
            </a:extLst>
          </p:cNvPr>
          <p:cNvCxnSpPr>
            <a:cxnSpLocks/>
          </p:cNvCxnSpPr>
          <p:nvPr/>
        </p:nvCxnSpPr>
        <p:spPr>
          <a:xfrm rot="16200000" flipV="1">
            <a:off x="5501640" y="1342062"/>
            <a:ext cx="0" cy="1097280"/>
          </a:xfrm>
          <a:prstGeom prst="straightConnector1">
            <a:avLst/>
          </a:prstGeom>
          <a:ln w="28575">
            <a:solidFill>
              <a:srgbClr val="FF0000"/>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6B6D565-6916-286B-EEFE-388A9342CD6E}"/>
              </a:ext>
            </a:extLst>
          </p:cNvPr>
          <p:cNvCxnSpPr>
            <a:cxnSpLocks/>
          </p:cNvCxnSpPr>
          <p:nvPr/>
        </p:nvCxnSpPr>
        <p:spPr>
          <a:xfrm rot="16200000" flipV="1">
            <a:off x="4494847" y="646730"/>
            <a:ext cx="0" cy="2468880"/>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477BFD-108F-85D4-B5B8-144D718AB554}"/>
                  </a:ext>
                </a:extLst>
              </p:cNvPr>
              <p:cNvSpPr txBox="1"/>
              <p:nvPr/>
            </p:nvSpPr>
            <p:spPr>
              <a:xfrm>
                <a:off x="1726766" y="1712101"/>
                <a:ext cx="2411655" cy="936154"/>
              </a:xfrm>
              <a:prstGeom prst="rect">
                <a:avLst/>
              </a:prstGeom>
              <a:noFill/>
            </p:spPr>
            <p:txBody>
              <a:bodyPr wrap="square" rtlCol="0">
                <a:spAutoFit/>
              </a:bodyPr>
              <a:lstStyle/>
              <a:p>
                <a14:m>
                  <m:oMath xmlns:m="http://schemas.openxmlformats.org/officeDocument/2006/math">
                    <m:f>
                      <m:fPr>
                        <m:ctrlPr>
                          <a:rPr lang="en-US" sz="1200" i="1" smtClean="0">
                            <a:latin typeface="Cambria Math" panose="02040503050406030204" pitchFamily="18" charset="0"/>
                          </a:rPr>
                        </m:ctrlPr>
                      </m:fPr>
                      <m:num>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𝑚𝑖𝑛</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0</m:t>
                            </m:r>
                          </m:sub>
                        </m:sSub>
                      </m:num>
                      <m:den>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0</m:t>
                            </m:r>
                          </m:sub>
                        </m:sSub>
                      </m:den>
                    </m:f>
                    <m:r>
                      <a:rPr lang="en-US" sz="1200" b="0" i="1" smtClean="0">
                        <a:latin typeface="Cambria Math" panose="02040503050406030204" pitchFamily="18" charset="0"/>
                      </a:rPr>
                      <m:t>=2</m:t>
                    </m:r>
                  </m:oMath>
                </a14:m>
                <a:r>
                  <a:rPr lang="en-US" sz="1200"/>
                  <a:t>, </a:t>
                </a:r>
                <a14:m>
                  <m:oMath xmlns:m="http://schemas.openxmlformats.org/officeDocument/2006/math">
                    <m:f>
                      <m:fPr>
                        <m:ctrlPr>
                          <a:rPr lang="en-US" sz="1200" i="1">
                            <a:latin typeface="Cambria Math" panose="02040503050406030204" pitchFamily="18" charset="0"/>
                          </a:rPr>
                        </m:ctrlPr>
                      </m:fPr>
                      <m:num>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𝐿</m:t>
                        </m:r>
                      </m:num>
                      <m:den>
                        <m:sSub>
                          <m:sSubPr>
                            <m:ctrlPr>
                              <a:rPr lang="en-US" sz="1200" i="1">
                                <a:latin typeface="Cambria Math" panose="02040503050406030204" pitchFamily="18" charset="0"/>
                              </a:rPr>
                            </m:ctrlPr>
                          </m:sSubPr>
                          <m:e>
                            <m:r>
                              <a:rPr lang="en-US" sz="1200" i="1">
                                <a:latin typeface="Cambria Math" panose="02040503050406030204" pitchFamily="18" charset="0"/>
                              </a:rPr>
                              <m:t>𝐿</m:t>
                            </m:r>
                          </m:e>
                          <m:sub>
                            <m:r>
                              <a:rPr lang="en-US" sz="1200" i="1">
                                <a:latin typeface="Cambria Math" panose="02040503050406030204" pitchFamily="18" charset="0"/>
                              </a:rPr>
                              <m:t>0</m:t>
                            </m:r>
                          </m:sub>
                        </m:sSub>
                      </m:den>
                    </m:f>
                    <m:r>
                      <a:rPr lang="en-US" sz="1200" i="1">
                        <a:latin typeface="Cambria Math" panose="02040503050406030204" pitchFamily="18" charset="0"/>
                      </a:rPr>
                      <m:t>=</m:t>
                    </m:r>
                    <m:r>
                      <a:rPr lang="en-US" sz="1200" b="0" i="1" smtClean="0">
                        <a:latin typeface="Cambria Math" panose="02040503050406030204" pitchFamily="18" charset="0"/>
                      </a:rPr>
                      <m:t>1</m:t>
                    </m:r>
                  </m:oMath>
                </a14:m>
                <a:r>
                  <a:rPr lang="en-US" sz="1200"/>
                  <a:t>,</a:t>
                </a:r>
                <a:br>
                  <a:rPr lang="en-US" sz="1200"/>
                </a:br>
                <a:r>
                  <a:rPr lang="en-US" sz="1200"/>
                  <a:t>dynamic fatigue life = 10</a:t>
                </a:r>
                <a:r>
                  <a:rPr lang="en-US" sz="1200" baseline="30000"/>
                  <a:t>8</a:t>
                </a:r>
                <a:r>
                  <a:rPr lang="en-US" sz="1200"/>
                  <a:t> cycles (</a:t>
                </a:r>
                <a:r>
                  <a:rPr lang="en-US" sz="1200">
                    <a:sym typeface="Symbol" panose="05050102010706020507" pitchFamily="18" charset="2"/>
                  </a:rPr>
                  <a:t></a:t>
                </a:r>
                <a:r>
                  <a:rPr lang="en-US" sz="1200"/>
                  <a:t>25 years if the cycles are of 8 s period)</a:t>
                </a:r>
              </a:p>
            </p:txBody>
          </p:sp>
        </mc:Choice>
        <mc:Fallback xmlns="">
          <p:sp>
            <p:nvSpPr>
              <p:cNvPr id="9" name="TextBox 8">
                <a:extLst>
                  <a:ext uri="{FF2B5EF4-FFF2-40B4-BE49-F238E27FC236}">
                    <a16:creationId xmlns:a16="http://schemas.microsoft.com/office/drawing/2014/main" id="{3A477BFD-108F-85D4-B5B8-144D718AB554}"/>
                  </a:ext>
                </a:extLst>
              </p:cNvPr>
              <p:cNvSpPr txBox="1">
                <a:spLocks noRot="1" noChangeAspect="1" noMove="1" noResize="1" noEditPoints="1" noAdjustHandles="1" noChangeArrowheads="1" noChangeShapeType="1" noTextEdit="1"/>
              </p:cNvSpPr>
              <p:nvPr/>
            </p:nvSpPr>
            <p:spPr>
              <a:xfrm>
                <a:off x="1726766" y="1712101"/>
                <a:ext cx="2411655" cy="936154"/>
              </a:xfrm>
              <a:prstGeom prst="rect">
                <a:avLst/>
              </a:prstGeom>
              <a:blipFill>
                <a:blip r:embed="rId3"/>
                <a:stretch>
                  <a:fillRect b="-4575"/>
                </a:stretch>
              </a:blipFill>
            </p:spPr>
            <p:txBody>
              <a:bodyPr/>
              <a:lstStyle/>
              <a:p>
                <a:r>
                  <a:rPr lang="en-US">
                    <a:noFill/>
                  </a:rPr>
                  <a:t> </a:t>
                </a:r>
              </a:p>
            </p:txBody>
          </p:sp>
        </mc:Fallback>
      </mc:AlternateContent>
    </p:spTree>
    <p:extLst>
      <p:ext uri="{BB962C8B-B14F-4D97-AF65-F5344CB8AC3E}">
        <p14:creationId xmlns:p14="http://schemas.microsoft.com/office/powerpoint/2010/main" val="74218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a:xfrm>
            <a:off x="457200" y="1"/>
            <a:ext cx="4336522" cy="776514"/>
          </a:xfrm>
        </p:spPr>
        <p:txBody>
          <a:bodyPr/>
          <a:lstStyle/>
          <a:p>
            <a:r>
              <a:rPr lang="en-US"/>
              <a:t>Performance (Qn# 3)</a:t>
            </a:r>
          </a:p>
        </p:txBody>
      </p:sp>
      <p:sp>
        <p:nvSpPr>
          <p:cNvPr id="3" name="TextBox 2">
            <a:extLst>
              <a:ext uri="{FF2B5EF4-FFF2-40B4-BE49-F238E27FC236}">
                <a16:creationId xmlns:a16="http://schemas.microsoft.com/office/drawing/2014/main" id="{82116DC5-A77A-6760-BF7B-4934B71EB92C}"/>
              </a:ext>
            </a:extLst>
          </p:cNvPr>
          <p:cNvSpPr txBox="1"/>
          <p:nvPr/>
        </p:nvSpPr>
        <p:spPr>
          <a:xfrm>
            <a:off x="195792" y="933653"/>
            <a:ext cx="4585089" cy="3139321"/>
          </a:xfrm>
          <a:prstGeom prst="rect">
            <a:avLst/>
          </a:prstGeom>
          <a:noFill/>
        </p:spPr>
        <p:txBody>
          <a:bodyPr wrap="square" rtlCol="0">
            <a:spAutoFit/>
          </a:bodyPr>
          <a:lstStyle/>
          <a:p>
            <a:pPr marL="285750" indent="-285750">
              <a:buFont typeface="Arial" panose="020B0604020202020204" pitchFamily="34" charset="0"/>
              <a:buChar char="•"/>
            </a:pPr>
            <a:r>
              <a:rPr lang="en-US"/>
              <a:t>Efficiency</a:t>
            </a:r>
          </a:p>
          <a:p>
            <a:pPr marL="742950" lvl="1" indent="-285750">
              <a:buFont typeface="Arial" panose="020B0604020202020204" pitchFamily="34" charset="0"/>
              <a:buChar char="•"/>
            </a:pPr>
            <a:r>
              <a:rPr lang="en-US"/>
              <a:t>low efficiency doesn’t mean the technology can’t be viable;</a:t>
            </a:r>
          </a:p>
          <a:p>
            <a:pPr marL="742950" lvl="1" indent="-285750">
              <a:buFont typeface="Arial" panose="020B0604020202020204" pitchFamily="34" charset="0"/>
              <a:buChar char="•"/>
            </a:pPr>
            <a:r>
              <a:rPr lang="en-US"/>
              <a:t>input wave energy is available freely and abundantly; </a:t>
            </a:r>
          </a:p>
          <a:p>
            <a:pPr marL="742950" lvl="1" indent="-285750">
              <a:buFont typeface="Arial" panose="020B0604020202020204" pitchFamily="34" charset="0"/>
              <a:buChar char="•"/>
            </a:pPr>
            <a:r>
              <a:rPr lang="en-US"/>
              <a:t>even if we convert only a small fraction of it into useful electrical energy, it may still be viable provided we can do so safely/reliably/cheaply!</a:t>
            </a:r>
          </a:p>
          <a:p>
            <a:pPr marL="285750" indent="-285750">
              <a:buFont typeface="Arial" panose="020B0604020202020204" pitchFamily="34" charset="0"/>
              <a:buChar char="•"/>
            </a:pPr>
            <a:r>
              <a:rPr lang="en-US"/>
              <a:t>Energy density</a:t>
            </a:r>
          </a:p>
          <a:p>
            <a:pPr marL="285750" indent="-285750">
              <a:buFont typeface="Arial" panose="020B0604020202020204" pitchFamily="34" charset="0"/>
              <a:buChar char="•"/>
            </a:pPr>
            <a:r>
              <a:rPr lang="en-US"/>
              <a:t>Power density</a:t>
            </a:r>
          </a:p>
        </p:txBody>
      </p:sp>
      <p:pic>
        <p:nvPicPr>
          <p:cNvPr id="6" name="Picture 5" descr="A diagram of a variety of rubber&#10;&#10;Description automatically generated with medium confidence">
            <a:extLst>
              <a:ext uri="{FF2B5EF4-FFF2-40B4-BE49-F238E27FC236}">
                <a16:creationId xmlns:a16="http://schemas.microsoft.com/office/drawing/2014/main" id="{4706F34F-CF17-0066-5072-54E5831CC6FE}"/>
              </a:ext>
            </a:extLst>
          </p:cNvPr>
          <p:cNvPicPr>
            <a:picLocks noChangeAspect="1"/>
          </p:cNvPicPr>
          <p:nvPr/>
        </p:nvPicPr>
        <p:blipFill>
          <a:blip r:embed="rId2"/>
          <a:stretch>
            <a:fillRect/>
          </a:stretch>
        </p:blipFill>
        <p:spPr>
          <a:xfrm>
            <a:off x="5768647" y="2303002"/>
            <a:ext cx="2512322" cy="2834336"/>
          </a:xfrm>
          <a:prstGeom prst="rect">
            <a:avLst/>
          </a:prstGeom>
        </p:spPr>
      </p:pic>
      <p:sp>
        <p:nvSpPr>
          <p:cNvPr id="4" name="TextBox 3">
            <a:extLst>
              <a:ext uri="{FF2B5EF4-FFF2-40B4-BE49-F238E27FC236}">
                <a16:creationId xmlns:a16="http://schemas.microsoft.com/office/drawing/2014/main" id="{112AA832-CB9A-FD79-9479-4729C949DC73}"/>
              </a:ext>
            </a:extLst>
          </p:cNvPr>
          <p:cNvSpPr txBox="1"/>
          <p:nvPr/>
        </p:nvSpPr>
        <p:spPr>
          <a:xfrm>
            <a:off x="-45951" y="4330631"/>
            <a:ext cx="5814598" cy="738664"/>
          </a:xfrm>
          <a:prstGeom prst="rect">
            <a:avLst/>
          </a:prstGeom>
          <a:noFill/>
        </p:spPr>
        <p:txBody>
          <a:bodyPr wrap="square" rtlCol="0">
            <a:spAutoFit/>
          </a:bodyPr>
          <a:lstStyle/>
          <a:p>
            <a:pPr algn="r"/>
            <a:r>
              <a:rPr lang="en-US" sz="1200"/>
              <a:t>Operation maps for natural rubber</a:t>
            </a:r>
            <a:br>
              <a:rPr lang="en-US" sz="1200"/>
            </a:br>
            <a:r>
              <a:rPr lang="en-US" sz="1200"/>
              <a:t>when the maximum stretch is limited to 5% strain (a, b), or 30% strain (c, d)</a:t>
            </a:r>
          </a:p>
          <a:p>
            <a:pPr algn="r"/>
            <a:r>
              <a:rPr lang="en-US" sz="900"/>
              <a:t>Soo Jin Adrian Koh, Christoph </a:t>
            </a:r>
            <a:r>
              <a:rPr lang="en-US" sz="900" err="1"/>
              <a:t>Keplinger</a:t>
            </a:r>
            <a:r>
              <a:rPr lang="en-US" sz="900"/>
              <a:t>, </a:t>
            </a:r>
            <a:r>
              <a:rPr lang="en-US" sz="900" err="1"/>
              <a:t>Tiefeng</a:t>
            </a:r>
            <a:r>
              <a:rPr lang="en-US" sz="900"/>
              <a:t> Li, Siegfried Bauer, and </a:t>
            </a:r>
            <a:r>
              <a:rPr lang="en-US" sz="900" err="1"/>
              <a:t>Zhigang</a:t>
            </a:r>
            <a:r>
              <a:rPr lang="en-US" sz="900"/>
              <a:t> Suo, “Dielectric Elastomer Generators: How Much Energy Can Be Converted?”, IEEE/ASME TRANSACTIONS ON MECHATRONICS, VOL. 16, NO. 1, FEBRUARY 2011</a:t>
            </a:r>
          </a:p>
        </p:txBody>
      </p:sp>
      <p:grpSp>
        <p:nvGrpSpPr>
          <p:cNvPr id="5" name="Group 4">
            <a:extLst>
              <a:ext uri="{FF2B5EF4-FFF2-40B4-BE49-F238E27FC236}">
                <a16:creationId xmlns:a16="http://schemas.microsoft.com/office/drawing/2014/main" id="{B2E6254C-3683-7C3F-114A-F4CC59710CFC}"/>
              </a:ext>
            </a:extLst>
          </p:cNvPr>
          <p:cNvGrpSpPr/>
          <p:nvPr/>
        </p:nvGrpSpPr>
        <p:grpSpPr>
          <a:xfrm>
            <a:off x="4910630" y="-46483"/>
            <a:ext cx="4110632" cy="2061788"/>
            <a:chOff x="5033368" y="-28073"/>
            <a:chExt cx="4110632" cy="2061788"/>
          </a:xfrm>
        </p:grpSpPr>
        <p:sp>
          <p:nvSpPr>
            <p:cNvPr id="7" name="Rectangle 6">
              <a:extLst>
                <a:ext uri="{FF2B5EF4-FFF2-40B4-BE49-F238E27FC236}">
                  <a16:creationId xmlns:a16="http://schemas.microsoft.com/office/drawing/2014/main" id="{4A980CFF-F4A9-B79B-525E-34C91DA1BADC}"/>
                </a:ext>
              </a:extLst>
            </p:cNvPr>
            <p:cNvSpPr/>
            <p:nvPr/>
          </p:nvSpPr>
          <p:spPr>
            <a:xfrm>
              <a:off x="6766658" y="303654"/>
              <a:ext cx="1319621" cy="648424"/>
            </a:xfrm>
            <a:prstGeom prst="rect">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1F23BC-115E-C48A-E902-3A1100CC556A}"/>
                </a:ext>
              </a:extLst>
            </p:cNvPr>
            <p:cNvSpPr txBox="1"/>
            <p:nvPr/>
          </p:nvSpPr>
          <p:spPr>
            <a:xfrm>
              <a:off x="7035463" y="107393"/>
              <a:ext cx="798617" cy="230832"/>
            </a:xfrm>
            <a:prstGeom prst="rect">
              <a:avLst/>
            </a:prstGeom>
            <a:noFill/>
          </p:spPr>
          <p:txBody>
            <a:bodyPr wrap="none" rtlCol="0">
              <a:spAutoFit/>
            </a:bodyPr>
            <a:lstStyle/>
            <a:p>
              <a:r>
                <a:rPr lang="en-US" sz="900"/>
                <a:t>Transduction</a:t>
              </a:r>
            </a:p>
          </p:txBody>
        </p:sp>
        <p:grpSp>
          <p:nvGrpSpPr>
            <p:cNvPr id="9" name="Group 8">
              <a:extLst>
                <a:ext uri="{FF2B5EF4-FFF2-40B4-BE49-F238E27FC236}">
                  <a16:creationId xmlns:a16="http://schemas.microsoft.com/office/drawing/2014/main" id="{83D41B8D-B273-F1BC-C846-3006B5C6384F}"/>
                </a:ext>
              </a:extLst>
            </p:cNvPr>
            <p:cNvGrpSpPr/>
            <p:nvPr/>
          </p:nvGrpSpPr>
          <p:grpSpPr>
            <a:xfrm>
              <a:off x="5033368" y="285152"/>
              <a:ext cx="4110632" cy="1748563"/>
              <a:chOff x="3345852" y="1564838"/>
              <a:chExt cx="4110632" cy="1748563"/>
            </a:xfrm>
          </p:grpSpPr>
          <p:sp>
            <p:nvSpPr>
              <p:cNvPr id="12" name="Rectangle 11">
                <a:extLst>
                  <a:ext uri="{FF2B5EF4-FFF2-40B4-BE49-F238E27FC236}">
                    <a16:creationId xmlns:a16="http://schemas.microsoft.com/office/drawing/2014/main" id="{1E68B94E-009F-424E-09CC-901BF6C21315}"/>
                  </a:ext>
                </a:extLst>
              </p:cNvPr>
              <p:cNvSpPr/>
              <p:nvPr/>
            </p:nvSpPr>
            <p:spPr>
              <a:xfrm>
                <a:off x="3876675" y="1697829"/>
                <a:ext cx="574862" cy="721521"/>
              </a:xfrm>
              <a:prstGeom prst="rect">
                <a:avLst/>
              </a:prstGeom>
              <a:solidFill>
                <a:srgbClr val="00B0F0">
                  <a:alpha val="10196"/>
                </a:srgb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0070C0"/>
                    </a:solidFill>
                  </a:rPr>
                  <a:t>work done on WEC</a:t>
                </a:r>
              </a:p>
            </p:txBody>
          </p:sp>
          <p:sp>
            <p:nvSpPr>
              <p:cNvPr id="13" name="Arrow: Bent-Up 12">
                <a:extLst>
                  <a:ext uri="{FF2B5EF4-FFF2-40B4-BE49-F238E27FC236}">
                    <a16:creationId xmlns:a16="http://schemas.microsoft.com/office/drawing/2014/main" id="{64663750-017C-B803-32B0-AA4E343AF9BF}"/>
                  </a:ext>
                </a:extLst>
              </p:cNvPr>
              <p:cNvSpPr/>
              <p:nvPr/>
            </p:nvSpPr>
            <p:spPr>
              <a:xfrm flipV="1">
                <a:off x="4457909" y="2129752"/>
                <a:ext cx="609686" cy="733771"/>
              </a:xfrm>
              <a:prstGeom prst="bentUpArrow">
                <a:avLst>
                  <a:gd name="adj1" fmla="val 47657"/>
                  <a:gd name="adj2" fmla="val 46485"/>
                  <a:gd name="adj3" fmla="val 50000"/>
                </a:avLst>
              </a:prstGeom>
              <a:solidFill>
                <a:srgbClr val="00B0F0">
                  <a:alpha val="5098"/>
                </a:srgb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71384F-ABE9-E26F-D8CA-4CF53BC57117}"/>
                  </a:ext>
                </a:extLst>
              </p:cNvPr>
              <p:cNvSpPr/>
              <p:nvPr/>
            </p:nvSpPr>
            <p:spPr>
              <a:xfrm>
                <a:off x="4468609" y="1695702"/>
                <a:ext cx="708128" cy="423701"/>
              </a:xfrm>
              <a:prstGeom prst="rect">
                <a:avLst/>
              </a:prstGeom>
              <a:solidFill>
                <a:srgbClr val="FF0000">
                  <a:alpha val="10196"/>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rgbClr val="C00000"/>
                    </a:solidFill>
                  </a:rPr>
                  <a:t>captured mech energy</a:t>
                </a:r>
              </a:p>
            </p:txBody>
          </p:sp>
          <p:sp>
            <p:nvSpPr>
              <p:cNvPr id="15" name="Arrow: Bent-Up 14">
                <a:extLst>
                  <a:ext uri="{FF2B5EF4-FFF2-40B4-BE49-F238E27FC236}">
                    <a16:creationId xmlns:a16="http://schemas.microsoft.com/office/drawing/2014/main" id="{7AADE8C5-46E1-6617-2B8A-76D9D85A9B82}"/>
                  </a:ext>
                </a:extLst>
              </p:cNvPr>
              <p:cNvSpPr/>
              <p:nvPr/>
            </p:nvSpPr>
            <p:spPr>
              <a:xfrm flipV="1">
                <a:off x="5194165" y="2021162"/>
                <a:ext cx="574862" cy="823318"/>
              </a:xfrm>
              <a:prstGeom prst="bentUpArrow">
                <a:avLst>
                  <a:gd name="adj1" fmla="val 17736"/>
                  <a:gd name="adj2" fmla="val 31846"/>
                  <a:gd name="adj3" fmla="val 50000"/>
                </a:avLst>
              </a:prstGeom>
              <a:solidFill>
                <a:srgbClr val="FF0000">
                  <a:alpha val="5098"/>
                </a:srgb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CDDB48-86AA-098F-EAA9-272E808F6492}"/>
                  </a:ext>
                </a:extLst>
              </p:cNvPr>
              <p:cNvSpPr/>
              <p:nvPr/>
            </p:nvSpPr>
            <p:spPr>
              <a:xfrm>
                <a:off x="5193809" y="1695701"/>
                <a:ext cx="685887" cy="315845"/>
              </a:xfrm>
              <a:prstGeom prst="rect">
                <a:avLst/>
              </a:prstGeom>
              <a:solidFill>
                <a:srgbClr val="92D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E395134A-E00A-FFBD-6874-68DEB12C024D}"/>
                  </a:ext>
                </a:extLst>
              </p:cNvPr>
              <p:cNvSpPr/>
              <p:nvPr/>
            </p:nvSpPr>
            <p:spPr>
              <a:xfrm flipV="1">
                <a:off x="5896426" y="1939314"/>
                <a:ext cx="544722" cy="905165"/>
              </a:xfrm>
              <a:prstGeom prst="bentUpArrow">
                <a:avLst>
                  <a:gd name="adj1" fmla="val 13322"/>
                  <a:gd name="adj2" fmla="val 31866"/>
                  <a:gd name="adj3" fmla="val 50000"/>
                </a:avLst>
              </a:prstGeom>
              <a:solidFill>
                <a:srgbClr val="92D050">
                  <a:alpha val="50196"/>
                </a:srgbClr>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C4C245B-8EFC-1C91-EE67-7171F0BB1CE8}"/>
                  </a:ext>
                </a:extLst>
              </p:cNvPr>
              <p:cNvSpPr/>
              <p:nvPr/>
            </p:nvSpPr>
            <p:spPr>
              <a:xfrm>
                <a:off x="5896426" y="1606731"/>
                <a:ext cx="948910" cy="414431"/>
              </a:xfrm>
              <a:prstGeom prst="rightArrow">
                <a:avLst>
                  <a:gd name="adj1" fmla="val 54706"/>
                  <a:gd name="adj2" fmla="val 83162"/>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590389-12D6-CEF6-0510-02F8D8BA3038}"/>
                  </a:ext>
                </a:extLst>
              </p:cNvPr>
              <p:cNvSpPr txBox="1"/>
              <p:nvPr/>
            </p:nvSpPr>
            <p:spPr>
              <a:xfrm>
                <a:off x="6842123" y="1564838"/>
                <a:ext cx="614361" cy="507831"/>
              </a:xfrm>
              <a:prstGeom prst="rect">
                <a:avLst/>
              </a:prstGeom>
              <a:noFill/>
            </p:spPr>
            <p:txBody>
              <a:bodyPr wrap="square" rtlCol="0">
                <a:spAutoFit/>
              </a:bodyPr>
              <a:lstStyle/>
              <a:p>
                <a:r>
                  <a:rPr lang="en-US" sz="900">
                    <a:solidFill>
                      <a:srgbClr val="00B050"/>
                    </a:solidFill>
                  </a:rPr>
                  <a:t>useful electrical energy</a:t>
                </a:r>
              </a:p>
            </p:txBody>
          </p:sp>
          <p:sp>
            <p:nvSpPr>
              <p:cNvPr id="20" name="TextBox 19">
                <a:extLst>
                  <a:ext uri="{FF2B5EF4-FFF2-40B4-BE49-F238E27FC236}">
                    <a16:creationId xmlns:a16="http://schemas.microsoft.com/office/drawing/2014/main" id="{E7FB51C7-C986-AB1E-5C53-172CADDBA677}"/>
                  </a:ext>
                </a:extLst>
              </p:cNvPr>
              <p:cNvSpPr txBox="1"/>
              <p:nvPr/>
            </p:nvSpPr>
            <p:spPr>
              <a:xfrm>
                <a:off x="4492270" y="2805570"/>
                <a:ext cx="855677" cy="507831"/>
              </a:xfrm>
              <a:prstGeom prst="rect">
                <a:avLst/>
              </a:prstGeom>
              <a:noFill/>
            </p:spPr>
            <p:txBody>
              <a:bodyPr wrap="square" rtlCol="0">
                <a:spAutoFit/>
              </a:bodyPr>
              <a:lstStyle/>
              <a:p>
                <a:r>
                  <a:rPr lang="en-US" sz="900">
                    <a:solidFill>
                      <a:srgbClr val="0070C0"/>
                    </a:solidFill>
                  </a:rPr>
                  <a:t>energy radiated back to sea</a:t>
                </a:r>
              </a:p>
            </p:txBody>
          </p:sp>
          <p:sp>
            <p:nvSpPr>
              <p:cNvPr id="21" name="TextBox 20">
                <a:extLst>
                  <a:ext uri="{FF2B5EF4-FFF2-40B4-BE49-F238E27FC236}">
                    <a16:creationId xmlns:a16="http://schemas.microsoft.com/office/drawing/2014/main" id="{0E78EA70-317F-AF48-3F9B-4350DC71E1C8}"/>
                  </a:ext>
                </a:extLst>
              </p:cNvPr>
              <p:cNvSpPr txBox="1"/>
              <p:nvPr/>
            </p:nvSpPr>
            <p:spPr>
              <a:xfrm>
                <a:off x="5320082" y="2794714"/>
                <a:ext cx="778121" cy="507831"/>
              </a:xfrm>
              <a:prstGeom prst="rect">
                <a:avLst/>
              </a:prstGeom>
              <a:noFill/>
            </p:spPr>
            <p:txBody>
              <a:bodyPr wrap="square" rtlCol="0">
                <a:spAutoFit/>
              </a:bodyPr>
              <a:lstStyle/>
              <a:p>
                <a:r>
                  <a:rPr lang="en-US" sz="900">
                    <a:solidFill>
                      <a:srgbClr val="FF0000"/>
                    </a:solidFill>
                  </a:rPr>
                  <a:t>viscous, friction losses</a:t>
                </a:r>
              </a:p>
            </p:txBody>
          </p:sp>
          <p:sp>
            <p:nvSpPr>
              <p:cNvPr id="22" name="TextBox 21">
                <a:extLst>
                  <a:ext uri="{FF2B5EF4-FFF2-40B4-BE49-F238E27FC236}">
                    <a16:creationId xmlns:a16="http://schemas.microsoft.com/office/drawing/2014/main" id="{1E2BBFA9-E592-391B-B709-1D6D1E5E6C93}"/>
                  </a:ext>
                </a:extLst>
              </p:cNvPr>
              <p:cNvSpPr txBox="1"/>
              <p:nvPr/>
            </p:nvSpPr>
            <p:spPr>
              <a:xfrm>
                <a:off x="5989495" y="2807434"/>
                <a:ext cx="614362" cy="369332"/>
              </a:xfrm>
              <a:prstGeom prst="rect">
                <a:avLst/>
              </a:prstGeom>
              <a:noFill/>
            </p:spPr>
            <p:txBody>
              <a:bodyPr wrap="square" rtlCol="0">
                <a:spAutoFit/>
              </a:bodyPr>
              <a:lstStyle/>
              <a:p>
                <a:r>
                  <a:rPr lang="en-US" sz="900">
                    <a:solidFill>
                      <a:srgbClr val="00B050"/>
                    </a:solidFill>
                  </a:rPr>
                  <a:t>electrical losses</a:t>
                </a:r>
              </a:p>
            </p:txBody>
          </p:sp>
          <p:sp>
            <p:nvSpPr>
              <p:cNvPr id="23" name="TextBox 22">
                <a:extLst>
                  <a:ext uri="{FF2B5EF4-FFF2-40B4-BE49-F238E27FC236}">
                    <a16:creationId xmlns:a16="http://schemas.microsoft.com/office/drawing/2014/main" id="{3BC2B097-051D-5D41-2C8F-8BF1BF11E788}"/>
                  </a:ext>
                </a:extLst>
              </p:cNvPr>
              <p:cNvSpPr txBox="1"/>
              <p:nvPr/>
            </p:nvSpPr>
            <p:spPr>
              <a:xfrm>
                <a:off x="3345852" y="1809139"/>
                <a:ext cx="574862" cy="507831"/>
              </a:xfrm>
              <a:prstGeom prst="rect">
                <a:avLst/>
              </a:prstGeom>
              <a:noFill/>
            </p:spPr>
            <p:txBody>
              <a:bodyPr wrap="square" rtlCol="0">
                <a:spAutoFit/>
              </a:bodyPr>
              <a:lstStyle/>
              <a:p>
                <a:r>
                  <a:rPr lang="en-US" sz="900">
                    <a:solidFill>
                      <a:srgbClr val="0070C0"/>
                    </a:solidFill>
                  </a:rPr>
                  <a:t>incident wave energy</a:t>
                </a:r>
              </a:p>
            </p:txBody>
          </p:sp>
        </p:grpSp>
        <p:sp>
          <p:nvSpPr>
            <p:cNvPr id="10" name="Arc 9">
              <a:extLst>
                <a:ext uri="{FF2B5EF4-FFF2-40B4-BE49-F238E27FC236}">
                  <a16:creationId xmlns:a16="http://schemas.microsoft.com/office/drawing/2014/main" id="{778269DA-6B8A-91A1-EF94-7CC655B7EEBA}"/>
                </a:ext>
              </a:extLst>
            </p:cNvPr>
            <p:cNvSpPr/>
            <p:nvPr/>
          </p:nvSpPr>
          <p:spPr>
            <a:xfrm flipH="1">
              <a:off x="7785719" y="116665"/>
              <a:ext cx="504274" cy="543185"/>
            </a:xfrm>
            <a:prstGeom prst="arc">
              <a:avLst/>
            </a:prstGeom>
            <a:ln w="12700">
              <a:solidFill>
                <a:schemeClr val="tx1"/>
              </a:solidFill>
              <a:headEnd type="none"/>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A086A150-305C-3D7F-8F14-C95E2F75332B}"/>
                </a:ext>
              </a:extLst>
            </p:cNvPr>
            <p:cNvSpPr txBox="1"/>
            <p:nvPr/>
          </p:nvSpPr>
          <p:spPr>
            <a:xfrm>
              <a:off x="7984192" y="-28073"/>
              <a:ext cx="512641" cy="276999"/>
            </a:xfrm>
            <a:prstGeom prst="rect">
              <a:avLst/>
            </a:prstGeom>
            <a:noFill/>
          </p:spPr>
          <p:txBody>
            <a:bodyPr wrap="none" rtlCol="0">
              <a:spAutoFit/>
            </a:bodyPr>
            <a:lstStyle/>
            <a:p>
              <a:r>
                <a:rPr lang="en-US" sz="1200" b="1"/>
                <a:t>DEEC</a:t>
              </a:r>
            </a:p>
          </p:txBody>
        </p:sp>
      </p:grpSp>
      <p:sp>
        <p:nvSpPr>
          <p:cNvPr id="24" name="TextBox 23">
            <a:extLst>
              <a:ext uri="{FF2B5EF4-FFF2-40B4-BE49-F238E27FC236}">
                <a16:creationId xmlns:a16="http://schemas.microsoft.com/office/drawing/2014/main" id="{E5D59BD5-2136-3B32-7C40-2F6028B9FFFC}"/>
              </a:ext>
            </a:extLst>
          </p:cNvPr>
          <p:cNvSpPr txBox="1"/>
          <p:nvPr/>
        </p:nvSpPr>
        <p:spPr>
          <a:xfrm>
            <a:off x="5275319" y="1914626"/>
            <a:ext cx="3438762" cy="369332"/>
          </a:xfrm>
          <a:prstGeom prst="rect">
            <a:avLst/>
          </a:prstGeom>
          <a:noFill/>
        </p:spPr>
        <p:txBody>
          <a:bodyPr wrap="none" rtlCol="0">
            <a:spAutoFit/>
          </a:bodyPr>
          <a:lstStyle/>
          <a:p>
            <a:r>
              <a:rPr lang="en-US" sz="900"/>
              <a:t>see Fig. 1 of C Jean-Mistral et al 2010 Smart Mater. Struct. 19 085012,</a:t>
            </a:r>
            <a:br>
              <a:rPr lang="en-US" sz="900"/>
            </a:br>
            <a:r>
              <a:rPr lang="en-US" sz="900"/>
              <a:t>doi:10.1088/0964-1726/19/8/085012</a:t>
            </a:r>
          </a:p>
        </p:txBody>
      </p:sp>
    </p:spTree>
    <p:extLst>
      <p:ext uri="{BB962C8B-B14F-4D97-AF65-F5344CB8AC3E}">
        <p14:creationId xmlns:p14="http://schemas.microsoft.com/office/powerpoint/2010/main" val="189833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Materials (Qn# 2, 7)</a:t>
            </a:r>
          </a:p>
        </p:txBody>
      </p:sp>
      <p:sp>
        <p:nvSpPr>
          <p:cNvPr id="4" name="TextBox 3">
            <a:extLst>
              <a:ext uri="{FF2B5EF4-FFF2-40B4-BE49-F238E27FC236}">
                <a16:creationId xmlns:a16="http://schemas.microsoft.com/office/drawing/2014/main" id="{B9B892D6-0D21-6BD5-C360-1871BF56C32C}"/>
              </a:ext>
            </a:extLst>
          </p:cNvPr>
          <p:cNvSpPr txBox="1"/>
          <p:nvPr/>
        </p:nvSpPr>
        <p:spPr>
          <a:xfrm>
            <a:off x="993802" y="779788"/>
            <a:ext cx="2146934" cy="1200329"/>
          </a:xfrm>
          <a:prstGeom prst="rect">
            <a:avLst/>
          </a:prstGeom>
          <a:noFill/>
        </p:spPr>
        <p:txBody>
          <a:bodyPr wrap="none" rtlCol="0">
            <a:spAutoFit/>
          </a:bodyPr>
          <a:lstStyle/>
          <a:p>
            <a:pPr marL="285750" indent="-285750">
              <a:buFont typeface="Arial" panose="020B0604020202020204" pitchFamily="34" charset="0"/>
              <a:buChar char="•"/>
            </a:pPr>
            <a:r>
              <a:rPr lang="en-US"/>
              <a:t>Special material?</a:t>
            </a:r>
          </a:p>
          <a:p>
            <a:pPr marL="285750" indent="-285750">
              <a:buFont typeface="Arial" panose="020B0604020202020204" pitchFamily="34" charset="0"/>
              <a:buChar char="•"/>
            </a:pPr>
            <a:r>
              <a:rPr lang="en-US"/>
              <a:t>Expensive?</a:t>
            </a:r>
          </a:p>
          <a:p>
            <a:pPr marL="285750" indent="-285750">
              <a:buFont typeface="Arial" panose="020B0604020202020204" pitchFamily="34" charset="0"/>
              <a:buChar char="•"/>
            </a:pPr>
            <a:r>
              <a:rPr lang="en-US"/>
              <a:t>Hazardous?</a:t>
            </a:r>
          </a:p>
          <a:p>
            <a:pPr marL="285750" indent="-285750">
              <a:buFont typeface="Arial" panose="020B0604020202020204" pitchFamily="34" charset="0"/>
              <a:buChar char="•"/>
            </a:pPr>
            <a:r>
              <a:rPr lang="en-US"/>
              <a:t>Supply risk?</a:t>
            </a:r>
          </a:p>
        </p:txBody>
      </p:sp>
      <p:pic>
        <p:nvPicPr>
          <p:cNvPr id="3" name="Picture 2">
            <a:extLst>
              <a:ext uri="{FF2B5EF4-FFF2-40B4-BE49-F238E27FC236}">
                <a16:creationId xmlns:a16="http://schemas.microsoft.com/office/drawing/2014/main" id="{82D02A8B-AD61-A25B-D4B4-77940F874133}"/>
              </a:ext>
            </a:extLst>
          </p:cNvPr>
          <p:cNvPicPr>
            <a:picLocks noChangeAspect="1"/>
          </p:cNvPicPr>
          <p:nvPr/>
        </p:nvPicPr>
        <p:blipFill>
          <a:blip r:embed="rId2"/>
          <a:stretch>
            <a:fillRect/>
          </a:stretch>
        </p:blipFill>
        <p:spPr>
          <a:xfrm>
            <a:off x="742246" y="2114095"/>
            <a:ext cx="3690356" cy="2677521"/>
          </a:xfrm>
          <a:prstGeom prst="rect">
            <a:avLst/>
          </a:prstGeom>
        </p:spPr>
      </p:pic>
      <p:sp>
        <p:nvSpPr>
          <p:cNvPr id="7" name="TextBox 6">
            <a:extLst>
              <a:ext uri="{FF2B5EF4-FFF2-40B4-BE49-F238E27FC236}">
                <a16:creationId xmlns:a16="http://schemas.microsoft.com/office/drawing/2014/main" id="{39DE385F-5F73-721A-4016-A48C363DAAB7}"/>
              </a:ext>
            </a:extLst>
          </p:cNvPr>
          <p:cNvSpPr txBox="1"/>
          <p:nvPr/>
        </p:nvSpPr>
        <p:spPr>
          <a:xfrm>
            <a:off x="-54014" y="4562477"/>
            <a:ext cx="6028316" cy="415498"/>
          </a:xfrm>
          <a:prstGeom prst="rect">
            <a:avLst/>
          </a:prstGeom>
          <a:noFill/>
        </p:spPr>
        <p:txBody>
          <a:bodyPr wrap="square" rtlCol="0">
            <a:spAutoFit/>
          </a:bodyPr>
          <a:lstStyle/>
          <a:p>
            <a:r>
              <a:rPr lang="en-US" sz="1200"/>
              <a:t>Share of top producing countries in total processing of selected minerals and fossil fuels, 2019</a:t>
            </a:r>
            <a:endParaRPr lang="en-US" sz="900"/>
          </a:p>
          <a:p>
            <a:r>
              <a:rPr lang="en-US" sz="900"/>
              <a:t>https://www.iea.org/reports/introducing-the-critical-minerals-policy-tracker/ensuring-supply-reliability-and-resiliency</a:t>
            </a:r>
          </a:p>
        </p:txBody>
      </p:sp>
      <p:pic>
        <p:nvPicPr>
          <p:cNvPr id="11" name="Picture 10" descr="A chart of different types of energy&#10;&#10;Description automatically generated with medium confidence">
            <a:extLst>
              <a:ext uri="{FF2B5EF4-FFF2-40B4-BE49-F238E27FC236}">
                <a16:creationId xmlns:a16="http://schemas.microsoft.com/office/drawing/2014/main" id="{27F4E9B5-1168-A9C6-2F60-174D99564B91}"/>
              </a:ext>
            </a:extLst>
          </p:cNvPr>
          <p:cNvPicPr>
            <a:picLocks noChangeAspect="1"/>
          </p:cNvPicPr>
          <p:nvPr/>
        </p:nvPicPr>
        <p:blipFill>
          <a:blip r:embed="rId3"/>
          <a:stretch>
            <a:fillRect/>
          </a:stretch>
        </p:blipFill>
        <p:spPr>
          <a:xfrm>
            <a:off x="5519822" y="640376"/>
            <a:ext cx="3541776" cy="3697224"/>
          </a:xfrm>
          <a:prstGeom prst="rect">
            <a:avLst/>
          </a:prstGeom>
        </p:spPr>
      </p:pic>
      <p:sp>
        <p:nvSpPr>
          <p:cNvPr id="5" name="TextBox 4">
            <a:extLst>
              <a:ext uri="{FF2B5EF4-FFF2-40B4-BE49-F238E27FC236}">
                <a16:creationId xmlns:a16="http://schemas.microsoft.com/office/drawing/2014/main" id="{049AC793-9DCA-774B-2F16-33F0DA4670BD}"/>
              </a:ext>
            </a:extLst>
          </p:cNvPr>
          <p:cNvSpPr txBox="1"/>
          <p:nvPr/>
        </p:nvSpPr>
        <p:spPr>
          <a:xfrm>
            <a:off x="5918273" y="4267326"/>
            <a:ext cx="3120324" cy="507831"/>
          </a:xfrm>
          <a:prstGeom prst="rect">
            <a:avLst/>
          </a:prstGeom>
          <a:noFill/>
        </p:spPr>
        <p:txBody>
          <a:bodyPr wrap="square" lIns="91440" tIns="45720" rIns="91440" bIns="45720" rtlCol="0" anchor="t">
            <a:spAutoFit/>
          </a:bodyPr>
          <a:lstStyle/>
          <a:p>
            <a:r>
              <a:rPr lang="en-US" sz="900"/>
              <a:t>DOE Critical Materials Assessment, July 2023, https://www.energy.gov/eere/articles/us-department-energy-releases-2023-critical-materials-assessment-evaluate-supply</a:t>
            </a:r>
          </a:p>
        </p:txBody>
      </p:sp>
    </p:spTree>
    <p:extLst>
      <p:ext uri="{BB962C8B-B14F-4D97-AF65-F5344CB8AC3E}">
        <p14:creationId xmlns:p14="http://schemas.microsoft.com/office/powerpoint/2010/main" val="368601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Manufacturing (Qn# 4, 5, 8)</a:t>
            </a:r>
          </a:p>
        </p:txBody>
      </p:sp>
      <p:pic>
        <p:nvPicPr>
          <p:cNvPr id="9" name="Picture 8" descr="A close-up of a machine&#10;&#10;Description automatically generated">
            <a:extLst>
              <a:ext uri="{FF2B5EF4-FFF2-40B4-BE49-F238E27FC236}">
                <a16:creationId xmlns:a16="http://schemas.microsoft.com/office/drawing/2014/main" id="{CB700371-3324-4C87-F584-88DC974471A7}"/>
              </a:ext>
            </a:extLst>
          </p:cNvPr>
          <p:cNvPicPr>
            <a:picLocks noChangeAspect="1"/>
          </p:cNvPicPr>
          <p:nvPr/>
        </p:nvPicPr>
        <p:blipFill>
          <a:blip r:embed="rId2"/>
          <a:stretch>
            <a:fillRect/>
          </a:stretch>
        </p:blipFill>
        <p:spPr>
          <a:xfrm>
            <a:off x="4725192" y="3092719"/>
            <a:ext cx="4320701" cy="1802129"/>
          </a:xfrm>
          <a:prstGeom prst="rect">
            <a:avLst/>
          </a:prstGeom>
        </p:spPr>
      </p:pic>
      <p:pic>
        <p:nvPicPr>
          <p:cNvPr id="13" name="Picture 12" descr="A graph of different parts&#10;&#10;Description automatically generated">
            <a:extLst>
              <a:ext uri="{FF2B5EF4-FFF2-40B4-BE49-F238E27FC236}">
                <a16:creationId xmlns:a16="http://schemas.microsoft.com/office/drawing/2014/main" id="{D0293CB4-3802-5F04-FB92-F5B0D0F40766}"/>
              </a:ext>
            </a:extLst>
          </p:cNvPr>
          <p:cNvPicPr>
            <a:picLocks noChangeAspect="1"/>
          </p:cNvPicPr>
          <p:nvPr/>
        </p:nvPicPr>
        <p:blipFill>
          <a:blip r:embed="rId3"/>
          <a:stretch>
            <a:fillRect/>
          </a:stretch>
        </p:blipFill>
        <p:spPr>
          <a:xfrm>
            <a:off x="4829791" y="575541"/>
            <a:ext cx="4314209" cy="2366532"/>
          </a:xfrm>
          <a:prstGeom prst="rect">
            <a:avLst/>
          </a:prstGeom>
          <a:ln>
            <a:noFill/>
          </a:ln>
        </p:spPr>
      </p:pic>
      <p:sp>
        <p:nvSpPr>
          <p:cNvPr id="14" name="TextBox 13">
            <a:extLst>
              <a:ext uri="{FF2B5EF4-FFF2-40B4-BE49-F238E27FC236}">
                <a16:creationId xmlns:a16="http://schemas.microsoft.com/office/drawing/2014/main" id="{5BEF9301-954D-B3C3-9F3F-052B364C3CA1}"/>
              </a:ext>
            </a:extLst>
          </p:cNvPr>
          <p:cNvSpPr txBox="1"/>
          <p:nvPr/>
        </p:nvSpPr>
        <p:spPr>
          <a:xfrm>
            <a:off x="3745485" y="2862893"/>
            <a:ext cx="5496212" cy="230832"/>
          </a:xfrm>
          <a:prstGeom prst="rect">
            <a:avLst/>
          </a:prstGeom>
          <a:noFill/>
        </p:spPr>
        <p:txBody>
          <a:bodyPr wrap="square" lIns="91440" tIns="45720" rIns="91440" bIns="45720" rtlCol="0" anchor="t">
            <a:spAutoFit/>
          </a:bodyPr>
          <a:lstStyle/>
          <a:p>
            <a:r>
              <a:rPr lang="en-US" sz="900">
                <a:hlinkClick r:id="rId4"/>
              </a:rPr>
              <a:t>https://www.dti.dk/specialists/introduction-to-3d-printing/learn-the-best-new-manufacturing-technology/40476</a:t>
            </a:r>
            <a:r>
              <a:rPr lang="en-US" sz="900"/>
              <a:t> </a:t>
            </a:r>
          </a:p>
        </p:txBody>
      </p:sp>
      <p:sp>
        <p:nvSpPr>
          <p:cNvPr id="15" name="TextBox 14">
            <a:extLst>
              <a:ext uri="{FF2B5EF4-FFF2-40B4-BE49-F238E27FC236}">
                <a16:creationId xmlns:a16="http://schemas.microsoft.com/office/drawing/2014/main" id="{93A0B930-914B-076D-E3AC-58C2AC7B12C3}"/>
              </a:ext>
            </a:extLst>
          </p:cNvPr>
          <p:cNvSpPr txBox="1"/>
          <p:nvPr/>
        </p:nvSpPr>
        <p:spPr>
          <a:xfrm>
            <a:off x="1460127" y="4074941"/>
            <a:ext cx="3283053" cy="1015663"/>
          </a:xfrm>
          <a:prstGeom prst="rect">
            <a:avLst/>
          </a:prstGeom>
          <a:noFill/>
        </p:spPr>
        <p:txBody>
          <a:bodyPr wrap="square" lIns="91440" tIns="45720" rIns="91440" bIns="45720" rtlCol="0" anchor="t">
            <a:spAutoFit/>
          </a:bodyPr>
          <a:lstStyle/>
          <a:p>
            <a:pPr algn="r"/>
            <a:r>
              <a:rPr lang="en-US" sz="1200"/>
              <a:t>Examples of R2R Products: Battery Electrode (left)</a:t>
            </a:r>
            <a:br>
              <a:rPr lang="en-US" sz="1200"/>
            </a:br>
            <a:r>
              <a:rPr lang="en-US" sz="1200"/>
              <a:t>and Thin Film Photovoltaic Module (right)</a:t>
            </a:r>
            <a:br>
              <a:rPr lang="en-US" sz="1200"/>
            </a:br>
            <a:r>
              <a:rPr lang="en-US" sz="900"/>
              <a:t>Innovating Clean Energy Technologies in Advanced Manufacturing,</a:t>
            </a:r>
            <a:br>
              <a:rPr lang="en-US" sz="900"/>
            </a:br>
            <a:r>
              <a:rPr lang="en-US" sz="900"/>
              <a:t>DOE Quadrennial Technology Review 2015,</a:t>
            </a:r>
            <a:br>
              <a:rPr lang="en-US" sz="900">
                <a:ea typeface="+mn-lt"/>
                <a:cs typeface="+mn-lt"/>
              </a:rPr>
            </a:br>
            <a:r>
              <a:rPr lang="en-US" sz="900">
                <a:ea typeface="+mn-lt"/>
                <a:cs typeface="+mn-lt"/>
                <a:hlinkClick r:id="rId5"/>
              </a:rPr>
              <a:t>https://www.energy.gov/quadrennial-technology-review-2015</a:t>
            </a:r>
            <a:endParaRPr lang="en-US" sz="900">
              <a:cs typeface="Calibri"/>
            </a:endParaRPr>
          </a:p>
        </p:txBody>
      </p:sp>
      <p:sp>
        <p:nvSpPr>
          <p:cNvPr id="3" name="TextBox 2">
            <a:extLst>
              <a:ext uri="{FF2B5EF4-FFF2-40B4-BE49-F238E27FC236}">
                <a16:creationId xmlns:a16="http://schemas.microsoft.com/office/drawing/2014/main" id="{15F523D5-4A69-10C2-DEB0-26C87C2628AC}"/>
              </a:ext>
            </a:extLst>
          </p:cNvPr>
          <p:cNvSpPr txBox="1"/>
          <p:nvPr/>
        </p:nvSpPr>
        <p:spPr>
          <a:xfrm>
            <a:off x="417297" y="1045207"/>
            <a:ext cx="4130380" cy="2585323"/>
          </a:xfrm>
          <a:prstGeom prst="rect">
            <a:avLst/>
          </a:prstGeom>
          <a:noFill/>
        </p:spPr>
        <p:txBody>
          <a:bodyPr wrap="square" rtlCol="0">
            <a:spAutoFit/>
          </a:bodyPr>
          <a:lstStyle/>
          <a:p>
            <a:pPr marL="285750" indent="-285750">
              <a:buFont typeface="Arial" panose="020B0604020202020204" pitchFamily="34" charset="0"/>
              <a:buChar char="•"/>
            </a:pPr>
            <a:r>
              <a:rPr lang="en-US"/>
              <a:t>COTS vs. custom parts</a:t>
            </a:r>
          </a:p>
          <a:p>
            <a:pPr marL="285750" indent="-285750">
              <a:buFont typeface="Arial" panose="020B0604020202020204" pitchFamily="34" charset="0"/>
              <a:buChar char="•"/>
            </a:pPr>
            <a:r>
              <a:rPr lang="en-US"/>
              <a:t>Can be mass produced cost-effectively, e. g. roll-to-roll </a:t>
            </a:r>
          </a:p>
          <a:p>
            <a:pPr marL="285750" indent="-285750">
              <a:buFont typeface="Arial" panose="020B0604020202020204" pitchFamily="34" charset="0"/>
              <a:buChar char="•"/>
            </a:pPr>
            <a:r>
              <a:rPr lang="en-US"/>
              <a:t>Need new manufacturing capabilities? </a:t>
            </a:r>
          </a:p>
          <a:p>
            <a:pPr marL="285750" indent="-285750">
              <a:buFont typeface="Arial" panose="020B0604020202020204" pitchFamily="34" charset="0"/>
              <a:buChar char="•"/>
            </a:pPr>
            <a:r>
              <a:rPr lang="en-US"/>
              <a:t>Require specialized skills or new workforce expertise?</a:t>
            </a:r>
          </a:p>
          <a:p>
            <a:pPr marL="285750" indent="-285750">
              <a:buFont typeface="Arial" panose="020B0604020202020204" pitchFamily="34" charset="0"/>
              <a:buChar char="•"/>
            </a:pPr>
            <a:r>
              <a:rPr lang="en-US"/>
              <a:t>Dangerous work conditions?</a:t>
            </a:r>
          </a:p>
          <a:p>
            <a:pPr marL="285750" indent="-285750">
              <a:buFont typeface="Arial" panose="020B0604020202020204" pitchFamily="34" charset="0"/>
              <a:buChar char="•"/>
            </a:pPr>
            <a:r>
              <a:rPr lang="en-US"/>
              <a:t>Hazardous materials?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300889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Durability, Reliability (Qn# 6)</a:t>
            </a:r>
          </a:p>
        </p:txBody>
      </p:sp>
      <p:sp>
        <p:nvSpPr>
          <p:cNvPr id="3" name="TextBox 2">
            <a:extLst>
              <a:ext uri="{FF2B5EF4-FFF2-40B4-BE49-F238E27FC236}">
                <a16:creationId xmlns:a16="http://schemas.microsoft.com/office/drawing/2014/main" id="{98CBD3BC-6204-F89E-AC4D-F449F5211674}"/>
              </a:ext>
            </a:extLst>
          </p:cNvPr>
          <p:cNvSpPr txBox="1"/>
          <p:nvPr/>
        </p:nvSpPr>
        <p:spPr>
          <a:xfrm>
            <a:off x="311077" y="1123854"/>
            <a:ext cx="3947939" cy="1754326"/>
          </a:xfrm>
          <a:prstGeom prst="rect">
            <a:avLst/>
          </a:prstGeom>
          <a:noFill/>
        </p:spPr>
        <p:txBody>
          <a:bodyPr wrap="square" rtlCol="0">
            <a:spAutoFit/>
          </a:bodyPr>
          <a:lstStyle/>
          <a:p>
            <a:pPr marL="285750" indent="-285750">
              <a:buFont typeface="Arial" panose="020B0604020202020204" pitchFamily="34" charset="0"/>
              <a:buChar char="•"/>
            </a:pPr>
            <a:r>
              <a:rPr lang="en-US"/>
              <a:t>Failure modes</a:t>
            </a:r>
          </a:p>
          <a:p>
            <a:pPr marL="285750" indent="-285750">
              <a:buFont typeface="Arial" panose="020B0604020202020204" pitchFamily="34" charset="0"/>
              <a:buChar char="•"/>
            </a:pPr>
            <a:r>
              <a:rPr lang="en-US"/>
              <a:t>Failure rate, Mean time to fail (MTTF)</a:t>
            </a:r>
          </a:p>
          <a:p>
            <a:pPr marL="285750" indent="-285750">
              <a:buFont typeface="Arial" panose="020B0604020202020204" pitchFamily="34" charset="0"/>
              <a:buChar char="•"/>
            </a:pPr>
            <a:r>
              <a:rPr lang="en-US"/>
              <a:t>Consequences of DEEC failure: safety, environmental, economic?</a:t>
            </a:r>
          </a:p>
          <a:p>
            <a:pPr marL="285750" indent="-285750">
              <a:buFont typeface="Arial" panose="020B0604020202020204" pitchFamily="34" charset="0"/>
              <a:buChar char="•"/>
            </a:pPr>
            <a:r>
              <a:rPr lang="en-US"/>
              <a:t>Build redundancy</a:t>
            </a:r>
          </a:p>
          <a:p>
            <a:pPr marL="285750" indent="-285750">
              <a:buFont typeface="Arial" panose="020B0604020202020204" pitchFamily="34" charset="0"/>
              <a:buChar char="•"/>
            </a:pPr>
            <a:r>
              <a:rPr lang="en-US"/>
              <a:t>Make components easily replaceable</a:t>
            </a:r>
          </a:p>
        </p:txBody>
      </p:sp>
      <p:sp>
        <p:nvSpPr>
          <p:cNvPr id="8" name="TextBox 7">
            <a:extLst>
              <a:ext uri="{FF2B5EF4-FFF2-40B4-BE49-F238E27FC236}">
                <a16:creationId xmlns:a16="http://schemas.microsoft.com/office/drawing/2014/main" id="{C0087AEF-D1B3-1E31-A828-58C121F9ED38}"/>
              </a:ext>
            </a:extLst>
          </p:cNvPr>
          <p:cNvSpPr txBox="1"/>
          <p:nvPr/>
        </p:nvSpPr>
        <p:spPr>
          <a:xfrm>
            <a:off x="3836909" y="4337620"/>
            <a:ext cx="5281204" cy="553998"/>
          </a:xfrm>
          <a:prstGeom prst="rect">
            <a:avLst/>
          </a:prstGeom>
          <a:noFill/>
        </p:spPr>
        <p:txBody>
          <a:bodyPr wrap="square" lIns="91440" tIns="45720" rIns="91440" bIns="45720" rtlCol="0" anchor="t">
            <a:spAutoFit/>
          </a:bodyPr>
          <a:lstStyle/>
          <a:p>
            <a:r>
              <a:rPr lang="en-US" sz="1200"/>
              <a:t>Failure rates (failures/unit/year) of WEC subsystems:</a:t>
            </a:r>
            <a:r>
              <a:rPr lang="en-US" sz="1200">
                <a:solidFill>
                  <a:srgbClr val="333333"/>
                </a:solidFill>
              </a:rPr>
              <a:t> </a:t>
            </a:r>
            <a:r>
              <a:rPr lang="en-US" sz="1200">
                <a:solidFill>
                  <a:srgbClr val="0070C0"/>
                </a:solidFill>
                <a:sym typeface="Wingdings" panose="05000000000000000000" pitchFamily="2" charset="2"/>
              </a:rPr>
              <a:t></a:t>
            </a:r>
            <a:r>
              <a:rPr lang="en-US" sz="1200"/>
              <a:t>structure, </a:t>
            </a:r>
            <a:r>
              <a:rPr lang="en-US" sz="1200">
                <a:solidFill>
                  <a:srgbClr val="C00000"/>
                </a:solidFill>
                <a:sym typeface="Wingdings" panose="05000000000000000000" pitchFamily="2" charset="2"/>
              </a:rPr>
              <a:t></a:t>
            </a:r>
            <a:r>
              <a:rPr lang="en-US" sz="1200"/>
              <a:t>PTO, </a:t>
            </a:r>
            <a:r>
              <a:rPr lang="en-US" sz="1200">
                <a:solidFill>
                  <a:schemeClr val="bg1">
                    <a:lumMod val="85000"/>
                  </a:schemeClr>
                </a:solidFill>
                <a:sym typeface="Wingdings" panose="05000000000000000000" pitchFamily="2" charset="2"/>
              </a:rPr>
              <a:t></a:t>
            </a:r>
            <a:r>
              <a:rPr lang="en-US" sz="1200"/>
              <a:t>auxiliary</a:t>
            </a:r>
            <a:br>
              <a:rPr lang="en-US" sz="1200"/>
            </a:br>
            <a:r>
              <a:rPr lang="en-US" sz="900"/>
              <a:t>Table 17 of </a:t>
            </a:r>
            <a:r>
              <a:rPr lang="en-US" sz="900" i="1"/>
              <a:t>Reliability Analysis of Wave Energy Converters</a:t>
            </a:r>
            <a:r>
              <a:rPr lang="en-US" sz="900"/>
              <a:t>, Ricardo Antonio Lopez-Chavez, PhD Energy Systems, The University of Edinburgh, 2019, </a:t>
            </a:r>
            <a:r>
              <a:rPr lang="en-US" sz="900">
                <a:hlinkClick r:id="rId2"/>
              </a:rPr>
              <a:t>https://era.ed.ac.uk/handle/1842/38876</a:t>
            </a:r>
            <a:r>
              <a:rPr lang="en-US" sz="900"/>
              <a:t> </a:t>
            </a:r>
            <a:endParaRPr lang="en-US"/>
          </a:p>
        </p:txBody>
      </p:sp>
      <p:pic>
        <p:nvPicPr>
          <p:cNvPr id="6" name="Picture 5">
            <a:extLst>
              <a:ext uri="{FF2B5EF4-FFF2-40B4-BE49-F238E27FC236}">
                <a16:creationId xmlns:a16="http://schemas.microsoft.com/office/drawing/2014/main" id="{49AA4C13-9FA7-8202-3F94-CE114F7B0DD6}"/>
              </a:ext>
            </a:extLst>
          </p:cNvPr>
          <p:cNvPicPr>
            <a:picLocks noChangeAspect="1"/>
          </p:cNvPicPr>
          <p:nvPr/>
        </p:nvPicPr>
        <p:blipFill>
          <a:blip r:embed="rId3"/>
          <a:stretch>
            <a:fillRect/>
          </a:stretch>
        </p:blipFill>
        <p:spPr>
          <a:xfrm>
            <a:off x="4259016" y="724962"/>
            <a:ext cx="4884984" cy="3545423"/>
          </a:xfrm>
          <a:prstGeom prst="rect">
            <a:avLst/>
          </a:prstGeom>
        </p:spPr>
      </p:pic>
    </p:spTree>
    <p:extLst>
      <p:ext uri="{BB962C8B-B14F-4D97-AF65-F5344CB8AC3E}">
        <p14:creationId xmlns:p14="http://schemas.microsoft.com/office/powerpoint/2010/main" val="216864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Safety (Qn# 10, 11)</a:t>
            </a:r>
          </a:p>
        </p:txBody>
      </p:sp>
      <p:sp>
        <p:nvSpPr>
          <p:cNvPr id="3" name="TextBox 2">
            <a:extLst>
              <a:ext uri="{FF2B5EF4-FFF2-40B4-BE49-F238E27FC236}">
                <a16:creationId xmlns:a16="http://schemas.microsoft.com/office/drawing/2014/main" id="{EC9A67A9-29DB-9CE4-C3CE-6FA9010ACBF5}"/>
              </a:ext>
            </a:extLst>
          </p:cNvPr>
          <p:cNvSpPr txBox="1"/>
          <p:nvPr/>
        </p:nvSpPr>
        <p:spPr>
          <a:xfrm>
            <a:off x="837259" y="1515817"/>
            <a:ext cx="7469481" cy="2585323"/>
          </a:xfrm>
          <a:prstGeom prst="rect">
            <a:avLst/>
          </a:prstGeom>
          <a:noFill/>
        </p:spPr>
        <p:txBody>
          <a:bodyPr wrap="none" rtlCol="0">
            <a:spAutoFit/>
          </a:bodyPr>
          <a:lstStyle/>
          <a:p>
            <a:pPr marL="285750" indent="-285750">
              <a:buFont typeface="Arial" panose="020B0604020202020204" pitchFamily="34" charset="0"/>
              <a:buChar char="•"/>
            </a:pPr>
            <a:r>
              <a:rPr lang="en-US"/>
              <a:t>Risk to people, property, and/or environment at any stage of the life cycle?</a:t>
            </a:r>
          </a:p>
          <a:p>
            <a:pPr marL="285750" indent="-285750">
              <a:buFont typeface="Arial" panose="020B0604020202020204" pitchFamily="34" charset="0"/>
              <a:buChar char="•"/>
            </a:pPr>
            <a:r>
              <a:rPr lang="en-US"/>
              <a:t>Hazardous material?</a:t>
            </a:r>
          </a:p>
          <a:p>
            <a:pPr marL="285750" indent="-285750">
              <a:buFont typeface="Arial" panose="020B0604020202020204" pitchFamily="34" charset="0"/>
              <a:buChar char="•"/>
            </a:pPr>
            <a:r>
              <a:rPr lang="en-US"/>
              <a:t>Exposure to high voltage?</a:t>
            </a:r>
          </a:p>
          <a:p>
            <a:pPr marL="285750" indent="-285750">
              <a:buFont typeface="Arial" panose="020B0604020202020204" pitchFamily="34" charset="0"/>
              <a:buChar char="•"/>
            </a:pPr>
            <a:r>
              <a:rPr lang="en-US"/>
              <a:t>Access to dangerous parts?</a:t>
            </a:r>
          </a:p>
          <a:p>
            <a:pPr marL="285750" indent="-285750">
              <a:buFont typeface="Arial" panose="020B0604020202020204" pitchFamily="34" charset="0"/>
              <a:buChar char="•"/>
            </a:pPr>
            <a:r>
              <a:rPr lang="en-US"/>
              <a:t>Adequate safety systems can be put in place?</a:t>
            </a:r>
          </a:p>
          <a:p>
            <a:pPr marL="285750" indent="-285750">
              <a:buFont typeface="Arial" panose="020B0604020202020204" pitchFamily="34" charset="0"/>
              <a:buChar char="•"/>
            </a:pPr>
            <a:r>
              <a:rPr lang="en-US"/>
              <a:t>All activities are well understood?</a:t>
            </a:r>
          </a:p>
          <a:p>
            <a:pPr marL="285750" indent="-285750">
              <a:buFont typeface="Arial" panose="020B0604020202020204" pitchFamily="34" charset="0"/>
              <a:buChar char="•"/>
            </a:pPr>
            <a:r>
              <a:rPr lang="en-US"/>
              <a:t>Safe operating procedures can be established?</a:t>
            </a:r>
          </a:p>
          <a:p>
            <a:endParaRPr lang="en-US"/>
          </a:p>
          <a:p>
            <a:endParaRPr lang="en-US"/>
          </a:p>
        </p:txBody>
      </p:sp>
    </p:spTree>
    <p:extLst>
      <p:ext uri="{BB962C8B-B14F-4D97-AF65-F5344CB8AC3E}">
        <p14:creationId xmlns:p14="http://schemas.microsoft.com/office/powerpoint/2010/main" val="1233613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External Power Input (Qn# 12)</a:t>
            </a:r>
          </a:p>
        </p:txBody>
      </p:sp>
      <p:sp>
        <p:nvSpPr>
          <p:cNvPr id="3" name="TextBox 2">
            <a:extLst>
              <a:ext uri="{FF2B5EF4-FFF2-40B4-BE49-F238E27FC236}">
                <a16:creationId xmlns:a16="http://schemas.microsoft.com/office/drawing/2014/main" id="{4F1289DA-7D81-064B-F3EA-3D3A83609E0D}"/>
              </a:ext>
            </a:extLst>
          </p:cNvPr>
          <p:cNvSpPr txBox="1"/>
          <p:nvPr/>
        </p:nvSpPr>
        <p:spPr>
          <a:xfrm>
            <a:off x="1017634" y="1984787"/>
            <a:ext cx="7057573" cy="923330"/>
          </a:xfrm>
          <a:prstGeom prst="rect">
            <a:avLst/>
          </a:prstGeom>
          <a:noFill/>
        </p:spPr>
        <p:txBody>
          <a:bodyPr wrap="none" rtlCol="0">
            <a:spAutoFit/>
          </a:bodyPr>
          <a:lstStyle/>
          <a:p>
            <a:pPr marL="285750" indent="-285750">
              <a:buFont typeface="Arial" panose="020B0604020202020204" pitchFamily="34" charset="0"/>
              <a:buChar char="•"/>
            </a:pPr>
            <a:r>
              <a:rPr lang="en-US"/>
              <a:t>Require external power input?</a:t>
            </a:r>
          </a:p>
          <a:p>
            <a:pPr marL="285750" indent="-285750">
              <a:buFont typeface="Arial" panose="020B0604020202020204" pitchFamily="34" charset="0"/>
              <a:buChar char="•"/>
            </a:pPr>
            <a:r>
              <a:rPr lang="en-US"/>
              <a:t>Risk of damage from an abrupt disconnection of external power input?</a:t>
            </a:r>
          </a:p>
          <a:p>
            <a:pPr marL="285750" indent="-285750">
              <a:buFont typeface="Arial" panose="020B0604020202020204" pitchFamily="34" charset="0"/>
              <a:buChar char="•"/>
            </a:pPr>
            <a:r>
              <a:rPr lang="en-US"/>
              <a:t>Local energy storage?</a:t>
            </a:r>
          </a:p>
        </p:txBody>
      </p:sp>
    </p:spTree>
    <p:extLst>
      <p:ext uri="{BB962C8B-B14F-4D97-AF65-F5344CB8AC3E}">
        <p14:creationId xmlns:p14="http://schemas.microsoft.com/office/powerpoint/2010/main" val="327569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1D0D-D303-D2E8-29CC-54AB38D537B8}"/>
              </a:ext>
            </a:extLst>
          </p:cNvPr>
          <p:cNvSpPr>
            <a:spLocks noGrp="1"/>
          </p:cNvSpPr>
          <p:nvPr>
            <p:ph type="title"/>
          </p:nvPr>
        </p:nvSpPr>
        <p:spPr/>
        <p:txBody>
          <a:bodyPr/>
          <a:lstStyle/>
          <a:p>
            <a:r>
              <a:rPr lang="en-US"/>
              <a:t>Innovating Distributed Embedded Energy Prize</a:t>
            </a:r>
          </a:p>
        </p:txBody>
      </p:sp>
      <p:pic>
        <p:nvPicPr>
          <p:cNvPr id="3" name="Content Placeholder 4" descr="A screenshot of a video game&#10;&#10;Description automatically generated with medium confidence">
            <a:extLst>
              <a:ext uri="{FF2B5EF4-FFF2-40B4-BE49-F238E27FC236}">
                <a16:creationId xmlns:a16="http://schemas.microsoft.com/office/drawing/2014/main" id="{A08FFEDC-0324-E31A-12EE-4815AB5E40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603" y="884620"/>
            <a:ext cx="7160682" cy="4027884"/>
          </a:xfrm>
          <a:prstGeom prst="rect">
            <a:avLst/>
          </a:prstGeom>
        </p:spPr>
      </p:pic>
      <p:sp>
        <p:nvSpPr>
          <p:cNvPr id="4" name="TextBox 3">
            <a:extLst>
              <a:ext uri="{FF2B5EF4-FFF2-40B4-BE49-F238E27FC236}">
                <a16:creationId xmlns:a16="http://schemas.microsoft.com/office/drawing/2014/main" id="{ECB983DB-5C43-CBDE-416D-6E18D20A4356}"/>
              </a:ext>
            </a:extLst>
          </p:cNvPr>
          <p:cNvSpPr txBox="1"/>
          <p:nvPr/>
        </p:nvSpPr>
        <p:spPr>
          <a:xfrm>
            <a:off x="7406223" y="844886"/>
            <a:ext cx="1639587" cy="4298613"/>
          </a:xfrm>
          <a:prstGeom prst="rect">
            <a:avLst/>
          </a:prstGeom>
          <a:noFill/>
        </p:spPr>
        <p:txBody>
          <a:bodyPr wrap="square" rtlCol="0">
            <a:spAutoFit/>
          </a:bodyPr>
          <a:lstStyle/>
          <a:p>
            <a:pPr marL="214313" indent="-214313" defTabSz="685800">
              <a:spcBef>
                <a:spcPts val="450"/>
              </a:spcBef>
              <a:spcAft>
                <a:spcPts val="450"/>
              </a:spcAft>
              <a:buFont typeface="Arial" panose="020B0604020202020204" pitchFamily="34" charset="0"/>
              <a:buChar char="•"/>
              <a:defRPr/>
            </a:pPr>
            <a:r>
              <a:rPr lang="en-US" sz="1500" b="1">
                <a:solidFill>
                  <a:prstClr val="black"/>
                </a:solidFill>
              </a:rPr>
              <a:t>$2.3M prize pool</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Three phases over two years</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19 awards made in Phase I</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Incentivize progress in early-stage research</a:t>
            </a:r>
          </a:p>
          <a:p>
            <a:pPr marL="214313" indent="-214313" defTabSz="685800">
              <a:spcBef>
                <a:spcPts val="450"/>
              </a:spcBef>
              <a:spcAft>
                <a:spcPts val="450"/>
              </a:spcAft>
              <a:buFont typeface="Arial" panose="020B0604020202020204" pitchFamily="34" charset="0"/>
              <a:buChar char="•"/>
              <a:defRPr/>
            </a:pPr>
            <a:r>
              <a:rPr lang="en-US" sz="1500">
                <a:solidFill>
                  <a:prstClr val="black"/>
                </a:solidFill>
              </a:rPr>
              <a:t>Help solve technical challenges that could be applied to wave energy</a:t>
            </a:r>
          </a:p>
        </p:txBody>
      </p:sp>
    </p:spTree>
    <p:extLst>
      <p:ext uri="{BB962C8B-B14F-4D97-AF65-F5344CB8AC3E}">
        <p14:creationId xmlns:p14="http://schemas.microsoft.com/office/powerpoint/2010/main" val="1742455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Recycling (Qn# 9)</a:t>
            </a:r>
          </a:p>
        </p:txBody>
      </p:sp>
      <p:pic>
        <p:nvPicPr>
          <p:cNvPr id="9" name="Picture 8" descr="A diagram of a circular economy&#10;&#10;Description automatically generated">
            <a:extLst>
              <a:ext uri="{FF2B5EF4-FFF2-40B4-BE49-F238E27FC236}">
                <a16:creationId xmlns:a16="http://schemas.microsoft.com/office/drawing/2014/main" id="{86E8F176-8029-760F-CD0D-7C11CF3E4DF2}"/>
              </a:ext>
            </a:extLst>
          </p:cNvPr>
          <p:cNvPicPr>
            <a:picLocks noChangeAspect="1"/>
          </p:cNvPicPr>
          <p:nvPr/>
        </p:nvPicPr>
        <p:blipFill rotWithShape="1">
          <a:blip r:embed="rId2"/>
          <a:srcRect t="5966"/>
          <a:stretch/>
        </p:blipFill>
        <p:spPr>
          <a:xfrm>
            <a:off x="6210287" y="1393365"/>
            <a:ext cx="2856028" cy="2560186"/>
          </a:xfrm>
          <a:prstGeom prst="rect">
            <a:avLst/>
          </a:prstGeom>
        </p:spPr>
      </p:pic>
      <p:sp>
        <p:nvSpPr>
          <p:cNvPr id="10" name="TextBox 9">
            <a:extLst>
              <a:ext uri="{FF2B5EF4-FFF2-40B4-BE49-F238E27FC236}">
                <a16:creationId xmlns:a16="http://schemas.microsoft.com/office/drawing/2014/main" id="{E319A661-5AAA-A4BA-7419-C2EF7F49CB00}"/>
              </a:ext>
            </a:extLst>
          </p:cNvPr>
          <p:cNvSpPr txBox="1"/>
          <p:nvPr/>
        </p:nvSpPr>
        <p:spPr>
          <a:xfrm>
            <a:off x="3822196" y="4570402"/>
            <a:ext cx="5096833" cy="507831"/>
          </a:xfrm>
          <a:prstGeom prst="rect">
            <a:avLst/>
          </a:prstGeom>
          <a:noFill/>
        </p:spPr>
        <p:txBody>
          <a:bodyPr wrap="square" rtlCol="0">
            <a:spAutoFit/>
          </a:bodyPr>
          <a:lstStyle/>
          <a:p>
            <a:r>
              <a:rPr lang="en-US" sz="900"/>
              <a:t>Norgren, A., Carpenter, A. &amp; Heath, G. Design for Recycling Principles Applicable to Selected Clean Energy Technologies: Crystalline-Silicon Photovoltaic Modules, Electric Vehicle Batteries, and Wind Turbine Blades. J. Sustain. Metall. 6, 761–774 (2020). https://doi.org/10.1007/s40831-020-00313-3</a:t>
            </a:r>
          </a:p>
        </p:txBody>
      </p:sp>
      <p:sp>
        <p:nvSpPr>
          <p:cNvPr id="11" name="TextBox 10">
            <a:extLst>
              <a:ext uri="{FF2B5EF4-FFF2-40B4-BE49-F238E27FC236}">
                <a16:creationId xmlns:a16="http://schemas.microsoft.com/office/drawing/2014/main" id="{C55ED742-2658-6CE5-0129-550405DA7640}"/>
              </a:ext>
            </a:extLst>
          </p:cNvPr>
          <p:cNvSpPr txBox="1"/>
          <p:nvPr/>
        </p:nvSpPr>
        <p:spPr>
          <a:xfrm>
            <a:off x="368110" y="929796"/>
            <a:ext cx="6227473" cy="3693319"/>
          </a:xfrm>
          <a:prstGeom prst="rect">
            <a:avLst/>
          </a:prstGeom>
          <a:noFill/>
        </p:spPr>
        <p:txBody>
          <a:bodyPr wrap="square" rtlCol="0">
            <a:spAutoFit/>
          </a:bodyPr>
          <a:lstStyle/>
          <a:p>
            <a:pPr marL="285750" indent="-285750">
              <a:buFont typeface="Arial" panose="020B0604020202020204" pitchFamily="34" charset="0"/>
              <a:buChar char="•"/>
            </a:pPr>
            <a:r>
              <a:rPr lang="en-US"/>
              <a:t>Apply </a:t>
            </a:r>
            <a:r>
              <a:rPr lang="en-US" b="1"/>
              <a:t>D</a:t>
            </a:r>
            <a:r>
              <a:rPr lang="en-US"/>
              <a:t>esign </a:t>
            </a:r>
            <a:r>
              <a:rPr lang="en-US" b="1"/>
              <a:t>f</a:t>
            </a:r>
            <a:r>
              <a:rPr lang="en-US"/>
              <a:t>or </a:t>
            </a:r>
            <a:r>
              <a:rPr lang="en-US" b="1"/>
              <a:t>R</a:t>
            </a:r>
            <a:r>
              <a:rPr lang="en-US"/>
              <a:t>ecycling (</a:t>
            </a:r>
            <a:r>
              <a:rPr lang="en-US" b="1" err="1"/>
              <a:t>DfR</a:t>
            </a:r>
            <a:r>
              <a:rPr lang="en-US"/>
              <a:t>) principles; may result in trade-offs between recyclability and product performance and cost</a:t>
            </a:r>
          </a:p>
          <a:p>
            <a:pPr marL="285750" indent="-285750">
              <a:buFont typeface="Arial" panose="020B0604020202020204" pitchFamily="34" charset="0"/>
              <a:buChar char="•"/>
            </a:pPr>
            <a:r>
              <a:rPr lang="en-US"/>
              <a:t>Material choice and ability to liberate separate materials </a:t>
            </a:r>
            <a:r>
              <a:rPr lang="en-US" sz="1800"/>
              <a:t>are critical for recycling</a:t>
            </a:r>
            <a:r>
              <a:rPr lang="en-US"/>
              <a:t>:</a:t>
            </a:r>
          </a:p>
          <a:p>
            <a:pPr marL="742950" lvl="1" indent="-285750">
              <a:buFont typeface="Arial" panose="020B0604020202020204" pitchFamily="34" charset="0"/>
              <a:buChar char="•"/>
            </a:pPr>
            <a:r>
              <a:rPr lang="en-US"/>
              <a:t>Eliminate hazardous materials from product makeup</a:t>
            </a:r>
          </a:p>
          <a:p>
            <a:pPr marL="742950" lvl="1" indent="-285750">
              <a:buFont typeface="Arial" panose="020B0604020202020204" pitchFamily="34" charset="0"/>
              <a:buChar char="•"/>
            </a:pPr>
            <a:r>
              <a:rPr lang="en-US"/>
              <a:t>Minimize hard-to-recycle materials</a:t>
            </a:r>
          </a:p>
          <a:p>
            <a:pPr marL="742950" lvl="1" indent="-285750">
              <a:buFont typeface="Arial" panose="020B0604020202020204" pitchFamily="34" charset="0"/>
              <a:buChar char="•"/>
            </a:pPr>
            <a:r>
              <a:rPr lang="en-US"/>
              <a:t>Minimizing non-reversible adhesives or similar bonds, especially over whole surfaces and for dissimilar materials, can facilitate disassembly and material liberation </a:t>
            </a:r>
          </a:p>
          <a:p>
            <a:pPr marL="742950" lvl="1" indent="-285750">
              <a:buFont typeface="Arial" panose="020B0604020202020204" pitchFamily="34" charset="0"/>
              <a:buChar char="•"/>
            </a:pPr>
            <a:r>
              <a:rPr lang="en-US" b="1"/>
              <a:t>D</a:t>
            </a:r>
            <a:r>
              <a:rPr lang="en-US"/>
              <a:t>esign </a:t>
            </a:r>
            <a:r>
              <a:rPr lang="en-US" b="1"/>
              <a:t>f</a:t>
            </a:r>
            <a:r>
              <a:rPr lang="en-US"/>
              <a:t>or </a:t>
            </a:r>
            <a:r>
              <a:rPr lang="en-US" b="1"/>
              <a:t>D</a:t>
            </a:r>
            <a:r>
              <a:rPr lang="en-US"/>
              <a:t>isassembly (</a:t>
            </a:r>
            <a:r>
              <a:rPr lang="en-US" b="1" err="1"/>
              <a:t>DfD</a:t>
            </a:r>
            <a:r>
              <a:rPr lang="en-US"/>
              <a:t>)</a:t>
            </a:r>
          </a:p>
          <a:p>
            <a:pPr marL="742950" lvl="1" indent="-285750">
              <a:buFont typeface="Arial" panose="020B0604020202020204" pitchFamily="34" charset="0"/>
              <a:buChar char="•"/>
            </a:pPr>
            <a:r>
              <a:rPr lang="en-US"/>
              <a:t>Design products to use recycled materials</a:t>
            </a:r>
          </a:p>
        </p:txBody>
      </p:sp>
    </p:spTree>
    <p:extLst>
      <p:ext uri="{BB962C8B-B14F-4D97-AF65-F5344CB8AC3E}">
        <p14:creationId xmlns:p14="http://schemas.microsoft.com/office/powerpoint/2010/main" val="531805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B5C78-3683-A85A-5723-AC11FD327677}"/>
              </a:ext>
            </a:extLst>
          </p:cNvPr>
          <p:cNvSpPr>
            <a:spLocks noGrp="1"/>
          </p:cNvSpPr>
          <p:nvPr>
            <p:ph type="title"/>
          </p:nvPr>
        </p:nvSpPr>
        <p:spPr/>
        <p:txBody>
          <a:bodyPr/>
          <a:lstStyle/>
          <a:p>
            <a:r>
              <a:rPr lang="en-US"/>
              <a:t>Competitor Support Mechanisms</a:t>
            </a:r>
          </a:p>
        </p:txBody>
      </p:sp>
      <p:pic>
        <p:nvPicPr>
          <p:cNvPr id="6" name="Picture 5">
            <a:extLst>
              <a:ext uri="{FF2B5EF4-FFF2-40B4-BE49-F238E27FC236}">
                <a16:creationId xmlns:a16="http://schemas.microsoft.com/office/drawing/2014/main" id="{765AEE81-22D5-079A-B8FA-DDFCB2D4E28E}"/>
              </a:ext>
            </a:extLst>
          </p:cNvPr>
          <p:cNvPicPr>
            <a:picLocks noChangeAspect="1"/>
          </p:cNvPicPr>
          <p:nvPr/>
        </p:nvPicPr>
        <p:blipFill>
          <a:blip r:embed="rId3"/>
          <a:stretch>
            <a:fillRect/>
          </a:stretch>
        </p:blipFill>
        <p:spPr>
          <a:xfrm>
            <a:off x="6801290" y="1208092"/>
            <a:ext cx="2057205" cy="679934"/>
          </a:xfrm>
          <a:prstGeom prst="rect">
            <a:avLst/>
          </a:prstGeom>
        </p:spPr>
      </p:pic>
      <p:pic>
        <p:nvPicPr>
          <p:cNvPr id="7" name="Picture 6">
            <a:extLst>
              <a:ext uri="{FF2B5EF4-FFF2-40B4-BE49-F238E27FC236}">
                <a16:creationId xmlns:a16="http://schemas.microsoft.com/office/drawing/2014/main" id="{92A94033-2EDD-6BFC-49E3-4CD78B2D47BD}"/>
              </a:ext>
            </a:extLst>
          </p:cNvPr>
          <p:cNvPicPr>
            <a:picLocks noChangeAspect="1"/>
          </p:cNvPicPr>
          <p:nvPr/>
        </p:nvPicPr>
        <p:blipFill>
          <a:blip r:embed="rId4"/>
          <a:stretch>
            <a:fillRect/>
          </a:stretch>
        </p:blipFill>
        <p:spPr>
          <a:xfrm>
            <a:off x="6733925" y="2528005"/>
            <a:ext cx="2057205" cy="431593"/>
          </a:xfrm>
          <a:prstGeom prst="rect">
            <a:avLst/>
          </a:prstGeom>
        </p:spPr>
      </p:pic>
      <p:sp>
        <p:nvSpPr>
          <p:cNvPr id="9" name="Content Placeholder 2">
            <a:extLst>
              <a:ext uri="{FF2B5EF4-FFF2-40B4-BE49-F238E27FC236}">
                <a16:creationId xmlns:a16="http://schemas.microsoft.com/office/drawing/2014/main" id="{75DFA48C-1DB7-A3A8-D32E-03ACFD8E2481}"/>
              </a:ext>
            </a:extLst>
          </p:cNvPr>
          <p:cNvSpPr txBox="1">
            <a:spLocks/>
          </p:cNvSpPr>
          <p:nvPr/>
        </p:nvSpPr>
        <p:spPr>
          <a:xfrm>
            <a:off x="457199" y="1049175"/>
            <a:ext cx="7088135" cy="4094324"/>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Training Sessions:</a:t>
            </a:r>
          </a:p>
          <a:p>
            <a:pPr lvl="1" fontAlgn="ctr">
              <a:spcBef>
                <a:spcPts val="0"/>
              </a:spcBef>
              <a:buFont typeface="Courier New" panose="020B0604020202020204" pitchFamily="34" charset="0"/>
              <a:buChar char="o"/>
            </a:pPr>
            <a:r>
              <a:rPr lang="en-US" sz="1800" dirty="0">
                <a:cs typeface="Calibri"/>
              </a:rPr>
              <a:t>10 January 2024: </a:t>
            </a:r>
            <a:r>
              <a:rPr lang="en-US" sz="1800" dirty="0">
                <a:cs typeface="Calibri"/>
                <a:hlinkClick r:id="rId5"/>
              </a:rPr>
              <a:t>Wave Energy 2.0</a:t>
            </a:r>
            <a:r>
              <a:rPr lang="en-US" sz="1800" dirty="0">
                <a:cs typeface="Calibri"/>
              </a:rPr>
              <a:t> (</a:t>
            </a:r>
            <a:r>
              <a:rPr lang="en-US" sz="1800" dirty="0">
                <a:cs typeface="Calibri"/>
                <a:hlinkClick r:id="rId6"/>
              </a:rPr>
              <a:t>1.0 recording available</a:t>
            </a:r>
            <a:r>
              <a:rPr lang="en-US" sz="1800" dirty="0">
                <a:cs typeface="Calibri"/>
              </a:rPr>
              <a:t>)</a:t>
            </a:r>
          </a:p>
          <a:p>
            <a:pPr lvl="1" fontAlgn="ctr">
              <a:spcBef>
                <a:spcPts val="0"/>
              </a:spcBef>
              <a:buFont typeface="Courier New" panose="020B0604020202020204" pitchFamily="34" charset="0"/>
              <a:buChar char="o"/>
            </a:pPr>
            <a:r>
              <a:rPr lang="en-US" sz="1800" dirty="0">
                <a:cs typeface="Calibri"/>
              </a:rPr>
              <a:t>17 January 2024: </a:t>
            </a:r>
            <a:r>
              <a:rPr lang="en-US" sz="1800" dirty="0">
                <a:cs typeface="Calibri"/>
                <a:hlinkClick r:id="rId7"/>
              </a:rPr>
              <a:t>DEEC-Tec 2.0</a:t>
            </a:r>
            <a:r>
              <a:rPr lang="en-US" sz="1800" dirty="0">
                <a:cs typeface="Calibri"/>
              </a:rPr>
              <a:t> (</a:t>
            </a:r>
            <a:r>
              <a:rPr lang="en-US" sz="1800" dirty="0">
                <a:cs typeface="Calibri"/>
                <a:hlinkClick r:id="rId8"/>
              </a:rPr>
              <a:t>1.0 recording available</a:t>
            </a:r>
            <a:r>
              <a:rPr lang="en-US" sz="1800" dirty="0">
                <a:cs typeface="Calibri"/>
              </a:rPr>
              <a:t>)</a:t>
            </a:r>
          </a:p>
          <a:p>
            <a:pPr lvl="1" fontAlgn="ctr">
              <a:spcBef>
                <a:spcPts val="0"/>
              </a:spcBef>
              <a:buFont typeface="Courier New" panose="020B0604020202020204" pitchFamily="34" charset="0"/>
              <a:buChar char="o"/>
            </a:pPr>
            <a:r>
              <a:rPr lang="en-US" sz="1800" dirty="0">
                <a:cs typeface="Calibri"/>
              </a:rPr>
              <a:t>24 January 2024: Innovation Methods 2.0 (</a:t>
            </a:r>
            <a:r>
              <a:rPr lang="en-US" sz="1800" dirty="0">
                <a:cs typeface="Calibri"/>
                <a:hlinkClick r:id="rId9"/>
              </a:rPr>
              <a:t>1.0 recording available</a:t>
            </a:r>
            <a:r>
              <a:rPr lang="en-US" sz="1800" dirty="0">
                <a:cs typeface="Calibri"/>
              </a:rPr>
              <a:t>)</a:t>
            </a:r>
          </a:p>
          <a:p>
            <a:pPr lvl="1" fontAlgn="ctr">
              <a:spcBef>
                <a:spcPts val="0"/>
              </a:spcBef>
              <a:buFont typeface="Courier New" panose="020B0604020202020204" pitchFamily="34" charset="0"/>
              <a:buChar char="o"/>
            </a:pPr>
            <a:r>
              <a:rPr lang="en-US" sz="1800" dirty="0">
                <a:cs typeface="Calibri"/>
              </a:rPr>
              <a:t>31 January 2024: TPL Assessment 2.0 (</a:t>
            </a:r>
            <a:r>
              <a:rPr lang="en-US" sz="1800" dirty="0">
                <a:cs typeface="Calibri"/>
                <a:hlinkClick r:id="rId10"/>
              </a:rPr>
              <a:t>1.0 recording available</a:t>
            </a:r>
            <a:r>
              <a:rPr lang="en-US" sz="1800" dirty="0">
                <a:cs typeface="Calibri"/>
              </a:rPr>
              <a:t>)</a:t>
            </a:r>
          </a:p>
          <a:p>
            <a:pPr lvl="1">
              <a:spcBef>
                <a:spcPts val="0"/>
              </a:spcBef>
              <a:buFont typeface="Courier New" panose="020B0604020202020204" pitchFamily="34" charset="0"/>
              <a:buChar char="o"/>
            </a:pPr>
            <a:r>
              <a:rPr lang="en-US" sz="1800" dirty="0">
                <a:cs typeface="Calibri"/>
              </a:rPr>
              <a:t>February 2024: Prize Team Demonstration Example</a:t>
            </a:r>
          </a:p>
          <a:p>
            <a:r>
              <a:rPr lang="en-US" sz="1800" dirty="0"/>
              <a:t>Mentorship in Innovation Methods and TPL Assessment</a:t>
            </a:r>
            <a:br>
              <a:rPr lang="en-US" sz="1800" dirty="0"/>
            </a:br>
            <a:r>
              <a:rPr lang="en-US" sz="1800" dirty="0"/>
              <a:t>(Ramboll and Wave Venture)</a:t>
            </a:r>
          </a:p>
          <a:p>
            <a:r>
              <a:rPr lang="en-US" sz="1800" dirty="0">
                <a:hlinkClick r:id="rId11"/>
              </a:rPr>
              <a:t>Forum</a:t>
            </a:r>
            <a:r>
              <a:rPr lang="en-US" sz="1800" dirty="0"/>
              <a:t> and </a:t>
            </a:r>
            <a:r>
              <a:rPr lang="en-US" sz="1800" dirty="0">
                <a:hlinkClick r:id="rId12"/>
              </a:rPr>
              <a:t>Resources</a:t>
            </a:r>
            <a:r>
              <a:rPr lang="en-US" sz="1800" dirty="0"/>
              <a:t> available on </a:t>
            </a:r>
            <a:r>
              <a:rPr lang="en-US" sz="1800" dirty="0" err="1">
                <a:hlinkClick r:id="rId13"/>
              </a:rPr>
              <a:t>HeroX</a:t>
            </a:r>
            <a:endParaRPr lang="en-US" sz="1800" dirty="0"/>
          </a:p>
          <a:p>
            <a:r>
              <a:rPr lang="en-US" sz="1800" dirty="0"/>
              <a:t>Additional resources linked in Appendix C of the </a:t>
            </a:r>
            <a:r>
              <a:rPr lang="en-US" sz="1800" dirty="0">
                <a:hlinkClick r:id="rId14"/>
              </a:rPr>
              <a:t>Rules Document</a:t>
            </a:r>
            <a:endParaRPr lang="en-US" sz="1800" dirty="0"/>
          </a:p>
          <a:p>
            <a:r>
              <a:rPr lang="en-US" sz="1800" dirty="0"/>
              <a:t>Submission Feedback</a:t>
            </a:r>
          </a:p>
          <a:p>
            <a:r>
              <a:rPr lang="en-US" sz="1800" dirty="0"/>
              <a:t>Patent Search (EFN)</a:t>
            </a:r>
          </a:p>
          <a:p>
            <a:r>
              <a:rPr lang="en-US" sz="1800" dirty="0"/>
              <a:t>TPL assessment service available via </a:t>
            </a:r>
            <a:r>
              <a:rPr lang="en-US" sz="1800" dirty="0">
                <a:hlinkClick r:id="rId15"/>
              </a:rPr>
              <a:t>TEAMER</a:t>
            </a:r>
            <a:r>
              <a:rPr lang="en-US" sz="1800" dirty="0"/>
              <a:t> after the prize</a:t>
            </a:r>
          </a:p>
        </p:txBody>
      </p:sp>
      <p:pic>
        <p:nvPicPr>
          <p:cNvPr id="10" name="Picture 9">
            <a:extLst>
              <a:ext uri="{FF2B5EF4-FFF2-40B4-BE49-F238E27FC236}">
                <a16:creationId xmlns:a16="http://schemas.microsoft.com/office/drawing/2014/main" id="{5D6DE904-D7ED-6343-1093-9E2A918FEF28}"/>
              </a:ext>
            </a:extLst>
          </p:cNvPr>
          <p:cNvPicPr>
            <a:picLocks noChangeAspect="1"/>
          </p:cNvPicPr>
          <p:nvPr/>
        </p:nvPicPr>
        <p:blipFill>
          <a:blip r:embed="rId16"/>
          <a:stretch>
            <a:fillRect/>
          </a:stretch>
        </p:blipFill>
        <p:spPr>
          <a:xfrm>
            <a:off x="6353026" y="3128474"/>
            <a:ext cx="2505469" cy="575457"/>
          </a:xfrm>
          <a:prstGeom prst="rect">
            <a:avLst/>
          </a:prstGeom>
        </p:spPr>
      </p:pic>
      <p:pic>
        <p:nvPicPr>
          <p:cNvPr id="11" name="Picture 10" descr="A close-up of a logo&#10;&#10;Description automatically generated">
            <a:extLst>
              <a:ext uri="{FF2B5EF4-FFF2-40B4-BE49-F238E27FC236}">
                <a16:creationId xmlns:a16="http://schemas.microsoft.com/office/drawing/2014/main" id="{1F1BB07F-9762-5ED1-77A7-48AD423AB617}"/>
              </a:ext>
            </a:extLst>
          </p:cNvPr>
          <p:cNvPicPr>
            <a:picLocks noChangeAspect="1"/>
          </p:cNvPicPr>
          <p:nvPr/>
        </p:nvPicPr>
        <p:blipFill>
          <a:blip r:embed="rId17"/>
          <a:stretch>
            <a:fillRect/>
          </a:stretch>
        </p:blipFill>
        <p:spPr>
          <a:xfrm>
            <a:off x="6733925" y="4135508"/>
            <a:ext cx="2267735" cy="648257"/>
          </a:xfrm>
          <a:prstGeom prst="rect">
            <a:avLst/>
          </a:prstGeom>
        </p:spPr>
      </p:pic>
    </p:spTree>
    <p:extLst>
      <p:ext uri="{BB962C8B-B14F-4D97-AF65-F5344CB8AC3E}">
        <p14:creationId xmlns:p14="http://schemas.microsoft.com/office/powerpoint/2010/main" val="1417668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43462-8A05-9C54-C97F-EBDBF77EE564}"/>
              </a:ext>
            </a:extLst>
          </p:cNvPr>
          <p:cNvSpPr>
            <a:spLocks noGrp="1"/>
          </p:cNvSpPr>
          <p:nvPr>
            <p:ph type="title"/>
          </p:nvPr>
        </p:nvSpPr>
        <p:spPr/>
        <p:txBody>
          <a:bodyPr/>
          <a:lstStyle/>
          <a:p>
            <a:r>
              <a:rPr lang="en-US"/>
              <a:t>Read the Rules</a:t>
            </a:r>
          </a:p>
        </p:txBody>
      </p:sp>
      <p:sp>
        <p:nvSpPr>
          <p:cNvPr id="3" name="Text Placeholder 2">
            <a:extLst>
              <a:ext uri="{FF2B5EF4-FFF2-40B4-BE49-F238E27FC236}">
                <a16:creationId xmlns:a16="http://schemas.microsoft.com/office/drawing/2014/main" id="{622F17E3-4B47-D37A-20F6-597FC387DC04}"/>
              </a:ext>
            </a:extLst>
          </p:cNvPr>
          <p:cNvSpPr txBox="1">
            <a:spLocks/>
          </p:cNvSpPr>
          <p:nvPr/>
        </p:nvSpPr>
        <p:spPr>
          <a:xfrm>
            <a:off x="655668" y="1329709"/>
            <a:ext cx="4234888" cy="2484083"/>
          </a:xfrm>
          <a:prstGeom prst="rect">
            <a:avLst/>
          </a:prstGeom>
        </p:spPr>
        <p:txBody>
          <a:bodyPr lIns="91440" tIns="45720" rIns="91440" bIns="45720" anchor="t">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lnSpc>
                <a:spcPct val="107000"/>
              </a:lnSpc>
              <a:spcBef>
                <a:spcPts val="0"/>
              </a:spcBef>
              <a:buNone/>
              <a:defRPr/>
            </a:pPr>
            <a:r>
              <a:rPr lang="en-US" sz="1800">
                <a:latin typeface="Calibri"/>
                <a:ea typeface="Libre Franklin" pitchFamily="2" charset="0"/>
                <a:cs typeface="Libre Franklin" pitchFamily="2" charset="0"/>
              </a:rPr>
              <a:t>For a more in-depth look at the prize overall where these topics will be applied, please read the rules document, available here:</a:t>
            </a:r>
          </a:p>
          <a:p>
            <a:pPr marL="0" indent="0" defTabSz="342900">
              <a:lnSpc>
                <a:spcPct val="107000"/>
              </a:lnSpc>
              <a:spcBef>
                <a:spcPts val="0"/>
              </a:spcBef>
              <a:buNone/>
              <a:defRPr/>
            </a:pPr>
            <a:r>
              <a:rPr lang="en-US" sz="1800">
                <a:latin typeface="Calibri"/>
                <a:ea typeface="Libre Franklin" pitchFamily="2" charset="0"/>
                <a:cs typeface="Libre Franklin" pitchFamily="2" charset="0"/>
              </a:rPr>
              <a:t> </a:t>
            </a:r>
            <a:r>
              <a:rPr lang="en-US" sz="1800">
                <a:solidFill>
                  <a:srgbClr val="FF0000"/>
                </a:solidFill>
                <a:latin typeface="Calibri"/>
                <a:ea typeface="Libre Franklin" pitchFamily="2" charset="0"/>
                <a:cs typeface="Libre Franklin" pitchFamily="2" charset="0"/>
                <a:hlinkClick r:id="rId2"/>
              </a:rPr>
              <a:t>https://americanmadechallenges.org/challenges/indeep/docs/InDEEP-Prize-Rules.pdf</a:t>
            </a:r>
            <a:endParaRPr lang="en-US" sz="180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a:solidFill>
                <a:srgbClr val="FF0000"/>
              </a:solidFill>
              <a:latin typeface="Calibri"/>
              <a:ea typeface="Libre Franklin" pitchFamily="2" charset="0"/>
              <a:cs typeface="Libre Franklin" pitchFamily="2" charset="0"/>
            </a:endParaRPr>
          </a:p>
          <a:p>
            <a:pPr marL="0" indent="0" defTabSz="342900">
              <a:lnSpc>
                <a:spcPct val="107000"/>
              </a:lnSpc>
              <a:spcBef>
                <a:spcPts val="0"/>
              </a:spcBef>
              <a:buNone/>
              <a:defRPr/>
            </a:pPr>
            <a:endParaRPr lang="en-US" sz="1800">
              <a:solidFill>
                <a:srgbClr val="FF0000"/>
              </a:solidFill>
              <a:latin typeface="Calibri"/>
              <a:ea typeface="Libre Franklin" pitchFamily="2" charset="0"/>
              <a:cs typeface="Libre Franklin" pitchFamily="2" charset="0"/>
            </a:endParaRPr>
          </a:p>
        </p:txBody>
      </p:sp>
      <p:pic>
        <p:nvPicPr>
          <p:cNvPr id="6" name="Picture 5">
            <a:extLst>
              <a:ext uri="{FF2B5EF4-FFF2-40B4-BE49-F238E27FC236}">
                <a16:creationId xmlns:a16="http://schemas.microsoft.com/office/drawing/2014/main" id="{BF1F5D38-3B49-F7E9-C14A-E54CC59C957E}"/>
              </a:ext>
            </a:extLst>
          </p:cNvPr>
          <p:cNvPicPr>
            <a:picLocks noChangeAspect="1"/>
          </p:cNvPicPr>
          <p:nvPr/>
        </p:nvPicPr>
        <p:blipFill>
          <a:blip r:embed="rId3"/>
          <a:stretch>
            <a:fillRect/>
          </a:stretch>
        </p:blipFill>
        <p:spPr>
          <a:xfrm>
            <a:off x="5577891" y="892562"/>
            <a:ext cx="3204032" cy="4207979"/>
          </a:xfrm>
          <a:prstGeom prst="rect">
            <a:avLst/>
          </a:prstGeom>
        </p:spPr>
      </p:pic>
    </p:spTree>
    <p:extLst>
      <p:ext uri="{BB962C8B-B14F-4D97-AF65-F5344CB8AC3E}">
        <p14:creationId xmlns:p14="http://schemas.microsoft.com/office/powerpoint/2010/main" val="159237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DC0DFC-9F44-41CD-860F-0CE87FFB7B98}"/>
              </a:ext>
            </a:extLst>
          </p:cNvPr>
          <p:cNvSpPr>
            <a:spLocks noGrp="1"/>
          </p:cNvSpPr>
          <p:nvPr>
            <p:ph type="body" sz="quarter" idx="10"/>
          </p:nvPr>
        </p:nvSpPr>
        <p:spPr/>
        <p:txBody>
          <a:bodyPr/>
          <a:lstStyle/>
          <a:p>
            <a:r>
              <a:rPr lang="en-US"/>
              <a:t>Questions?</a:t>
            </a:r>
          </a:p>
        </p:txBody>
      </p:sp>
      <p:pic>
        <p:nvPicPr>
          <p:cNvPr id="4" name="Picture 3">
            <a:extLst>
              <a:ext uri="{FF2B5EF4-FFF2-40B4-BE49-F238E27FC236}">
                <a16:creationId xmlns:a16="http://schemas.microsoft.com/office/drawing/2014/main" id="{2B7AE383-99F7-4349-B791-45B87392D29B}"/>
              </a:ext>
            </a:extLst>
          </p:cNvPr>
          <p:cNvPicPr>
            <a:picLocks noChangeAspect="1"/>
          </p:cNvPicPr>
          <p:nvPr/>
        </p:nvPicPr>
        <p:blipFill rotWithShape="1">
          <a:blip r:embed="rId2"/>
          <a:srcRect l="8504" t="29485" r="6390" b="32269"/>
          <a:stretch/>
        </p:blipFill>
        <p:spPr>
          <a:xfrm>
            <a:off x="1346400" y="4010730"/>
            <a:ext cx="2145600" cy="1132770"/>
          </a:xfrm>
          <a:prstGeom prst="rect">
            <a:avLst/>
          </a:prstGeom>
        </p:spPr>
      </p:pic>
    </p:spTree>
    <p:extLst>
      <p:ext uri="{BB962C8B-B14F-4D97-AF65-F5344CB8AC3E}">
        <p14:creationId xmlns:p14="http://schemas.microsoft.com/office/powerpoint/2010/main" val="2438350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6A2B4D-5736-41E1-A759-16BF19A82A02}"/>
              </a:ext>
            </a:extLst>
          </p:cNvPr>
          <p:cNvSpPr>
            <a:spLocks noGrp="1"/>
          </p:cNvSpPr>
          <p:nvPr>
            <p:ph type="body" sz="quarter" idx="10"/>
          </p:nvPr>
        </p:nvSpPr>
        <p:spPr>
          <a:xfrm>
            <a:off x="467454" y="1252017"/>
            <a:ext cx="6958780" cy="1348326"/>
          </a:xfrm>
        </p:spPr>
        <p:txBody>
          <a:bodyPr/>
          <a:lstStyle/>
          <a:p>
            <a:r>
              <a:rPr lang="en-US"/>
              <a:t>ADDITIONAL INFORMATION</a:t>
            </a:r>
          </a:p>
        </p:txBody>
      </p:sp>
      <p:sp>
        <p:nvSpPr>
          <p:cNvPr id="3" name="Text Placeholder 2">
            <a:extLst>
              <a:ext uri="{FF2B5EF4-FFF2-40B4-BE49-F238E27FC236}">
                <a16:creationId xmlns:a16="http://schemas.microsoft.com/office/drawing/2014/main" id="{3391F1D6-C857-4F97-8E04-0D5313F62A36}"/>
              </a:ext>
            </a:extLst>
          </p:cNvPr>
          <p:cNvSpPr>
            <a:spLocks noGrp="1"/>
          </p:cNvSpPr>
          <p:nvPr>
            <p:ph type="body" sz="quarter" idx="11"/>
          </p:nvPr>
        </p:nvSpPr>
        <p:spPr/>
        <p:txBody>
          <a:bodyPr/>
          <a:lstStyle/>
          <a:p>
            <a:r>
              <a:rPr lang="en-US"/>
              <a:t>Reference Materials</a:t>
            </a:r>
          </a:p>
        </p:txBody>
      </p:sp>
    </p:spTree>
    <p:extLst>
      <p:ext uri="{BB962C8B-B14F-4D97-AF65-F5344CB8AC3E}">
        <p14:creationId xmlns:p14="http://schemas.microsoft.com/office/powerpoint/2010/main" val="1098240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Phase 1 TPL questions</a:t>
            </a:r>
          </a:p>
        </p:txBody>
      </p:sp>
      <p:sp>
        <p:nvSpPr>
          <p:cNvPr id="3" name="TextBox 2">
            <a:extLst>
              <a:ext uri="{FF2B5EF4-FFF2-40B4-BE49-F238E27FC236}">
                <a16:creationId xmlns:a16="http://schemas.microsoft.com/office/drawing/2014/main" id="{0EDAD9E4-B8C4-8CE3-3C2A-5B403ED900A5}"/>
              </a:ext>
            </a:extLst>
          </p:cNvPr>
          <p:cNvSpPr txBox="1"/>
          <p:nvPr/>
        </p:nvSpPr>
        <p:spPr>
          <a:xfrm>
            <a:off x="4707971" y="4593824"/>
            <a:ext cx="1860699"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4" name="TextBox 3">
            <a:extLst>
              <a:ext uri="{FF2B5EF4-FFF2-40B4-BE49-F238E27FC236}">
                <a16:creationId xmlns:a16="http://schemas.microsoft.com/office/drawing/2014/main" id="{C1CAE7B7-D3EB-844D-9C9C-DC90F759EBD0}"/>
              </a:ext>
            </a:extLst>
          </p:cNvPr>
          <p:cNvSpPr txBox="1"/>
          <p:nvPr/>
        </p:nvSpPr>
        <p:spPr>
          <a:xfrm>
            <a:off x="6833356" y="4588250"/>
            <a:ext cx="1860699"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7" name="TextBox 6">
            <a:extLst>
              <a:ext uri="{FF2B5EF4-FFF2-40B4-BE49-F238E27FC236}">
                <a16:creationId xmlns:a16="http://schemas.microsoft.com/office/drawing/2014/main" id="{CACD71AE-D650-FBB4-1523-AB771E28327E}"/>
              </a:ext>
            </a:extLst>
          </p:cNvPr>
          <p:cNvSpPr txBox="1"/>
          <p:nvPr/>
        </p:nvSpPr>
        <p:spPr>
          <a:xfrm>
            <a:off x="2582585" y="4591696"/>
            <a:ext cx="1860699"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8" name="TextBox 7">
            <a:extLst>
              <a:ext uri="{FF2B5EF4-FFF2-40B4-BE49-F238E27FC236}">
                <a16:creationId xmlns:a16="http://schemas.microsoft.com/office/drawing/2014/main" id="{EC5AF1F8-CF61-15E3-3D6E-18E0DE7DC1E2}"/>
              </a:ext>
            </a:extLst>
          </p:cNvPr>
          <p:cNvSpPr txBox="1"/>
          <p:nvPr/>
        </p:nvSpPr>
        <p:spPr>
          <a:xfrm>
            <a:off x="457199" y="4593824"/>
            <a:ext cx="1860699"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graphicFrame>
        <p:nvGraphicFramePr>
          <p:cNvPr id="10" name="Table 9">
            <a:extLst>
              <a:ext uri="{FF2B5EF4-FFF2-40B4-BE49-F238E27FC236}">
                <a16:creationId xmlns:a16="http://schemas.microsoft.com/office/drawing/2014/main" id="{21DED7F2-2A0B-0CB0-A70D-CA3A51BF1E69}"/>
              </a:ext>
            </a:extLst>
          </p:cNvPr>
          <p:cNvGraphicFramePr>
            <a:graphicFrameLocks noGrp="1"/>
          </p:cNvGraphicFramePr>
          <p:nvPr/>
        </p:nvGraphicFramePr>
        <p:xfrm>
          <a:off x="457198" y="829777"/>
          <a:ext cx="8236858" cy="3708149"/>
        </p:xfrm>
        <a:graphic>
          <a:graphicData uri="http://schemas.openxmlformats.org/drawingml/2006/table">
            <a:tbl>
              <a:tblPr/>
              <a:tblGrid>
                <a:gridCol w="279993">
                  <a:extLst>
                    <a:ext uri="{9D8B030D-6E8A-4147-A177-3AD203B41FA5}">
                      <a16:colId xmlns:a16="http://schemas.microsoft.com/office/drawing/2014/main" val="2736830511"/>
                    </a:ext>
                  </a:extLst>
                </a:gridCol>
                <a:gridCol w="6244856">
                  <a:extLst>
                    <a:ext uri="{9D8B030D-6E8A-4147-A177-3AD203B41FA5}">
                      <a16:colId xmlns:a16="http://schemas.microsoft.com/office/drawing/2014/main" val="3015528016"/>
                    </a:ext>
                  </a:extLst>
                </a:gridCol>
                <a:gridCol w="1712009">
                  <a:extLst>
                    <a:ext uri="{9D8B030D-6E8A-4147-A177-3AD203B41FA5}">
                      <a16:colId xmlns:a16="http://schemas.microsoft.com/office/drawing/2014/main" val="287462382"/>
                    </a:ext>
                  </a:extLst>
                </a:gridCol>
              </a:tblGrid>
              <a:tr h="376210">
                <a:tc>
                  <a:txBody>
                    <a:bodyPr/>
                    <a:lstStyle/>
                    <a:p>
                      <a:pPr algn="ctr" rtl="0" fontAlgn="base"/>
                      <a:r>
                        <a:rPr lang="en-US" sz="1400" b="1" i="0">
                          <a:solidFill>
                            <a:srgbClr val="FFFFFF"/>
                          </a:solidFill>
                          <a:effectLst/>
                          <a:latin typeface="+mn-lt"/>
                        </a:rPr>
                        <a:t>Q#</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TPL Question</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Capability</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extLst>
                  <a:ext uri="{0D108BD9-81ED-4DB2-BD59-A6C34878D82A}">
                    <a16:rowId xmlns:a16="http://schemas.microsoft.com/office/drawing/2014/main" val="2129140570"/>
                  </a:ext>
                </a:extLst>
              </a:tr>
              <a:tr h="523422">
                <a:tc>
                  <a:txBody>
                    <a:bodyPr/>
                    <a:lstStyle/>
                    <a:p>
                      <a:pPr algn="ctr" rtl="0" fontAlgn="base"/>
                      <a:r>
                        <a:rPr lang="en-US" sz="1200" b="0" i="0">
                          <a:solidFill>
                            <a:srgbClr val="000000"/>
                          </a:solidFill>
                          <a:effectLst/>
                          <a:latin typeface="+mn-lt"/>
                        </a:rPr>
                        <a:t>1</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Assuming your concept has shown functionality during benchtop testing, what, if any, additional changes will it need to function in the intended ocean deployment environment?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Investment Opportunity, 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2286252607"/>
                  </a:ext>
                </a:extLst>
              </a:tr>
              <a:tr h="455345">
                <a:tc>
                  <a:txBody>
                    <a:bodyPr/>
                    <a:lstStyle/>
                    <a:p>
                      <a:pPr algn="ctr" rtl="0" fontAlgn="base"/>
                      <a:r>
                        <a:rPr lang="en-US" sz="1200" b="0" i="0">
                          <a:solidFill>
                            <a:srgbClr val="000000"/>
                          </a:solidFill>
                          <a:effectLst/>
                          <a:latin typeface="+mn-lt"/>
                        </a:rPr>
                        <a:t>2</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How difficult are the components to source? Are they made of specialty material (e.g., very high cost, unknown properties for use/environment, or specially made/ordered)?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497771351"/>
                  </a:ext>
                </a:extLst>
              </a:tr>
              <a:tr h="605207">
                <a:tc>
                  <a:txBody>
                    <a:bodyPr/>
                    <a:lstStyle/>
                    <a:p>
                      <a:pPr algn="ctr" rtl="0" fontAlgn="base"/>
                      <a:r>
                        <a:rPr lang="en-US" sz="1200" b="0" i="0">
                          <a:solidFill>
                            <a:srgbClr val="000000"/>
                          </a:solidFill>
                          <a:effectLst/>
                          <a:latin typeface="+mn-lt"/>
                        </a:rPr>
                        <a:t>3</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How many conversion steps are there within the DEEC? How many times is the form of the energy significantly changed? What is the design average combined energy conversion efficiency? What are the energy densities, power densities, etc.?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681313699"/>
                  </a:ext>
                </a:extLst>
              </a:tr>
              <a:tr h="661502">
                <a:tc>
                  <a:txBody>
                    <a:bodyPr/>
                    <a:lstStyle/>
                    <a:p>
                      <a:pPr algn="ctr" rtl="0" fontAlgn="base"/>
                      <a:r>
                        <a:rPr lang="en-US" sz="1200" b="0" i="0">
                          <a:solidFill>
                            <a:srgbClr val="000000"/>
                          </a:solidFill>
                          <a:effectLst/>
                          <a:latin typeface="+mn-lt"/>
                        </a:rPr>
                        <a:t>4</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Are components custom-manufactured outside of expected or common practices? This could include custom parts, nontypical manufacturing processes, and non-commercial-off-the-shelf components where commercial-off-the-shelf components are common.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53056770"/>
                  </a:ext>
                </a:extLst>
              </a:tr>
              <a:tr h="455345">
                <a:tc>
                  <a:txBody>
                    <a:bodyPr/>
                    <a:lstStyle/>
                    <a:p>
                      <a:pPr algn="ctr" rtl="0" fontAlgn="base"/>
                      <a:r>
                        <a:rPr lang="en-US" sz="1200" b="0" i="0">
                          <a:solidFill>
                            <a:srgbClr val="000000"/>
                          </a:solidFill>
                          <a:effectLst/>
                          <a:latin typeface="+mn-lt"/>
                        </a:rPr>
                        <a:t>5</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What expertise is needed from the workforce (dependent on material type, level of tolerances that must be achieved, specialized safety, customized molds)?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Cost of Energy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047777648"/>
                  </a:ext>
                </a:extLst>
              </a:tr>
              <a:tr h="523422">
                <a:tc>
                  <a:txBody>
                    <a:bodyPr/>
                    <a:lstStyle/>
                    <a:p>
                      <a:pPr algn="ctr" rtl="0" fontAlgn="base"/>
                      <a:r>
                        <a:rPr lang="en-US" sz="1200" b="0" i="0">
                          <a:solidFill>
                            <a:srgbClr val="000000"/>
                          </a:solidFill>
                          <a:effectLst/>
                          <a:latin typeface="+mn-lt"/>
                        </a:rPr>
                        <a:t>6</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What are the known failure modes and frequency of failure for DEECs and their components? What is the level of confidence for failure modes and frequency? What are the consequences of failure?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Cost of Energy, 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962844488"/>
                  </a:ext>
                </a:extLst>
              </a:tr>
            </a:tbl>
          </a:graphicData>
        </a:graphic>
      </p:graphicFrame>
    </p:spTree>
    <p:extLst>
      <p:ext uri="{BB962C8B-B14F-4D97-AF65-F5344CB8AC3E}">
        <p14:creationId xmlns:p14="http://schemas.microsoft.com/office/powerpoint/2010/main" val="1711029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04E9-BF76-DB20-BF70-77A49B67D499}"/>
              </a:ext>
            </a:extLst>
          </p:cNvPr>
          <p:cNvSpPr>
            <a:spLocks noGrp="1"/>
          </p:cNvSpPr>
          <p:nvPr>
            <p:ph type="title"/>
          </p:nvPr>
        </p:nvSpPr>
        <p:spPr/>
        <p:txBody>
          <a:bodyPr/>
          <a:lstStyle/>
          <a:p>
            <a:r>
              <a:rPr lang="en-US"/>
              <a:t>Phase 1 TPL questions</a:t>
            </a:r>
          </a:p>
        </p:txBody>
      </p:sp>
      <p:sp>
        <p:nvSpPr>
          <p:cNvPr id="3" name="TextBox 2">
            <a:extLst>
              <a:ext uri="{FF2B5EF4-FFF2-40B4-BE49-F238E27FC236}">
                <a16:creationId xmlns:a16="http://schemas.microsoft.com/office/drawing/2014/main" id="{0EDAD9E4-B8C4-8CE3-3C2A-5B403ED900A5}"/>
              </a:ext>
            </a:extLst>
          </p:cNvPr>
          <p:cNvSpPr txBox="1"/>
          <p:nvPr/>
        </p:nvSpPr>
        <p:spPr>
          <a:xfrm>
            <a:off x="4707971" y="4600903"/>
            <a:ext cx="1860699"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4" name="TextBox 3">
            <a:extLst>
              <a:ext uri="{FF2B5EF4-FFF2-40B4-BE49-F238E27FC236}">
                <a16:creationId xmlns:a16="http://schemas.microsoft.com/office/drawing/2014/main" id="{C1CAE7B7-D3EB-844D-9C9C-DC90F759EBD0}"/>
              </a:ext>
            </a:extLst>
          </p:cNvPr>
          <p:cNvSpPr txBox="1"/>
          <p:nvPr/>
        </p:nvSpPr>
        <p:spPr>
          <a:xfrm>
            <a:off x="6833356" y="4595329"/>
            <a:ext cx="1860699"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7" name="TextBox 6">
            <a:extLst>
              <a:ext uri="{FF2B5EF4-FFF2-40B4-BE49-F238E27FC236}">
                <a16:creationId xmlns:a16="http://schemas.microsoft.com/office/drawing/2014/main" id="{CACD71AE-D650-FBB4-1523-AB771E28327E}"/>
              </a:ext>
            </a:extLst>
          </p:cNvPr>
          <p:cNvSpPr txBox="1"/>
          <p:nvPr/>
        </p:nvSpPr>
        <p:spPr>
          <a:xfrm>
            <a:off x="2582585" y="4598775"/>
            <a:ext cx="1860699"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8" name="TextBox 7">
            <a:extLst>
              <a:ext uri="{FF2B5EF4-FFF2-40B4-BE49-F238E27FC236}">
                <a16:creationId xmlns:a16="http://schemas.microsoft.com/office/drawing/2014/main" id="{EC5AF1F8-CF61-15E3-3D6E-18E0DE7DC1E2}"/>
              </a:ext>
            </a:extLst>
          </p:cNvPr>
          <p:cNvSpPr txBox="1"/>
          <p:nvPr/>
        </p:nvSpPr>
        <p:spPr>
          <a:xfrm>
            <a:off x="457199" y="4600903"/>
            <a:ext cx="1860699"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graphicFrame>
        <p:nvGraphicFramePr>
          <p:cNvPr id="10" name="Table 9">
            <a:extLst>
              <a:ext uri="{FF2B5EF4-FFF2-40B4-BE49-F238E27FC236}">
                <a16:creationId xmlns:a16="http://schemas.microsoft.com/office/drawing/2014/main" id="{21DED7F2-2A0B-0CB0-A70D-CA3A51BF1E69}"/>
              </a:ext>
            </a:extLst>
          </p:cNvPr>
          <p:cNvGraphicFramePr>
            <a:graphicFrameLocks noGrp="1"/>
          </p:cNvGraphicFramePr>
          <p:nvPr>
            <p:extLst>
              <p:ext uri="{D42A27DB-BD31-4B8C-83A1-F6EECF244321}">
                <p14:modId xmlns:p14="http://schemas.microsoft.com/office/powerpoint/2010/main" val="3045013456"/>
              </p:ext>
            </p:extLst>
          </p:nvPr>
        </p:nvGraphicFramePr>
        <p:xfrm>
          <a:off x="457198" y="829778"/>
          <a:ext cx="8236858" cy="3706781"/>
        </p:xfrm>
        <a:graphic>
          <a:graphicData uri="http://schemas.openxmlformats.org/drawingml/2006/table">
            <a:tbl>
              <a:tblPr/>
              <a:tblGrid>
                <a:gridCol w="279993">
                  <a:extLst>
                    <a:ext uri="{9D8B030D-6E8A-4147-A177-3AD203B41FA5}">
                      <a16:colId xmlns:a16="http://schemas.microsoft.com/office/drawing/2014/main" val="2736830511"/>
                    </a:ext>
                  </a:extLst>
                </a:gridCol>
                <a:gridCol w="6244856">
                  <a:extLst>
                    <a:ext uri="{9D8B030D-6E8A-4147-A177-3AD203B41FA5}">
                      <a16:colId xmlns:a16="http://schemas.microsoft.com/office/drawing/2014/main" val="3015528016"/>
                    </a:ext>
                  </a:extLst>
                </a:gridCol>
                <a:gridCol w="1712009">
                  <a:extLst>
                    <a:ext uri="{9D8B030D-6E8A-4147-A177-3AD203B41FA5}">
                      <a16:colId xmlns:a16="http://schemas.microsoft.com/office/drawing/2014/main" val="287462382"/>
                    </a:ext>
                  </a:extLst>
                </a:gridCol>
              </a:tblGrid>
              <a:tr h="395677">
                <a:tc>
                  <a:txBody>
                    <a:bodyPr/>
                    <a:lstStyle/>
                    <a:p>
                      <a:pPr algn="ctr" rtl="0" fontAlgn="base"/>
                      <a:r>
                        <a:rPr lang="en-US" sz="1400" b="1" i="0">
                          <a:solidFill>
                            <a:srgbClr val="FFFFFF"/>
                          </a:solidFill>
                          <a:effectLst/>
                          <a:latin typeface="+mn-lt"/>
                        </a:rPr>
                        <a:t>Q#</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TPL Question</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tc>
                  <a:txBody>
                    <a:bodyPr/>
                    <a:lstStyle/>
                    <a:p>
                      <a:pPr algn="l" rtl="0" fontAlgn="base"/>
                      <a:r>
                        <a:rPr lang="en-US" sz="1400" b="0" i="0">
                          <a:solidFill>
                            <a:srgbClr val="FFFFFF"/>
                          </a:solidFill>
                          <a:effectLst/>
                          <a:latin typeface="Franklin Gothic Medium" panose="020B0603020102020204" pitchFamily="34" charset="0"/>
                        </a:rPr>
                        <a:t>Capability</a:t>
                      </a:r>
                      <a:endParaRPr lang="en-US" sz="1400" b="1" i="0">
                        <a:solidFill>
                          <a:srgbClr val="FFFFFF"/>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062E48"/>
                    </a:solidFill>
                  </a:tcPr>
                </a:tc>
                <a:extLst>
                  <a:ext uri="{0D108BD9-81ED-4DB2-BD59-A6C34878D82A}">
                    <a16:rowId xmlns:a16="http://schemas.microsoft.com/office/drawing/2014/main" val="2129140570"/>
                  </a:ext>
                </a:extLst>
              </a:tr>
              <a:tr h="714145">
                <a:tc>
                  <a:txBody>
                    <a:bodyPr/>
                    <a:lstStyle/>
                    <a:p>
                      <a:pPr algn="ctr" rtl="0" fontAlgn="base"/>
                      <a:r>
                        <a:rPr lang="en-US" sz="1200" b="0" i="0">
                          <a:solidFill>
                            <a:srgbClr val="000000"/>
                          </a:solidFill>
                          <a:effectLst/>
                          <a:latin typeface="+mn-lt"/>
                        </a:rPr>
                        <a:t>7</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Are any material types used rare or located only in particular parts of the world? What material types are vulnerable to price fluctuations?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906481634"/>
                  </a:ext>
                </a:extLst>
              </a:tr>
              <a:tr h="568551">
                <a:tc>
                  <a:txBody>
                    <a:bodyPr/>
                    <a:lstStyle/>
                    <a:p>
                      <a:pPr algn="ctr" rtl="0" fontAlgn="base"/>
                      <a:r>
                        <a:rPr lang="en-US" sz="1200" b="0" i="0">
                          <a:solidFill>
                            <a:srgbClr val="000000"/>
                          </a:solidFill>
                          <a:effectLst/>
                          <a:latin typeface="+mn-lt"/>
                        </a:rPr>
                        <a:t>8</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Are new manufacturing capabilities or new workforce expertise needed to manufacture the DEECs?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Investment Opportunity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46693813"/>
                  </a:ext>
                </a:extLst>
              </a:tr>
              <a:tr h="445653">
                <a:tc>
                  <a:txBody>
                    <a:bodyPr/>
                    <a:lstStyle/>
                    <a:p>
                      <a:pPr algn="ctr" rtl="0" fontAlgn="base"/>
                      <a:r>
                        <a:rPr lang="en-US" sz="1200" b="0" i="0">
                          <a:solidFill>
                            <a:srgbClr val="000000"/>
                          </a:solidFill>
                          <a:effectLst/>
                          <a:latin typeface="+mn-lt"/>
                        </a:rPr>
                        <a:t>9</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Are the components recyclable?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Beneficial to Society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31556505"/>
                  </a:ext>
                </a:extLst>
              </a:tr>
              <a:tr h="568551">
                <a:tc>
                  <a:txBody>
                    <a:bodyPr/>
                    <a:lstStyle/>
                    <a:p>
                      <a:pPr algn="ctr" rtl="0" fontAlgn="base"/>
                      <a:r>
                        <a:rPr lang="en-US" sz="1200" b="0" i="0">
                          <a:solidFill>
                            <a:srgbClr val="000000"/>
                          </a:solidFill>
                          <a:effectLst/>
                          <a:latin typeface="+mn-lt"/>
                        </a:rPr>
                        <a:t>10</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Has a safety philosophy been incorporated into the design process?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894121922"/>
                  </a:ext>
                </a:extLst>
              </a:tr>
              <a:tr h="568551">
                <a:tc>
                  <a:txBody>
                    <a:bodyPr/>
                    <a:lstStyle/>
                    <a:p>
                      <a:pPr algn="ctr" rtl="0" fontAlgn="base"/>
                      <a:r>
                        <a:rPr lang="en-US" sz="1200" b="0" i="0">
                          <a:solidFill>
                            <a:srgbClr val="000000"/>
                          </a:solidFill>
                          <a:effectLst/>
                          <a:latin typeface="+mn-lt"/>
                        </a:rPr>
                        <a:t>11</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Is there a threat to human health and safety during any life cycle stage?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solidFill>
                      <a:srgbClr val="DBE5F1"/>
                    </a:solidFill>
                  </a:tcPr>
                </a:tc>
                <a:extLst>
                  <a:ext uri="{0D108BD9-81ED-4DB2-BD59-A6C34878D82A}">
                    <a16:rowId xmlns:a16="http://schemas.microsoft.com/office/drawing/2014/main" val="3448149721"/>
                  </a:ext>
                </a:extLst>
              </a:tr>
              <a:tr h="445653">
                <a:tc>
                  <a:txBody>
                    <a:bodyPr/>
                    <a:lstStyle/>
                    <a:p>
                      <a:pPr algn="ctr" rtl="0" fontAlgn="base"/>
                      <a:r>
                        <a:rPr lang="en-US" sz="1200" b="0" i="0">
                          <a:solidFill>
                            <a:srgbClr val="000000"/>
                          </a:solidFill>
                          <a:effectLst/>
                          <a:latin typeface="+mn-lt"/>
                        </a:rPr>
                        <a:t>12</a:t>
                      </a:r>
                      <a:r>
                        <a:rPr lang="en-US" sz="1200" b="1" i="0">
                          <a:solidFill>
                            <a:srgbClr val="000000"/>
                          </a:solidFill>
                          <a:effectLst/>
                          <a:latin typeface="+mn-lt"/>
                        </a:rPr>
                        <a:t> </a:t>
                      </a: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Will an abrupt disconnection of the external power input put</a:t>
                      </a:r>
                    </a:p>
                    <a:p>
                      <a:pPr algn="l" rtl="0" fontAlgn="base"/>
                      <a:r>
                        <a:rPr lang="en-US" sz="1200" b="0" i="0">
                          <a:solidFill>
                            <a:srgbClr val="000000"/>
                          </a:solidFill>
                          <a:effectLst/>
                          <a:latin typeface="Franklin Gothic Book" panose="020B0503020102020204" pitchFamily="34" charset="0"/>
                        </a:rPr>
                        <a:t>the DEECs at risk of damage?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tc>
                  <a:txBody>
                    <a:bodyPr/>
                    <a:lstStyle/>
                    <a:p>
                      <a:pPr algn="l" rtl="0" fontAlgn="base"/>
                      <a:r>
                        <a:rPr lang="en-US" sz="1200" b="0" i="0">
                          <a:solidFill>
                            <a:srgbClr val="000000"/>
                          </a:solidFill>
                          <a:effectLst/>
                          <a:latin typeface="Franklin Gothic Book" panose="020B0503020102020204" pitchFamily="34" charset="0"/>
                        </a:rPr>
                        <a:t>Safety and Function </a:t>
                      </a:r>
                      <a:endParaRPr lang="en-US" sz="1200" b="0" i="0">
                        <a:solidFill>
                          <a:srgbClr val="000000"/>
                        </a:solidFill>
                        <a:effectLst/>
                      </a:endParaRPr>
                    </a:p>
                  </a:txBody>
                  <a:tcPr marL="28631" marR="28631" marT="14315" marB="14315" anchor="ctr">
                    <a:lnL w="9525" cap="flat" cmpd="sng" algn="ctr">
                      <a:solidFill>
                        <a:srgbClr val="7F7F7F"/>
                      </a:solidFill>
                      <a:prstDash val="solid"/>
                      <a:round/>
                      <a:headEnd type="none" w="med" len="med"/>
                      <a:tailEnd type="none" w="med" len="med"/>
                    </a:lnL>
                    <a:lnR w="9525" cap="flat" cmpd="sng" algn="ctr">
                      <a:solidFill>
                        <a:srgbClr val="7F7F7F"/>
                      </a:solidFill>
                      <a:prstDash val="solid"/>
                      <a:round/>
                      <a:headEnd type="none" w="med" len="med"/>
                      <a:tailEnd type="none" w="med" len="med"/>
                    </a:lnR>
                    <a:lnT w="9525" cap="flat" cmpd="sng" algn="ctr">
                      <a:solidFill>
                        <a:srgbClr val="7F7F7F"/>
                      </a:solidFill>
                      <a:prstDash val="solid"/>
                      <a:round/>
                      <a:headEnd type="none" w="med" len="med"/>
                      <a:tailEnd type="none" w="med" len="med"/>
                    </a:lnT>
                    <a:lnB w="9525"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48199231"/>
                  </a:ext>
                </a:extLst>
              </a:tr>
            </a:tbl>
          </a:graphicData>
        </a:graphic>
      </p:graphicFrame>
    </p:spTree>
    <p:extLst>
      <p:ext uri="{BB962C8B-B14F-4D97-AF65-F5344CB8AC3E}">
        <p14:creationId xmlns:p14="http://schemas.microsoft.com/office/powerpoint/2010/main" val="1251353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2909-8855-4828-813D-9FF12B5825E6}"/>
              </a:ext>
            </a:extLst>
          </p:cNvPr>
          <p:cNvSpPr>
            <a:spLocks noGrp="1"/>
          </p:cNvSpPr>
          <p:nvPr>
            <p:ph type="title"/>
          </p:nvPr>
        </p:nvSpPr>
        <p:spPr/>
        <p:txBody>
          <a:bodyPr/>
          <a:lstStyle/>
          <a:p>
            <a:r>
              <a:rPr lang="en-US"/>
              <a:t>TPL Example</a:t>
            </a:r>
          </a:p>
        </p:txBody>
      </p:sp>
      <p:sp>
        <p:nvSpPr>
          <p:cNvPr id="12" name="TextBox 11">
            <a:extLst>
              <a:ext uri="{FF2B5EF4-FFF2-40B4-BE49-F238E27FC236}">
                <a16:creationId xmlns:a16="http://schemas.microsoft.com/office/drawing/2014/main" id="{F6556599-E79E-4449-B043-94FCD2DC4CAD}"/>
              </a:ext>
            </a:extLst>
          </p:cNvPr>
          <p:cNvSpPr txBox="1"/>
          <p:nvPr/>
        </p:nvSpPr>
        <p:spPr>
          <a:xfrm>
            <a:off x="457199" y="870707"/>
            <a:ext cx="2688901" cy="369332"/>
          </a:xfrm>
          <a:prstGeom prst="rect">
            <a:avLst/>
          </a:prstGeom>
          <a:noFill/>
        </p:spPr>
        <p:txBody>
          <a:bodyPr wrap="square" rtlCol="0">
            <a:spAutoFit/>
          </a:bodyPr>
          <a:lstStyle/>
          <a:p>
            <a:r>
              <a:rPr lang="en-US" b="1"/>
              <a:t>Capabilities:</a:t>
            </a:r>
          </a:p>
        </p:txBody>
      </p:sp>
      <p:sp>
        <p:nvSpPr>
          <p:cNvPr id="4" name="TextBox 3">
            <a:extLst>
              <a:ext uri="{FF2B5EF4-FFF2-40B4-BE49-F238E27FC236}">
                <a16:creationId xmlns:a16="http://schemas.microsoft.com/office/drawing/2014/main" id="{192795FE-1CBF-41C5-A845-D856F0B34B38}"/>
              </a:ext>
            </a:extLst>
          </p:cNvPr>
          <p:cNvSpPr txBox="1"/>
          <p:nvPr/>
        </p:nvSpPr>
        <p:spPr>
          <a:xfrm>
            <a:off x="6603275" y="1298822"/>
            <a:ext cx="2083526" cy="276999"/>
          </a:xfrm>
          <a:prstGeom prst="rect">
            <a:avLst/>
          </a:prstGeom>
          <a:solidFill>
            <a:srgbClr val="7030A0"/>
          </a:solidFill>
          <a:ln>
            <a:solidFill>
              <a:srgbClr val="7030A0"/>
            </a:solidFill>
          </a:ln>
        </p:spPr>
        <p:txBody>
          <a:bodyPr wrap="square" rtlCol="0">
            <a:spAutoFit/>
          </a:bodyPr>
          <a:lstStyle/>
          <a:p>
            <a:pPr algn="ctr"/>
            <a:r>
              <a:rPr lang="en-US" sz="1200" b="1">
                <a:solidFill>
                  <a:schemeClr val="bg1"/>
                </a:solidFill>
              </a:rPr>
              <a:t>Social Impacts &amp; Benefits</a:t>
            </a:r>
          </a:p>
        </p:txBody>
      </p:sp>
      <p:sp>
        <p:nvSpPr>
          <p:cNvPr id="14" name="TextBox 13">
            <a:extLst>
              <a:ext uri="{FF2B5EF4-FFF2-40B4-BE49-F238E27FC236}">
                <a16:creationId xmlns:a16="http://schemas.microsoft.com/office/drawing/2014/main" id="{1BE595A7-5A9D-43F9-931D-BE25F7A05346}"/>
              </a:ext>
            </a:extLst>
          </p:cNvPr>
          <p:cNvSpPr txBox="1"/>
          <p:nvPr/>
        </p:nvSpPr>
        <p:spPr>
          <a:xfrm>
            <a:off x="6603275" y="963040"/>
            <a:ext cx="2083526" cy="276999"/>
          </a:xfrm>
          <a:prstGeom prst="rect">
            <a:avLst/>
          </a:prstGeom>
          <a:solidFill>
            <a:srgbClr val="C00000"/>
          </a:solidFill>
          <a:ln>
            <a:solidFill>
              <a:srgbClr val="C00000"/>
            </a:solidFill>
          </a:ln>
        </p:spPr>
        <p:txBody>
          <a:bodyPr wrap="square" rtlCol="0">
            <a:spAutoFit/>
          </a:bodyPr>
          <a:lstStyle/>
          <a:p>
            <a:pPr algn="ctr"/>
            <a:r>
              <a:rPr lang="en-US" sz="1200" b="1">
                <a:solidFill>
                  <a:schemeClr val="bg1"/>
                </a:solidFill>
              </a:rPr>
              <a:t>Safety &amp; Function</a:t>
            </a:r>
          </a:p>
        </p:txBody>
      </p:sp>
      <p:sp>
        <p:nvSpPr>
          <p:cNvPr id="15" name="TextBox 14">
            <a:extLst>
              <a:ext uri="{FF2B5EF4-FFF2-40B4-BE49-F238E27FC236}">
                <a16:creationId xmlns:a16="http://schemas.microsoft.com/office/drawing/2014/main" id="{20EEC70A-92C4-4ADD-96FE-BA6B36949B5A}"/>
              </a:ext>
            </a:extLst>
          </p:cNvPr>
          <p:cNvSpPr txBox="1"/>
          <p:nvPr/>
        </p:nvSpPr>
        <p:spPr>
          <a:xfrm>
            <a:off x="4299861" y="1298822"/>
            <a:ext cx="2083526" cy="276999"/>
          </a:xfrm>
          <a:prstGeom prst="rect">
            <a:avLst/>
          </a:prstGeom>
          <a:solidFill>
            <a:srgbClr val="008000"/>
          </a:solidFill>
          <a:ln>
            <a:solidFill>
              <a:srgbClr val="008000"/>
            </a:solidFill>
          </a:ln>
        </p:spPr>
        <p:txBody>
          <a:bodyPr wrap="square" rtlCol="0">
            <a:spAutoFit/>
          </a:bodyPr>
          <a:lstStyle/>
          <a:p>
            <a:pPr algn="ctr"/>
            <a:r>
              <a:rPr lang="en-US" sz="1200" b="1">
                <a:solidFill>
                  <a:schemeClr val="bg1"/>
                </a:solidFill>
              </a:rPr>
              <a:t>Permitting &amp; Certification</a:t>
            </a:r>
          </a:p>
        </p:txBody>
      </p:sp>
      <p:sp>
        <p:nvSpPr>
          <p:cNvPr id="16" name="TextBox 15">
            <a:extLst>
              <a:ext uri="{FF2B5EF4-FFF2-40B4-BE49-F238E27FC236}">
                <a16:creationId xmlns:a16="http://schemas.microsoft.com/office/drawing/2014/main" id="{1BA77449-6808-429E-A832-B00606FD767A}"/>
              </a:ext>
            </a:extLst>
          </p:cNvPr>
          <p:cNvSpPr txBox="1"/>
          <p:nvPr/>
        </p:nvSpPr>
        <p:spPr>
          <a:xfrm>
            <a:off x="4299861" y="963040"/>
            <a:ext cx="2083526" cy="276999"/>
          </a:xfrm>
          <a:prstGeom prst="rect">
            <a:avLst/>
          </a:prstGeom>
          <a:solidFill>
            <a:srgbClr val="92D050"/>
          </a:solidFill>
          <a:ln>
            <a:solidFill>
              <a:srgbClr val="92D050"/>
            </a:solidFill>
          </a:ln>
        </p:spPr>
        <p:txBody>
          <a:bodyPr wrap="square" rtlCol="0">
            <a:spAutoFit/>
          </a:bodyPr>
          <a:lstStyle/>
          <a:p>
            <a:pPr algn="ctr"/>
            <a:r>
              <a:rPr lang="en-US" sz="1200" b="1">
                <a:solidFill>
                  <a:schemeClr val="bg1"/>
                </a:solidFill>
              </a:rPr>
              <a:t>Grid Operations</a:t>
            </a:r>
          </a:p>
        </p:txBody>
      </p:sp>
      <p:sp>
        <p:nvSpPr>
          <p:cNvPr id="17" name="TextBox 16">
            <a:extLst>
              <a:ext uri="{FF2B5EF4-FFF2-40B4-BE49-F238E27FC236}">
                <a16:creationId xmlns:a16="http://schemas.microsoft.com/office/drawing/2014/main" id="{F7DCAF12-429B-415F-A406-9AF55B638D53}"/>
              </a:ext>
            </a:extLst>
          </p:cNvPr>
          <p:cNvSpPr txBox="1"/>
          <p:nvPr/>
        </p:nvSpPr>
        <p:spPr>
          <a:xfrm>
            <a:off x="1996447" y="1298821"/>
            <a:ext cx="2083526" cy="276999"/>
          </a:xfrm>
          <a:prstGeom prst="rect">
            <a:avLst/>
          </a:prstGeom>
          <a:solidFill>
            <a:srgbClr val="00B0F0"/>
          </a:solidFill>
          <a:ln>
            <a:solidFill>
              <a:srgbClr val="00B0F0"/>
            </a:solidFill>
          </a:ln>
        </p:spPr>
        <p:txBody>
          <a:bodyPr wrap="square" rtlCol="0">
            <a:spAutoFit/>
          </a:bodyPr>
          <a:lstStyle/>
          <a:p>
            <a:pPr algn="ctr"/>
            <a:r>
              <a:rPr lang="en-US" sz="1200" b="1">
                <a:solidFill>
                  <a:schemeClr val="bg1"/>
                </a:solidFill>
              </a:rPr>
              <a:t>Investment Opportunity</a:t>
            </a:r>
          </a:p>
        </p:txBody>
      </p:sp>
      <p:sp>
        <p:nvSpPr>
          <p:cNvPr id="18" name="TextBox 17">
            <a:extLst>
              <a:ext uri="{FF2B5EF4-FFF2-40B4-BE49-F238E27FC236}">
                <a16:creationId xmlns:a16="http://schemas.microsoft.com/office/drawing/2014/main" id="{C630624F-5ED3-4EF4-8FF7-6B4E80CCD184}"/>
              </a:ext>
            </a:extLst>
          </p:cNvPr>
          <p:cNvSpPr txBox="1"/>
          <p:nvPr/>
        </p:nvSpPr>
        <p:spPr>
          <a:xfrm>
            <a:off x="1996447" y="963040"/>
            <a:ext cx="2083526" cy="276999"/>
          </a:xfrm>
          <a:prstGeom prst="rect">
            <a:avLst/>
          </a:prstGeom>
          <a:solidFill>
            <a:schemeClr val="accent1"/>
          </a:solidFill>
        </p:spPr>
        <p:txBody>
          <a:bodyPr wrap="square" rtlCol="0">
            <a:spAutoFit/>
          </a:bodyPr>
          <a:lstStyle/>
          <a:p>
            <a:pPr algn="ctr"/>
            <a:r>
              <a:rPr lang="en-US" sz="1200" b="1">
                <a:solidFill>
                  <a:schemeClr val="bg1"/>
                </a:solidFill>
              </a:rPr>
              <a:t>Cost of Energy</a:t>
            </a:r>
          </a:p>
        </p:txBody>
      </p:sp>
      <p:sp>
        <p:nvSpPr>
          <p:cNvPr id="3" name="TextBox 2">
            <a:extLst>
              <a:ext uri="{FF2B5EF4-FFF2-40B4-BE49-F238E27FC236}">
                <a16:creationId xmlns:a16="http://schemas.microsoft.com/office/drawing/2014/main" id="{FDE3E178-9B0D-62A1-7F54-78A172FDD530}"/>
              </a:ext>
            </a:extLst>
          </p:cNvPr>
          <p:cNvSpPr txBox="1"/>
          <p:nvPr/>
        </p:nvSpPr>
        <p:spPr>
          <a:xfrm>
            <a:off x="4299861" y="1634604"/>
            <a:ext cx="2083526" cy="276999"/>
          </a:xfrm>
          <a:prstGeom prst="rect">
            <a:avLst/>
          </a:prstGeom>
          <a:solidFill>
            <a:schemeClr val="accent3"/>
          </a:solidFill>
          <a:ln>
            <a:solidFill>
              <a:schemeClr val="accent3"/>
            </a:solidFill>
          </a:ln>
        </p:spPr>
        <p:txBody>
          <a:bodyPr wrap="square" rtlCol="0">
            <a:spAutoFit/>
          </a:bodyPr>
          <a:lstStyle/>
          <a:p>
            <a:pPr algn="ctr"/>
            <a:r>
              <a:rPr lang="en-US" sz="1200" b="1">
                <a:solidFill>
                  <a:schemeClr val="bg1"/>
                </a:solidFill>
              </a:rPr>
              <a:t>Globally Deployable</a:t>
            </a:r>
          </a:p>
        </p:txBody>
      </p:sp>
      <p:grpSp>
        <p:nvGrpSpPr>
          <p:cNvPr id="7" name="Group 6">
            <a:extLst>
              <a:ext uri="{FF2B5EF4-FFF2-40B4-BE49-F238E27FC236}">
                <a16:creationId xmlns:a16="http://schemas.microsoft.com/office/drawing/2014/main" id="{874D5994-DC29-0098-0911-FA7210AD1AFA}"/>
              </a:ext>
            </a:extLst>
          </p:cNvPr>
          <p:cNvGrpSpPr/>
          <p:nvPr/>
        </p:nvGrpSpPr>
        <p:grpSpPr>
          <a:xfrm>
            <a:off x="457200" y="2215099"/>
            <a:ext cx="1121411" cy="2608069"/>
            <a:chOff x="738051" y="1105354"/>
            <a:chExt cx="1121411" cy="2608069"/>
          </a:xfrm>
        </p:grpSpPr>
        <p:pic>
          <p:nvPicPr>
            <p:cNvPr id="8" name="Picture 7">
              <a:extLst>
                <a:ext uri="{FF2B5EF4-FFF2-40B4-BE49-F238E27FC236}">
                  <a16:creationId xmlns:a16="http://schemas.microsoft.com/office/drawing/2014/main" id="{B2985869-144B-7874-634F-EF7665AF687F}"/>
                </a:ext>
              </a:extLst>
            </p:cNvPr>
            <p:cNvPicPr/>
            <p:nvPr/>
          </p:nvPicPr>
          <p:blipFill>
            <a:blip r:embed="rId2"/>
            <a:stretch>
              <a:fillRect/>
            </a:stretch>
          </p:blipFill>
          <p:spPr bwMode="auto">
            <a:xfrm>
              <a:off x="738051" y="1105354"/>
              <a:ext cx="1121410" cy="2188210"/>
            </a:xfrm>
            <a:prstGeom prst="rect">
              <a:avLst/>
            </a:prstGeom>
            <a:noFill/>
            <a:ln>
              <a:noFill/>
            </a:ln>
          </p:spPr>
        </p:pic>
        <p:sp>
          <p:nvSpPr>
            <p:cNvPr id="9" name="TextBox 8">
              <a:extLst>
                <a:ext uri="{FF2B5EF4-FFF2-40B4-BE49-F238E27FC236}">
                  <a16:creationId xmlns:a16="http://schemas.microsoft.com/office/drawing/2014/main" id="{6773F4F1-508B-6A4A-15F3-F87B8FD07AFE}"/>
                </a:ext>
              </a:extLst>
            </p:cNvPr>
            <p:cNvSpPr txBox="1"/>
            <p:nvPr/>
          </p:nvSpPr>
          <p:spPr>
            <a:xfrm>
              <a:off x="738052" y="3344091"/>
              <a:ext cx="1121410" cy="369332"/>
            </a:xfrm>
            <a:prstGeom prst="rect">
              <a:avLst/>
            </a:prstGeom>
            <a:noFill/>
          </p:spPr>
          <p:txBody>
            <a:bodyPr wrap="square" rtlCol="0">
              <a:spAutoFit/>
            </a:bodyPr>
            <a:lstStyle/>
            <a:p>
              <a:pPr algn="ctr"/>
              <a:r>
                <a:rPr lang="en-US" b="1">
                  <a:solidFill>
                    <a:schemeClr val="accent1"/>
                  </a:solidFill>
                </a:rPr>
                <a:t>TPL: 5.4</a:t>
              </a:r>
            </a:p>
          </p:txBody>
        </p:sp>
      </p:grpSp>
      <p:graphicFrame>
        <p:nvGraphicFramePr>
          <p:cNvPr id="10" name="Chart 9">
            <a:extLst>
              <a:ext uri="{FF2B5EF4-FFF2-40B4-BE49-F238E27FC236}">
                <a16:creationId xmlns:a16="http://schemas.microsoft.com/office/drawing/2014/main" id="{6571DA49-FE01-51F2-EE3A-3F1DCD2C59FC}"/>
              </a:ext>
            </a:extLst>
          </p:cNvPr>
          <p:cNvGraphicFramePr/>
          <p:nvPr/>
        </p:nvGraphicFramePr>
        <p:xfrm>
          <a:off x="5792110" y="1974956"/>
          <a:ext cx="3556361" cy="327287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8F4F08A0-1595-7CFD-1AF9-B5342F3C4DE3}"/>
              </a:ext>
            </a:extLst>
          </p:cNvPr>
          <p:cNvPicPr>
            <a:picLocks noChangeAspect="1"/>
          </p:cNvPicPr>
          <p:nvPr/>
        </p:nvPicPr>
        <p:blipFill>
          <a:blip r:embed="rId4"/>
          <a:stretch>
            <a:fillRect/>
          </a:stretch>
        </p:blipFill>
        <p:spPr>
          <a:xfrm>
            <a:off x="2532757" y="2038523"/>
            <a:ext cx="3405407" cy="2961223"/>
          </a:xfrm>
          <a:prstGeom prst="rect">
            <a:avLst/>
          </a:prstGeom>
        </p:spPr>
      </p:pic>
    </p:spTree>
    <p:extLst>
      <p:ext uri="{BB962C8B-B14F-4D97-AF65-F5344CB8AC3E}">
        <p14:creationId xmlns:p14="http://schemas.microsoft.com/office/powerpoint/2010/main" val="987484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F777D-EAEA-4334-9D86-82AD0F011720}"/>
              </a:ext>
            </a:extLst>
          </p:cNvPr>
          <p:cNvSpPr/>
          <p:nvPr/>
        </p:nvSpPr>
        <p:spPr>
          <a:xfrm>
            <a:off x="540000" y="3148036"/>
            <a:ext cx="2167200" cy="689564"/>
          </a:xfrm>
          <a:prstGeom prst="roundRect">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0018A-FD18-4B4F-BC6D-F329106721CB}"/>
              </a:ext>
            </a:extLst>
          </p:cNvPr>
          <p:cNvSpPr>
            <a:spLocks noGrp="1"/>
          </p:cNvSpPr>
          <p:nvPr>
            <p:ph type="title"/>
          </p:nvPr>
        </p:nvSpPr>
        <p:spPr/>
        <p:txBody>
          <a:bodyPr/>
          <a:lstStyle/>
          <a:p>
            <a:r>
              <a:rPr lang="en-US"/>
              <a:t>TPL Benefits</a:t>
            </a:r>
          </a:p>
        </p:txBody>
      </p:sp>
      <p:sp>
        <p:nvSpPr>
          <p:cNvPr id="6" name="Rectangle: Rounded Corners 5">
            <a:extLst>
              <a:ext uri="{FF2B5EF4-FFF2-40B4-BE49-F238E27FC236}">
                <a16:creationId xmlns:a16="http://schemas.microsoft.com/office/drawing/2014/main" id="{41216DD3-F546-49FB-8334-3E5C5E180318}"/>
              </a:ext>
            </a:extLst>
          </p:cNvPr>
          <p:cNvSpPr/>
          <p:nvPr/>
        </p:nvSpPr>
        <p:spPr>
          <a:xfrm>
            <a:off x="3533428" y="3148036"/>
            <a:ext cx="2167200" cy="689564"/>
          </a:xfrm>
          <a:prstGeom prst="round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080351F-BD73-4429-937F-24FA1C43353A}"/>
              </a:ext>
            </a:extLst>
          </p:cNvPr>
          <p:cNvSpPr/>
          <p:nvPr/>
        </p:nvSpPr>
        <p:spPr>
          <a:xfrm>
            <a:off x="6519601" y="3148036"/>
            <a:ext cx="2167200" cy="689564"/>
          </a:xfrm>
          <a:prstGeom prst="roundRect">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77FB8E0-CE2E-4EDC-83E9-302DBD07DB33}"/>
              </a:ext>
            </a:extLst>
          </p:cNvPr>
          <p:cNvSpPr txBox="1"/>
          <p:nvPr/>
        </p:nvSpPr>
        <p:spPr>
          <a:xfrm>
            <a:off x="6519601" y="3122059"/>
            <a:ext cx="2167200" cy="738664"/>
          </a:xfrm>
          <a:prstGeom prst="rect">
            <a:avLst/>
          </a:prstGeom>
          <a:noFill/>
        </p:spPr>
        <p:txBody>
          <a:bodyPr wrap="square" lIns="91440" tIns="45720" rIns="91440" bIns="45720" rtlCol="0" anchor="t">
            <a:spAutoFit/>
          </a:bodyPr>
          <a:lstStyle/>
          <a:p>
            <a:pPr algn="ctr"/>
            <a:r>
              <a:rPr lang="en-US" sz="1400"/>
              <a:t>Provides a holistic assessment of technology’s potential</a:t>
            </a:r>
          </a:p>
        </p:txBody>
      </p:sp>
      <p:sp>
        <p:nvSpPr>
          <p:cNvPr id="10" name="Rectangle: Rounded Corners 9">
            <a:extLst>
              <a:ext uri="{FF2B5EF4-FFF2-40B4-BE49-F238E27FC236}">
                <a16:creationId xmlns:a16="http://schemas.microsoft.com/office/drawing/2014/main" id="{EABA83E9-BB45-414B-8F14-B55B66189276}"/>
              </a:ext>
            </a:extLst>
          </p:cNvPr>
          <p:cNvSpPr/>
          <p:nvPr/>
        </p:nvSpPr>
        <p:spPr>
          <a:xfrm>
            <a:off x="540000" y="4149900"/>
            <a:ext cx="2167200" cy="689564"/>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934D7E3-89BF-4806-A2A2-3ED97C3F0A19}"/>
              </a:ext>
            </a:extLst>
          </p:cNvPr>
          <p:cNvSpPr txBox="1"/>
          <p:nvPr/>
        </p:nvSpPr>
        <p:spPr>
          <a:xfrm>
            <a:off x="540000" y="4123923"/>
            <a:ext cx="2167200" cy="738664"/>
          </a:xfrm>
          <a:prstGeom prst="rect">
            <a:avLst/>
          </a:prstGeom>
          <a:noFill/>
        </p:spPr>
        <p:txBody>
          <a:bodyPr wrap="square" lIns="91440" tIns="45720" rIns="91440" bIns="45720" rtlCol="0" anchor="t">
            <a:spAutoFit/>
          </a:bodyPr>
          <a:lstStyle/>
          <a:p>
            <a:pPr algn="ctr"/>
            <a:r>
              <a:rPr lang="en-US" sz="1400">
                <a:ea typeface="+mn-lt"/>
                <a:cs typeface="+mn-lt"/>
              </a:rPr>
              <a:t>Quantifies trade-offs between economic and environmental metrics</a:t>
            </a:r>
          </a:p>
        </p:txBody>
      </p:sp>
      <p:sp>
        <p:nvSpPr>
          <p:cNvPr id="12" name="Rectangle: Rounded Corners 11">
            <a:extLst>
              <a:ext uri="{FF2B5EF4-FFF2-40B4-BE49-F238E27FC236}">
                <a16:creationId xmlns:a16="http://schemas.microsoft.com/office/drawing/2014/main" id="{5B4B6A20-AAE5-4B93-A922-8DC709EFE8EB}"/>
              </a:ext>
            </a:extLst>
          </p:cNvPr>
          <p:cNvSpPr/>
          <p:nvPr/>
        </p:nvSpPr>
        <p:spPr>
          <a:xfrm>
            <a:off x="3533428" y="4149900"/>
            <a:ext cx="2167200" cy="689564"/>
          </a:xfrm>
          <a:prstGeom prst="roundRect">
            <a:avLst/>
          </a:prstGeom>
          <a:solidFill>
            <a:srgbClr val="9B63C5"/>
          </a:solidFill>
          <a:ln>
            <a:solidFill>
              <a:srgbClr val="9B63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C7A36A-807F-4E05-A760-FE9367450CEA}"/>
              </a:ext>
            </a:extLst>
          </p:cNvPr>
          <p:cNvSpPr txBox="1"/>
          <p:nvPr/>
        </p:nvSpPr>
        <p:spPr>
          <a:xfrm>
            <a:off x="3533428" y="4123923"/>
            <a:ext cx="2167200" cy="738664"/>
          </a:xfrm>
          <a:prstGeom prst="rect">
            <a:avLst/>
          </a:prstGeom>
          <a:noFill/>
        </p:spPr>
        <p:txBody>
          <a:bodyPr wrap="square" rtlCol="0">
            <a:spAutoFit/>
          </a:bodyPr>
          <a:lstStyle/>
          <a:p>
            <a:pPr algn="ctr"/>
            <a:r>
              <a:rPr lang="en-US" sz="1400"/>
              <a:t>Identifies areas for improvement and best development trajectory</a:t>
            </a:r>
          </a:p>
        </p:txBody>
      </p:sp>
      <p:sp>
        <p:nvSpPr>
          <p:cNvPr id="14" name="Rectangle: Rounded Corners 13">
            <a:extLst>
              <a:ext uri="{FF2B5EF4-FFF2-40B4-BE49-F238E27FC236}">
                <a16:creationId xmlns:a16="http://schemas.microsoft.com/office/drawing/2014/main" id="{07B2B805-B15D-482B-9A69-E47F98441C46}"/>
              </a:ext>
            </a:extLst>
          </p:cNvPr>
          <p:cNvSpPr/>
          <p:nvPr/>
        </p:nvSpPr>
        <p:spPr>
          <a:xfrm>
            <a:off x="6519601" y="4149900"/>
            <a:ext cx="2167200" cy="689564"/>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C7065D-F42D-4394-9A25-D5158BDB5FBA}"/>
              </a:ext>
            </a:extLst>
          </p:cNvPr>
          <p:cNvSpPr txBox="1"/>
          <p:nvPr/>
        </p:nvSpPr>
        <p:spPr>
          <a:xfrm>
            <a:off x="6519601" y="4149900"/>
            <a:ext cx="2167200" cy="523220"/>
          </a:xfrm>
          <a:prstGeom prst="rect">
            <a:avLst/>
          </a:prstGeom>
          <a:noFill/>
        </p:spPr>
        <p:txBody>
          <a:bodyPr wrap="square" lIns="91440" tIns="45720" rIns="91440" bIns="45720" rtlCol="0" anchor="t">
            <a:spAutoFit/>
          </a:bodyPr>
          <a:lstStyle/>
          <a:p>
            <a:pPr algn="ctr"/>
            <a:r>
              <a:rPr lang="en-US" sz="1400">
                <a:cs typeface="Calibri"/>
              </a:rPr>
              <a:t>Includes all technology life cycle stages</a:t>
            </a:r>
          </a:p>
        </p:txBody>
      </p:sp>
      <p:sp>
        <p:nvSpPr>
          <p:cNvPr id="17" name="TextBox 16">
            <a:extLst>
              <a:ext uri="{FF2B5EF4-FFF2-40B4-BE49-F238E27FC236}">
                <a16:creationId xmlns:a16="http://schemas.microsoft.com/office/drawing/2014/main" id="{438B3E08-D6B2-47D6-AA1E-0A79CE765421}"/>
              </a:ext>
            </a:extLst>
          </p:cNvPr>
          <p:cNvSpPr txBox="1"/>
          <p:nvPr/>
        </p:nvSpPr>
        <p:spPr>
          <a:xfrm>
            <a:off x="457262" y="878538"/>
            <a:ext cx="8239633" cy="2062103"/>
          </a:xfrm>
          <a:prstGeom prst="rect">
            <a:avLst/>
          </a:prstGeom>
          <a:noFill/>
        </p:spPr>
        <p:txBody>
          <a:bodyPr wrap="square" lIns="91440" tIns="45720" rIns="91440" bIns="45720" rtlCol="0" anchor="t">
            <a:spAutoFit/>
          </a:bodyPr>
          <a:lstStyle/>
          <a:p>
            <a:r>
              <a:rPr lang="en-US" b="1"/>
              <a:t>TPL offers the following benefits:</a:t>
            </a:r>
          </a:p>
          <a:p>
            <a:pPr marL="285750" indent="-285750">
              <a:buFont typeface="Wingdings" panose="05000000000000000000" pitchFamily="2" charset="2"/>
              <a:buChar char="ü"/>
            </a:pPr>
            <a:r>
              <a:rPr lang="en-US" sz="1600"/>
              <a:t>Single, easy-to-understand metric</a:t>
            </a:r>
            <a:endParaRPr lang="en-US" sz="1600">
              <a:cs typeface="Calibri"/>
            </a:endParaRPr>
          </a:p>
          <a:p>
            <a:pPr marL="742950" lvl="1" indent="-285750">
              <a:buFont typeface="Arial" panose="020B0604020202020204" pitchFamily="34" charset="0"/>
              <a:buChar char="•"/>
            </a:pPr>
            <a:r>
              <a:rPr lang="en-US" sz="1400"/>
              <a:t>Universal language</a:t>
            </a:r>
            <a:endParaRPr lang="en-US" sz="1400">
              <a:cs typeface="Calibri"/>
            </a:endParaRPr>
          </a:p>
          <a:p>
            <a:pPr marL="285750" indent="-285750">
              <a:buFont typeface="Wingdings" panose="05000000000000000000" pitchFamily="2" charset="2"/>
              <a:buChar char="ü"/>
            </a:pPr>
            <a:r>
              <a:rPr lang="en-US" sz="1600">
                <a:cs typeface="Calibri"/>
              </a:rPr>
              <a:t>Accounts for hard-to-define, qualitative design drivers and requirements</a:t>
            </a:r>
            <a:endParaRPr lang="en-US" sz="1600"/>
          </a:p>
          <a:p>
            <a:pPr marL="285750" indent="-285750">
              <a:buFont typeface="Wingdings" panose="05000000000000000000" pitchFamily="2" charset="2"/>
              <a:buChar char="ü"/>
            </a:pPr>
            <a:r>
              <a:rPr lang="en-US" sz="1600"/>
              <a:t>Combines TPL and TRL score to obtain a wholistic assessment of a technology's potential</a:t>
            </a:r>
            <a:endParaRPr lang="en-US" sz="1600">
              <a:cs typeface="Calibri"/>
            </a:endParaRPr>
          </a:p>
          <a:p>
            <a:pPr marL="285750" indent="-285750">
              <a:buFont typeface="Wingdings" panose="05000000000000000000" pitchFamily="2" charset="2"/>
              <a:buChar char="ü"/>
            </a:pPr>
            <a:r>
              <a:rPr lang="en-US" sz="1600"/>
              <a:t>Supports developers by highlighting potentially problematic areas early</a:t>
            </a:r>
            <a:endParaRPr lang="en-US" sz="1600">
              <a:cs typeface="Calibri"/>
            </a:endParaRPr>
          </a:p>
          <a:p>
            <a:pPr marL="285750" indent="-285750">
              <a:buFont typeface="Wingdings" panose="05000000000000000000" pitchFamily="2" charset="2"/>
              <a:buChar char="ü"/>
            </a:pPr>
            <a:r>
              <a:rPr lang="en-US" sz="1600">
                <a:cs typeface="Calibri"/>
              </a:rPr>
              <a:t>Identifies best technology development trajectory – best ROI</a:t>
            </a:r>
            <a:endParaRPr lang="en-US" sz="1600"/>
          </a:p>
          <a:p>
            <a:pPr marL="285750" indent="-285750">
              <a:buFont typeface="Wingdings" panose="05000000000000000000" pitchFamily="2" charset="2"/>
              <a:buChar char="ü"/>
            </a:pPr>
            <a:r>
              <a:rPr lang="en-US" sz="1600"/>
              <a:t>Aids funders and investors in deciding which technologies to fund/invest in</a:t>
            </a:r>
            <a:endParaRPr lang="en-US" sz="1600">
              <a:cs typeface="Calibri"/>
            </a:endParaRPr>
          </a:p>
        </p:txBody>
      </p:sp>
      <p:sp>
        <p:nvSpPr>
          <p:cNvPr id="18" name="TextBox 17">
            <a:extLst>
              <a:ext uri="{FF2B5EF4-FFF2-40B4-BE49-F238E27FC236}">
                <a16:creationId xmlns:a16="http://schemas.microsoft.com/office/drawing/2014/main" id="{5BE7FB0E-333A-43C7-8D0A-1E9D5703B2CE}"/>
              </a:ext>
            </a:extLst>
          </p:cNvPr>
          <p:cNvSpPr txBox="1"/>
          <p:nvPr/>
        </p:nvSpPr>
        <p:spPr>
          <a:xfrm>
            <a:off x="540000" y="3149774"/>
            <a:ext cx="2167200" cy="738664"/>
          </a:xfrm>
          <a:prstGeom prst="rect">
            <a:avLst/>
          </a:prstGeom>
          <a:noFill/>
        </p:spPr>
        <p:txBody>
          <a:bodyPr wrap="square" lIns="91440" tIns="45720" rIns="91440" bIns="45720" rtlCol="0" anchor="t">
            <a:spAutoFit/>
          </a:bodyPr>
          <a:lstStyle/>
          <a:p>
            <a:pPr algn="ctr"/>
            <a:r>
              <a:rPr lang="en-US" sz="1400">
                <a:ea typeface="+mn-lt"/>
                <a:cs typeface="+mn-lt"/>
              </a:rPr>
              <a:t>Builds upon existing LCA and TEA work, and incorporates results</a:t>
            </a:r>
            <a:endParaRPr lang="en-US"/>
          </a:p>
        </p:txBody>
      </p:sp>
      <p:sp>
        <p:nvSpPr>
          <p:cNvPr id="20" name="TextBox 19">
            <a:extLst>
              <a:ext uri="{FF2B5EF4-FFF2-40B4-BE49-F238E27FC236}">
                <a16:creationId xmlns:a16="http://schemas.microsoft.com/office/drawing/2014/main" id="{2D022D45-AAF6-486E-B719-722C19195937}"/>
              </a:ext>
            </a:extLst>
          </p:cNvPr>
          <p:cNvSpPr txBox="1"/>
          <p:nvPr/>
        </p:nvSpPr>
        <p:spPr>
          <a:xfrm>
            <a:off x="3532215" y="3148035"/>
            <a:ext cx="2167200" cy="738664"/>
          </a:xfrm>
          <a:prstGeom prst="rect">
            <a:avLst/>
          </a:prstGeom>
          <a:noFill/>
        </p:spPr>
        <p:txBody>
          <a:bodyPr wrap="square" lIns="91440" tIns="45720" rIns="91440" bIns="45720" rtlCol="0" anchor="t">
            <a:spAutoFit/>
          </a:bodyPr>
          <a:lstStyle/>
          <a:p>
            <a:pPr algn="ctr"/>
            <a:r>
              <a:rPr lang="en-US" sz="1400"/>
              <a:t>Creates universal, easy-to-understand language for communicating results</a:t>
            </a:r>
            <a:endParaRPr lang="en-US"/>
          </a:p>
        </p:txBody>
      </p:sp>
    </p:spTree>
    <p:extLst>
      <p:ext uri="{BB962C8B-B14F-4D97-AF65-F5344CB8AC3E}">
        <p14:creationId xmlns:p14="http://schemas.microsoft.com/office/powerpoint/2010/main" val="3564825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81965-8E72-44F0-9903-348CBF5172C8}"/>
              </a:ext>
            </a:extLst>
          </p:cNvPr>
          <p:cNvPicPr>
            <a:picLocks noChangeAspect="1"/>
          </p:cNvPicPr>
          <p:nvPr/>
        </p:nvPicPr>
        <p:blipFill>
          <a:blip r:embed="rId2"/>
          <a:stretch>
            <a:fillRect/>
          </a:stretch>
        </p:blipFill>
        <p:spPr>
          <a:xfrm>
            <a:off x="457199" y="876831"/>
            <a:ext cx="4877223" cy="4157832"/>
          </a:xfrm>
          <a:prstGeom prst="rect">
            <a:avLst/>
          </a:prstGeom>
        </p:spPr>
      </p:pic>
      <p:sp>
        <p:nvSpPr>
          <p:cNvPr id="13" name="Title 12">
            <a:extLst>
              <a:ext uri="{FF2B5EF4-FFF2-40B4-BE49-F238E27FC236}">
                <a16:creationId xmlns:a16="http://schemas.microsoft.com/office/drawing/2014/main" id="{9F2371AE-E949-4CDE-BA1A-02FDAC50A453}"/>
              </a:ext>
            </a:extLst>
          </p:cNvPr>
          <p:cNvSpPr>
            <a:spLocks noGrp="1"/>
          </p:cNvSpPr>
          <p:nvPr>
            <p:ph type="title"/>
          </p:nvPr>
        </p:nvSpPr>
        <p:spPr/>
        <p:txBody>
          <a:bodyPr/>
          <a:lstStyle/>
          <a:p>
            <a:r>
              <a:rPr lang="en-US"/>
              <a:t>TPL Potential</a:t>
            </a:r>
          </a:p>
        </p:txBody>
      </p:sp>
      <p:sp>
        <p:nvSpPr>
          <p:cNvPr id="15" name="TextBox 14">
            <a:extLst>
              <a:ext uri="{FF2B5EF4-FFF2-40B4-BE49-F238E27FC236}">
                <a16:creationId xmlns:a16="http://schemas.microsoft.com/office/drawing/2014/main" id="{9FA52509-7889-440A-9607-2297388BCC11}"/>
              </a:ext>
            </a:extLst>
          </p:cNvPr>
          <p:cNvSpPr txBox="1"/>
          <p:nvPr/>
        </p:nvSpPr>
        <p:spPr>
          <a:xfrm>
            <a:off x="5328000" y="878538"/>
            <a:ext cx="3362400" cy="3693319"/>
          </a:xfrm>
          <a:prstGeom prst="rect">
            <a:avLst/>
          </a:prstGeom>
          <a:noFill/>
        </p:spPr>
        <p:txBody>
          <a:bodyPr wrap="square" lIns="91440" tIns="45720" rIns="91440" bIns="45720" rtlCol="0" anchor="t">
            <a:spAutoFit/>
          </a:bodyPr>
          <a:lstStyle/>
          <a:p>
            <a:r>
              <a:rPr lang="en-US" b="1"/>
              <a:t>Development Trajectory:</a:t>
            </a:r>
          </a:p>
          <a:p>
            <a:pPr marL="285750" indent="-285750">
              <a:buFont typeface="Wingdings" panose="05000000000000000000" pitchFamily="2" charset="2"/>
              <a:buChar char="ü"/>
            </a:pPr>
            <a:r>
              <a:rPr lang="en-US" sz="1400"/>
              <a:t>TPL supports developers by identifying potentially problematic areas early</a:t>
            </a:r>
          </a:p>
          <a:p>
            <a:pPr marL="285750" indent="-285750">
              <a:spcBef>
                <a:spcPts val="1200"/>
              </a:spcBef>
              <a:buFont typeface="Wingdings" panose="05000000000000000000" pitchFamily="2" charset="2"/>
              <a:buChar char="ü"/>
            </a:pPr>
            <a:r>
              <a:rPr lang="en-US" sz="1400">
                <a:cs typeface="Calibri"/>
              </a:rPr>
              <a:t>TPL helps identify the best technology development trajectory</a:t>
            </a:r>
          </a:p>
          <a:p>
            <a:pPr marL="742950" lvl="1" indent="-285750">
              <a:buFont typeface="Arial" panose="05000000000000000000" pitchFamily="2" charset="2"/>
              <a:buChar char="•"/>
            </a:pPr>
            <a:r>
              <a:rPr lang="en-US" sz="1400">
                <a:ea typeface="+mn-lt"/>
                <a:cs typeface="+mn-lt"/>
              </a:rPr>
              <a:t>Which design drivers should be invested in to yield the highest value, performance, or ROI?</a:t>
            </a:r>
            <a:endParaRPr lang="en-US" sz="1400">
              <a:cs typeface="Calibri"/>
            </a:endParaRPr>
          </a:p>
          <a:p>
            <a:pPr marL="742950" lvl="1" indent="-285750">
              <a:buFont typeface="Arial" panose="05000000000000000000" pitchFamily="2" charset="2"/>
              <a:buChar char="•"/>
            </a:pPr>
            <a:r>
              <a:rPr lang="en-US" sz="1400">
                <a:cs typeface="Calibri"/>
              </a:rPr>
              <a:t>Where should you spend your money?</a:t>
            </a:r>
          </a:p>
          <a:p>
            <a:pPr marL="742950" lvl="1" indent="-285750">
              <a:buFont typeface="Arial" panose="05000000000000000000" pitchFamily="2" charset="2"/>
              <a:buChar char="•"/>
            </a:pPr>
            <a:r>
              <a:rPr lang="en-US" sz="1400">
                <a:cs typeface="Calibri"/>
              </a:rPr>
              <a:t>Which R&amp;D activities will lead to the best performance trajectory?</a:t>
            </a:r>
          </a:p>
          <a:p>
            <a:pPr marL="285750" indent="-285750">
              <a:spcBef>
                <a:spcPts val="1200"/>
              </a:spcBef>
              <a:buFont typeface="Wingdings" panose="05000000000000000000" pitchFamily="2" charset="2"/>
              <a:buChar char="ü"/>
            </a:pPr>
            <a:r>
              <a:rPr lang="en-US" sz="1400"/>
              <a:t>As a result, TPL can aid funders and investors in deciding which technologies to fund/invest in</a:t>
            </a:r>
            <a:endParaRPr lang="en-US" sz="1400">
              <a:cs typeface="Calibri"/>
            </a:endParaRPr>
          </a:p>
        </p:txBody>
      </p:sp>
      <p:sp>
        <p:nvSpPr>
          <p:cNvPr id="19" name="Oval 18">
            <a:extLst>
              <a:ext uri="{FF2B5EF4-FFF2-40B4-BE49-F238E27FC236}">
                <a16:creationId xmlns:a16="http://schemas.microsoft.com/office/drawing/2014/main" id="{39A6C73E-AA89-4998-98DD-3BA675121B22}"/>
              </a:ext>
            </a:extLst>
          </p:cNvPr>
          <p:cNvSpPr/>
          <p:nvPr/>
        </p:nvSpPr>
        <p:spPr>
          <a:xfrm>
            <a:off x="2152800" y="3686400"/>
            <a:ext cx="228600" cy="228600"/>
          </a:xfrm>
          <a:prstGeom prst="ellipse">
            <a:avLst/>
          </a:prstGeom>
          <a:solidFill>
            <a:schemeClr val="accent5">
              <a:lumMod val="60000"/>
              <a:lumOff val="40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0" name="Oval 19">
            <a:extLst>
              <a:ext uri="{FF2B5EF4-FFF2-40B4-BE49-F238E27FC236}">
                <a16:creationId xmlns:a16="http://schemas.microsoft.com/office/drawing/2014/main" id="{207AD52E-7B0E-4DBF-8CA8-6D794B59C0D1}"/>
              </a:ext>
            </a:extLst>
          </p:cNvPr>
          <p:cNvSpPr/>
          <p:nvPr/>
        </p:nvSpPr>
        <p:spPr>
          <a:xfrm>
            <a:off x="2305200" y="3838800"/>
            <a:ext cx="228600" cy="22860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1" name="Oval 20">
            <a:extLst>
              <a:ext uri="{FF2B5EF4-FFF2-40B4-BE49-F238E27FC236}">
                <a16:creationId xmlns:a16="http://schemas.microsoft.com/office/drawing/2014/main" id="{0E622560-5742-4808-B8EB-46151D8DACCC}"/>
              </a:ext>
            </a:extLst>
          </p:cNvPr>
          <p:cNvSpPr/>
          <p:nvPr/>
        </p:nvSpPr>
        <p:spPr>
          <a:xfrm>
            <a:off x="2269200" y="3212923"/>
            <a:ext cx="228600" cy="2286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2" name="Oval 21">
            <a:extLst>
              <a:ext uri="{FF2B5EF4-FFF2-40B4-BE49-F238E27FC236}">
                <a16:creationId xmlns:a16="http://schemas.microsoft.com/office/drawing/2014/main" id="{C38D116E-2774-4684-A99F-EBDDF56D1963}"/>
              </a:ext>
            </a:extLst>
          </p:cNvPr>
          <p:cNvSpPr/>
          <p:nvPr/>
        </p:nvSpPr>
        <p:spPr>
          <a:xfrm>
            <a:off x="2561665" y="3407023"/>
            <a:ext cx="228600" cy="2286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3" name="Oval 22">
            <a:extLst>
              <a:ext uri="{FF2B5EF4-FFF2-40B4-BE49-F238E27FC236}">
                <a16:creationId xmlns:a16="http://schemas.microsoft.com/office/drawing/2014/main" id="{197290C1-50F1-4A43-B8E1-ED9348E53AB1}"/>
              </a:ext>
            </a:extLst>
          </p:cNvPr>
          <p:cNvSpPr/>
          <p:nvPr/>
        </p:nvSpPr>
        <p:spPr>
          <a:xfrm>
            <a:off x="1924200" y="3098623"/>
            <a:ext cx="228600" cy="2286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4" name="Oval 23">
            <a:extLst>
              <a:ext uri="{FF2B5EF4-FFF2-40B4-BE49-F238E27FC236}">
                <a16:creationId xmlns:a16="http://schemas.microsoft.com/office/drawing/2014/main" id="{D8775EC6-0E07-4E16-B642-7952752811AF}"/>
              </a:ext>
            </a:extLst>
          </p:cNvPr>
          <p:cNvSpPr/>
          <p:nvPr/>
        </p:nvSpPr>
        <p:spPr>
          <a:xfrm>
            <a:off x="2983200" y="2841447"/>
            <a:ext cx="228600" cy="228600"/>
          </a:xfrm>
          <a:prstGeom prst="ellipse">
            <a:avLst/>
          </a:prstGeom>
          <a:solidFill>
            <a:srgbClr val="9B63C5"/>
          </a:solidFill>
          <a:ln>
            <a:solidFill>
              <a:srgbClr val="9B63C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5" name="Oval 24">
            <a:extLst>
              <a:ext uri="{FF2B5EF4-FFF2-40B4-BE49-F238E27FC236}">
                <a16:creationId xmlns:a16="http://schemas.microsoft.com/office/drawing/2014/main" id="{C29F1DF4-1371-4F19-99F5-49603E1470AC}"/>
              </a:ext>
            </a:extLst>
          </p:cNvPr>
          <p:cNvSpPr/>
          <p:nvPr/>
        </p:nvSpPr>
        <p:spPr>
          <a:xfrm>
            <a:off x="2419500" y="2815646"/>
            <a:ext cx="228600" cy="228600"/>
          </a:xfrm>
          <a:prstGeom prst="ellipse">
            <a:avLst/>
          </a:prstGeom>
          <a:solidFill>
            <a:srgbClr val="F236CE"/>
          </a:solidFill>
          <a:ln>
            <a:solidFill>
              <a:srgbClr val="F236C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6" name="Oval 25">
            <a:extLst>
              <a:ext uri="{FF2B5EF4-FFF2-40B4-BE49-F238E27FC236}">
                <a16:creationId xmlns:a16="http://schemas.microsoft.com/office/drawing/2014/main" id="{BA996F1A-F8D4-41B8-9C54-41DDC009BFDC}"/>
              </a:ext>
            </a:extLst>
          </p:cNvPr>
          <p:cNvSpPr/>
          <p:nvPr/>
        </p:nvSpPr>
        <p:spPr>
          <a:xfrm>
            <a:off x="2497800" y="2472746"/>
            <a:ext cx="228600" cy="228600"/>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7" name="Oval 26">
            <a:extLst>
              <a:ext uri="{FF2B5EF4-FFF2-40B4-BE49-F238E27FC236}">
                <a16:creationId xmlns:a16="http://schemas.microsoft.com/office/drawing/2014/main" id="{8F86A788-79D7-4EBB-84BF-911AB762B809}"/>
              </a:ext>
            </a:extLst>
          </p:cNvPr>
          <p:cNvSpPr/>
          <p:nvPr/>
        </p:nvSpPr>
        <p:spPr>
          <a:xfrm>
            <a:off x="1605900" y="3765986"/>
            <a:ext cx="228600" cy="2286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sp>
        <p:nvSpPr>
          <p:cNvPr id="28" name="Oval 27">
            <a:extLst>
              <a:ext uri="{FF2B5EF4-FFF2-40B4-BE49-F238E27FC236}">
                <a16:creationId xmlns:a16="http://schemas.microsoft.com/office/drawing/2014/main" id="{5D859018-AD1C-438B-9EC4-66D3E108D408}"/>
              </a:ext>
            </a:extLst>
          </p:cNvPr>
          <p:cNvSpPr/>
          <p:nvPr/>
        </p:nvSpPr>
        <p:spPr>
          <a:xfrm>
            <a:off x="1765050" y="3479400"/>
            <a:ext cx="228600" cy="228600"/>
          </a:xfrm>
          <a:prstGeom prst="ellipse">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accent5">
                    <a:lumMod val="60000"/>
                    <a:lumOff val="40000"/>
                  </a:schemeClr>
                </a:solidFill>
              </a:ln>
              <a:solidFill>
                <a:schemeClr val="accent5">
                  <a:lumMod val="60000"/>
                  <a:lumOff val="40000"/>
                </a:schemeClr>
              </a:solidFill>
            </a:endParaRPr>
          </a:p>
        </p:txBody>
      </p:sp>
      <p:cxnSp>
        <p:nvCxnSpPr>
          <p:cNvPr id="2" name="Straight Arrow Connector 1">
            <a:extLst>
              <a:ext uri="{FF2B5EF4-FFF2-40B4-BE49-F238E27FC236}">
                <a16:creationId xmlns:a16="http://schemas.microsoft.com/office/drawing/2014/main" id="{CA20B729-9AA9-44C8-B09A-D9E1E42B0838}"/>
              </a:ext>
            </a:extLst>
          </p:cNvPr>
          <p:cNvCxnSpPr/>
          <p:nvPr/>
        </p:nvCxnSpPr>
        <p:spPr>
          <a:xfrm flipV="1">
            <a:off x="2049607" y="2847110"/>
            <a:ext cx="200025" cy="306530"/>
          </a:xfrm>
          <a:prstGeom prst="straightConnector1">
            <a:avLst/>
          </a:prstGeom>
          <a:solidFill>
            <a:srgbClr val="FF0000"/>
          </a:solidFill>
          <a:ln>
            <a:solidFill>
              <a:srgbClr val="FF0000"/>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41B61766-5835-4909-8DFA-C2EDAD8DA4A4}"/>
              </a:ext>
            </a:extLst>
          </p:cNvPr>
          <p:cNvCxnSpPr>
            <a:cxnSpLocks/>
          </p:cNvCxnSpPr>
          <p:nvPr/>
        </p:nvCxnSpPr>
        <p:spPr>
          <a:xfrm flipV="1">
            <a:off x="2712027" y="3288723"/>
            <a:ext cx="362383" cy="189633"/>
          </a:xfrm>
          <a:prstGeom prst="straightConnector1">
            <a:avLst/>
          </a:prstGeom>
          <a:solidFill>
            <a:schemeClr val="accent5"/>
          </a:solidFill>
          <a:ln>
            <a:solidFill>
              <a:schemeClr val="accent5"/>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29" name="Straight Arrow Connector 28">
            <a:extLst>
              <a:ext uri="{FF2B5EF4-FFF2-40B4-BE49-F238E27FC236}">
                <a16:creationId xmlns:a16="http://schemas.microsoft.com/office/drawing/2014/main" id="{AC789AC7-26CD-4B8C-ADDA-100F10E3CD31}"/>
              </a:ext>
            </a:extLst>
          </p:cNvPr>
          <p:cNvCxnSpPr>
            <a:cxnSpLocks/>
          </p:cNvCxnSpPr>
          <p:nvPr/>
        </p:nvCxnSpPr>
        <p:spPr>
          <a:xfrm flipV="1">
            <a:off x="2510704" y="3925167"/>
            <a:ext cx="336405" cy="33768"/>
          </a:xfrm>
          <a:prstGeom prst="straightConnector1">
            <a:avLst/>
          </a:prstGeom>
          <a:solidFill>
            <a:schemeClr val="bg2"/>
          </a:solidFill>
          <a:ln>
            <a:solidFill>
              <a:schemeClr val="bg2"/>
            </a:solidFill>
            <a:headEnd type="none"/>
            <a:tailEnd type="arrow"/>
          </a:ln>
        </p:spPr>
        <p:style>
          <a:lnRef idx="1">
            <a:schemeClr val="accent1"/>
          </a:lnRef>
          <a:fillRef idx="3">
            <a:schemeClr val="accent1"/>
          </a:fillRef>
          <a:effectRef idx="2">
            <a:schemeClr val="accent1"/>
          </a:effectRef>
          <a:fontRef idx="minor">
            <a:schemeClr val="lt1"/>
          </a:fontRef>
        </p:style>
      </p:cxnSp>
      <p:cxnSp>
        <p:nvCxnSpPr>
          <p:cNvPr id="30" name="Straight Arrow Connector 29">
            <a:extLst>
              <a:ext uri="{FF2B5EF4-FFF2-40B4-BE49-F238E27FC236}">
                <a16:creationId xmlns:a16="http://schemas.microsoft.com/office/drawing/2014/main" id="{33C1F341-E40B-4F0C-AC6D-B6CC8120E0BE}"/>
              </a:ext>
            </a:extLst>
          </p:cNvPr>
          <p:cNvCxnSpPr>
            <a:cxnSpLocks/>
          </p:cNvCxnSpPr>
          <p:nvPr/>
        </p:nvCxnSpPr>
        <p:spPr>
          <a:xfrm flipV="1">
            <a:off x="1692419" y="3405622"/>
            <a:ext cx="70139" cy="384461"/>
          </a:xfrm>
          <a:prstGeom prst="straightConnector1">
            <a:avLst/>
          </a:prstGeom>
          <a:solidFill>
            <a:srgbClr val="FFFF00"/>
          </a:solidFill>
          <a:ln>
            <a:solidFill>
              <a:srgbClr val="FFFF00"/>
            </a:solidFill>
            <a:headEnd type="none"/>
            <a:tailEnd type="arrow"/>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59710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620-CDFA-4E8C-A2A3-29AF7C93F7E8}"/>
              </a:ext>
            </a:extLst>
          </p:cNvPr>
          <p:cNvSpPr>
            <a:spLocks noGrp="1"/>
          </p:cNvSpPr>
          <p:nvPr>
            <p:ph type="title"/>
          </p:nvPr>
        </p:nvSpPr>
        <p:spPr>
          <a:solidFill>
            <a:srgbClr val="0079C1"/>
          </a:solidFill>
        </p:spPr>
        <p:txBody>
          <a:bodyPr/>
          <a:lstStyle/>
          <a:p>
            <a:r>
              <a:rPr lang="en-US">
                <a:latin typeface="Franklin Gothic Medium" panose="020B0603020102020204" pitchFamily="34" charset="0"/>
              </a:rPr>
              <a:t>Prize Goals</a:t>
            </a:r>
          </a:p>
        </p:txBody>
      </p:sp>
      <p:sp>
        <p:nvSpPr>
          <p:cNvPr id="4" name="TextBox 3">
            <a:extLst>
              <a:ext uri="{FF2B5EF4-FFF2-40B4-BE49-F238E27FC236}">
                <a16:creationId xmlns:a16="http://schemas.microsoft.com/office/drawing/2014/main" id="{AFB7FE25-0F4C-49AF-BF9A-856A640CDCCC}"/>
              </a:ext>
            </a:extLst>
          </p:cNvPr>
          <p:cNvSpPr txBox="1"/>
          <p:nvPr/>
        </p:nvSpPr>
        <p:spPr>
          <a:xfrm>
            <a:off x="301925" y="865149"/>
            <a:ext cx="5246355" cy="2993127"/>
          </a:xfrm>
          <a:prstGeom prst="rect">
            <a:avLst/>
          </a:prstGeom>
          <a:noFill/>
        </p:spPr>
        <p:txBody>
          <a:bodyPr wrap="square" lIns="68580" tIns="34290" rIns="68580" bIns="34290" anchor="t">
            <a:spAutoFit/>
          </a:bodyPr>
          <a:lstStyle/>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Leverage WEC innovation to systematically develop DEEC-Tec concepts </a:t>
            </a:r>
            <a:r>
              <a:rPr lang="en-US" sz="1500">
                <a:solidFill>
                  <a:srgbClr val="000000"/>
                </a:solidFill>
                <a:latin typeface="Franklin Gothic Book"/>
              </a:rPr>
              <a:t>that could bring value to the ocean wave energy industry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Build a solver community</a:t>
            </a:r>
            <a:r>
              <a:rPr lang="en-US" sz="1500">
                <a:solidFill>
                  <a:srgbClr val="000000"/>
                </a:solidFill>
                <a:latin typeface="Franklin Gothic Book"/>
              </a:rPr>
              <a:t> by engaging and facilitating collaboration between diverse innovators in the marine energy industry and related DEEC-Tec disciplines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Encourage development of novel DEEC-Tec with high potential</a:t>
            </a:r>
            <a:r>
              <a:rPr lang="en-US" sz="1500">
                <a:solidFill>
                  <a:srgbClr val="000000"/>
                </a:solidFill>
                <a:latin typeface="Franklin Gothic Book"/>
              </a:rPr>
              <a:t> relevance to WECs by supporting an interdisciplinary set of competitors from ideation to design  </a:t>
            </a:r>
          </a:p>
          <a:p>
            <a:pPr marL="214313" indent="-214313" defTabSz="685800" fontAlgn="base">
              <a:spcBef>
                <a:spcPts val="450"/>
              </a:spcBef>
              <a:spcAft>
                <a:spcPts val="450"/>
              </a:spcAft>
              <a:buFont typeface="Arial" panose="020B0604020202020204" pitchFamily="34" charset="0"/>
              <a:buChar char="•"/>
            </a:pPr>
            <a:r>
              <a:rPr lang="en-US" sz="1500" b="1">
                <a:solidFill>
                  <a:srgbClr val="000000"/>
                </a:solidFill>
                <a:latin typeface="Franklin Gothic Book"/>
              </a:rPr>
              <a:t>Refine WEC innovation methods</a:t>
            </a:r>
            <a:r>
              <a:rPr lang="en-US" sz="1500">
                <a:solidFill>
                  <a:srgbClr val="000000"/>
                </a:solidFill>
                <a:latin typeface="Franklin Gothic Book"/>
              </a:rPr>
              <a:t> to incorporate ideas beyond the field of wave energy based on feedback from the prize  </a:t>
            </a:r>
          </a:p>
        </p:txBody>
      </p:sp>
      <p:sp>
        <p:nvSpPr>
          <p:cNvPr id="5" name="Rectangle 4">
            <a:extLst>
              <a:ext uri="{FF2B5EF4-FFF2-40B4-BE49-F238E27FC236}">
                <a16:creationId xmlns:a16="http://schemas.microsoft.com/office/drawing/2014/main" id="{80FD9F2A-F4AC-4A3E-ACAF-443AE116EBB6}"/>
              </a:ext>
            </a:extLst>
          </p:cNvPr>
          <p:cNvSpPr/>
          <p:nvPr/>
        </p:nvSpPr>
        <p:spPr>
          <a:xfrm>
            <a:off x="1048627" y="4184089"/>
            <a:ext cx="7656188" cy="530915"/>
          </a:xfrm>
          <a:prstGeom prst="rect">
            <a:avLst/>
          </a:prstGeom>
          <a:solidFill>
            <a:srgbClr val="43BDBB"/>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lIns="68580" tIns="34290" rIns="68580" bIns="34290" anchor="t">
            <a:spAutoFit/>
          </a:bodyPr>
          <a:lstStyle/>
          <a:p>
            <a:pPr algn="ctr" defTabSz="685800" fontAlgn="base">
              <a:spcBef>
                <a:spcPct val="0"/>
              </a:spcBef>
              <a:spcAft>
                <a:spcPct val="0"/>
              </a:spcAft>
            </a:pPr>
            <a:r>
              <a:rPr lang="en-US" sz="1500">
                <a:solidFill>
                  <a:srgbClr val="000000"/>
                </a:solidFill>
                <a:latin typeface="Franklin Gothic Book"/>
              </a:rPr>
              <a:t>WPTO’s desired outcome for </a:t>
            </a:r>
            <a:r>
              <a:rPr lang="en-US" sz="1500" err="1">
                <a:solidFill>
                  <a:srgbClr val="000000"/>
                </a:solidFill>
                <a:latin typeface="Franklin Gothic Book"/>
              </a:rPr>
              <a:t>InDEEP</a:t>
            </a:r>
            <a:r>
              <a:rPr lang="en-US" sz="1500">
                <a:solidFill>
                  <a:srgbClr val="000000"/>
                </a:solidFill>
                <a:latin typeface="Franklin Gothic Book"/>
              </a:rPr>
              <a:t> is an understanding of the landscape of innovators and </a:t>
            </a:r>
            <a:br>
              <a:rPr lang="en-US" sz="1500">
                <a:solidFill>
                  <a:srgbClr val="000000"/>
                </a:solidFill>
                <a:latin typeface="Franklin Gothic Book"/>
              </a:rPr>
            </a:br>
            <a:r>
              <a:rPr lang="en-US" sz="1500">
                <a:solidFill>
                  <a:srgbClr val="000000"/>
                </a:solidFill>
                <a:latin typeface="Franklin Gothic Book"/>
              </a:rPr>
              <a:t>potential DEEC-Tec solutions that could be applied to wave energy devices.</a:t>
            </a:r>
            <a:endParaRPr lang="en-US" sz="2100">
              <a:solidFill>
                <a:prstClr val="white"/>
              </a:solidFill>
              <a:latin typeface="Franklin Gothic Book"/>
            </a:endParaRPr>
          </a:p>
        </p:txBody>
      </p:sp>
      <p:cxnSp>
        <p:nvCxnSpPr>
          <p:cNvPr id="3" name="Straight Connector 2">
            <a:extLst>
              <a:ext uri="{FF2B5EF4-FFF2-40B4-BE49-F238E27FC236}">
                <a16:creationId xmlns:a16="http://schemas.microsoft.com/office/drawing/2014/main" id="{C61991A3-ED51-70AA-2221-9609B8E2BF65}"/>
              </a:ext>
            </a:extLst>
          </p:cNvPr>
          <p:cNvCxnSpPr>
            <a:cxnSpLocks/>
          </p:cNvCxnSpPr>
          <p:nvPr/>
        </p:nvCxnSpPr>
        <p:spPr>
          <a:xfrm>
            <a:off x="5811193" y="1217224"/>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wheel, gear&#10;&#10;Description automatically generated">
            <a:extLst>
              <a:ext uri="{FF2B5EF4-FFF2-40B4-BE49-F238E27FC236}">
                <a16:creationId xmlns:a16="http://schemas.microsoft.com/office/drawing/2014/main" id="{E40619F2-1CDA-3D90-8E92-5559EEC4BF05}"/>
              </a:ext>
            </a:extLst>
          </p:cNvPr>
          <p:cNvPicPr>
            <a:picLocks noChangeAspect="1"/>
          </p:cNvPicPr>
          <p:nvPr/>
        </p:nvPicPr>
        <p:blipFill>
          <a:blip r:embed="rId3"/>
          <a:stretch>
            <a:fillRect/>
          </a:stretch>
        </p:blipFill>
        <p:spPr>
          <a:xfrm>
            <a:off x="6337019" y="1238367"/>
            <a:ext cx="2169319" cy="2208218"/>
          </a:xfrm>
          <a:prstGeom prst="rect">
            <a:avLst/>
          </a:prstGeom>
        </p:spPr>
      </p:pic>
      <p:sp>
        <p:nvSpPr>
          <p:cNvPr id="6" name="TextBox 5">
            <a:hlinkClick r:id="rId4"/>
            <a:extLst>
              <a:ext uri="{FF2B5EF4-FFF2-40B4-BE49-F238E27FC236}">
                <a16:creationId xmlns:a16="http://schemas.microsoft.com/office/drawing/2014/main" id="{CEBF3A70-F516-FB5F-8C6A-4A5E51323791}"/>
              </a:ext>
            </a:extLst>
          </p:cNvPr>
          <p:cNvSpPr txBox="1"/>
          <p:nvPr/>
        </p:nvSpPr>
        <p:spPr>
          <a:xfrm>
            <a:off x="6542360" y="3517198"/>
            <a:ext cx="1758635" cy="71558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defTabSz="685800" fontAlgn="base">
              <a:spcBef>
                <a:spcPct val="0"/>
              </a:spcBef>
              <a:spcAft>
                <a:spcPct val="0"/>
              </a:spcAft>
            </a:pPr>
            <a:r>
              <a:rPr lang="en-US" sz="1350">
                <a:solidFill>
                  <a:prstClr val="white"/>
                </a:solidFill>
                <a:latin typeface="Franklin Gothic Book"/>
              </a:rPr>
              <a:t>See the Official Rules Document Section 1.5</a:t>
            </a:r>
          </a:p>
        </p:txBody>
      </p:sp>
    </p:spTree>
    <p:extLst>
      <p:ext uri="{BB962C8B-B14F-4D97-AF65-F5344CB8AC3E}">
        <p14:creationId xmlns:p14="http://schemas.microsoft.com/office/powerpoint/2010/main" val="1683947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FF090DC-2217-4087-988A-63613773310D}"/>
              </a:ext>
            </a:extLst>
          </p:cNvPr>
          <p:cNvSpPr>
            <a:spLocks noGrp="1"/>
          </p:cNvSpPr>
          <p:nvPr>
            <p:ph idx="1"/>
          </p:nvPr>
        </p:nvSpPr>
        <p:spPr>
          <a:xfrm>
            <a:off x="391716" y="1181485"/>
            <a:ext cx="7886700" cy="807770"/>
          </a:xfrm>
        </p:spPr>
        <p:txBody>
          <a:bodyPr>
            <a:normAutofit/>
          </a:bodyPr>
          <a:lstStyle/>
          <a:p>
            <a:r>
              <a:rPr lang="en-US" sz="1200"/>
              <a:t>Continuous improvement development and release for TPL assessment tool </a:t>
            </a:r>
          </a:p>
          <a:p>
            <a:r>
              <a:rPr lang="en-US" sz="1200"/>
              <a:t>TPL Assessment: Versions 1.0 to 4.0 over 500 use cases of over 100 technologies </a:t>
            </a:r>
          </a:p>
          <a:p>
            <a:r>
              <a:rPr lang="en-US" sz="1200"/>
              <a:t>Free TPL Assessments for US and global industry &amp; Internal use in AOP &amp; FOA projects </a:t>
            </a:r>
          </a:p>
        </p:txBody>
      </p:sp>
      <p:sp>
        <p:nvSpPr>
          <p:cNvPr id="4" name="Text Placeholder 3">
            <a:extLst>
              <a:ext uri="{FF2B5EF4-FFF2-40B4-BE49-F238E27FC236}">
                <a16:creationId xmlns:a16="http://schemas.microsoft.com/office/drawing/2014/main" id="{A44B4F0B-42B8-574C-BCDF-31018F06ABFD}"/>
              </a:ext>
            </a:extLst>
          </p:cNvPr>
          <p:cNvSpPr>
            <a:spLocks noGrp="1"/>
          </p:cNvSpPr>
          <p:nvPr>
            <p:ph type="body" sz="quarter" idx="14"/>
          </p:nvPr>
        </p:nvSpPr>
        <p:spPr>
          <a:xfrm>
            <a:off x="391716" y="850599"/>
            <a:ext cx="4748213" cy="273243"/>
          </a:xfrm>
        </p:spPr>
        <p:txBody>
          <a:bodyPr>
            <a:normAutofit fontScale="77500" lnSpcReduction="20000"/>
          </a:bodyPr>
          <a:lstStyle/>
          <a:p>
            <a:r>
              <a:rPr lang="en-US"/>
              <a:t>Development and Application</a:t>
            </a:r>
          </a:p>
        </p:txBody>
      </p:sp>
      <p:sp>
        <p:nvSpPr>
          <p:cNvPr id="5" name="Slide Number Placeholder 4">
            <a:extLst>
              <a:ext uri="{FF2B5EF4-FFF2-40B4-BE49-F238E27FC236}">
                <a16:creationId xmlns:a16="http://schemas.microsoft.com/office/drawing/2014/main" id="{7DA2A139-F83A-1648-913C-A2C179590AF7}"/>
              </a:ext>
            </a:extLst>
          </p:cNvPr>
          <p:cNvSpPr>
            <a:spLocks noGrp="1"/>
          </p:cNvSpPr>
          <p:nvPr>
            <p:ph type="sldNum" sz="quarter" idx="4"/>
          </p:nvPr>
        </p:nvSpPr>
        <p:spPr/>
        <p:txBody>
          <a:bodyPr/>
          <a:lstStyle/>
          <a:p>
            <a:fld id="{C95C624E-1025-3946-B25F-7E77D3EBBDC1}" type="slidenum">
              <a:rPr lang="en-US" smtClean="0"/>
              <a:pPr/>
              <a:t>40</a:t>
            </a:fld>
            <a:endParaRPr lang="en-US"/>
          </a:p>
        </p:txBody>
      </p:sp>
      <p:grpSp>
        <p:nvGrpSpPr>
          <p:cNvPr id="3" name="Group 2">
            <a:extLst>
              <a:ext uri="{FF2B5EF4-FFF2-40B4-BE49-F238E27FC236}">
                <a16:creationId xmlns:a16="http://schemas.microsoft.com/office/drawing/2014/main" id="{B7F997F5-A230-4E8F-96F5-1FC07107BF84}"/>
              </a:ext>
            </a:extLst>
          </p:cNvPr>
          <p:cNvGrpSpPr/>
          <p:nvPr/>
        </p:nvGrpSpPr>
        <p:grpSpPr>
          <a:xfrm>
            <a:off x="391958" y="2075894"/>
            <a:ext cx="1004580" cy="2339840"/>
            <a:chOff x="522611" y="3136449"/>
            <a:chExt cx="1339440" cy="3119787"/>
          </a:xfrm>
        </p:grpSpPr>
        <p:pic>
          <p:nvPicPr>
            <p:cNvPr id="10" name="Picture 9">
              <a:extLst>
                <a:ext uri="{FF2B5EF4-FFF2-40B4-BE49-F238E27FC236}">
                  <a16:creationId xmlns:a16="http://schemas.microsoft.com/office/drawing/2014/main" id="{B4F8471F-93F1-4CD7-9DA5-3A5E4E3C75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11" y="3618595"/>
              <a:ext cx="1339440" cy="2637641"/>
            </a:xfrm>
            <a:prstGeom prst="rect">
              <a:avLst/>
            </a:prstGeom>
            <a:noFill/>
            <a:ln>
              <a:noFill/>
            </a:ln>
          </p:spPr>
        </p:pic>
        <p:sp>
          <p:nvSpPr>
            <p:cNvPr id="12" name="Espace réservé du texte 1">
              <a:extLst>
                <a:ext uri="{FF2B5EF4-FFF2-40B4-BE49-F238E27FC236}">
                  <a16:creationId xmlns:a16="http://schemas.microsoft.com/office/drawing/2014/main" id="{26060676-09BA-41DD-BB23-A2930C1F718C}"/>
                </a:ext>
              </a:extLst>
            </p:cNvPr>
            <p:cNvSpPr txBox="1">
              <a:spLocks/>
            </p:cNvSpPr>
            <p:nvPr/>
          </p:nvSpPr>
          <p:spPr>
            <a:xfrm>
              <a:off x="557842" y="3136449"/>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2.0 </a:t>
              </a:r>
            </a:p>
          </p:txBody>
        </p:sp>
      </p:grpSp>
      <p:grpSp>
        <p:nvGrpSpPr>
          <p:cNvPr id="6" name="Group 5">
            <a:extLst>
              <a:ext uri="{FF2B5EF4-FFF2-40B4-BE49-F238E27FC236}">
                <a16:creationId xmlns:a16="http://schemas.microsoft.com/office/drawing/2014/main" id="{A9B135C7-DA96-488D-BD43-9F2602547563}"/>
              </a:ext>
            </a:extLst>
          </p:cNvPr>
          <p:cNvGrpSpPr/>
          <p:nvPr/>
        </p:nvGrpSpPr>
        <p:grpSpPr>
          <a:xfrm>
            <a:off x="1499938" y="2075894"/>
            <a:ext cx="1550963" cy="2374260"/>
            <a:chOff x="1999916" y="3136449"/>
            <a:chExt cx="2067951" cy="3165680"/>
          </a:xfrm>
        </p:grpSpPr>
        <p:pic>
          <p:nvPicPr>
            <p:cNvPr id="11" name="Picture 10">
              <a:extLst>
                <a:ext uri="{FF2B5EF4-FFF2-40B4-BE49-F238E27FC236}">
                  <a16:creationId xmlns:a16="http://schemas.microsoft.com/office/drawing/2014/main" id="{CECEF99F-EC69-4FFB-9218-2ECCDF979961}"/>
                </a:ext>
              </a:extLst>
            </p:cNvPr>
            <p:cNvPicPr>
              <a:picLocks noChangeAspect="1"/>
            </p:cNvPicPr>
            <p:nvPr/>
          </p:nvPicPr>
          <p:blipFill>
            <a:blip r:embed="rId4"/>
            <a:stretch>
              <a:fillRect/>
            </a:stretch>
          </p:blipFill>
          <p:spPr>
            <a:xfrm>
              <a:off x="1999916" y="3586322"/>
              <a:ext cx="2067951" cy="2715807"/>
            </a:xfrm>
            <a:prstGeom prst="rect">
              <a:avLst/>
            </a:prstGeom>
          </p:spPr>
        </p:pic>
        <p:sp>
          <p:nvSpPr>
            <p:cNvPr id="13" name="Espace réservé du texte 1">
              <a:extLst>
                <a:ext uri="{FF2B5EF4-FFF2-40B4-BE49-F238E27FC236}">
                  <a16:creationId xmlns:a16="http://schemas.microsoft.com/office/drawing/2014/main" id="{CBDFD721-FA5D-43BB-BE78-64D0D74C3C99}"/>
                </a:ext>
              </a:extLst>
            </p:cNvPr>
            <p:cNvSpPr txBox="1">
              <a:spLocks/>
            </p:cNvSpPr>
            <p:nvPr/>
          </p:nvSpPr>
          <p:spPr>
            <a:xfrm>
              <a:off x="2266668" y="3136449"/>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4.0 </a:t>
              </a:r>
            </a:p>
          </p:txBody>
        </p:sp>
      </p:grpSp>
      <p:grpSp>
        <p:nvGrpSpPr>
          <p:cNvPr id="7" name="Group 6">
            <a:extLst>
              <a:ext uri="{FF2B5EF4-FFF2-40B4-BE49-F238E27FC236}">
                <a16:creationId xmlns:a16="http://schemas.microsoft.com/office/drawing/2014/main" id="{027AB41B-E18E-4EF0-AA6C-8039257B5391}"/>
              </a:ext>
            </a:extLst>
          </p:cNvPr>
          <p:cNvGrpSpPr/>
          <p:nvPr/>
        </p:nvGrpSpPr>
        <p:grpSpPr>
          <a:xfrm>
            <a:off x="3162313" y="2072657"/>
            <a:ext cx="3558527" cy="2372261"/>
            <a:chOff x="4216418" y="3132133"/>
            <a:chExt cx="4744702" cy="3163015"/>
          </a:xfrm>
        </p:grpSpPr>
        <p:pic>
          <p:nvPicPr>
            <p:cNvPr id="8" name="Picture 7">
              <a:extLst>
                <a:ext uri="{FF2B5EF4-FFF2-40B4-BE49-F238E27FC236}">
                  <a16:creationId xmlns:a16="http://schemas.microsoft.com/office/drawing/2014/main" id="{517F283C-DA93-4569-BD67-A28C5C76F88C}"/>
                </a:ext>
              </a:extLst>
            </p:cNvPr>
            <p:cNvPicPr>
              <a:picLocks noChangeAspect="1"/>
            </p:cNvPicPr>
            <p:nvPr/>
          </p:nvPicPr>
          <p:blipFill rotWithShape="1">
            <a:blip r:embed="rId5">
              <a:extLst>
                <a:ext uri="{28A0092B-C50C-407E-A947-70E740481C1C}">
                  <a14:useLocalDpi xmlns:a14="http://schemas.microsoft.com/office/drawing/2010/main" val="0"/>
                </a:ext>
              </a:extLst>
            </a:blip>
            <a:srcRect r="5498"/>
            <a:stretch/>
          </p:blipFill>
          <p:spPr>
            <a:xfrm>
              <a:off x="4216418" y="3579341"/>
              <a:ext cx="4744702" cy="2715807"/>
            </a:xfrm>
            <a:prstGeom prst="rect">
              <a:avLst/>
            </a:prstGeom>
          </p:spPr>
        </p:pic>
        <p:sp>
          <p:nvSpPr>
            <p:cNvPr id="14" name="Espace réservé du texte 1">
              <a:extLst>
                <a:ext uri="{FF2B5EF4-FFF2-40B4-BE49-F238E27FC236}">
                  <a16:creationId xmlns:a16="http://schemas.microsoft.com/office/drawing/2014/main" id="{6F512904-9752-4ED5-AA06-4CF7690035DA}"/>
                </a:ext>
              </a:extLst>
            </p:cNvPr>
            <p:cNvSpPr txBox="1">
              <a:spLocks/>
            </p:cNvSpPr>
            <p:nvPr/>
          </p:nvSpPr>
          <p:spPr>
            <a:xfrm>
              <a:off x="6076668" y="3132133"/>
              <a:ext cx="1268977" cy="372540"/>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5.0 </a:t>
              </a:r>
            </a:p>
          </p:txBody>
        </p:sp>
      </p:grpSp>
      <p:grpSp>
        <p:nvGrpSpPr>
          <p:cNvPr id="2" name="Group 1">
            <a:extLst>
              <a:ext uri="{FF2B5EF4-FFF2-40B4-BE49-F238E27FC236}">
                <a16:creationId xmlns:a16="http://schemas.microsoft.com/office/drawing/2014/main" id="{2C0D0E89-8AB0-A6A6-E7A0-2E31647AC37B}"/>
              </a:ext>
            </a:extLst>
          </p:cNvPr>
          <p:cNvGrpSpPr/>
          <p:nvPr/>
        </p:nvGrpSpPr>
        <p:grpSpPr>
          <a:xfrm>
            <a:off x="6870644" y="2047255"/>
            <a:ext cx="1926887" cy="2417258"/>
            <a:chOff x="6870644" y="2047255"/>
            <a:chExt cx="1926887" cy="2417258"/>
          </a:xfrm>
        </p:grpSpPr>
        <p:pic>
          <p:nvPicPr>
            <p:cNvPr id="18" name="Picture 17" descr="Graphical user interface, application&#10;&#10;Description automatically generated">
              <a:extLst>
                <a:ext uri="{FF2B5EF4-FFF2-40B4-BE49-F238E27FC236}">
                  <a16:creationId xmlns:a16="http://schemas.microsoft.com/office/drawing/2014/main" id="{C0F33294-B0D2-4AEC-902C-A414B7E86634}"/>
                </a:ext>
              </a:extLst>
            </p:cNvPr>
            <p:cNvPicPr>
              <a:picLocks noChangeAspect="1"/>
            </p:cNvPicPr>
            <p:nvPr/>
          </p:nvPicPr>
          <p:blipFill rotWithShape="1">
            <a:blip r:embed="rId6"/>
            <a:srcRect l="20518" r="19273" b="60399"/>
            <a:stretch/>
          </p:blipFill>
          <p:spPr>
            <a:xfrm>
              <a:off x="6870644" y="2427658"/>
              <a:ext cx="1926887" cy="2036855"/>
            </a:xfrm>
            <a:prstGeom prst="rect">
              <a:avLst/>
            </a:prstGeom>
          </p:spPr>
        </p:pic>
        <p:sp>
          <p:nvSpPr>
            <p:cNvPr id="19" name="Espace réservé du texte 1">
              <a:extLst>
                <a:ext uri="{FF2B5EF4-FFF2-40B4-BE49-F238E27FC236}">
                  <a16:creationId xmlns:a16="http://schemas.microsoft.com/office/drawing/2014/main" id="{FBD5F86D-25B0-4B2F-98B0-BDDB55741EA9}"/>
                </a:ext>
              </a:extLst>
            </p:cNvPr>
            <p:cNvSpPr txBox="1">
              <a:spLocks/>
            </p:cNvSpPr>
            <p:nvPr/>
          </p:nvSpPr>
          <p:spPr>
            <a:xfrm>
              <a:off x="6924760" y="2047255"/>
              <a:ext cx="1872771" cy="279405"/>
            </a:xfrm>
            <a:prstGeom prst="rect">
              <a:avLst/>
            </a:prstGeom>
          </p:spPr>
          <p:txBody>
            <a:bodyPr vert="horz" lIns="68580" tIns="34290" rIns="68580" bIns="34290" rtlCol="0">
              <a:noAutofit/>
            </a:bodyPr>
            <a:lstStyle>
              <a:lvl1pPr marL="257168" indent="-257168" algn="l" defTabSz="342892" rtl="0" eaLnBrk="1" latinLnBrk="0" hangingPunct="1">
                <a:spcBef>
                  <a:spcPct val="20000"/>
                </a:spcBef>
                <a:buSzPct val="100000"/>
                <a:buFontTx/>
                <a:buBlip>
                  <a:blip r:embed="rId3"/>
                </a:buBlip>
                <a:defRPr sz="1350" b="0" i="0" kern="1200">
                  <a:solidFill>
                    <a:srgbClr val="272B60"/>
                  </a:solidFill>
                  <a:latin typeface="DIN-Regular"/>
                  <a:ea typeface="+mn-ea"/>
                  <a:cs typeface="DIN-Regular"/>
                </a:defRPr>
              </a:lvl1pPr>
              <a:lvl2pPr marL="557199" indent="-214308" algn="l" defTabSz="342892" rtl="0" eaLnBrk="1" latinLnBrk="0" hangingPunct="1">
                <a:spcBef>
                  <a:spcPct val="20000"/>
                </a:spcBef>
                <a:buFont typeface="Wingdings" panose="05000000000000000000" pitchFamily="2" charset="2"/>
                <a:buChar char="§"/>
                <a:defRPr sz="1200" b="0" i="0" kern="1200">
                  <a:solidFill>
                    <a:srgbClr val="272B60"/>
                  </a:solidFill>
                  <a:latin typeface="DIN-Regular"/>
                  <a:ea typeface="+mn-ea"/>
                  <a:cs typeface="DIN-Regular"/>
                </a:defRPr>
              </a:lvl2pPr>
              <a:lvl3pPr marL="857228" indent="-171446" algn="l" defTabSz="342892" rtl="0" eaLnBrk="1" latinLnBrk="0" hangingPunct="1">
                <a:spcBef>
                  <a:spcPct val="20000"/>
                </a:spcBef>
                <a:buFont typeface="Arial"/>
                <a:buChar char="•"/>
                <a:defRPr sz="1050" b="0" i="0" kern="1200">
                  <a:solidFill>
                    <a:srgbClr val="272B60"/>
                  </a:solidFill>
                  <a:latin typeface="DIN-Regular"/>
                  <a:ea typeface="+mn-ea"/>
                  <a:cs typeface="DIN-Regular"/>
                </a:defRPr>
              </a:lvl3pPr>
              <a:lvl4pPr marL="1200120" indent="-171446" algn="l" defTabSz="342892" rtl="0" eaLnBrk="1" latinLnBrk="0" hangingPunct="1">
                <a:spcBef>
                  <a:spcPct val="20000"/>
                </a:spcBef>
                <a:buFont typeface="Arial"/>
                <a:buChar char="–"/>
                <a:defRPr sz="900" b="0" i="0" kern="1200">
                  <a:solidFill>
                    <a:srgbClr val="272B60"/>
                  </a:solidFill>
                  <a:latin typeface="DIN-Regular"/>
                  <a:ea typeface="+mn-ea"/>
                  <a:cs typeface="DIN-Regular"/>
                </a:defRPr>
              </a:lvl4pPr>
              <a:lvl5pPr marL="1543012" indent="-171446" algn="l" defTabSz="342892" rtl="0" eaLnBrk="1" latinLnBrk="0" hangingPunct="1">
                <a:spcBef>
                  <a:spcPct val="20000"/>
                </a:spcBef>
                <a:buFont typeface="Arial"/>
                <a:buChar char="»"/>
                <a:defRPr sz="825" b="0" i="0" kern="1200">
                  <a:solidFill>
                    <a:srgbClr val="272B60"/>
                  </a:solidFill>
                  <a:latin typeface="DIN-Regular"/>
                  <a:ea typeface="+mn-ea"/>
                  <a:cs typeface="DIN-Regular"/>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257169">
                <a:buNone/>
                <a:defRPr/>
              </a:pPr>
              <a:r>
                <a:rPr lang="en-US"/>
                <a:t>Version 6.0 – Web based </a:t>
              </a:r>
            </a:p>
          </p:txBody>
        </p:sp>
      </p:grpSp>
      <p:sp>
        <p:nvSpPr>
          <p:cNvPr id="9" name="Title 12">
            <a:extLst>
              <a:ext uri="{FF2B5EF4-FFF2-40B4-BE49-F238E27FC236}">
                <a16:creationId xmlns:a16="http://schemas.microsoft.com/office/drawing/2014/main" id="{B3F589DA-9528-F6F5-6196-2E860FF16580}"/>
              </a:ext>
            </a:extLst>
          </p:cNvPr>
          <p:cNvSpPr txBox="1">
            <a:spLocks/>
          </p:cNvSpPr>
          <p:nvPr/>
        </p:nvSpPr>
        <p:spPr>
          <a:xfrm>
            <a:off x="457199" y="1"/>
            <a:ext cx="8236857" cy="776514"/>
          </a:xfrm>
          <a:prstGeom prst="rect">
            <a:avLst/>
          </a:prstGeom>
          <a:solidFill>
            <a:schemeClr val="accent1"/>
          </a:solidFill>
        </p:spPr>
        <p:txBody>
          <a:bodyPr vert="horz" lIns="91440" tIns="45720" rIns="91440" bIns="45720" rtlCol="0" anchor="ctr">
            <a:noAutofit/>
          </a:bodyPr>
          <a:lstStyle>
            <a:lvl1pPr marL="0" algn="ctr" defTabSz="457200" rtl="0" eaLnBrk="1" latinLnBrk="0" hangingPunct="1">
              <a:lnSpc>
                <a:spcPts val="2800"/>
              </a:lnSpc>
              <a:spcBef>
                <a:spcPct val="0"/>
              </a:spcBef>
              <a:buNone/>
              <a:defRPr sz="2400" b="1" kern="1200" spc="0">
                <a:solidFill>
                  <a:schemeClr val="bg1"/>
                </a:solidFill>
                <a:latin typeface="Arial" panose="020B0604020202020204" pitchFamily="34" charset="0"/>
                <a:ea typeface="+mj-ea"/>
                <a:cs typeface="Arial" panose="020B0604020202020204" pitchFamily="34" charset="0"/>
              </a:defRPr>
            </a:lvl1pPr>
          </a:lstStyle>
          <a:p>
            <a:r>
              <a:rPr lang="en-US"/>
              <a:t>Technology Assessment </a:t>
            </a:r>
          </a:p>
        </p:txBody>
      </p:sp>
    </p:spTree>
    <p:extLst>
      <p:ext uri="{BB962C8B-B14F-4D97-AF65-F5344CB8AC3E}">
        <p14:creationId xmlns:p14="http://schemas.microsoft.com/office/powerpoint/2010/main" val="270186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4446-D917-50E5-7B1E-CC51961535EF}"/>
              </a:ext>
            </a:extLst>
          </p:cNvPr>
          <p:cNvSpPr>
            <a:spLocks noGrp="1"/>
          </p:cNvSpPr>
          <p:nvPr>
            <p:ph type="title"/>
          </p:nvPr>
        </p:nvSpPr>
        <p:spPr/>
        <p:txBody>
          <a:bodyPr/>
          <a:lstStyle/>
          <a:p>
            <a:r>
              <a:rPr lang="en-US"/>
              <a:t>Contributing to Leaderboard Scoring</a:t>
            </a:r>
          </a:p>
        </p:txBody>
      </p:sp>
      <p:sp>
        <p:nvSpPr>
          <p:cNvPr id="3" name="TextBox 2">
            <a:extLst>
              <a:ext uri="{FF2B5EF4-FFF2-40B4-BE49-F238E27FC236}">
                <a16:creationId xmlns:a16="http://schemas.microsoft.com/office/drawing/2014/main" id="{24152AA5-4AE6-F628-170F-924AF7E2519A}"/>
              </a:ext>
            </a:extLst>
          </p:cNvPr>
          <p:cNvSpPr txBox="1"/>
          <p:nvPr/>
        </p:nvSpPr>
        <p:spPr>
          <a:xfrm>
            <a:off x="301925" y="1026731"/>
            <a:ext cx="5246355" cy="2946961"/>
          </a:xfrm>
          <a:prstGeom prst="rect">
            <a:avLst/>
          </a:prstGeom>
          <a:noFill/>
        </p:spPr>
        <p:txBody>
          <a:bodyPr wrap="square" lIns="68580" tIns="34290" rIns="68580" bIns="34290" anchor="t">
            <a:spAutoFit/>
          </a:bodyPr>
          <a:lstStyle/>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For questions about the prize overall, view the video recording and presentation slides from the 14 November 2023 </a:t>
            </a:r>
            <a:r>
              <a:rPr lang="en-US">
                <a:solidFill>
                  <a:srgbClr val="000000"/>
                </a:solidFill>
                <a:latin typeface="Calibri"/>
                <a:cs typeface="Calibri"/>
                <a:hlinkClick r:id="rId3"/>
              </a:rPr>
              <a:t>InDEEP Phase II Kickoff Webinar</a:t>
            </a:r>
            <a:endParaRPr lang="en-US">
              <a:solidFill>
                <a:srgbClr val="000000"/>
              </a:solidFill>
              <a:latin typeface="Calibri"/>
              <a:cs typeface="Calibri"/>
            </a:endParaRPr>
          </a:p>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Participation in this webinar contributes to your final leaderboard score</a:t>
            </a:r>
          </a:p>
          <a:p>
            <a:pPr marL="213995" indent="-213995" defTabSz="685800">
              <a:spcBef>
                <a:spcPts val="450"/>
              </a:spcBef>
              <a:spcAft>
                <a:spcPts val="450"/>
              </a:spcAft>
              <a:buFont typeface="Arial" panose="020B0604020202020204" pitchFamily="34" charset="0"/>
              <a:buChar char="•"/>
              <a:defRPr/>
            </a:pPr>
            <a:r>
              <a:rPr lang="en-US" b="1">
                <a:solidFill>
                  <a:srgbClr val="000000"/>
                </a:solidFill>
                <a:latin typeface="Calibri"/>
                <a:cs typeface="Calibri"/>
              </a:rPr>
              <a:t>Make sure to complete the Leaderboard Eligibility Form to receive points for your participation</a:t>
            </a:r>
          </a:p>
          <a:p>
            <a:pPr marL="213995" indent="-213995" defTabSz="685800">
              <a:spcBef>
                <a:spcPts val="450"/>
              </a:spcBef>
              <a:spcAft>
                <a:spcPts val="450"/>
              </a:spcAft>
              <a:buFont typeface="Arial" panose="020B0604020202020204" pitchFamily="34" charset="0"/>
              <a:buChar char="•"/>
              <a:defRPr/>
            </a:pPr>
            <a:r>
              <a:rPr lang="en-US">
                <a:solidFill>
                  <a:srgbClr val="000000"/>
                </a:solidFill>
                <a:latin typeface="Calibri"/>
                <a:cs typeface="Calibri"/>
              </a:rPr>
              <a:t>If you haven’t done this yet, do so now: </a:t>
            </a:r>
            <a:r>
              <a:rPr lang="en-US">
                <a:solidFill>
                  <a:srgbClr val="000000"/>
                </a:solidFill>
                <a:latin typeface="Calibri"/>
                <a:cs typeface="Calibri"/>
                <a:hlinkClick r:id="rId4"/>
              </a:rPr>
              <a:t>https://www.herox.com/indeep</a:t>
            </a:r>
            <a:r>
              <a:rPr lang="en-US">
                <a:solidFill>
                  <a:srgbClr val="000000"/>
                </a:solidFill>
                <a:latin typeface="Calibri"/>
                <a:cs typeface="Calibri"/>
              </a:rPr>
              <a:t> </a:t>
            </a:r>
          </a:p>
        </p:txBody>
      </p:sp>
      <p:cxnSp>
        <p:nvCxnSpPr>
          <p:cNvPr id="5" name="Straight Connector 4">
            <a:extLst>
              <a:ext uri="{FF2B5EF4-FFF2-40B4-BE49-F238E27FC236}">
                <a16:creationId xmlns:a16="http://schemas.microsoft.com/office/drawing/2014/main" id="{4AD159EE-458E-4D9F-B06C-471B224A247C}"/>
              </a:ext>
            </a:extLst>
          </p:cNvPr>
          <p:cNvCxnSpPr>
            <a:cxnSpLocks/>
          </p:cNvCxnSpPr>
          <p:nvPr/>
        </p:nvCxnSpPr>
        <p:spPr>
          <a:xfrm>
            <a:off x="5811193" y="1217224"/>
            <a:ext cx="0" cy="222936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wheel, gear&#10;&#10;Description automatically generated">
            <a:extLst>
              <a:ext uri="{FF2B5EF4-FFF2-40B4-BE49-F238E27FC236}">
                <a16:creationId xmlns:a16="http://schemas.microsoft.com/office/drawing/2014/main" id="{76D0FF2C-F993-DFFD-574C-8251416674DE}"/>
              </a:ext>
            </a:extLst>
          </p:cNvPr>
          <p:cNvPicPr>
            <a:picLocks noChangeAspect="1"/>
          </p:cNvPicPr>
          <p:nvPr/>
        </p:nvPicPr>
        <p:blipFill>
          <a:blip r:embed="rId5"/>
          <a:stretch>
            <a:fillRect/>
          </a:stretch>
        </p:blipFill>
        <p:spPr>
          <a:xfrm>
            <a:off x="6337019" y="1238367"/>
            <a:ext cx="2169319" cy="2208218"/>
          </a:xfrm>
          <a:prstGeom prst="rect">
            <a:avLst/>
          </a:prstGeom>
        </p:spPr>
      </p:pic>
    </p:spTree>
    <p:extLst>
      <p:ext uri="{BB962C8B-B14F-4D97-AF65-F5344CB8AC3E}">
        <p14:creationId xmlns:p14="http://schemas.microsoft.com/office/powerpoint/2010/main" val="59736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39-67DC-46D1-89A9-96BC81AEB863}"/>
              </a:ext>
            </a:extLst>
          </p:cNvPr>
          <p:cNvSpPr>
            <a:spLocks noGrp="1"/>
          </p:cNvSpPr>
          <p:nvPr>
            <p:ph type="title"/>
          </p:nvPr>
        </p:nvSpPr>
        <p:spPr/>
        <p:txBody>
          <a:bodyPr/>
          <a:lstStyle/>
          <a:p>
            <a:r>
              <a:rPr lang="en-US"/>
              <a:t>Why TPL?</a:t>
            </a:r>
          </a:p>
        </p:txBody>
      </p:sp>
      <p:sp>
        <p:nvSpPr>
          <p:cNvPr id="4" name="TextBox 3">
            <a:extLst>
              <a:ext uri="{FF2B5EF4-FFF2-40B4-BE49-F238E27FC236}">
                <a16:creationId xmlns:a16="http://schemas.microsoft.com/office/drawing/2014/main" id="{7BB7F658-8F3D-457B-B492-E882396ABAAD}"/>
              </a:ext>
            </a:extLst>
          </p:cNvPr>
          <p:cNvSpPr txBox="1"/>
          <p:nvPr/>
        </p:nvSpPr>
        <p:spPr>
          <a:xfrm>
            <a:off x="459798" y="881929"/>
            <a:ext cx="8230898" cy="3109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accent1"/>
                </a:solidFill>
              </a:rPr>
              <a:t>Technology Development Challenges:</a:t>
            </a:r>
            <a:endParaRPr lang="en-US" b="1">
              <a:solidFill>
                <a:schemeClr val="accent1"/>
              </a:solidFill>
              <a:cs typeface="Calibri"/>
            </a:endParaRPr>
          </a:p>
          <a:p>
            <a:pPr marL="285750" indent="-285750">
              <a:lnSpc>
                <a:spcPts val="2400"/>
              </a:lnSpc>
              <a:buFont typeface="Arial"/>
              <a:buChar char="•"/>
            </a:pPr>
            <a:r>
              <a:rPr lang="en-US" sz="1600">
                <a:cs typeface="Calibri"/>
              </a:rPr>
              <a:t>Wave energy converter technology development currently has several main challenges:</a:t>
            </a:r>
          </a:p>
          <a:p>
            <a:pPr marL="742950" lvl="1" indent="-285750">
              <a:lnSpc>
                <a:spcPts val="2400"/>
              </a:lnSpc>
              <a:buFont typeface="Arial"/>
              <a:buChar char="•"/>
            </a:pPr>
            <a:r>
              <a:rPr lang="en-US" sz="1400">
                <a:cs typeface="Calibri"/>
              </a:rPr>
              <a:t>Still a multitude of widely diverse technologies being considered today</a:t>
            </a:r>
          </a:p>
          <a:p>
            <a:pPr marL="742950" lvl="1" indent="-285750">
              <a:lnSpc>
                <a:spcPts val="2400"/>
              </a:lnSpc>
              <a:buFont typeface="Arial"/>
              <a:buChar char="•"/>
            </a:pPr>
            <a:r>
              <a:rPr lang="en-US" sz="1400">
                <a:cs typeface="Calibri"/>
              </a:rPr>
              <a:t>No evidence of common convergence in key market segments</a:t>
            </a:r>
          </a:p>
          <a:p>
            <a:pPr marL="742950" lvl="1" indent="-285750">
              <a:lnSpc>
                <a:spcPts val="2400"/>
              </a:lnSpc>
              <a:buFont typeface="Arial"/>
              <a:buChar char="•"/>
            </a:pPr>
            <a:r>
              <a:rPr lang="en-US" sz="1400">
                <a:cs typeface="Calibri"/>
              </a:rPr>
              <a:t>High levelized cost of energy systems (projected)</a:t>
            </a:r>
          </a:p>
          <a:p>
            <a:pPr marL="742950" lvl="1" indent="-285750">
              <a:lnSpc>
                <a:spcPts val="2400"/>
              </a:lnSpc>
              <a:buFont typeface="Arial"/>
              <a:buChar char="•"/>
            </a:pPr>
            <a:r>
              <a:rPr lang="en-US" sz="1400">
                <a:cs typeface="Calibri"/>
              </a:rPr>
              <a:t>WEC technology development is:</a:t>
            </a:r>
          </a:p>
          <a:p>
            <a:pPr marL="1200150" lvl="2" indent="-285750">
              <a:lnSpc>
                <a:spcPts val="2400"/>
              </a:lnSpc>
              <a:buFont typeface="Arial"/>
              <a:buChar char="•"/>
            </a:pPr>
            <a:r>
              <a:rPr lang="en-US" sz="1400">
                <a:cs typeface="Calibri"/>
              </a:rPr>
              <a:t>Expensive (&gt; $100M to get to TRL 9)</a:t>
            </a:r>
          </a:p>
          <a:p>
            <a:pPr marL="1200150" lvl="2" indent="-285750">
              <a:lnSpc>
                <a:spcPts val="2400"/>
              </a:lnSpc>
              <a:buFont typeface="Arial"/>
              <a:buChar char="•"/>
            </a:pPr>
            <a:r>
              <a:rPr lang="en-US" sz="1400">
                <a:cs typeface="Calibri"/>
              </a:rPr>
              <a:t>High risk (setbacks in prototype testing)</a:t>
            </a:r>
          </a:p>
          <a:p>
            <a:pPr marL="1200150" lvl="2" indent="-285750">
              <a:lnSpc>
                <a:spcPts val="2400"/>
              </a:lnSpc>
              <a:buFont typeface="Arial"/>
              <a:buChar char="•"/>
            </a:pPr>
            <a:r>
              <a:rPr lang="en-US" sz="1400">
                <a:cs typeface="Calibri"/>
              </a:rPr>
              <a:t>Slow (10-15 years from TRL 1</a:t>
            </a:r>
            <a:r>
              <a:rPr lang="en-US" sz="1400">
                <a:cs typeface="Calibri"/>
                <a:sym typeface="Wingdings" panose="05000000000000000000" pitchFamily="2" charset="2"/>
              </a:rPr>
              <a:t>9</a:t>
            </a:r>
            <a:r>
              <a:rPr lang="en-US" sz="1400">
                <a:cs typeface="Calibri"/>
              </a:rPr>
              <a:t>)</a:t>
            </a:r>
          </a:p>
          <a:p>
            <a:pPr marL="1200150" lvl="2" indent="-285750">
              <a:lnSpc>
                <a:spcPts val="2400"/>
              </a:lnSpc>
              <a:buFont typeface="Arial"/>
              <a:buChar char="•"/>
            </a:pPr>
            <a:r>
              <a:rPr lang="en-US" sz="1400">
                <a:cs typeface="Calibri"/>
              </a:rPr>
              <a:t>Rigid (retain initial early concept idea)</a:t>
            </a:r>
          </a:p>
        </p:txBody>
      </p:sp>
    </p:spTree>
    <p:extLst>
      <p:ext uri="{BB962C8B-B14F-4D97-AF65-F5344CB8AC3E}">
        <p14:creationId xmlns:p14="http://schemas.microsoft.com/office/powerpoint/2010/main" val="3231024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91BA-4A34-4E13-1675-AE4431C2435C}"/>
              </a:ext>
            </a:extLst>
          </p:cNvPr>
          <p:cNvSpPr>
            <a:spLocks noGrp="1"/>
          </p:cNvSpPr>
          <p:nvPr>
            <p:ph type="title"/>
          </p:nvPr>
        </p:nvSpPr>
        <p:spPr/>
        <p:txBody>
          <a:bodyPr/>
          <a:lstStyle/>
          <a:p>
            <a:r>
              <a:rPr lang="en-US"/>
              <a:t>Why TPL?</a:t>
            </a:r>
          </a:p>
        </p:txBody>
      </p:sp>
      <p:pic>
        <p:nvPicPr>
          <p:cNvPr id="8" name="Picture 7">
            <a:extLst>
              <a:ext uri="{FF2B5EF4-FFF2-40B4-BE49-F238E27FC236}">
                <a16:creationId xmlns:a16="http://schemas.microsoft.com/office/drawing/2014/main" id="{6510E333-2708-A5FD-8BCF-BEEBC6E3CEAD}"/>
              </a:ext>
            </a:extLst>
          </p:cNvPr>
          <p:cNvPicPr>
            <a:picLocks noChangeAspect="1"/>
          </p:cNvPicPr>
          <p:nvPr/>
        </p:nvPicPr>
        <p:blipFill>
          <a:blip r:embed="rId2"/>
          <a:stretch>
            <a:fillRect/>
          </a:stretch>
        </p:blipFill>
        <p:spPr>
          <a:xfrm>
            <a:off x="457199" y="1152290"/>
            <a:ext cx="8233497" cy="3272287"/>
          </a:xfrm>
          <a:prstGeom prst="rect">
            <a:avLst/>
          </a:prstGeom>
        </p:spPr>
      </p:pic>
    </p:spTree>
    <p:extLst>
      <p:ext uri="{BB962C8B-B14F-4D97-AF65-F5344CB8AC3E}">
        <p14:creationId xmlns:p14="http://schemas.microsoft.com/office/powerpoint/2010/main" val="364517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B91BA-4A34-4E13-1675-AE4431C2435C}"/>
              </a:ext>
            </a:extLst>
          </p:cNvPr>
          <p:cNvSpPr>
            <a:spLocks noGrp="1"/>
          </p:cNvSpPr>
          <p:nvPr>
            <p:ph type="title"/>
          </p:nvPr>
        </p:nvSpPr>
        <p:spPr/>
        <p:txBody>
          <a:bodyPr/>
          <a:lstStyle/>
          <a:p>
            <a:r>
              <a:rPr lang="en-US"/>
              <a:t>Why TPL?</a:t>
            </a:r>
          </a:p>
        </p:txBody>
      </p:sp>
      <p:pic>
        <p:nvPicPr>
          <p:cNvPr id="6" name="Picture 5">
            <a:extLst>
              <a:ext uri="{FF2B5EF4-FFF2-40B4-BE49-F238E27FC236}">
                <a16:creationId xmlns:a16="http://schemas.microsoft.com/office/drawing/2014/main" id="{F5BCEF39-9631-CF8E-A780-F8120A34F997}"/>
              </a:ext>
            </a:extLst>
          </p:cNvPr>
          <p:cNvPicPr>
            <a:picLocks noChangeAspect="1"/>
          </p:cNvPicPr>
          <p:nvPr/>
        </p:nvPicPr>
        <p:blipFill>
          <a:blip r:embed="rId2"/>
          <a:stretch>
            <a:fillRect/>
          </a:stretch>
        </p:blipFill>
        <p:spPr>
          <a:xfrm>
            <a:off x="453304" y="1158665"/>
            <a:ext cx="8233497" cy="3238480"/>
          </a:xfrm>
          <a:prstGeom prst="rect">
            <a:avLst/>
          </a:prstGeom>
        </p:spPr>
      </p:pic>
    </p:spTree>
    <p:extLst>
      <p:ext uri="{BB962C8B-B14F-4D97-AF65-F5344CB8AC3E}">
        <p14:creationId xmlns:p14="http://schemas.microsoft.com/office/powerpoint/2010/main" val="306406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1E39-67DC-46D1-89A9-96BC81AEB863}"/>
              </a:ext>
            </a:extLst>
          </p:cNvPr>
          <p:cNvSpPr>
            <a:spLocks noGrp="1"/>
          </p:cNvSpPr>
          <p:nvPr>
            <p:ph type="title"/>
          </p:nvPr>
        </p:nvSpPr>
        <p:spPr/>
        <p:txBody>
          <a:bodyPr/>
          <a:lstStyle/>
          <a:p>
            <a:r>
              <a:rPr lang="en-US"/>
              <a:t>TPL Development</a:t>
            </a:r>
          </a:p>
        </p:txBody>
      </p:sp>
      <p:sp>
        <p:nvSpPr>
          <p:cNvPr id="3" name="TextBox 2">
            <a:extLst>
              <a:ext uri="{FF2B5EF4-FFF2-40B4-BE49-F238E27FC236}">
                <a16:creationId xmlns:a16="http://schemas.microsoft.com/office/drawing/2014/main" id="{CB6A5313-F26E-4793-BB0C-87A38D9802BB}"/>
              </a:ext>
            </a:extLst>
          </p:cNvPr>
          <p:cNvSpPr txBox="1"/>
          <p:nvPr/>
        </p:nvSpPr>
        <p:spPr>
          <a:xfrm>
            <a:off x="457199" y="2767883"/>
            <a:ext cx="8236857" cy="369332"/>
          </a:xfrm>
          <a:prstGeom prst="rect">
            <a:avLst/>
          </a:prstGeom>
          <a:gradFill flip="none" rotWithShape="1">
            <a:gsLst>
              <a:gs pos="0">
                <a:srgbClr val="2C72D8"/>
              </a:gs>
              <a:gs pos="50000">
                <a:srgbClr val="6895DE"/>
              </a:gs>
              <a:gs pos="100000">
                <a:schemeClr val="accent1">
                  <a:tint val="23500"/>
                  <a:satMod val="160000"/>
                </a:schemeClr>
              </a:gs>
            </a:gsLst>
            <a:lin ang="10800000" scaled="1"/>
            <a:tileRect/>
          </a:gradFill>
        </p:spPr>
        <p:txBody>
          <a:bodyPr wrap="square" rtlCol="0">
            <a:spAutoFit/>
          </a:bodyPr>
          <a:lstStyle/>
          <a:p>
            <a:r>
              <a:rPr lang="en-US" b="1"/>
              <a:t>2012		2014		2016		2018		2020		2022</a:t>
            </a:r>
          </a:p>
        </p:txBody>
      </p:sp>
      <p:cxnSp>
        <p:nvCxnSpPr>
          <p:cNvPr id="5" name="Straight Arrow Connector 4">
            <a:extLst>
              <a:ext uri="{FF2B5EF4-FFF2-40B4-BE49-F238E27FC236}">
                <a16:creationId xmlns:a16="http://schemas.microsoft.com/office/drawing/2014/main" id="{FEDBFA8F-094A-40BB-8808-31DB0819C7B1}"/>
              </a:ext>
            </a:extLst>
          </p:cNvPr>
          <p:cNvCxnSpPr/>
          <p:nvPr/>
        </p:nvCxnSpPr>
        <p:spPr>
          <a:xfrm>
            <a:off x="784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31BE057-67D3-46C4-AB1C-ACF8A3FA4849}"/>
              </a:ext>
            </a:extLst>
          </p:cNvPr>
          <p:cNvSpPr txBox="1"/>
          <p:nvPr/>
        </p:nvSpPr>
        <p:spPr>
          <a:xfrm>
            <a:off x="167399" y="1532976"/>
            <a:ext cx="1234801" cy="954107"/>
          </a:xfrm>
          <a:prstGeom prst="rect">
            <a:avLst/>
          </a:prstGeom>
          <a:noFill/>
        </p:spPr>
        <p:txBody>
          <a:bodyPr wrap="square" rtlCol="0">
            <a:spAutoFit/>
          </a:bodyPr>
          <a:lstStyle/>
          <a:p>
            <a:pPr algn="ctr"/>
            <a:r>
              <a:rPr lang="en-US" sz="1400"/>
              <a:t>Concept introduction @ ICOE (Weber)</a:t>
            </a:r>
          </a:p>
        </p:txBody>
      </p:sp>
      <p:cxnSp>
        <p:nvCxnSpPr>
          <p:cNvPr id="12" name="Straight Arrow Connector 11">
            <a:extLst>
              <a:ext uri="{FF2B5EF4-FFF2-40B4-BE49-F238E27FC236}">
                <a16:creationId xmlns:a16="http://schemas.microsoft.com/office/drawing/2014/main" id="{47C4F944-0284-4840-B761-BB775966E321}"/>
              </a:ext>
            </a:extLst>
          </p:cNvPr>
          <p:cNvCxnSpPr/>
          <p:nvPr/>
        </p:nvCxnSpPr>
        <p:spPr>
          <a:xfrm>
            <a:off x="6913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B660453-8579-42C1-B976-A0C68C9AC67A}"/>
              </a:ext>
            </a:extLst>
          </p:cNvPr>
          <p:cNvCxnSpPr>
            <a:cxnSpLocks/>
          </p:cNvCxnSpPr>
          <p:nvPr/>
        </p:nvCxnSpPr>
        <p:spPr>
          <a:xfrm>
            <a:off x="6913800" y="2487083"/>
            <a:ext cx="15477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1C1B7EB-2928-4B72-B0A2-63DA57ECA3A0}"/>
              </a:ext>
            </a:extLst>
          </p:cNvPr>
          <p:cNvSpPr txBox="1"/>
          <p:nvPr/>
        </p:nvSpPr>
        <p:spPr>
          <a:xfrm>
            <a:off x="6852449" y="1528860"/>
            <a:ext cx="1679549" cy="954107"/>
          </a:xfrm>
          <a:prstGeom prst="rect">
            <a:avLst/>
          </a:prstGeom>
          <a:noFill/>
        </p:spPr>
        <p:txBody>
          <a:bodyPr wrap="square" rtlCol="0">
            <a:spAutoFit/>
          </a:bodyPr>
          <a:lstStyle/>
          <a:p>
            <a:pPr algn="ctr"/>
            <a:r>
              <a:rPr lang="en-US" sz="1400"/>
              <a:t>Extension to CECs,</a:t>
            </a:r>
          </a:p>
          <a:p>
            <a:pPr algn="ctr"/>
            <a:r>
              <a:rPr lang="en-US" sz="1400"/>
              <a:t>PBE markets, industry workshops,</a:t>
            </a:r>
          </a:p>
          <a:p>
            <a:pPr algn="ctr"/>
            <a:r>
              <a:rPr lang="en-US" sz="1400"/>
              <a:t>etc.</a:t>
            </a:r>
          </a:p>
        </p:txBody>
      </p:sp>
      <p:cxnSp>
        <p:nvCxnSpPr>
          <p:cNvPr id="17" name="Straight Arrow Connector 16">
            <a:extLst>
              <a:ext uri="{FF2B5EF4-FFF2-40B4-BE49-F238E27FC236}">
                <a16:creationId xmlns:a16="http://schemas.microsoft.com/office/drawing/2014/main" id="{F1DF3524-12DE-4C31-B55E-B2D5FF6EDE28}"/>
              </a:ext>
            </a:extLst>
          </p:cNvPr>
          <p:cNvCxnSpPr/>
          <p:nvPr/>
        </p:nvCxnSpPr>
        <p:spPr>
          <a:xfrm>
            <a:off x="3586800"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63EF462-174D-4C6E-B39C-4AE8715B8982}"/>
              </a:ext>
            </a:extLst>
          </p:cNvPr>
          <p:cNvSpPr txBox="1"/>
          <p:nvPr/>
        </p:nvSpPr>
        <p:spPr>
          <a:xfrm>
            <a:off x="2969399" y="1532976"/>
            <a:ext cx="1234801" cy="954107"/>
          </a:xfrm>
          <a:prstGeom prst="rect">
            <a:avLst/>
          </a:prstGeom>
          <a:noFill/>
        </p:spPr>
        <p:txBody>
          <a:bodyPr wrap="square" rtlCol="0">
            <a:spAutoFit/>
          </a:bodyPr>
          <a:lstStyle/>
          <a:p>
            <a:pPr algn="ctr"/>
            <a:r>
              <a:rPr lang="en-US" sz="1400"/>
              <a:t>First version of utility-scale TPL tool released</a:t>
            </a:r>
          </a:p>
        </p:txBody>
      </p:sp>
      <p:cxnSp>
        <p:nvCxnSpPr>
          <p:cNvPr id="14" name="Straight Arrow Connector 13">
            <a:extLst>
              <a:ext uri="{FF2B5EF4-FFF2-40B4-BE49-F238E27FC236}">
                <a16:creationId xmlns:a16="http://schemas.microsoft.com/office/drawing/2014/main" id="{FB1C1E9A-F26D-4BDC-A87A-8621E5EBB6E4}"/>
              </a:ext>
            </a:extLst>
          </p:cNvPr>
          <p:cNvCxnSpPr/>
          <p:nvPr/>
        </p:nvCxnSpPr>
        <p:spPr>
          <a:xfrm>
            <a:off x="4355648"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CD32E43-D09F-4216-AF79-CD75D48A6803}"/>
              </a:ext>
            </a:extLst>
          </p:cNvPr>
          <p:cNvSpPr txBox="1"/>
          <p:nvPr/>
        </p:nvSpPr>
        <p:spPr>
          <a:xfrm>
            <a:off x="3938772" y="1955088"/>
            <a:ext cx="833752" cy="523220"/>
          </a:xfrm>
          <a:prstGeom prst="rect">
            <a:avLst/>
          </a:prstGeom>
          <a:noFill/>
        </p:spPr>
        <p:txBody>
          <a:bodyPr wrap="square" rtlCol="0">
            <a:spAutoFit/>
          </a:bodyPr>
          <a:lstStyle/>
          <a:p>
            <a:pPr algn="ctr"/>
            <a:r>
              <a:rPr lang="en-US" sz="1400"/>
              <a:t>EWTEC</a:t>
            </a:r>
          </a:p>
          <a:p>
            <a:pPr algn="ctr"/>
            <a:r>
              <a:rPr lang="en-US" sz="1400"/>
              <a:t>paper</a:t>
            </a:r>
          </a:p>
        </p:txBody>
      </p:sp>
      <p:cxnSp>
        <p:nvCxnSpPr>
          <p:cNvPr id="19" name="Straight Arrow Connector 18">
            <a:extLst>
              <a:ext uri="{FF2B5EF4-FFF2-40B4-BE49-F238E27FC236}">
                <a16:creationId xmlns:a16="http://schemas.microsoft.com/office/drawing/2014/main" id="{0BBF3C19-057B-448C-9540-C3E443730C5E}"/>
              </a:ext>
            </a:extLst>
          </p:cNvPr>
          <p:cNvCxnSpPr/>
          <p:nvPr/>
        </p:nvCxnSpPr>
        <p:spPr>
          <a:xfrm>
            <a:off x="5631472" y="2487083"/>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95A272BD-09EC-4191-908E-2A4AE72ACDC1}"/>
              </a:ext>
            </a:extLst>
          </p:cNvPr>
          <p:cNvSpPr txBox="1"/>
          <p:nvPr/>
        </p:nvSpPr>
        <p:spPr>
          <a:xfrm>
            <a:off x="5214596" y="1955088"/>
            <a:ext cx="833752" cy="523220"/>
          </a:xfrm>
          <a:prstGeom prst="rect">
            <a:avLst/>
          </a:prstGeom>
          <a:noFill/>
        </p:spPr>
        <p:txBody>
          <a:bodyPr wrap="square" rtlCol="0">
            <a:spAutoFit/>
          </a:bodyPr>
          <a:lstStyle/>
          <a:p>
            <a:pPr algn="ctr"/>
            <a:r>
              <a:rPr lang="en-US" sz="1400"/>
              <a:t>EWTEC</a:t>
            </a:r>
          </a:p>
          <a:p>
            <a:pPr algn="ctr"/>
            <a:r>
              <a:rPr lang="en-US" sz="1400"/>
              <a:t>paper</a:t>
            </a:r>
          </a:p>
        </p:txBody>
      </p:sp>
      <p:cxnSp>
        <p:nvCxnSpPr>
          <p:cNvPr id="21" name="Straight Arrow Connector 20">
            <a:extLst>
              <a:ext uri="{FF2B5EF4-FFF2-40B4-BE49-F238E27FC236}">
                <a16:creationId xmlns:a16="http://schemas.microsoft.com/office/drawing/2014/main" id="{3EA9F2FE-5EE6-4605-B39C-4E52BFDCAC26}"/>
              </a:ext>
            </a:extLst>
          </p:cNvPr>
          <p:cNvCxnSpPr/>
          <p:nvPr/>
        </p:nvCxnSpPr>
        <p:spPr>
          <a:xfrm>
            <a:off x="2504399" y="2487082"/>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04FAD440-9216-4273-987B-3957B934A9F5}"/>
              </a:ext>
            </a:extLst>
          </p:cNvPr>
          <p:cNvSpPr txBox="1"/>
          <p:nvPr/>
        </p:nvSpPr>
        <p:spPr>
          <a:xfrm>
            <a:off x="1886998" y="1532975"/>
            <a:ext cx="1234801" cy="1169551"/>
          </a:xfrm>
          <a:prstGeom prst="rect">
            <a:avLst/>
          </a:prstGeom>
          <a:noFill/>
        </p:spPr>
        <p:txBody>
          <a:bodyPr wrap="square" rtlCol="0">
            <a:spAutoFit/>
          </a:bodyPr>
          <a:lstStyle/>
          <a:p>
            <a:pPr algn="ctr"/>
            <a:r>
              <a:rPr lang="en-US" sz="1400"/>
              <a:t>TPL version 2.0 used in DOE Wave Energy </a:t>
            </a:r>
          </a:p>
          <a:p>
            <a:pPr algn="ctr"/>
            <a:endParaRPr lang="en-US" sz="1400"/>
          </a:p>
        </p:txBody>
      </p:sp>
      <p:cxnSp>
        <p:nvCxnSpPr>
          <p:cNvPr id="23" name="Straight Arrow Connector 22">
            <a:extLst>
              <a:ext uri="{FF2B5EF4-FFF2-40B4-BE49-F238E27FC236}">
                <a16:creationId xmlns:a16="http://schemas.microsoft.com/office/drawing/2014/main" id="{142AA619-A182-4365-94BC-DDD126223389}"/>
              </a:ext>
            </a:extLst>
          </p:cNvPr>
          <p:cNvCxnSpPr/>
          <p:nvPr/>
        </p:nvCxnSpPr>
        <p:spPr>
          <a:xfrm>
            <a:off x="1557277" y="2487082"/>
            <a:ext cx="0" cy="280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D28362A-33FB-4BCC-A7CF-14BE57D4F0B1}"/>
              </a:ext>
            </a:extLst>
          </p:cNvPr>
          <p:cNvSpPr txBox="1"/>
          <p:nvPr/>
        </p:nvSpPr>
        <p:spPr>
          <a:xfrm>
            <a:off x="1144578" y="1571147"/>
            <a:ext cx="825397" cy="954107"/>
          </a:xfrm>
          <a:prstGeom prst="rect">
            <a:avLst/>
          </a:prstGeom>
          <a:noFill/>
        </p:spPr>
        <p:txBody>
          <a:bodyPr wrap="square" rtlCol="0">
            <a:spAutoFit/>
          </a:bodyPr>
          <a:lstStyle/>
          <a:p>
            <a:pPr algn="ctr"/>
            <a:r>
              <a:rPr lang="en-US" sz="1400"/>
              <a:t>First </a:t>
            </a:r>
          </a:p>
          <a:p>
            <a:pPr algn="ctr"/>
            <a:r>
              <a:rPr lang="en-US" sz="1400"/>
              <a:t>use cases</a:t>
            </a:r>
          </a:p>
          <a:p>
            <a:pPr algn="ctr"/>
            <a:r>
              <a:rPr lang="en-US" sz="1400"/>
              <a:t>NI/LS</a:t>
            </a:r>
          </a:p>
        </p:txBody>
      </p:sp>
      <p:cxnSp>
        <p:nvCxnSpPr>
          <p:cNvPr id="25" name="Straight Arrow Connector 24">
            <a:extLst>
              <a:ext uri="{FF2B5EF4-FFF2-40B4-BE49-F238E27FC236}">
                <a16:creationId xmlns:a16="http://schemas.microsoft.com/office/drawing/2014/main" id="{263575B7-0BE3-4C75-9E08-19C28D069E1B}"/>
              </a:ext>
            </a:extLst>
          </p:cNvPr>
          <p:cNvCxnSpPr/>
          <p:nvPr/>
        </p:nvCxnSpPr>
        <p:spPr>
          <a:xfrm>
            <a:off x="1557277"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EBCA4B81-D8BD-4814-8461-0328E9DD3F57}"/>
              </a:ext>
            </a:extLst>
          </p:cNvPr>
          <p:cNvSpPr txBox="1"/>
          <p:nvPr/>
        </p:nvSpPr>
        <p:spPr>
          <a:xfrm>
            <a:off x="1147199" y="3482125"/>
            <a:ext cx="825397" cy="738664"/>
          </a:xfrm>
          <a:prstGeom prst="rect">
            <a:avLst/>
          </a:prstGeom>
          <a:noFill/>
        </p:spPr>
        <p:txBody>
          <a:bodyPr wrap="square" rtlCol="0">
            <a:spAutoFit/>
          </a:bodyPr>
          <a:lstStyle/>
          <a:p>
            <a:pPr algn="ctr"/>
            <a:r>
              <a:rPr lang="en-US" sz="1400"/>
              <a:t>TPL Version 1.0</a:t>
            </a:r>
          </a:p>
        </p:txBody>
      </p:sp>
      <p:cxnSp>
        <p:nvCxnSpPr>
          <p:cNvPr id="27" name="Straight Arrow Connector 26">
            <a:extLst>
              <a:ext uri="{FF2B5EF4-FFF2-40B4-BE49-F238E27FC236}">
                <a16:creationId xmlns:a16="http://schemas.microsoft.com/office/drawing/2014/main" id="{DAE4A49F-2112-4104-902E-48192663F815}"/>
              </a:ext>
            </a:extLst>
          </p:cNvPr>
          <p:cNvCxnSpPr/>
          <p:nvPr/>
        </p:nvCxnSpPr>
        <p:spPr>
          <a:xfrm>
            <a:off x="78217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3AB57C82-60B0-44A8-9E38-034F75543A03}"/>
              </a:ext>
            </a:extLst>
          </p:cNvPr>
          <p:cNvSpPr txBox="1"/>
          <p:nvPr/>
        </p:nvSpPr>
        <p:spPr>
          <a:xfrm>
            <a:off x="372101" y="3482125"/>
            <a:ext cx="825397" cy="523220"/>
          </a:xfrm>
          <a:prstGeom prst="rect">
            <a:avLst/>
          </a:prstGeom>
          <a:noFill/>
        </p:spPr>
        <p:txBody>
          <a:bodyPr wrap="square" rtlCol="0">
            <a:spAutoFit/>
          </a:bodyPr>
          <a:lstStyle/>
          <a:p>
            <a:pPr algn="ctr"/>
            <a:r>
              <a:rPr lang="en-US" sz="1400"/>
              <a:t>TPL</a:t>
            </a:r>
          </a:p>
          <a:p>
            <a:pPr algn="ctr"/>
            <a:r>
              <a:rPr lang="en-US" sz="1400"/>
              <a:t>Defined</a:t>
            </a:r>
          </a:p>
        </p:txBody>
      </p:sp>
      <p:cxnSp>
        <p:nvCxnSpPr>
          <p:cNvPr id="29" name="Straight Arrow Connector 28">
            <a:extLst>
              <a:ext uri="{FF2B5EF4-FFF2-40B4-BE49-F238E27FC236}">
                <a16:creationId xmlns:a16="http://schemas.microsoft.com/office/drawing/2014/main" id="{71D41E55-9507-4CCA-8EC6-E5F95F614571}"/>
              </a:ext>
            </a:extLst>
          </p:cNvPr>
          <p:cNvCxnSpPr/>
          <p:nvPr/>
        </p:nvCxnSpPr>
        <p:spPr>
          <a:xfrm>
            <a:off x="2535074" y="3119325"/>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CD1B9DCD-E707-49CA-A44E-005DD7B2E4EE}"/>
              </a:ext>
            </a:extLst>
          </p:cNvPr>
          <p:cNvSpPr txBox="1"/>
          <p:nvPr/>
        </p:nvSpPr>
        <p:spPr>
          <a:xfrm>
            <a:off x="2124996" y="3477308"/>
            <a:ext cx="825397" cy="738664"/>
          </a:xfrm>
          <a:prstGeom prst="rect">
            <a:avLst/>
          </a:prstGeom>
          <a:noFill/>
        </p:spPr>
        <p:txBody>
          <a:bodyPr wrap="square" rtlCol="0">
            <a:spAutoFit/>
          </a:bodyPr>
          <a:lstStyle/>
          <a:p>
            <a:pPr algn="ctr"/>
            <a:r>
              <a:rPr lang="en-US" sz="1400"/>
              <a:t>TPL Version 2.0</a:t>
            </a:r>
          </a:p>
        </p:txBody>
      </p:sp>
      <p:cxnSp>
        <p:nvCxnSpPr>
          <p:cNvPr id="31" name="Straight Arrow Connector 30">
            <a:extLst>
              <a:ext uri="{FF2B5EF4-FFF2-40B4-BE49-F238E27FC236}">
                <a16:creationId xmlns:a16="http://schemas.microsoft.com/office/drawing/2014/main" id="{12B94353-C33C-4651-A1AD-A69CAEAB2045}"/>
              </a:ext>
            </a:extLst>
          </p:cNvPr>
          <p:cNvCxnSpPr/>
          <p:nvPr/>
        </p:nvCxnSpPr>
        <p:spPr>
          <a:xfrm>
            <a:off x="361779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1FB2952-51DE-46B0-AB4F-54D99664342A}"/>
              </a:ext>
            </a:extLst>
          </p:cNvPr>
          <p:cNvSpPr txBox="1"/>
          <p:nvPr/>
        </p:nvSpPr>
        <p:spPr>
          <a:xfrm>
            <a:off x="3207721" y="3482125"/>
            <a:ext cx="825397" cy="738664"/>
          </a:xfrm>
          <a:prstGeom prst="rect">
            <a:avLst/>
          </a:prstGeom>
          <a:noFill/>
        </p:spPr>
        <p:txBody>
          <a:bodyPr wrap="square" rtlCol="0">
            <a:spAutoFit/>
          </a:bodyPr>
          <a:lstStyle/>
          <a:p>
            <a:pPr algn="ctr"/>
            <a:r>
              <a:rPr lang="en-US" sz="1400"/>
              <a:t>TPL Version 3.0</a:t>
            </a:r>
          </a:p>
        </p:txBody>
      </p:sp>
      <p:cxnSp>
        <p:nvCxnSpPr>
          <p:cNvPr id="33" name="Straight Arrow Connector 32">
            <a:extLst>
              <a:ext uri="{FF2B5EF4-FFF2-40B4-BE49-F238E27FC236}">
                <a16:creationId xmlns:a16="http://schemas.microsoft.com/office/drawing/2014/main" id="{03449470-6F68-4DC4-B65E-FDB7E4218D33}"/>
              </a:ext>
            </a:extLst>
          </p:cNvPr>
          <p:cNvCxnSpPr/>
          <p:nvPr/>
        </p:nvCxnSpPr>
        <p:spPr>
          <a:xfrm>
            <a:off x="4615747"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F21996E-7B20-4C79-9C21-5D53B4709FEF}"/>
              </a:ext>
            </a:extLst>
          </p:cNvPr>
          <p:cNvSpPr txBox="1"/>
          <p:nvPr/>
        </p:nvSpPr>
        <p:spPr>
          <a:xfrm>
            <a:off x="4205669" y="3482125"/>
            <a:ext cx="825397" cy="738664"/>
          </a:xfrm>
          <a:prstGeom prst="rect">
            <a:avLst/>
          </a:prstGeom>
          <a:noFill/>
        </p:spPr>
        <p:txBody>
          <a:bodyPr wrap="square" rtlCol="0">
            <a:spAutoFit/>
          </a:bodyPr>
          <a:lstStyle/>
          <a:p>
            <a:pPr algn="ctr"/>
            <a:r>
              <a:rPr lang="en-US" sz="1400"/>
              <a:t>TPL Version 4.0</a:t>
            </a:r>
          </a:p>
        </p:txBody>
      </p:sp>
      <p:cxnSp>
        <p:nvCxnSpPr>
          <p:cNvPr id="35" name="Straight Arrow Connector 34">
            <a:extLst>
              <a:ext uri="{FF2B5EF4-FFF2-40B4-BE49-F238E27FC236}">
                <a16:creationId xmlns:a16="http://schemas.microsoft.com/office/drawing/2014/main" id="{14363EDB-4BED-4605-9F30-4E11087F5BA0}"/>
              </a:ext>
            </a:extLst>
          </p:cNvPr>
          <p:cNvCxnSpPr/>
          <p:nvPr/>
        </p:nvCxnSpPr>
        <p:spPr>
          <a:xfrm>
            <a:off x="6284179" y="3124142"/>
            <a:ext cx="0" cy="28080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62374AD-FFD1-4B5E-9EDF-F4A0D84DACAB}"/>
              </a:ext>
            </a:extLst>
          </p:cNvPr>
          <p:cNvSpPr txBox="1"/>
          <p:nvPr/>
        </p:nvSpPr>
        <p:spPr>
          <a:xfrm>
            <a:off x="5847205" y="3482125"/>
            <a:ext cx="876320" cy="954107"/>
          </a:xfrm>
          <a:prstGeom prst="rect">
            <a:avLst/>
          </a:prstGeom>
          <a:noFill/>
        </p:spPr>
        <p:txBody>
          <a:bodyPr wrap="square" rtlCol="0">
            <a:spAutoFit/>
          </a:bodyPr>
          <a:lstStyle/>
          <a:p>
            <a:pPr algn="ctr"/>
            <a:r>
              <a:rPr lang="en-US" sz="1400"/>
              <a:t>TPL Version 5.0 – </a:t>
            </a:r>
            <a:r>
              <a:rPr lang="en-US" sz="1400" b="1">
                <a:solidFill>
                  <a:schemeClr val="accent1"/>
                </a:solidFill>
              </a:rPr>
              <a:t>web app</a:t>
            </a:r>
          </a:p>
        </p:txBody>
      </p:sp>
    </p:spTree>
    <p:extLst>
      <p:ext uri="{BB962C8B-B14F-4D97-AF65-F5344CB8AC3E}">
        <p14:creationId xmlns:p14="http://schemas.microsoft.com/office/powerpoint/2010/main" val="13352891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46.2|10.5"/>
</p:tagLst>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xml><?xml version="1.0" encoding="utf-8"?>
<a:theme xmlns:a="http://schemas.openxmlformats.org/drawingml/2006/main" name="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TO-PPT-template-v4" id="{67D103F8-0153-4146-B470-0BB973848199}" vid="{D092F0E4-FEF7-4CDB-BD34-CE22302A50D3}"/>
    </a:ext>
  </a:extLst>
</a:theme>
</file>

<file path=ppt/theme/theme4.xml><?xml version="1.0" encoding="utf-8"?>
<a:theme xmlns:a="http://schemas.openxmlformats.org/drawingml/2006/main" name="1_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1bc84d3-a77a-4ae4-8ed5-21b238562b07" xsi:nil="true"/>
    <lcf76f155ced4ddcb4097134ff3c332f xmlns="d551996f-fc85-4e5e-b3b7-3517f6f216c5">
      <Terms xmlns="http://schemas.microsoft.com/office/infopath/2007/PartnerControls"/>
    </lcf76f155ced4ddcb4097134ff3c332f>
    <SharedWithUsers xmlns="61bc84d3-a77a-4ae4-8ed5-21b238562b07">
      <UserInfo>
        <DisplayName>Mankle, Taylor</DisplayName>
        <AccountId>52</AccountId>
        <AccountType/>
      </UserInfo>
      <UserInfo>
        <DisplayName>Cuneo, Samantha</DisplayName>
        <AccountId>33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A72E9F0484BF47A1A1E0A92CA306D3" ma:contentTypeVersion="17" ma:contentTypeDescription="Create a new document." ma:contentTypeScope="" ma:versionID="5215a2248df3f516aca86ea649dac025">
  <xsd:schema xmlns:xsd="http://www.w3.org/2001/XMLSchema" xmlns:xs="http://www.w3.org/2001/XMLSchema" xmlns:p="http://schemas.microsoft.com/office/2006/metadata/properties" xmlns:ns2="d551996f-fc85-4e5e-b3b7-3517f6f216c5" xmlns:ns3="61bc84d3-a77a-4ae4-8ed5-21b238562b07" targetNamespace="http://schemas.microsoft.com/office/2006/metadata/properties" ma:root="true" ma:fieldsID="36de7ac705b8432a2da20befa2a56df0" ns2:_="" ns3:_="">
    <xsd:import namespace="d551996f-fc85-4e5e-b3b7-3517f6f216c5"/>
    <xsd:import namespace="61bc84d3-a77a-4ae4-8ed5-21b238562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1996f-fc85-4e5e-b3b7-3517f6f21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bc84d3-a77a-4ae4-8ed5-21b238562b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12dfbc8-2ff9-41d9-b73a-440d30cc8c18}" ma:internalName="TaxCatchAll" ma:showField="CatchAllData" ma:web="61bc84d3-a77a-4ae4-8ed5-21b238562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4BE21-5048-4F28-BAC7-643E97391308}">
  <ds:schemaRefs>
    <ds:schemaRef ds:uri="http://schemas.microsoft.com/office/2006/documentManagement/types"/>
    <ds:schemaRef ds:uri="61bc84d3-a77a-4ae4-8ed5-21b238562b07"/>
    <ds:schemaRef ds:uri="http://www.w3.org/XML/1998/namespace"/>
    <ds:schemaRef ds:uri="d551996f-fc85-4e5e-b3b7-3517f6f216c5"/>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57CE4E3-A414-4127-B6F6-6A0562EFE9C3}">
  <ds:schemaRefs>
    <ds:schemaRef ds:uri="http://schemas.microsoft.com/sharepoint/v3/contenttype/forms"/>
  </ds:schemaRefs>
</ds:datastoreItem>
</file>

<file path=customXml/itemProps3.xml><?xml version="1.0" encoding="utf-8"?>
<ds:datastoreItem xmlns:ds="http://schemas.openxmlformats.org/officeDocument/2006/customXml" ds:itemID="{089A3F3E-00FB-4645-879E-B41F5D69B31C}">
  <ds:schemaRefs>
    <ds:schemaRef ds:uri="61bc84d3-a77a-4ae4-8ed5-21b238562b07"/>
    <ds:schemaRef ds:uri="d551996f-fc85-4e5e-b3b7-3517f6f21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3077</Words>
  <Application>Microsoft Macintosh PowerPoint</Application>
  <PresentationFormat>On-screen Show (16:9)</PresentationFormat>
  <Paragraphs>463</Paragraphs>
  <Slides>40</Slides>
  <Notes>11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40</vt:i4>
      </vt:variant>
    </vt:vector>
  </HeadingPairs>
  <TitlesOfParts>
    <vt:vector size="57" baseType="lpstr">
      <vt:lpstr>ＭＳ Ｐゴシック</vt:lpstr>
      <vt:lpstr>Arial</vt:lpstr>
      <vt:lpstr>Calibri</vt:lpstr>
      <vt:lpstr>Cambria Math</vt:lpstr>
      <vt:lpstr>Courier New</vt:lpstr>
      <vt:lpstr>Franklin Gothic</vt:lpstr>
      <vt:lpstr>Franklin Gothic Book</vt:lpstr>
      <vt:lpstr>Franklin Gothic Medium</vt:lpstr>
      <vt:lpstr>Libre Franklin</vt:lpstr>
      <vt:lpstr>Libre Franklin Medium</vt:lpstr>
      <vt:lpstr>Noto Sans Symbols</vt:lpstr>
      <vt:lpstr>Symbol</vt:lpstr>
      <vt:lpstr>Wingdings</vt:lpstr>
      <vt:lpstr>Office Theme</vt:lpstr>
      <vt:lpstr>WPTO overview</vt:lpstr>
      <vt:lpstr>Custom Design</vt:lpstr>
      <vt:lpstr>1_WPTO overview</vt:lpstr>
      <vt:lpstr>PowerPoint Presentation</vt:lpstr>
      <vt:lpstr>Agenda</vt:lpstr>
      <vt:lpstr>Innovating Distributed Embedded Energy Prize</vt:lpstr>
      <vt:lpstr>Prize Goals</vt:lpstr>
      <vt:lpstr>Contributing to Leaderboard Scoring</vt:lpstr>
      <vt:lpstr>Why TPL?</vt:lpstr>
      <vt:lpstr>Why TPL?</vt:lpstr>
      <vt:lpstr>Why TPL?</vt:lpstr>
      <vt:lpstr>TPL Development</vt:lpstr>
      <vt:lpstr>What is TPL?</vt:lpstr>
      <vt:lpstr>What is TPL?</vt:lpstr>
      <vt:lpstr>TRL – TPL matrix</vt:lpstr>
      <vt:lpstr>TPL Metric Definitions</vt:lpstr>
      <vt:lpstr>TPL Methodology</vt:lpstr>
      <vt:lpstr>TPL Implementation</vt:lpstr>
      <vt:lpstr>TPL vs TEA vs LCA</vt:lpstr>
      <vt:lpstr>TPL for other marine energy applications </vt:lpstr>
      <vt:lpstr>Agenda</vt:lpstr>
      <vt:lpstr>Phase II Submission Requirements</vt:lpstr>
      <vt:lpstr>TPL Question Format</vt:lpstr>
      <vt:lpstr>Systems Engineering Applied to the Development of a Wave Energy Farm (https://www.osti.gov/biblio/1365534)</vt:lpstr>
      <vt:lpstr>Phase 1 TPL questions</vt:lpstr>
      <vt:lpstr>Design Loads (Qn# 1)</vt:lpstr>
      <vt:lpstr>Performance (Qn# 3)</vt:lpstr>
      <vt:lpstr>Materials (Qn# 2, 7)</vt:lpstr>
      <vt:lpstr>Manufacturing (Qn# 4, 5, 8)</vt:lpstr>
      <vt:lpstr>Durability, Reliability (Qn# 6)</vt:lpstr>
      <vt:lpstr>Safety (Qn# 10, 11)</vt:lpstr>
      <vt:lpstr>External Power Input (Qn# 12)</vt:lpstr>
      <vt:lpstr>Recycling (Qn# 9)</vt:lpstr>
      <vt:lpstr>Competitor Support Mechanisms</vt:lpstr>
      <vt:lpstr>Read the Rules</vt:lpstr>
      <vt:lpstr>PowerPoint Presentation</vt:lpstr>
      <vt:lpstr>PowerPoint Presentation</vt:lpstr>
      <vt:lpstr>Phase 1 TPL questions</vt:lpstr>
      <vt:lpstr>Phase 1 TPL questions</vt:lpstr>
      <vt:lpstr>TPL Example</vt:lpstr>
      <vt:lpstr>TPL Benefits</vt:lpstr>
      <vt:lpstr>TPL Potential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Frumkin, Amber</cp:lastModifiedBy>
  <cp:revision>2</cp:revision>
  <cp:lastPrinted>2018-01-04T20:30:58Z</cp:lastPrinted>
  <dcterms:created xsi:type="dcterms:W3CDTF">2019-02-01T22:56:44Z</dcterms:created>
  <dcterms:modified xsi:type="dcterms:W3CDTF">2024-02-14T14:19:17Z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0x01010032A72E9F0484BF47A1A1E0A92CA306D3</vt:lpwstr>
  </property>
  <property fmtid="{D5CDD505-2E9C-101B-9397-08002B2CF9AE}" pid="3" name="MediaServiceImageTags">
    <vt:lpwstr/>
  </property>
  <property fmtid="{D5CDD505-2E9C-101B-9397-08002B2CF9AE}" pid="4" name="MSIP_Label_95965d95-ecc0-4720-b759-1f33c42ed7da_Enabled">
    <vt:lpwstr>true</vt:lpwstr>
  </property>
  <property fmtid="{D5CDD505-2E9C-101B-9397-08002B2CF9AE}" pid="5" name="MSIP_Label_95965d95-ecc0-4720-b759-1f33c42ed7da_SetDate">
    <vt:lpwstr>2024-01-17T22:01:48Z</vt:lpwstr>
  </property>
  <property fmtid="{D5CDD505-2E9C-101B-9397-08002B2CF9AE}" pid="6" name="MSIP_Label_95965d95-ecc0-4720-b759-1f33c42ed7da_Method">
    <vt:lpwstr>Standard</vt:lpwstr>
  </property>
  <property fmtid="{D5CDD505-2E9C-101B-9397-08002B2CF9AE}" pid="7" name="MSIP_Label_95965d95-ecc0-4720-b759-1f33c42ed7da_Name">
    <vt:lpwstr>General</vt:lpwstr>
  </property>
  <property fmtid="{D5CDD505-2E9C-101B-9397-08002B2CF9AE}" pid="8" name="MSIP_Label_95965d95-ecc0-4720-b759-1f33c42ed7da_SiteId">
    <vt:lpwstr>a0f29d7e-28cd-4f54-8442-7885aee7c080</vt:lpwstr>
  </property>
  <property fmtid="{D5CDD505-2E9C-101B-9397-08002B2CF9AE}" pid="9" name="MSIP_Label_95965d95-ecc0-4720-b759-1f33c42ed7da_ActionId">
    <vt:lpwstr>87f2c924-ad41-4848-86e4-f6a37537d7ee</vt:lpwstr>
  </property>
  <property fmtid="{D5CDD505-2E9C-101B-9397-08002B2CF9AE}" pid="10" name="MSIP_Label_95965d95-ecc0-4720-b759-1f33c42ed7da_ContentBits">
    <vt:lpwstr>0</vt:lpwstr>
  </property>
</Properties>
</file>