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9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8" r:id="rId4"/>
    <p:sldMasterId id="2147483695" r:id="rId5"/>
    <p:sldMasterId id="2147483716" r:id="rId6"/>
    <p:sldMasterId id="2147483706" r:id="rId7"/>
    <p:sldMasterId id="2147483670" r:id="rId8"/>
    <p:sldMasterId id="2147483769" r:id="rId9"/>
    <p:sldMasterId id="2147483783" r:id="rId10"/>
    <p:sldMasterId id="2147483802" r:id="rId11"/>
    <p:sldMasterId id="2147483822" r:id="rId12"/>
    <p:sldMasterId id="2147483864" r:id="rId13"/>
  </p:sldMasterIdLst>
  <p:notesMasterIdLst>
    <p:notesMasterId r:id="rId43"/>
  </p:notesMasterIdLst>
  <p:sldIdLst>
    <p:sldId id="1360" r:id="rId14"/>
    <p:sldId id="258" r:id="rId15"/>
    <p:sldId id="1370" r:id="rId16"/>
    <p:sldId id="2147472212" r:id="rId17"/>
    <p:sldId id="2147472208" r:id="rId18"/>
    <p:sldId id="2147472178" r:id="rId19"/>
    <p:sldId id="2147472238" r:id="rId20"/>
    <p:sldId id="2147472213" r:id="rId21"/>
    <p:sldId id="1500" r:id="rId22"/>
    <p:sldId id="2147472239" r:id="rId23"/>
    <p:sldId id="2147472253" r:id="rId24"/>
    <p:sldId id="2147472214" r:id="rId25"/>
    <p:sldId id="2147472221" r:id="rId26"/>
    <p:sldId id="2147472225" r:id="rId27"/>
    <p:sldId id="2147472230" r:id="rId28"/>
    <p:sldId id="2147472231" r:id="rId29"/>
    <p:sldId id="2147472232" r:id="rId30"/>
    <p:sldId id="2147472227" r:id="rId31"/>
    <p:sldId id="2147472229" r:id="rId32"/>
    <p:sldId id="2147472234" r:id="rId33"/>
    <p:sldId id="2147472236" r:id="rId34"/>
    <p:sldId id="2147472237" r:id="rId35"/>
    <p:sldId id="2147472235" r:id="rId36"/>
    <p:sldId id="2147472207" r:id="rId37"/>
    <p:sldId id="2147472216" r:id="rId38"/>
    <p:sldId id="1529" r:id="rId39"/>
    <p:sldId id="1487" r:id="rId40"/>
    <p:sldId id="1542" r:id="rId41"/>
    <p:sldId id="2147472193" r:id="rId42"/>
  </p:sldIdLst>
  <p:sldSz cx="12188825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Franklin Gothic Book" charset="0"/>
        <a:ea typeface="ヒラギノ角ゴ Pro W3" charset="0"/>
        <a:cs typeface="ヒラギノ角ゴ Pro W3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9FB1E0BF-F064-409F-97F4-2B924BF4CF33}">
          <p14:sldIdLst>
            <p14:sldId id="1360"/>
            <p14:sldId id="258"/>
            <p14:sldId id="1370"/>
          </p14:sldIdLst>
        </p14:section>
        <p14:section name="Section 1) Introductions — Prize and People" id="{5A6D964E-09C6-4A82-A1C1-D8B87505F16D}">
          <p14:sldIdLst>
            <p14:sldId id="2147472212"/>
            <p14:sldId id="2147472208"/>
            <p14:sldId id="2147472178"/>
            <p14:sldId id="2147472238"/>
          </p14:sldIdLst>
        </p14:section>
        <p14:section name="Section 2) Present DEEC-Tec" id="{084FF4C6-ED26-475B-BE2D-89AC1B7459D6}">
          <p14:sldIdLst>
            <p14:sldId id="2147472213"/>
            <p14:sldId id="1500"/>
            <p14:sldId id="2147472239"/>
            <p14:sldId id="2147472253"/>
            <p14:sldId id="2147472214"/>
            <p14:sldId id="2147472221"/>
            <p14:sldId id="2147472225"/>
            <p14:sldId id="2147472230"/>
            <p14:sldId id="2147472231"/>
            <p14:sldId id="2147472232"/>
            <p14:sldId id="2147472227"/>
            <p14:sldId id="2147472229"/>
            <p14:sldId id="2147472234"/>
            <p14:sldId id="2147472236"/>
            <p14:sldId id="2147472237"/>
            <p14:sldId id="2147472235"/>
            <p14:sldId id="2147472207"/>
            <p14:sldId id="2147472216"/>
            <p14:sldId id="1529"/>
          </p14:sldIdLst>
        </p14:section>
        <p14:section name="Section 3) Q&amp;A" id="{E79E5FE1-3A0A-42B2-9DEE-E75EBEBCBAAA}">
          <p14:sldIdLst>
            <p14:sldId id="1487"/>
          </p14:sldIdLst>
        </p14:section>
        <p14:section name="Section 4) Wrap Up" id="{77EB9058-205A-402A-9CC5-2422FAE4A43C}">
          <p14:sldIdLst>
            <p14:sldId id="1542"/>
            <p14:sldId id="214747219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5AC812-0484-82F9-D3F9-62C193C889FD}" name="Boren, Blake" initials="BB" userId="S::bboren@nrel.gov::45205e90-6c2d-4f1b-9b65-662b1a809d8a" providerId="AD"/>
  <p188:author id="{30557C2A-DECC-8967-8D06-8733EECC2931}" name="Frumkin, Amber" initials="FA" userId="S::afrumkin@nrel.gov::1df1a19f-8250-4af2-bae9-18e7eb13d5f2" providerId="AD"/>
  <p188:author id="{12545449-5534-D525-A6BB-1CEA2E224B88}" name="Mendoza, Nicole" initials="MN" userId="S::nmendoza@nrel.gov::8ba84765-24ae-42b4-b824-98427d389b7e" providerId="AD"/>
  <p188:author id="{AF349155-0E28-69D9-0256-D1D44A66B90E}" name="William McShane" initials="WM" userId="S::William.Mcshane@ee.doe.gov::9c9481b3-c9c9-426b-a72c-27c46f0addf0" providerId="AD"/>
  <p188:author id="{5C838A81-7AA3-0C2D-FD89-DEF2F5F5F2ED}" name="Hericks, Spring" initials="HS" userId="S::shericks@nrel.gov::641e0e5b-a6bc-4589-b393-6d5f6c91692d" providerId="AD"/>
  <p188:author id="{FD984293-4108-0068-17DA-8B441A9A7367}" name="Wiegele, Jennifer" initials="WJ" userId="S::jwiegele@nrel.gov::e81e5088-4209-4973-bdcc-aa8b1ac87676" providerId="AD"/>
  <p188:author id="{77782795-47AA-0751-8CB8-77C8AD1F8D04}" name="Schmaus, Carrie" initials="SC" userId="S::Carrie.Schmaus@ee.doe.gov::caa10d2f-0b5c-437c-9347-9c604ebf636e" providerId="AD"/>
  <p188:author id="{3C3808D6-C7B5-3AD1-C8A2-F6CFEA7D3110}" name="Loftus, Sarah" initials="LS" userId="S::sarah.loftus_ee.doe.gov#ext#@nrel.onmicrosoft.com::4bd1c7c6-1163-49df-9645-1cfc77c0f50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reno, Alejandro" initials="MA" lastIdx="37" clrIdx="0">
    <p:extLst>
      <p:ext uri="{19B8F6BF-5375-455C-9EA6-DF929625EA0E}">
        <p15:presenceInfo xmlns:p15="http://schemas.microsoft.com/office/powerpoint/2012/main" userId="S::alejandro.moreno@ee.doe.gov::5af5ec9a-e555-41d5-951c-a7bca6cf7d57" providerId="AD"/>
      </p:ext>
    </p:extLst>
  </p:cmAuthor>
  <p:cmAuthor id="2" name="Johnson, Allison" initials="JA" lastIdx="4" clrIdx="1">
    <p:extLst>
      <p:ext uri="{19B8F6BF-5375-455C-9EA6-DF929625EA0E}">
        <p15:presenceInfo xmlns:p15="http://schemas.microsoft.com/office/powerpoint/2012/main" userId="S::allison.johnson@ee.doe.gov::3568daa2-a98e-4979-a7e1-3c92698edecd" providerId="AD"/>
      </p:ext>
    </p:extLst>
  </p:cmAuthor>
  <p:cmAuthor id="3" name="Garson, Jennifer" initials="GJ" lastIdx="1" clrIdx="2">
    <p:extLst>
      <p:ext uri="{19B8F6BF-5375-455C-9EA6-DF929625EA0E}">
        <p15:presenceInfo xmlns:p15="http://schemas.microsoft.com/office/powerpoint/2012/main" userId="S::jennifer.garson@ee.doe.gov::12e98988-ef6c-4da3-9dfb-4dd9381a949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D3755"/>
    <a:srgbClr val="43BDBB"/>
    <a:srgbClr val="FCAC42"/>
    <a:srgbClr val="00CC99"/>
    <a:srgbClr val="EECE7E"/>
    <a:srgbClr val="FBFBFB"/>
    <a:srgbClr val="F3F3F3"/>
    <a:srgbClr val="FEFEFE"/>
    <a:srgbClr val="DCE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3EB37D-7E5F-444F-A4C6-D3382DFF9F12}" v="228" dt="2024-01-17T15:54:08.9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94694"/>
  </p:normalViewPr>
  <p:slideViewPr>
    <p:cSldViewPr snapToGrid="0">
      <p:cViewPr varScale="1">
        <p:scale>
          <a:sx n="117" d="100"/>
          <a:sy n="117" d="100"/>
        </p:scale>
        <p:origin x="504" y="168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theme" Target="theme/theme1.xml"/><Relationship Id="rId50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viewProps" Target="view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6B6DB25-075A-41FF-9FCB-701E39CA618C}" type="datetimeFigureOut">
              <a:rPr lang="en-US" smtClean="0"/>
              <a:t>1/29/24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E63118D5-D775-4D1D-B881-081303F2B1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30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Ryan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068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Jochem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336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Jochem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199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6876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2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talk more about the “other” example during Q&amp;A as needed.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33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72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3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115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360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79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Ryan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 fontAlgn="auto">
              <a:spcBef>
                <a:spcPts val="0"/>
              </a:spcBef>
              <a:spcAft>
                <a:spcPts val="0"/>
              </a:spcAft>
              <a:defRPr/>
            </a:pPr>
            <a:fld id="{E3A82E2A-64F1-544C-B761-78BB8277A903}" type="slidenum">
              <a:rPr lang="en-US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pPr defTabSz="966612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2730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2267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208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@Blake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5547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28F6B4A-EBBA-684D-AA6B-8F3ABDE03877}" type="slidenum">
              <a:rPr lang="en-US"/>
              <a:pPr/>
              <a:t>26</a:t>
            </a:fld>
            <a:endParaRPr lang="en-US"/>
          </a:p>
        </p:txBody>
      </p:sp>
      <p:sp>
        <p:nvSpPr>
          <p:cNvPr id="1228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460375" y="728663"/>
            <a:ext cx="6384925" cy="35925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229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32119" y="4559662"/>
            <a:ext cx="5843494" cy="431114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/>
              <a:t>Carrie </a:t>
            </a:r>
          </a:p>
        </p:txBody>
      </p:sp>
    </p:spTree>
    <p:extLst>
      <p:ext uri="{BB962C8B-B14F-4D97-AF65-F5344CB8AC3E}">
        <p14:creationId xmlns:p14="http://schemas.microsoft.com/office/powerpoint/2010/main" val="19046514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Carrie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688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48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35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371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58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1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Blake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3118D5-D775-4D1D-B881-081303F2B1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16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Jochem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3118D5-D775-4D1D-B881-081303F2B18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072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tiff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50.tiff"/><Relationship Id="rId4" Type="http://schemas.openxmlformats.org/officeDocument/2006/relationships/image" Target="../media/image49.jpeg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1.png"/><Relationship Id="rId3" Type="http://schemas.openxmlformats.org/officeDocument/2006/relationships/image" Target="../media/image21.tiff"/><Relationship Id="rId7" Type="http://schemas.openxmlformats.org/officeDocument/2006/relationships/image" Target="../media/image25.emf"/><Relationship Id="rId12" Type="http://schemas.openxmlformats.org/officeDocument/2006/relationships/image" Target="../media/image30.emf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5" Type="http://schemas.openxmlformats.org/officeDocument/2006/relationships/image" Target="../media/image23.emf"/><Relationship Id="rId10" Type="http://schemas.openxmlformats.org/officeDocument/2006/relationships/image" Target="../media/image28.emf"/><Relationship Id="rId4" Type="http://schemas.openxmlformats.org/officeDocument/2006/relationships/image" Target="../media/image22.jpeg"/><Relationship Id="rId9" Type="http://schemas.openxmlformats.org/officeDocument/2006/relationships/image" Target="../media/image27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4.png"/><Relationship Id="rId3" Type="http://schemas.openxmlformats.org/officeDocument/2006/relationships/image" Target="../media/image32.tiff"/><Relationship Id="rId7" Type="http://schemas.openxmlformats.org/officeDocument/2006/relationships/image" Target="../media/image25.emf"/><Relationship Id="rId12" Type="http://schemas.openxmlformats.org/officeDocument/2006/relationships/image" Target="../media/image30.emf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5" Type="http://schemas.openxmlformats.org/officeDocument/2006/relationships/image" Target="../media/image23.emf"/><Relationship Id="rId10" Type="http://schemas.openxmlformats.org/officeDocument/2006/relationships/image" Target="../media/image28.emf"/><Relationship Id="rId4" Type="http://schemas.openxmlformats.org/officeDocument/2006/relationships/image" Target="../media/image33.jpeg"/><Relationship Id="rId9" Type="http://schemas.openxmlformats.org/officeDocument/2006/relationships/image" Target="../media/image27.emf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35.tiff"/><Relationship Id="rId7" Type="http://schemas.openxmlformats.org/officeDocument/2006/relationships/image" Target="../media/image26.emf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1.png"/><Relationship Id="rId3" Type="http://schemas.openxmlformats.org/officeDocument/2006/relationships/image" Target="../media/image21.tiff"/><Relationship Id="rId7" Type="http://schemas.openxmlformats.org/officeDocument/2006/relationships/image" Target="../media/image25.emf"/><Relationship Id="rId12" Type="http://schemas.openxmlformats.org/officeDocument/2006/relationships/image" Target="../media/image30.emf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5" Type="http://schemas.openxmlformats.org/officeDocument/2006/relationships/image" Target="../media/image23.emf"/><Relationship Id="rId10" Type="http://schemas.openxmlformats.org/officeDocument/2006/relationships/image" Target="../media/image28.emf"/><Relationship Id="rId4" Type="http://schemas.openxmlformats.org/officeDocument/2006/relationships/image" Target="../media/image22.jpeg"/><Relationship Id="rId9" Type="http://schemas.openxmlformats.org/officeDocument/2006/relationships/image" Target="../media/image27.emf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10" Type="http://schemas.openxmlformats.org/officeDocument/2006/relationships/image" Target="../media/image31.png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13" Type="http://schemas.openxmlformats.org/officeDocument/2006/relationships/image" Target="../media/image34.png"/><Relationship Id="rId3" Type="http://schemas.openxmlformats.org/officeDocument/2006/relationships/image" Target="../media/image32.tiff"/><Relationship Id="rId7" Type="http://schemas.openxmlformats.org/officeDocument/2006/relationships/image" Target="../media/image25.emf"/><Relationship Id="rId12" Type="http://schemas.openxmlformats.org/officeDocument/2006/relationships/image" Target="../media/image30.emf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4.emf"/><Relationship Id="rId11" Type="http://schemas.openxmlformats.org/officeDocument/2006/relationships/image" Target="../media/image29.emf"/><Relationship Id="rId5" Type="http://schemas.openxmlformats.org/officeDocument/2006/relationships/image" Target="../media/image23.emf"/><Relationship Id="rId10" Type="http://schemas.openxmlformats.org/officeDocument/2006/relationships/image" Target="../media/image28.emf"/><Relationship Id="rId4" Type="http://schemas.openxmlformats.org/officeDocument/2006/relationships/image" Target="../media/image37.jpeg"/><Relationship Id="rId9" Type="http://schemas.openxmlformats.org/officeDocument/2006/relationships/image" Target="../media/image27.emf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35.tiff"/><Relationship Id="rId7" Type="http://schemas.openxmlformats.org/officeDocument/2006/relationships/image" Target="../media/image26.emf"/><Relationship Id="rId2" Type="http://schemas.openxmlformats.org/officeDocument/2006/relationships/image" Target="../media/image20.tif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41.jpeg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EFCF7E-41F6-8A46-AC99-2BEE1E4E38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3349" cy="65818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C802C7-AE4C-DC4B-88A4-F60CD9DDF8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-44089" y="3332660"/>
            <a:ext cx="12255336" cy="3249191"/>
          </a:xfrm>
          <a:prstGeom prst="rect">
            <a:avLst/>
          </a:prstGeom>
        </p:spPr>
      </p:pic>
      <p:pic>
        <p:nvPicPr>
          <p:cNvPr id="11" name="Picture 14" descr="EERE identifier_vert_2017_top bleed_BC.jpg">
            <a:extLst>
              <a:ext uri="{FF2B5EF4-FFF2-40B4-BE49-F238E27FC236}">
                <a16:creationId xmlns:a16="http://schemas.microsoft.com/office/drawing/2014/main" id="{1D6BC2E7-AF4A-BF4E-BB1D-F43C803D87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" y="0"/>
            <a:ext cx="18319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7EC144EC-088E-D344-8939-71EBC03EAD4A}"/>
              </a:ext>
            </a:extLst>
          </p:cNvPr>
          <p:cNvSpPr txBox="1">
            <a:spLocks/>
          </p:cNvSpPr>
          <p:nvPr userDrawn="1"/>
        </p:nvSpPr>
        <p:spPr>
          <a:xfrm>
            <a:off x="4295610" y="1807958"/>
            <a:ext cx="8787295" cy="31472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rgbClr val="282B2E"/>
                </a:solidFill>
                <a:latin typeface="Franklin Gothic Medium" panose="020B0603020102020204" pitchFamily="34" charset="0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600" b="0" i="0">
                <a:solidFill>
                  <a:schemeClr val="bg1"/>
                </a:solidFill>
                <a:latin typeface="Franklin Gothic Book" panose="020B0503020102020204" pitchFamily="34" charset="0"/>
              </a:rPr>
              <a:t>water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1E75F4-2BA3-564D-B030-8A9B4F20E8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412" y="4260705"/>
            <a:ext cx="4478952" cy="720049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C510EC93-6911-8445-8D97-4249F94D1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7345" y="5523179"/>
            <a:ext cx="7858121" cy="720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Franklin Gothic Medium" panose="020B0603020102020204" pitchFamily="34" charset="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67003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3C701A-11C3-8947-B0BA-58394CCDA325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60925160"/>
      </p:ext>
    </p:extLst>
  </p:cSld>
  <p:clrMapOvr>
    <a:masterClrMapping/>
  </p:clrMapOvr>
  <p:hf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 preserve="1">
  <p:cSld name="2_2 column - white">
    <p:bg>
      <p:bgRef idx="1002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;p9">
            <a:extLst>
              <a:ext uri="{FF2B5EF4-FFF2-40B4-BE49-F238E27FC236}">
                <a16:creationId xmlns:a16="http://schemas.microsoft.com/office/drawing/2014/main" id="{B9B04069-8989-E049-92E0-A8EF76E277DA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88825" cy="65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9895" y="1855332"/>
            <a:ext cx="5504894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chemeClr val="bg1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chemeClr val="bg1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bg1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chemeClr val="bg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6259722" y="1855332"/>
            <a:ext cx="5664219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chemeClr val="bg1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chemeClr val="bg1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bg1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chemeClr val="bg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499896" y="1174523"/>
            <a:ext cx="54949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064" marR="0" lvl="0" indent="-22853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chemeClr val="bg1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6259722" y="1174523"/>
            <a:ext cx="566421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064" marR="0" lvl="0" indent="-22853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chemeClr val="bg1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609599" y="214888"/>
            <a:ext cx="1096962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9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7904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7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440A52-E1EA-1343-8F0F-A9D3D13FB383}"/>
              </a:ext>
            </a:extLst>
          </p:cNvPr>
          <p:cNvSpPr/>
          <p:nvPr userDrawn="1"/>
        </p:nvSpPr>
        <p:spPr bwMode="auto">
          <a:xfrm flipH="1" flipV="1">
            <a:off x="1" y="787405"/>
            <a:ext cx="12188825" cy="28575"/>
          </a:xfrm>
          <a:prstGeom prst="rect">
            <a:avLst/>
          </a:prstGeom>
          <a:solidFill>
            <a:schemeClr val="accent5"/>
          </a:solidFill>
          <a:ln>
            <a:solidFill>
              <a:srgbClr val="3A90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3336564"/>
      </p:ext>
    </p:extLst>
  </p:cSld>
  <p:clrMapOvr>
    <a:masterClrMapping/>
  </p:clrMapOvr>
  <p:hf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 preserve="1" userDrawn="1">
  <p:cSld name="2_2 column - white">
    <p:bg>
      <p:bgRef idx="1002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;p9">
            <a:extLst>
              <a:ext uri="{FF2B5EF4-FFF2-40B4-BE49-F238E27FC236}">
                <a16:creationId xmlns:a16="http://schemas.microsoft.com/office/drawing/2014/main" id="{68136C0A-3FEE-F54F-8D94-54549002A4A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88825" cy="65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9895" y="1429408"/>
            <a:ext cx="10969625" cy="469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chemeClr val="bg1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chemeClr val="bg1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bg1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chemeClr val="bg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lvl="1"/>
            <a:endParaRPr lang="en-US"/>
          </a:p>
          <a:p>
            <a:pPr lvl="1"/>
            <a:endParaRPr lang="en-US"/>
          </a:p>
          <a:p>
            <a:pPr lvl="2"/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99895" y="214315"/>
            <a:ext cx="1096962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9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8513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- photo bkg" preserve="1">
  <p:cSld name="Section - photo bkg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0;p9">
            <a:extLst>
              <a:ext uri="{FF2B5EF4-FFF2-40B4-BE49-F238E27FC236}">
                <a16:creationId xmlns:a16="http://schemas.microsoft.com/office/drawing/2014/main" id="{38660F33-8B2B-844F-A1BD-C56898DB6217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88825" cy="65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>
            <a:spLocks noGrp="1"/>
          </p:cNvSpPr>
          <p:nvPr>
            <p:ph type="subTitle" idx="1"/>
          </p:nvPr>
        </p:nvSpPr>
        <p:spPr>
          <a:xfrm>
            <a:off x="2057401" y="2835927"/>
            <a:ext cx="9004300" cy="1659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4399" b="0" i="0" u="none" strike="noStrike" cap="none">
                <a:solidFill>
                  <a:schemeClr val="lt1"/>
                </a:solidFill>
                <a:latin typeface="+mj-lt"/>
                <a:ea typeface="Libre Franklin Medium"/>
                <a:cs typeface="Libre Franklin Medium"/>
                <a:sym typeface="Libre Franklin Medium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ctr" rtl="0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199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9654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C21D5E6-581C-004E-8163-B9143B9B3F52}"/>
              </a:ext>
            </a:extLst>
          </p:cNvPr>
          <p:cNvSpPr/>
          <p:nvPr/>
        </p:nvSpPr>
        <p:spPr>
          <a:xfrm>
            <a:off x="1" y="676281"/>
            <a:ext cx="12188825" cy="282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89460"/>
            <a:ext cx="12188825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" y="3257087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5400199"/>
      </p:ext>
    </p:extLst>
  </p:cSld>
  <p:clrMapOvr>
    <a:masterClrMapping/>
  </p:clrMapOvr>
  <p:hf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B8C8B7-A3D6-834A-8629-7F63DFF9BA32}"/>
              </a:ext>
            </a:extLst>
          </p:cNvPr>
          <p:cNvSpPr/>
          <p:nvPr/>
        </p:nvSpPr>
        <p:spPr>
          <a:xfrm>
            <a:off x="1" y="847725"/>
            <a:ext cx="12188825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2DE8C-7200-B24B-B129-8F1EC936789B}"/>
              </a:ext>
            </a:extLst>
          </p:cNvPr>
          <p:cNvSpPr/>
          <p:nvPr/>
        </p:nvSpPr>
        <p:spPr>
          <a:xfrm>
            <a:off x="1" y="3"/>
            <a:ext cx="12188825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3" y="1046537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4643037"/>
      </p:ext>
    </p:extLst>
  </p:cSld>
  <p:clrMapOvr>
    <a:masterClrMapping/>
  </p:clrMapOvr>
  <p:hf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FB84933-508E-0544-871B-846DEEF3801C}"/>
              </a:ext>
            </a:extLst>
          </p:cNvPr>
          <p:cNvSpPr/>
          <p:nvPr/>
        </p:nvSpPr>
        <p:spPr>
          <a:xfrm>
            <a:off x="1" y="847725"/>
            <a:ext cx="12188825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09ED92-92B3-D94D-AC14-78853ACA52A4}"/>
              </a:ext>
            </a:extLst>
          </p:cNvPr>
          <p:cNvSpPr/>
          <p:nvPr/>
        </p:nvSpPr>
        <p:spPr>
          <a:xfrm>
            <a:off x="1" y="3"/>
            <a:ext cx="12188825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199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5488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199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6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8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4200324"/>
      </p:ext>
    </p:extLst>
  </p:cSld>
  <p:clrMapOvr>
    <a:masterClrMapping/>
  </p:clrMapOvr>
  <p:hf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20D9F9-4CA1-294E-8CD0-639334505A36}"/>
              </a:ext>
            </a:extLst>
          </p:cNvPr>
          <p:cNvSpPr/>
          <p:nvPr/>
        </p:nvSpPr>
        <p:spPr>
          <a:xfrm>
            <a:off x="1" y="847725"/>
            <a:ext cx="12188825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3A7952-DB11-6D40-8675-893109ADF820}"/>
              </a:ext>
            </a:extLst>
          </p:cNvPr>
          <p:cNvSpPr/>
          <p:nvPr/>
        </p:nvSpPr>
        <p:spPr>
          <a:xfrm>
            <a:off x="1" y="3"/>
            <a:ext cx="12188825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7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687257017"/>
      </p:ext>
    </p:extLst>
  </p:cSld>
  <p:clrMapOvr>
    <a:masterClrMapping/>
  </p:clrMapOvr>
  <p:hf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20D6B8-07C9-B449-BD4D-21C6DB73C4A2}"/>
              </a:ext>
            </a:extLst>
          </p:cNvPr>
          <p:cNvSpPr/>
          <p:nvPr/>
        </p:nvSpPr>
        <p:spPr>
          <a:xfrm>
            <a:off x="1" y="4"/>
            <a:ext cx="12188825" cy="655161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EDEE81E-FC4B-314C-90D0-087E23A9350D}"/>
              </a:ext>
            </a:extLst>
          </p:cNvPr>
          <p:cNvSpPr txBox="1">
            <a:spLocks/>
          </p:cNvSpPr>
          <p:nvPr/>
        </p:nvSpPr>
        <p:spPr>
          <a:xfrm>
            <a:off x="1" y="2389188"/>
            <a:ext cx="12188825" cy="81280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3300" b="1" kern="1200" dirty="0" smtClean="0">
                <a:solidFill>
                  <a:schemeClr val="accent5"/>
                </a:solidFill>
                <a:latin typeface="+mj-lt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sz="3299"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4" y="3257087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8082458"/>
      </p:ext>
    </p:extLst>
  </p:cSld>
  <p:clrMapOvr>
    <a:masterClrMapping/>
  </p:clrMapOvr>
  <p:hf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F24DF-270F-4250-8973-98B4D6CD2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04" y="1122363"/>
            <a:ext cx="9141619" cy="2387600"/>
          </a:xfrm>
        </p:spPr>
        <p:txBody>
          <a:bodyPr anchor="b"/>
          <a:lstStyle>
            <a:lvl1pPr algn="ctr">
              <a:defRPr sz="5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B6A9C8-EFC9-4BA4-83E1-911490969F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04" y="3602037"/>
            <a:ext cx="9141619" cy="1655763"/>
          </a:xfrm>
        </p:spPr>
        <p:txBody>
          <a:bodyPr/>
          <a:lstStyle>
            <a:lvl1pPr marL="0" indent="0" algn="ctr">
              <a:buNone/>
              <a:defRPr sz="2398"/>
            </a:lvl1pPr>
            <a:lvl2pPr marL="456924" indent="0" algn="ctr">
              <a:buNone/>
              <a:defRPr sz="1998"/>
            </a:lvl2pPr>
            <a:lvl3pPr marL="913853" indent="0" algn="ctr">
              <a:buNone/>
              <a:defRPr sz="1798"/>
            </a:lvl3pPr>
            <a:lvl4pPr marL="1370777" indent="0" algn="ctr">
              <a:buNone/>
              <a:defRPr sz="1600"/>
            </a:lvl4pPr>
            <a:lvl5pPr marL="1827703" indent="0" algn="ctr">
              <a:buNone/>
              <a:defRPr sz="1600"/>
            </a:lvl5pPr>
            <a:lvl6pPr marL="2284631" indent="0" algn="ctr">
              <a:buNone/>
              <a:defRPr sz="1600"/>
            </a:lvl6pPr>
            <a:lvl7pPr marL="2741556" indent="0" algn="ctr">
              <a:buNone/>
              <a:defRPr sz="1600"/>
            </a:lvl7pPr>
            <a:lvl8pPr marL="3198480" indent="0" algn="ctr">
              <a:buNone/>
              <a:defRPr sz="1600"/>
            </a:lvl8pPr>
            <a:lvl9pPr marL="365540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63E08-BFCB-4C09-8347-AF82A3E6A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E801E-1C63-4BAE-B544-95351A77BC72}" type="datetimeFigureOut">
              <a:rPr lang="en-US" smtClean="0"/>
              <a:t>1/29/24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0605B-FE11-4E32-852E-7F9267E0A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75E176-9FD4-4F0D-8AB9-35035090C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67F9A-3557-4137-9F61-073DAC1D9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2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47704"/>
            <a:ext cx="12188825" cy="6626634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19674276"/>
      </p:ext>
    </p:extLst>
  </p:cSld>
  <p:clrMapOvr>
    <a:masterClrMapping/>
  </p:clrMapOvr>
  <p:hf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57399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0" y="1052351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9722B-F769-BD49-AB39-500DBFBA0D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5980" y="5452328"/>
            <a:ext cx="3732940" cy="6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81926"/>
      </p:ext>
    </p:extLst>
  </p:cSld>
  <p:clrMapOvr>
    <a:masterClrMapping/>
  </p:clrMapOvr>
  <p:hf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52D6E2-D395-1B4B-81F6-65610DC427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0" y="1052351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9722B-F769-BD49-AB39-500DBFBA0D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5980" y="5452328"/>
            <a:ext cx="3732940" cy="6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725746"/>
      </p:ext>
    </p:extLst>
  </p:cSld>
  <p:clrMapOvr>
    <a:masterClrMapping/>
  </p:clrMapOvr>
  <p:hf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0" y="1052351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A9722B-F769-BD49-AB39-500DBFBA0D9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5980" y="5452328"/>
            <a:ext cx="3732940" cy="6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97047"/>
      </p:ext>
    </p:extLst>
  </p:cSld>
  <p:clrMapOvr>
    <a:masterClrMapping/>
  </p:clrMapOvr>
  <p:hf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64230"/>
      </p:ext>
    </p:extLst>
  </p:cSld>
  <p:clrMapOvr>
    <a:masterClrMapping/>
  </p:clrMapOvr>
  <p:hf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947682"/>
      </p:ext>
    </p:extLst>
  </p:cSld>
  <p:clrMapOvr>
    <a:masterClrMapping/>
  </p:clrMapOvr>
  <p:hf hdr="0" ftr="0" dt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12FB0A-7C6D-2145-9B6E-E496583E40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400"/>
            <a:ext cx="12188825" cy="6610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4CDC9F-D069-6C42-BA4E-FA6D7EAD7257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1003555"/>
      </p:ext>
    </p:extLst>
  </p:cSld>
  <p:clrMapOvr>
    <a:masterClrMapping/>
  </p:clrMapOvr>
  <p:hf hdr="0" ftr="0" dt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3C701A-11C3-8947-B0BA-58394CCDA325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66132064"/>
      </p:ext>
    </p:extLst>
  </p:cSld>
  <p:clrMapOvr>
    <a:masterClrMapping/>
  </p:clrMapOvr>
  <p:hf hdr="0" ftr="0" dt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47704"/>
            <a:ext cx="12188825" cy="6626634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71564066"/>
      </p:ext>
    </p:extLst>
  </p:cSld>
  <p:clrMapOvr>
    <a:masterClrMapping/>
  </p:clrMapOvr>
  <p:hf hdr="0" ftr="0" dt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861741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3424661"/>
      </p:ext>
    </p:extLst>
  </p:cSld>
  <p:clrMapOvr>
    <a:masterClrMapping/>
  </p:clrMapOvr>
  <p:hf hdr="0" ftr="0" dt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861741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8182908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861741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1354314"/>
      </p:ext>
    </p:extLst>
  </p:cSld>
  <p:clrMapOvr>
    <a:masterClrMapping/>
  </p:clrMapOvr>
  <p:hf hdr="0" ftr="0" dt="0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D2891B-BA7C-4E18-B019-0A645F1E90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 amt="6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0"/>
            <a:ext cx="12188824" cy="86174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7E2A5BC-E55F-461F-81F9-E47132E5D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491" y="-25400"/>
            <a:ext cx="11633548" cy="812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1167658"/>
      </p:ext>
    </p:extLst>
  </p:cSld>
  <p:clrMapOvr>
    <a:masterClrMapping/>
  </p:clrMapOvr>
  <p:hf hdr="0" ftr="0" dt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72867-A5D4-9744-B091-98F677ABF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61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2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5880280"/>
      </p:ext>
    </p:extLst>
  </p:cSld>
  <p:clrMapOvr>
    <a:masterClrMapping/>
  </p:clrMapOvr>
  <p:hf hdr="0" ft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6763842"/>
      </p:ext>
    </p:extLst>
  </p:cSld>
  <p:clrMapOvr>
    <a:masterClrMapping/>
  </p:clrMapOvr>
  <p:hf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3BDB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7722933"/>
      </p:ext>
    </p:extLst>
  </p:cSld>
  <p:clrMapOvr>
    <a:masterClrMapping/>
  </p:clrMapOvr>
  <p:hf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5290788"/>
      </p:ext>
    </p:extLst>
  </p:cSld>
  <p:clrMapOvr>
    <a:masterClrMapping/>
  </p:clrMapOvr>
  <p:hf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4060429951"/>
      </p:ext>
    </p:extLst>
  </p:cSld>
  <p:clrMapOvr>
    <a:masterClrMapping/>
  </p:clrMapOvr>
  <p:hf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6275"/>
            <a:ext cx="12188825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9457"/>
            <a:ext cx="12188825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427856"/>
      </p:ext>
    </p:extLst>
  </p:cSld>
  <p:clrMapOvr>
    <a:masterClrMapping/>
  </p:clrMapOvr>
  <p:hf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E0CA79-66E2-D945-B5C9-B0AB97A229AC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0105457"/>
      </p:ext>
    </p:extLst>
  </p:cSld>
  <p:clrMapOvr>
    <a:masterClrMapping/>
  </p:clrMapOvr>
  <p:hf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BF0B1B-6980-6D43-AB00-B9812DBFC909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12A35E-CE8F-C94E-AC2A-6F56C774740E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1035674"/>
      </p:ext>
    </p:extLst>
  </p:cSld>
  <p:clrMapOvr>
    <a:masterClrMapping/>
  </p:clrMapOvr>
  <p:hf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907594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861741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4960100"/>
      </p:ext>
    </p:extLst>
  </p:cSld>
  <p:clrMapOvr>
    <a:masterClrMapping/>
  </p:clrMapOvr>
  <p:hf hdr="0" ftr="0" dt="0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8D7CB3-E95F-F449-87A8-8C17307EC357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35530020"/>
      </p:ext>
    </p:extLst>
  </p:cSld>
  <p:clrMapOvr>
    <a:masterClrMapping/>
  </p:clrMapOvr>
  <p:hf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EFCF7E-41F6-8A46-AC99-2BEE1E4E38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3349" cy="65818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9C802C7-AE4C-DC4B-88A4-F60CD9DDF8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089" y="3332660"/>
            <a:ext cx="12255336" cy="3249191"/>
          </a:xfrm>
          <a:prstGeom prst="rect">
            <a:avLst/>
          </a:prstGeom>
        </p:spPr>
      </p:pic>
      <p:pic>
        <p:nvPicPr>
          <p:cNvPr id="11" name="Picture 14" descr="EERE identifier_vert_2017_top bleed_BC.jpg">
            <a:extLst>
              <a:ext uri="{FF2B5EF4-FFF2-40B4-BE49-F238E27FC236}">
                <a16:creationId xmlns:a16="http://schemas.microsoft.com/office/drawing/2014/main" id="{1D6BC2E7-AF4A-BF4E-BB1D-F43C803D875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" y="0"/>
            <a:ext cx="18319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Subtitle 2">
            <a:extLst>
              <a:ext uri="{FF2B5EF4-FFF2-40B4-BE49-F238E27FC236}">
                <a16:creationId xmlns:a16="http://schemas.microsoft.com/office/drawing/2014/main" id="{7EC144EC-088E-D344-8939-71EBC03EAD4A}"/>
              </a:ext>
            </a:extLst>
          </p:cNvPr>
          <p:cNvSpPr txBox="1">
            <a:spLocks/>
          </p:cNvSpPr>
          <p:nvPr userDrawn="1"/>
        </p:nvSpPr>
        <p:spPr>
          <a:xfrm>
            <a:off x="4295610" y="1807958"/>
            <a:ext cx="8787295" cy="31472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rgbClr val="282B2E"/>
                </a:solidFill>
                <a:latin typeface="Franklin Gothic Medium" panose="020B0603020102020204" pitchFamily="34" charset="0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600" b="0" i="0">
                <a:solidFill>
                  <a:schemeClr val="bg1"/>
                </a:solidFill>
                <a:latin typeface="Franklin Gothic Book" panose="020B0503020102020204" pitchFamily="34" charset="0"/>
              </a:rPr>
              <a:t>water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1E75F4-2BA3-564D-B030-8A9B4F20E8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4412" y="4260705"/>
            <a:ext cx="4478952" cy="720049"/>
          </a:xfrm>
          <a:prstGeom prst="rect">
            <a:avLst/>
          </a:prstGeom>
        </p:spPr>
      </p:pic>
      <p:sp>
        <p:nvSpPr>
          <p:cNvPr id="15" name="Subtitle 2">
            <a:extLst>
              <a:ext uri="{FF2B5EF4-FFF2-40B4-BE49-F238E27FC236}">
                <a16:creationId xmlns:a16="http://schemas.microsoft.com/office/drawing/2014/main" id="{C510EC93-6911-8445-8D97-4249F94D1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7345" y="5523179"/>
            <a:ext cx="7858121" cy="72004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0" i="0">
                <a:solidFill>
                  <a:schemeClr val="bg1"/>
                </a:solidFill>
                <a:latin typeface="Franklin Gothic Medium" panose="020B0603020102020204" pitchFamily="34" charset="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44081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1 column - photo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7554D52-FD8F-4EC1-94FE-F895C54D9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96976B-7BE1-43E2-ABFC-3594F82F60DF}"/>
              </a:ext>
            </a:extLst>
          </p:cNvPr>
          <p:cNvCxnSpPr/>
          <p:nvPr/>
        </p:nvCxnSpPr>
        <p:spPr>
          <a:xfrm>
            <a:off x="0" y="1039813"/>
            <a:ext cx="1218882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214888"/>
            <a:ext cx="10969625" cy="812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15950" y="1488935"/>
            <a:ext cx="11094881" cy="47975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8917835"/>
      </p:ext>
    </p:extLst>
  </p:cSld>
  <p:clrMapOvr>
    <a:masterClrMapping/>
  </p:clrMapOvr>
  <p:hf hdr="0" ftr="0" dt="0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"/>
            <a:ext cx="12188825" cy="657399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1" y="1052353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0017026"/>
      </p:ext>
    </p:extLst>
  </p:cSld>
  <p:clrMapOvr>
    <a:masterClrMapping/>
  </p:clrMapOvr>
  <p:hf hdr="0" ftr="0" dt="0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52D6E2-D395-1B4B-81F6-65610DC427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"/>
            <a:ext cx="12188825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1" y="1052353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2725274"/>
      </p:ext>
    </p:extLst>
  </p:cSld>
  <p:clrMapOvr>
    <a:masterClrMapping/>
  </p:clrMapOvr>
  <p:hf hdr="0" ftr="0" dt="0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"/>
            <a:ext cx="12188825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1" y="1052353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7387368"/>
      </p:ext>
    </p:extLst>
  </p:cSld>
  <p:clrMapOvr>
    <a:masterClrMapping/>
  </p:clrMapOvr>
  <p:hf hdr="0" ftr="0" dt="0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1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3900971"/>
      </p:ext>
    </p:extLst>
  </p:cSld>
  <p:clrMapOvr>
    <a:masterClrMapping/>
  </p:clrMapOvr>
  <p:hf hdr="0" ftr="0" dt="0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1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598242"/>
      </p:ext>
    </p:extLst>
  </p:cSld>
  <p:clrMapOvr>
    <a:masterClrMapping/>
  </p:clrMapOvr>
  <p:hf hdr="0" ftr="0" dt="0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12FB0A-7C6D-2145-9B6E-E496583E40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25400"/>
            <a:ext cx="12188825" cy="6610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4CDC9F-D069-6C42-BA4E-FA6D7EAD7257}"/>
              </a:ext>
            </a:extLst>
          </p:cNvPr>
          <p:cNvCxnSpPr>
            <a:cxnSpLocks/>
          </p:cNvCxnSpPr>
          <p:nvPr userDrawn="1"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105728"/>
      </p:ext>
    </p:extLst>
  </p:cSld>
  <p:clrMapOvr>
    <a:masterClrMapping/>
  </p:clrMapOvr>
  <p:hf hdr="0" ftr="0" dt="0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3C701A-11C3-8947-B0BA-58394CCDA325}"/>
              </a:ext>
            </a:extLst>
          </p:cNvPr>
          <p:cNvSpPr/>
          <p:nvPr userDrawn="1"/>
        </p:nvSpPr>
        <p:spPr>
          <a:xfrm>
            <a:off x="1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1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928004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72867-A5D4-9744-B091-98F677ABF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61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2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0640488"/>
      </p:ext>
    </p:extLst>
  </p:cSld>
  <p:clrMapOvr>
    <a:masterClrMapping/>
  </p:clrMapOvr>
  <p:hf hdr="0" ftr="0" dt="0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1" y="-47704"/>
            <a:ext cx="12188825" cy="6626634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E3196BE-ECE5-D14D-9A4D-DBD208417A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8253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B9820C4-3E36-264E-A24B-A006D7922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1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8678806"/>
      </p:ext>
    </p:extLst>
  </p:cSld>
  <p:clrMapOvr>
    <a:masterClrMapping/>
  </p:clrMapOvr>
  <p:hf hdr="0" ftr="0" dt="0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861741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8549631"/>
      </p:ext>
    </p:extLst>
  </p:cSld>
  <p:clrMapOvr>
    <a:masterClrMapping/>
  </p:clrMapOvr>
  <p:hf hdr="0" ftr="0" dt="0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861741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7477320"/>
      </p:ext>
    </p:extLst>
  </p:cSld>
  <p:clrMapOvr>
    <a:masterClrMapping/>
  </p:clrMapOvr>
  <p:hf hdr="0" ftr="0" dt="0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8772867-A5D4-9744-B091-98F677ABF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2" y="-47704"/>
            <a:ext cx="12189077" cy="8617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1" y="-47704"/>
            <a:ext cx="12188824" cy="861741"/>
          </a:xfrm>
          <a:noFill/>
        </p:spPr>
        <p:txBody>
          <a:bodyPr lIns="365760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31311466"/>
      </p:ext>
    </p:extLst>
  </p:cSld>
  <p:clrMapOvr>
    <a:masterClrMapping/>
  </p:clrMapOvr>
  <p:hf hdr="0" ftr="0" dt="0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1167836"/>
      </p:ext>
    </p:extLst>
  </p:cSld>
  <p:clrMapOvr>
    <a:masterClrMapping/>
  </p:clrMapOvr>
  <p:hf hdr="0" ftr="0" dt="0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3BDB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0429524"/>
      </p:ext>
    </p:extLst>
  </p:cSld>
  <p:clrMapOvr>
    <a:masterClrMapping/>
  </p:clrMapOvr>
  <p:hf hdr="0" ftr="0" dt="0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 baseline="0"/>
            </a:lvl1pPr>
            <a:lvl2pPr>
              <a:buSzPct val="80000"/>
              <a:buFont typeface="Courier New" pitchFamily="49" charset="0"/>
              <a:buChar char="o"/>
              <a:defRPr lang="en-US" sz="2199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1999"/>
            </a:lvl3pPr>
            <a:lvl4pPr>
              <a:buFont typeface="Wingdings" pitchFamily="2" charset="2"/>
              <a:buChar char="§"/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5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/>
            </a:lvl1pPr>
            <a:lvl2pPr>
              <a:buSzPct val="80000"/>
              <a:buFont typeface="Courier New" pitchFamily="49" charset="0"/>
              <a:buChar char="o"/>
              <a:defRPr sz="2199"/>
            </a:lvl2pPr>
            <a:lvl3pPr>
              <a:buFont typeface="Calibri" pitchFamily="34" charset="0"/>
              <a:buChar char="–"/>
              <a:defRPr sz="1999"/>
            </a:lvl3pPr>
            <a:lvl4pPr>
              <a:buFont typeface="Wingdings" pitchFamily="2" charset="2"/>
              <a:buChar char="§"/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6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5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9701292"/>
      </p:ext>
    </p:extLst>
  </p:cSld>
  <p:clrMapOvr>
    <a:masterClrMapping/>
  </p:clrMapOvr>
  <p:hf hdr="0" ftr="0" dt="0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4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549436649"/>
      </p:ext>
    </p:extLst>
  </p:cSld>
  <p:clrMapOvr>
    <a:masterClrMapping/>
  </p:clrMapOvr>
  <p:hf hdr="0" ftr="0" dt="0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676277"/>
            <a:ext cx="12188825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799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389459"/>
            <a:ext cx="12188825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9901088"/>
      </p:ext>
    </p:extLst>
  </p:cSld>
  <p:clrMapOvr>
    <a:masterClrMapping/>
  </p:clrMapOvr>
  <p:hf hdr="0" ftr="0" dt="0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1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E0CA79-66E2-D945-B5C9-B0AB97A229AC}"/>
              </a:ext>
            </a:extLst>
          </p:cNvPr>
          <p:cNvCxnSpPr>
            <a:cxnSpLocks/>
          </p:cNvCxnSpPr>
          <p:nvPr userDrawn="1"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23415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087643"/>
      </p:ext>
    </p:extLst>
  </p:cSld>
  <p:clrMapOvr>
    <a:masterClrMapping/>
  </p:clrMapOvr>
  <p:hf hdr="0" ftr="0" dt="0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BF0B1B-6980-6D43-AB00-B9812DBFC909}"/>
              </a:ext>
            </a:extLst>
          </p:cNvPr>
          <p:cNvSpPr/>
          <p:nvPr userDrawn="1"/>
        </p:nvSpPr>
        <p:spPr>
          <a:xfrm>
            <a:off x="1" y="-25400"/>
            <a:ext cx="12188825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199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1999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799">
                <a:solidFill>
                  <a:srgbClr val="FFFFFF"/>
                </a:solidFill>
              </a:defRPr>
            </a:lvl4pPr>
            <a:lvl5pPr>
              <a:defRPr sz="1799">
                <a:solidFill>
                  <a:srgbClr val="FFFFFF"/>
                </a:solidFill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5485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199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1999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799">
                <a:solidFill>
                  <a:srgbClr val="FFFFFF"/>
                </a:solidFill>
              </a:defRPr>
            </a:lvl4pPr>
            <a:lvl5pPr>
              <a:defRPr sz="1799">
                <a:solidFill>
                  <a:srgbClr val="FFFFFF"/>
                </a:solidFill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6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5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12A35E-CE8F-C94E-AC2A-6F56C774740E}"/>
              </a:ext>
            </a:extLst>
          </p:cNvPr>
          <p:cNvCxnSpPr>
            <a:cxnSpLocks/>
          </p:cNvCxnSpPr>
          <p:nvPr userDrawn="1"/>
        </p:nvCxnSpPr>
        <p:spPr>
          <a:xfrm>
            <a:off x="1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8321956"/>
      </p:ext>
    </p:extLst>
  </p:cSld>
  <p:clrMapOvr>
    <a:masterClrMapping/>
  </p:clrMapOvr>
  <p:hf hdr="0" ftr="0" dt="0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1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1" y="1046534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16120906"/>
      </p:ext>
    </p:extLst>
  </p:cSld>
  <p:clrMapOvr>
    <a:masterClrMapping/>
  </p:clrMapOvr>
  <p:hf hdr="0" ftr="0" dt="0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8D7CB3-E95F-F449-87A8-8C17307EC357}"/>
              </a:ext>
            </a:extLst>
          </p:cNvPr>
          <p:cNvSpPr/>
          <p:nvPr userDrawn="1"/>
        </p:nvSpPr>
        <p:spPr>
          <a:xfrm>
            <a:off x="1" y="-25400"/>
            <a:ext cx="12188825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4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312759455"/>
      </p:ext>
    </p:extLst>
  </p:cSld>
  <p:clrMapOvr>
    <a:masterClrMapping/>
  </p:clrMapOvr>
  <p:hf hdr="0" ftr="0" dt="0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>
  <p:cSld name="2 column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2" y="1027116"/>
            <a:ext cx="12188825" cy="5559953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377" tIns="45676" rIns="91377" bIns="45676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8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9895" y="1855332"/>
            <a:ext cx="5504894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6926" marR="0" lvl="0" indent="-36808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8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3852" marR="0" lvl="1" indent="-340156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Courier New"/>
              <a:buChar char="o"/>
              <a:defRPr sz="1998" b="0" i="0" u="none" strike="noStrike" cap="none">
                <a:solidFill>
                  <a:schemeClr val="dk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0778" marR="0" lvl="2" indent="-355386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19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7703" marR="0" lvl="3" indent="-342694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7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4628" marR="0" lvl="4" indent="-342694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1554" marR="0" lvl="5" indent="-3426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8480" marR="0" lvl="6" indent="-3426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5406" marR="0" lvl="7" indent="-3426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2332" marR="0" lvl="8" indent="-3426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6259719" y="1855332"/>
            <a:ext cx="5664219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6926" marR="0" lvl="0" indent="-36808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8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3852" marR="0" lvl="1" indent="-340156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1760"/>
              <a:buFont typeface="Courier New"/>
              <a:buChar char="o"/>
              <a:defRPr sz="1998" b="0" i="0" u="none" strike="noStrike" cap="none">
                <a:solidFill>
                  <a:srgbClr val="282B2E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0778" marR="0" lvl="2" indent="-355386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19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7703" marR="0" lvl="3" indent="-342694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7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4628" marR="0" lvl="4" indent="-342694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1554" marR="0" lvl="5" indent="-3426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8480" marR="0" lvl="6" indent="-3426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5406" marR="0" lvl="7" indent="-3426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2332" marR="0" lvl="8" indent="-342694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499897" y="1174523"/>
            <a:ext cx="54949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462" marR="0" lvl="0" indent="-22846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8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3852" marR="0" lvl="1" indent="-38077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0778" marR="0" lvl="2" indent="-36808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7703" marR="0" lvl="3" indent="-355386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19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4628" marR="0" lvl="4" indent="-342694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1554" marR="0" lvl="5" indent="-35538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8480" marR="0" lvl="6" indent="-35538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5406" marR="0" lvl="7" indent="-35538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2332" marR="0" lvl="8" indent="-35538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6259719" y="1174523"/>
            <a:ext cx="566421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462" marR="0" lvl="0" indent="-22846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8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3852" marR="0" lvl="1" indent="-38077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0778" marR="0" lvl="2" indent="-36808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7703" marR="0" lvl="3" indent="-355386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19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4628" marR="0" lvl="4" indent="-342694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1554" marR="0" lvl="5" indent="-35538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8480" marR="0" lvl="6" indent="-35538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5406" marR="0" lvl="7" indent="-35538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2332" marR="0" lvl="8" indent="-35538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609602" y="140611"/>
            <a:ext cx="1096962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8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8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8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8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8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8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8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8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8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074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nature, tree, mountain&#10;&#10;Description automatically generated">
            <a:extLst>
              <a:ext uri="{FF2B5EF4-FFF2-40B4-BE49-F238E27FC236}">
                <a16:creationId xmlns:a16="http://schemas.microsoft.com/office/drawing/2014/main" id="{CA1FD2A0-5927-4336-B60C-D41311615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" t="43703" r="90" b="49681"/>
          <a:stretch/>
        </p:blipFill>
        <p:spPr>
          <a:xfrm>
            <a:off x="0" y="-1278"/>
            <a:ext cx="12188805" cy="127576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444" y="1828802"/>
            <a:ext cx="10823932" cy="4500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3" y="338407"/>
            <a:ext cx="5496003" cy="936084"/>
          </a:xfrm>
          <a:noFill/>
        </p:spPr>
        <p:txBody>
          <a:bodyPr/>
          <a:lstStyle>
            <a:lvl1pPr algn="l">
              <a:lnSpc>
                <a:spcPct val="90000"/>
              </a:lnSpc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Simple Slide</a:t>
            </a:r>
          </a:p>
        </p:txBody>
      </p:sp>
    </p:spTree>
    <p:extLst>
      <p:ext uri="{BB962C8B-B14F-4D97-AF65-F5344CB8AC3E}">
        <p14:creationId xmlns:p14="http://schemas.microsoft.com/office/powerpoint/2010/main" val="416569728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477259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- white">
  <p:cSld name="1 column - whi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/>
          <p:nvPr/>
        </p:nvSpPr>
        <p:spPr>
          <a:xfrm>
            <a:off x="1" y="1027113"/>
            <a:ext cx="12188825" cy="5551600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385" tIns="45676" rIns="91385" bIns="45676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615950" y="214888"/>
            <a:ext cx="10969543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chemeClr val="lt1"/>
                </a:solidFill>
                <a:latin typeface="+mj-lt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1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615951" y="1488935"/>
            <a:ext cx="11094710" cy="47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219" marR="0" lvl="0" indent="-473837" algn="l" rtl="0">
              <a:spcBef>
                <a:spcPts val="533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•"/>
              <a:defRPr sz="2665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1218438" marR="0" lvl="1" indent="-456915" algn="l" rtl="0">
              <a:spcBef>
                <a:spcPts val="533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–"/>
              <a:defRPr sz="23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827657" marR="0" lvl="2" indent="-448452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700"/>
              <a:buFont typeface="Arial"/>
              <a:buChar char="•"/>
              <a:defRPr sz="2265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2436876" marR="0" lvl="3" indent="-431530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500"/>
              <a:buFont typeface="Arial"/>
              <a:buChar char="–"/>
              <a:defRPr sz="1998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3046096" marR="0" lvl="4" indent="-423069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400"/>
              <a:buFont typeface="Arial"/>
              <a:buChar char="»"/>
              <a:defRPr sz="1865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3655315" marR="0" lvl="5" indent="-43153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4264533" marR="0" lvl="6" indent="-43153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4873752" marR="0" lvl="7" indent="-43153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5482972" marR="0" lvl="8" indent="-43153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8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14438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89909" y="0"/>
            <a:ext cx="799891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58878" y="6477000"/>
            <a:ext cx="377587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05" y="225780"/>
            <a:ext cx="9141619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998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2702" y="1714502"/>
            <a:ext cx="10665222" cy="4572001"/>
          </a:xfrm>
          <a:prstGeom prst="rect">
            <a:avLst/>
          </a:prstGeom>
        </p:spPr>
        <p:txBody>
          <a:bodyPr/>
          <a:lstStyle>
            <a:lvl1pPr>
              <a:defRPr sz="2332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402" indent="-228467">
              <a:buFont typeface="Wingdings" panose="05000000000000000000" pitchFamily="2" charset="2"/>
              <a:buChar char="§"/>
              <a:defRPr sz="1998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337" indent="-228467">
              <a:buFont typeface="Wingdings" panose="05000000000000000000" pitchFamily="2" charset="2"/>
              <a:buChar char="ü"/>
              <a:defRPr sz="1666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6207" indent="-228467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7185" y="6495963"/>
            <a:ext cx="2589331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170" y="6477002"/>
            <a:ext cx="10003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192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3BDB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5702154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9949325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273606872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6275"/>
            <a:ext cx="12188825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9457"/>
            <a:ext cx="12188825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982356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EFCF7E-41F6-8A46-AC99-2BEE1E4E38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03349" cy="4284616"/>
          </a:xfrm>
          <a:prstGeom prst="rect">
            <a:avLst/>
          </a:prstGeom>
        </p:spPr>
      </p:pic>
      <p:pic>
        <p:nvPicPr>
          <p:cNvPr id="11" name="Picture 14" descr="EERE identifier_vert_2017_top bleed_BC.jpg">
            <a:extLst>
              <a:ext uri="{FF2B5EF4-FFF2-40B4-BE49-F238E27FC236}">
                <a16:creationId xmlns:a16="http://schemas.microsoft.com/office/drawing/2014/main" id="{1D6BC2E7-AF4A-BF4E-BB1D-F43C803D87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" y="0"/>
            <a:ext cx="18319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C67FA448-6E9A-E24F-8872-FCFB4645F5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28" y="4437824"/>
            <a:ext cx="11023467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0" i="0">
                <a:solidFill>
                  <a:srgbClr val="282B2E"/>
                </a:solidFill>
                <a:latin typeface="Franklin Gothic Medium" panose="020B0603020102020204" pitchFamily="34" charset="0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8A0B0AB-22C3-0043-8887-E0DA377AF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9366" y="5293863"/>
            <a:ext cx="5559954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Franklin Gothic Medium" panose="020B0603020102020204" pitchFamily="34" charset="0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12F1F02-F511-8D4F-8444-24AA382BE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5281" y="5741678"/>
            <a:ext cx="2472608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 b="0" i="0">
                <a:solidFill>
                  <a:srgbClr val="282B2E"/>
                </a:solidFill>
                <a:latin typeface="Franklin Gothic Book" panose="020B0503020102020204" pitchFamily="34" charset="0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EC144EC-088E-D344-8939-71EBC03EAD4A}"/>
              </a:ext>
            </a:extLst>
          </p:cNvPr>
          <p:cNvSpPr txBox="1">
            <a:spLocks/>
          </p:cNvSpPr>
          <p:nvPr userDrawn="1"/>
        </p:nvSpPr>
        <p:spPr>
          <a:xfrm>
            <a:off x="3970620" y="2127612"/>
            <a:ext cx="8787295" cy="31472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0" i="0" kern="1200">
                <a:solidFill>
                  <a:srgbClr val="282B2E"/>
                </a:solidFill>
                <a:latin typeface="Franklin Gothic Medium" panose="020B0603020102020204" pitchFamily="34" charset="0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8600" b="0" i="0">
                <a:solidFill>
                  <a:schemeClr val="bg1"/>
                </a:solidFill>
                <a:latin typeface="Franklin Gothic Book" panose="020B0503020102020204" pitchFamily="34" charset="0"/>
              </a:rPr>
              <a:t>water</a:t>
            </a:r>
          </a:p>
        </p:txBody>
      </p:sp>
    </p:spTree>
    <p:extLst>
      <p:ext uri="{BB962C8B-B14F-4D97-AF65-F5344CB8AC3E}">
        <p14:creationId xmlns:p14="http://schemas.microsoft.com/office/powerpoint/2010/main" val="840471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8E0CA79-66E2-D945-B5C9-B0AB97A229AC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488878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FBF0B1B-6980-6D43-AB00-B9812DBFC909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12A35E-CE8F-C94E-AC2A-6F56C774740E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117533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6BD5F82-2C18-7C40-9F06-875494F45B0A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253646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8D7CB3-E95F-F449-87A8-8C17307EC357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47040147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>
  <p:cSld name="2 column -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1" y="1027116"/>
            <a:ext cx="12188825" cy="5559953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99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9895" y="1855332"/>
            <a:ext cx="5504894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3" marR="0" lvl="0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Courier New"/>
              <a:buChar char="o"/>
              <a:defRPr sz="1999" b="0" i="0" u="none" strike="noStrike" cap="none">
                <a:solidFill>
                  <a:schemeClr val="dk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6259719" y="1855332"/>
            <a:ext cx="5664219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3" marR="0" lvl="0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1760"/>
              <a:buFont typeface="Courier New"/>
              <a:buChar char="o"/>
              <a:defRPr sz="1999" b="0" i="0" u="none" strike="noStrike" cap="none">
                <a:solidFill>
                  <a:srgbClr val="282B2E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499896" y="1174523"/>
            <a:ext cx="54949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531" marR="0" lvl="0" indent="-228531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6259719" y="1174523"/>
            <a:ext cx="566421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228531" marR="0" lvl="0" indent="-228531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90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1" marR="0" lvl="3" indent="-355493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4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7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3" marR="0" lvl="7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609601" y="140611"/>
            <a:ext cx="1096962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9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77383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nature, tree, mountain&#10;&#10;Description automatically generated">
            <a:extLst>
              <a:ext uri="{FF2B5EF4-FFF2-40B4-BE49-F238E27FC236}">
                <a16:creationId xmlns:a16="http://schemas.microsoft.com/office/drawing/2014/main" id="{CA1FD2A0-5927-4336-B60C-D41311615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0" t="43703" r="90" b="49681"/>
          <a:stretch/>
        </p:blipFill>
        <p:spPr>
          <a:xfrm>
            <a:off x="0" y="-1278"/>
            <a:ext cx="12188805" cy="1275769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443" y="1828802"/>
            <a:ext cx="10823932" cy="4500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2" y="338407"/>
            <a:ext cx="5496003" cy="936084"/>
          </a:xfrm>
          <a:noFill/>
        </p:spPr>
        <p:txBody>
          <a:bodyPr/>
          <a:lstStyle>
            <a:lvl1pPr algn="l">
              <a:lnSpc>
                <a:spcPct val="90000"/>
              </a:lnSpc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Simple Slide</a:t>
            </a:r>
          </a:p>
        </p:txBody>
      </p:sp>
    </p:spTree>
    <p:extLst>
      <p:ext uri="{BB962C8B-B14F-4D97-AF65-F5344CB8AC3E}">
        <p14:creationId xmlns:p14="http://schemas.microsoft.com/office/powerpoint/2010/main" val="1514682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448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- white">
  <p:cSld name="1 column - whi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/>
          <p:nvPr/>
        </p:nvSpPr>
        <p:spPr>
          <a:xfrm>
            <a:off x="0" y="1027113"/>
            <a:ext cx="12188825" cy="5551600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09" tIns="45688" rIns="91409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6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615950" y="214888"/>
            <a:ext cx="10969543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chemeClr val="lt1"/>
                </a:solidFill>
                <a:latin typeface="+mj-lt"/>
                <a:ea typeface="Libre Franklin Medium"/>
                <a:cs typeface="Libre Franklin Medium"/>
                <a:sym typeface="Libre Franklin Medium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3332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615951" y="1488935"/>
            <a:ext cx="11094710" cy="47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609402" marR="0" lvl="0" indent="-473979" algn="l" rtl="0">
              <a:spcBef>
                <a:spcPts val="533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•"/>
              <a:defRPr sz="2666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1218804" marR="0" lvl="1" indent="-457052" algn="l" rtl="0">
              <a:spcBef>
                <a:spcPts val="533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828205" marR="0" lvl="2" indent="-448587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700"/>
              <a:buFont typeface="Arial"/>
              <a:buChar char="•"/>
              <a:defRPr sz="2266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2437607" marR="0" lvl="3" indent="-431659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500"/>
              <a:buFont typeface="Arial"/>
              <a:buChar char="–"/>
              <a:defRPr sz="19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3047010" marR="0" lvl="4" indent="-423196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1400"/>
              <a:buFont typeface="Arial"/>
              <a:buChar char="»"/>
              <a:defRPr sz="1866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3656412" marR="0" lvl="5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4265813" marR="0" lvl="6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4875215" marR="0" lvl="7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5484617" marR="0" lvl="8" indent="-431659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7136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89909" y="0"/>
            <a:ext cx="799891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58877" y="6477000"/>
            <a:ext cx="377587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05" y="225778"/>
            <a:ext cx="9141619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999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2702" y="1714500"/>
            <a:ext cx="10665222" cy="4572001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608" indent="-228536">
              <a:buFont typeface="Wingdings" panose="05000000000000000000" pitchFamily="2" charset="2"/>
              <a:buChar char="§"/>
              <a:defRPr sz="199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680" indent="-228536">
              <a:buFont typeface="Wingdings" panose="05000000000000000000" pitchFamily="2" charset="2"/>
              <a:buChar char="ü"/>
              <a:defRPr sz="1666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6824" indent="-228536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7184" y="6495963"/>
            <a:ext cx="2589331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170" y="6477000"/>
            <a:ext cx="10003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7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8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000"/>
    </mc:Choice>
    <mc:Fallback xmlns="">
      <p:transition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861741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6477816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441" y="2"/>
            <a:ext cx="10969943" cy="933781"/>
          </a:xfrm>
          <a:prstGeom prst="rect">
            <a:avLst/>
          </a:prstGeom>
          <a:solidFill>
            <a:srgbClr val="54C1D4"/>
          </a:solidFill>
        </p:spPr>
        <p:txBody>
          <a:bodyPr lIns="457200" tIns="274320" rIns="457200" bIns="274320" anchor="ctr" anchorCtr="0"/>
          <a:lstStyle>
            <a:lvl1pPr>
              <a:defRPr sz="3486" b="0" i="0"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441" y="1577340"/>
            <a:ext cx="10969943" cy="4526280"/>
          </a:xfrm>
          <a:prstGeom prst="rect">
            <a:avLst/>
          </a:prstGeom>
        </p:spPr>
        <p:txBody>
          <a:bodyPr lIns="0" tIns="0" rIns="0" bIns="0"/>
          <a:lstStyle>
            <a:lvl1pPr>
              <a:defRPr sz="2910" b="0" i="0">
                <a:latin typeface="Franklin Gothic Book" panose="020B05030201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C6F7879-1C36-4097-A389-FD80A4823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6885" y="6571128"/>
            <a:ext cx="415791" cy="253535"/>
          </a:xfrm>
          <a:prstGeom prst="rect">
            <a:avLst/>
          </a:prstGeo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fld id="{00D414F6-50DE-7C4D-9647-F708F2004F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098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FC26-F8E1-4A5C-A8F7-3AB289BE7F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569" y="495101"/>
            <a:ext cx="10747750" cy="575711"/>
          </a:xfrm>
        </p:spPr>
        <p:txBody>
          <a:bodyPr anchor="b" anchorCtr="0">
            <a:noAutofit/>
          </a:bodyPr>
          <a:lstStyle>
            <a:lvl1pPr>
              <a:defRPr sz="3599" b="1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13928DBC-6F12-47AC-9FCD-EBF94FA5731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7982" y="1564105"/>
            <a:ext cx="5134143" cy="445488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7C99D5E3-403F-4238-82D7-897DCCEE725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16703" y="1546225"/>
            <a:ext cx="5370617" cy="4472760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AC8CAC2-9B24-48DF-9287-EBF32F891B8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7982" y="6356351"/>
            <a:ext cx="10512862" cy="365125"/>
          </a:xfr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r>
              <a:rPr lang="en-US"/>
              <a:t>American Made Challenge   |   Inclusive Energy Innovation Prize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9DB628-6F7B-42B1-9885-1A4831306C9D}"/>
              </a:ext>
            </a:extLst>
          </p:cNvPr>
          <p:cNvSpPr/>
          <p:nvPr userDrawn="1"/>
        </p:nvSpPr>
        <p:spPr>
          <a:xfrm>
            <a:off x="0" y="6415802"/>
            <a:ext cx="619465" cy="24622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E18DD4-8C5A-419F-BA74-10455675BA34}"/>
              </a:ext>
            </a:extLst>
          </p:cNvPr>
          <p:cNvSpPr txBox="1"/>
          <p:nvPr userDrawn="1"/>
        </p:nvSpPr>
        <p:spPr>
          <a:xfrm>
            <a:off x="0" y="6415802"/>
            <a:ext cx="5432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F74B1E74-6534-4BBF-ADCE-F475DB71B094}" type="slidenum">
              <a:rPr lang="en-US" sz="1000" smtClean="0">
                <a:solidFill>
                  <a:schemeClr val="tx1"/>
                </a:solidFill>
              </a:rPr>
              <a:pPr algn="r"/>
              <a:t>‹#›</a:t>
            </a:fld>
            <a:endParaRPr lang="en-US" sz="1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6564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89B688-A331-0A44-B0D4-A57D15D40F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3126" y="-83126"/>
            <a:ext cx="12271952" cy="6657548"/>
          </a:xfrm>
          <a:prstGeom prst="rect">
            <a:avLst/>
          </a:prstGeom>
        </p:spPr>
      </p:pic>
      <p:sp>
        <p:nvSpPr>
          <p:cNvPr id="7" name="Title 8">
            <a:extLst>
              <a:ext uri="{FF2B5EF4-FFF2-40B4-BE49-F238E27FC236}">
                <a16:creationId xmlns:a16="http://schemas.microsoft.com/office/drawing/2014/main" id="{4D81D549-3384-8D4B-9857-E72EB2348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022644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055980" y="1052351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3512348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25401"/>
            <a:ext cx="12188825" cy="6616205"/>
          </a:xfrm>
          <a:prstGeom prst="rect">
            <a:avLst/>
          </a:prstGeom>
          <a:gradFill flip="none" rotWithShape="1">
            <a:gsLst>
              <a:gs pos="100000">
                <a:srgbClr val="021C32"/>
              </a:gs>
              <a:gs pos="70000">
                <a:srgbClr val="022644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B3058B-7BCD-574C-8ACA-5EBC8DAA78DD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8361878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ECE2900-812B-2B47-B5A3-D9C4E9D8D6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3126" y="-25400"/>
            <a:ext cx="12271952" cy="66043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4DBA63-8643-C542-81F2-69B1103E5024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6419355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100000">
                <a:srgbClr val="021C32"/>
              </a:gs>
              <a:gs pos="70000">
                <a:srgbClr val="022644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D46BF1-62C7-ED41-AE8D-7C8C828241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8617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A2E2BE-9FC9-884C-8D36-A9766014C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8780310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27A2A2-B945-014D-BBDD-0F8A621D0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88826" cy="861740"/>
          </a:xfrm>
          <a:solidFill>
            <a:srgbClr val="022543"/>
          </a:solidFill>
        </p:spPr>
        <p:txBody>
          <a:bodyPr lIns="4572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687710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D7D9FB-64B8-F548-B765-FD1AA0826A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86174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B12609-5FC7-D841-9B09-459E201D8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-25401"/>
            <a:ext cx="11630025" cy="8871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9980511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54059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566952"/>
      </p:ext>
    </p:extLst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229369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573997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0" y="1052351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5782766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992179713"/>
      </p:ext>
    </p:extLst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6275"/>
            <a:ext cx="12188825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9457"/>
            <a:ext cx="12188825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9568153"/>
      </p:ext>
    </p:extLst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81EC48B-E874-704D-A024-00AA53891D8E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100000">
                <a:srgbClr val="021C32"/>
              </a:gs>
              <a:gs pos="70000">
                <a:srgbClr val="022644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2D94189-733C-0441-862D-5CFC1FAA57AD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679663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27070-6A8D-4144-98AF-6902C6EB8B88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100000">
                <a:srgbClr val="021C32"/>
              </a:gs>
              <a:gs pos="70000">
                <a:srgbClr val="022644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1F6E90-8C4A-204A-A55B-EC90C4C2CCBE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6065015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AC2EB4-A873-8D4E-990B-96354620A25C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100000">
                <a:srgbClr val="021C32"/>
              </a:gs>
              <a:gs pos="70000">
                <a:srgbClr val="022644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515497214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96EEDE-6486-774B-B0E3-751BBA42CE35}"/>
              </a:ext>
            </a:extLst>
          </p:cNvPr>
          <p:cNvSpPr/>
          <p:nvPr userDrawn="1"/>
        </p:nvSpPr>
        <p:spPr>
          <a:xfrm>
            <a:off x="4189909" y="0"/>
            <a:ext cx="7998916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58877" y="6477000"/>
            <a:ext cx="377587" cy="381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r">
              <a:defRPr sz="10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7A4BB3-E848-5A44-82DF-322201952CD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C1406DC-BAEC-4717-8F68-46C92F1663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66305" y="225778"/>
            <a:ext cx="9141619" cy="1092483"/>
          </a:xfrm>
          <a:prstGeom prst="rect">
            <a:avLst/>
          </a:prstGeom>
        </p:spPr>
        <p:txBody>
          <a:bodyPr lIns="0" anchor="b"/>
          <a:lstStyle>
            <a:lvl1pPr>
              <a:defRPr lang="en-US" sz="2999" b="1" kern="1200" dirty="0">
                <a:solidFill>
                  <a:srgbClr val="C872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028E3363-7137-4431-9927-3AE087A5B2B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142702" y="1714500"/>
            <a:ext cx="10665222" cy="4572001"/>
          </a:xfrm>
          <a:prstGeom prst="rect">
            <a:avLst/>
          </a:prstGeom>
        </p:spPr>
        <p:txBody>
          <a:bodyPr/>
          <a:lstStyle>
            <a:lvl1pPr>
              <a:defRPr sz="2333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608" indent="-228536">
              <a:buFont typeface="Wingdings" panose="05000000000000000000" pitchFamily="2" charset="2"/>
              <a:buChar char="§"/>
              <a:defRPr sz="199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2680" indent="-228536">
              <a:buFont typeface="Wingdings" panose="05000000000000000000" pitchFamily="2" charset="2"/>
              <a:buChar char="ü"/>
              <a:defRPr sz="1666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6824" indent="-228536">
              <a:buFont typeface="Wingdings" panose="05000000000000000000" pitchFamily="2" charset="2"/>
              <a:buChar char="§"/>
              <a:defRPr sz="133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">
            <a:extLst>
              <a:ext uri="{FF2B5EF4-FFF2-40B4-BE49-F238E27FC236}">
                <a16:creationId xmlns:a16="http://schemas.microsoft.com/office/drawing/2014/main" id="{E76F451D-D169-4CA9-91EE-97F19A35C6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17184" y="6495963"/>
            <a:ext cx="2589331" cy="362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EE7B1-A6C1-4E39-8665-A73ED03F32E1}" type="datetimeFigureOut">
              <a:rPr lang="en-US" smtClean="0"/>
              <a:pPr/>
              <a:t>1/29/24</a:t>
            </a:fld>
            <a:endParaRPr lang="en-US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A19F790-0343-4862-A140-1B409986B7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4170" y="6477000"/>
            <a:ext cx="100039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55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89DBD2-2C85-6647-A8F0-F56FD855C0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571591"/>
          </a:xfrm>
          <a:prstGeom prst="rect">
            <a:avLst/>
          </a:prstGeom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CFB419B2-50FD-9349-96D0-7ED5C2324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93476"/>
            <a:ext cx="12188824" cy="764562"/>
          </a:xfrm>
          <a:solidFill>
            <a:srgbClr val="00678E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8055980" y="1042191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9091994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25400"/>
            <a:ext cx="12188825" cy="6599397"/>
          </a:xfrm>
          <a:prstGeom prst="rect">
            <a:avLst/>
          </a:prstGeom>
          <a:gradFill flip="none" rotWithShape="1">
            <a:gsLst>
              <a:gs pos="49000">
                <a:srgbClr val="00678E"/>
              </a:gs>
              <a:gs pos="100000">
                <a:srgbClr val="054059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3B46C91-7545-9140-A2E1-19EFD2659463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0036899"/>
      </p:ext>
    </p:extLst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25400"/>
            <a:ext cx="12188825" cy="6599397"/>
          </a:xfrm>
          <a:prstGeom prst="rect">
            <a:avLst/>
          </a:prstGeom>
          <a:gradFill flip="none" rotWithShape="1">
            <a:gsLst>
              <a:gs pos="49000">
                <a:srgbClr val="00678E"/>
              </a:gs>
              <a:gs pos="100000">
                <a:srgbClr val="054059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F221CA-15EC-AA4B-B9B9-8C200269B7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875"/>
            <a:ext cx="12188825" cy="861741"/>
          </a:xfrm>
          <a:prstGeom prst="rect">
            <a:avLst/>
          </a:prstGeom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CAB06EA-44DA-AB40-BEA6-19D528D78C5C}"/>
              </a:ext>
            </a:extLst>
          </p:cNvPr>
          <p:cNvSpPr/>
          <p:nvPr userDrawn="1"/>
        </p:nvSpPr>
        <p:spPr>
          <a:xfrm rot="10800000">
            <a:off x="-1" y="-17230"/>
            <a:ext cx="11441152" cy="858644"/>
          </a:xfrm>
          <a:prstGeom prst="rect">
            <a:avLst/>
          </a:prstGeom>
          <a:gradFill>
            <a:gsLst>
              <a:gs pos="0">
                <a:schemeClr val="tx1">
                  <a:alpha val="44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4C9523-3376-3747-8E12-EFBF715E8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-25400"/>
            <a:ext cx="11630025" cy="8752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1390445"/>
      </p:ext>
    </p:extLst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0B7D05-C3FD-824F-ACC1-06B0F19D8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861741"/>
          </a:xfrm>
          <a:prstGeom prst="rect">
            <a:avLst/>
          </a:prstGeom>
          <a:effectLst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239AB2-0B4A-804A-BF6C-3A3F83A0050D}"/>
              </a:ext>
            </a:extLst>
          </p:cNvPr>
          <p:cNvSpPr/>
          <p:nvPr userDrawn="1"/>
        </p:nvSpPr>
        <p:spPr>
          <a:xfrm rot="10800000">
            <a:off x="-1" y="-5355"/>
            <a:ext cx="11441152" cy="858644"/>
          </a:xfrm>
          <a:prstGeom prst="rect">
            <a:avLst/>
          </a:prstGeom>
          <a:gradFill>
            <a:gsLst>
              <a:gs pos="0">
                <a:schemeClr val="tx1">
                  <a:alpha val="44000"/>
                </a:schemeClr>
              </a:gs>
              <a:gs pos="100000">
                <a:schemeClr val="tx1">
                  <a:alpha val="0"/>
                </a:schemeClr>
              </a:gs>
            </a:gsLst>
            <a:lin ang="108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439C78-72FF-3142-A9B0-D4774D2BC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094"/>
            <a:ext cx="11630025" cy="85864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86553365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652D6E2-D395-1B4B-81F6-65610DC427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00B9EA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0" y="1052351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1880166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B8E9D2-978F-F948-98F4-81AD22B77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894"/>
            <a:ext cx="12188824" cy="861741"/>
          </a:xfrm>
          <a:solidFill>
            <a:srgbClr val="00678E"/>
          </a:solidFill>
        </p:spPr>
        <p:txBody>
          <a:bodyPr lIns="4572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8686276"/>
      </p:ext>
    </p:extLst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678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3709366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28853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249498555"/>
      </p:ext>
    </p:extLst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6275"/>
            <a:ext cx="12188825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9457"/>
            <a:ext cx="12188825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2577882"/>
      </p:ext>
    </p:extLst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5896530-3584-3D49-A4D0-33A12BB75FE1}"/>
              </a:ext>
            </a:extLst>
          </p:cNvPr>
          <p:cNvSpPr/>
          <p:nvPr userDrawn="1"/>
        </p:nvSpPr>
        <p:spPr>
          <a:xfrm>
            <a:off x="0" y="-25400"/>
            <a:ext cx="12188825" cy="6604330"/>
          </a:xfrm>
          <a:prstGeom prst="rect">
            <a:avLst/>
          </a:prstGeom>
          <a:gradFill flip="none" rotWithShape="1">
            <a:gsLst>
              <a:gs pos="49000">
                <a:srgbClr val="00678E"/>
              </a:gs>
              <a:gs pos="100000">
                <a:srgbClr val="054059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DDEF36-814A-A84D-888F-90E2E3CBA9F3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674969"/>
      </p:ext>
    </p:extLst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3540900-7A3C-E14C-9AF7-AEDAA5FB6305}"/>
              </a:ext>
            </a:extLst>
          </p:cNvPr>
          <p:cNvSpPr/>
          <p:nvPr userDrawn="1"/>
        </p:nvSpPr>
        <p:spPr>
          <a:xfrm>
            <a:off x="0" y="-25400"/>
            <a:ext cx="12188825" cy="65882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1CE0A7-D2EB-0248-8CFA-27363BE639E7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495225"/>
      </p:ext>
    </p:extLst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F7D5C5-4262-BA4F-AF63-814AD9090BEE}"/>
              </a:ext>
            </a:extLst>
          </p:cNvPr>
          <p:cNvSpPr/>
          <p:nvPr userDrawn="1"/>
        </p:nvSpPr>
        <p:spPr>
          <a:xfrm>
            <a:off x="0" y="-25401"/>
            <a:ext cx="12188825" cy="6616205"/>
          </a:xfrm>
          <a:prstGeom prst="rect">
            <a:avLst/>
          </a:prstGeom>
          <a:gradFill flip="none" rotWithShape="1">
            <a:gsLst>
              <a:gs pos="49000">
                <a:srgbClr val="00678E"/>
              </a:gs>
              <a:gs pos="100000">
                <a:srgbClr val="054059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192634326"/>
      </p:ext>
    </p:extLst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nature, tree, mountain&#10;&#10;Description automatically generated">
            <a:extLst>
              <a:ext uri="{FF2B5EF4-FFF2-40B4-BE49-F238E27FC236}">
                <a16:creationId xmlns:a16="http://schemas.microsoft.com/office/drawing/2014/main" id="{CA1FD2A0-5927-4336-B60C-D41311615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9" b="48327"/>
          <a:stretch/>
        </p:blipFill>
        <p:spPr>
          <a:xfrm>
            <a:off x="20" y="0"/>
            <a:ext cx="12188805" cy="1732180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443" y="1828802"/>
            <a:ext cx="10823932" cy="4500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442" y="338407"/>
            <a:ext cx="5496003" cy="936084"/>
          </a:xfrm>
          <a:noFill/>
        </p:spPr>
        <p:txBody>
          <a:bodyPr/>
          <a:lstStyle>
            <a:lvl1pPr algn="l">
              <a:lnSpc>
                <a:spcPct val="90000"/>
              </a:lnSpc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Simple Slide</a:t>
            </a:r>
          </a:p>
        </p:txBody>
      </p:sp>
    </p:spTree>
    <p:extLst>
      <p:ext uri="{BB962C8B-B14F-4D97-AF65-F5344CB8AC3E}">
        <p14:creationId xmlns:p14="http://schemas.microsoft.com/office/powerpoint/2010/main" val="12239450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idx="1"/>
          </p:nvPr>
        </p:nvSpPr>
        <p:spPr bwMode="auto">
          <a:xfrm>
            <a:off x="609441" y="1203325"/>
            <a:ext cx="10969943" cy="518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399">
                <a:solidFill>
                  <a:schemeClr val="tx1">
                    <a:lumMod val="50000"/>
                  </a:schemeClr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  <a:latin typeface="+mn-lt"/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  <a:latin typeface="+mn-lt"/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  <a:latin typeface="+mn-lt"/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  <a:latin typeface="+mn-lt"/>
              </a:defRPr>
            </a:lvl5pPr>
          </a:lstStyle>
          <a:p>
            <a:pPr marL="342797" marR="0" lvl="0" indent="-342797" algn="l" defTabSz="4570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599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Franklin Gothic Medium"/>
                <a:cs typeface="Arial"/>
              </a:rPr>
              <a:t>Click to edit Master text styles</a:t>
            </a:r>
          </a:p>
          <a:p>
            <a:pPr marL="742727" marR="0" lvl="1" indent="-285664" algn="l" defTabSz="4570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399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rPr>
              <a:t>Second level</a:t>
            </a:r>
          </a:p>
          <a:p>
            <a:pPr marL="1142657" marR="0" lvl="2" indent="-228531" algn="l" defTabSz="4570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199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rPr>
              <a:t>Third level</a:t>
            </a:r>
          </a:p>
          <a:p>
            <a:pPr marL="1599720" marR="0" lvl="3" indent="-228531" algn="l" defTabSz="4570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1999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rPr>
              <a:t>Fourth level</a:t>
            </a:r>
          </a:p>
          <a:p>
            <a:pPr marL="2056783" marR="0" lvl="4" indent="-228531" algn="l" defTabSz="457063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»"/>
              <a:tabLst/>
              <a:defRPr/>
            </a:pPr>
            <a:r>
              <a:rPr kumimoji="0" lang="en-US" sz="1799" b="0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5125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062E-E1DC-C446-A519-C408988BD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88825" cy="657497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8A8BA626-69D1-1C40-A525-6CF771076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954922"/>
            <a:ext cx="12188824" cy="764562"/>
          </a:xfrm>
          <a:solidFill>
            <a:srgbClr val="43BDBB"/>
          </a:solidFill>
        </p:spPr>
        <p:txBody>
          <a:bodyPr lIns="36576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12907A1-3F22-8A45-9C0D-8FEE9CE61A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5980" y="1052351"/>
            <a:ext cx="3912243" cy="667133"/>
          </a:xfrm>
          <a:prstGeom prst="rect">
            <a:avLst/>
          </a:prstGeom>
        </p:spPr>
        <p:txBody>
          <a:bodyPr anchor="ctr" anchorCtr="0"/>
          <a:lstStyle>
            <a:lvl1pPr marL="0" indent="0" algn="r">
              <a:buFontTx/>
              <a:buNone/>
              <a:defRPr sz="16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5620511"/>
      </p:ext>
    </p:extLst>
  </p:cSld>
  <p:clrMapOvr>
    <a:masterClrMapping/>
  </p:clrMapOvr>
  <p:hf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676275"/>
            <a:ext cx="12188825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6" name="Picture 14" descr="EERE identifier_vert_2017_top bleed_BC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0" y="0"/>
            <a:ext cx="18319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3412568"/>
            <a:ext cx="12188825" cy="3457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738928" y="1544720"/>
            <a:ext cx="11023467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>
                <a:solidFill>
                  <a:srgbClr val="282B2E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39366" y="2400759"/>
            <a:ext cx="5559954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45281" y="2848574"/>
            <a:ext cx="2472608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282B2E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44303383"/>
      </p:ext>
    </p:extLst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1269922"/>
      </p:ext>
    </p:extLst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2944639"/>
      </p:ext>
    </p:extLst>
  </p:cSld>
  <p:clrMapOvr>
    <a:masterClrMapping/>
  </p:clrMapOvr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858212728"/>
      </p:ext>
    </p:extLst>
  </p:cSld>
  <p:clrMapOvr>
    <a:masterClrMapping/>
  </p:clrMapOvr>
  <p:hf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76275"/>
            <a:ext cx="12188825" cy="282575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89457"/>
            <a:ext cx="12188825" cy="8127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8171482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47725"/>
            <a:ext cx="12188825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88825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7419872"/>
      </p:ext>
    </p:extLst>
  </p:cSld>
  <p:clrMapOvr>
    <a:masterClrMapping/>
  </p:clrMapOvr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47725"/>
            <a:ext cx="12188825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88825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>
                <a:solidFill>
                  <a:srgbClr val="FFFFFF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200">
                <a:solidFill>
                  <a:srgbClr val="FFFFFF"/>
                </a:solidFill>
              </a:defRPr>
            </a:lvl2pPr>
            <a:lvl3pPr>
              <a:buFont typeface="Calibri" pitchFamily="34" charset="0"/>
              <a:buChar char="–"/>
              <a:defRPr sz="2000">
                <a:solidFill>
                  <a:srgbClr val="FFFFFF"/>
                </a:solidFill>
              </a:defRPr>
            </a:lvl3pPr>
            <a:lvl4pPr>
              <a:buFont typeface="Wingdings" pitchFamily="2" charset="2"/>
              <a:buChar char="§"/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6735301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847725"/>
            <a:ext cx="12188825" cy="57038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88825" cy="81438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964919295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88825" cy="6551613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2389188"/>
            <a:ext cx="12188825" cy="812800"/>
          </a:xfrm>
          <a:prstGeom prst="rect">
            <a:avLst/>
          </a:prstGeom>
        </p:spPr>
        <p:txBody>
          <a:bodyPr anchor="ctr"/>
          <a:lstStyle>
            <a:lvl1pPr algn="ctr" defTabSz="457200" rtl="0" eaLnBrk="1" latinLnBrk="0" hangingPunct="1">
              <a:spcBef>
                <a:spcPct val="0"/>
              </a:spcBef>
              <a:buNone/>
              <a:defRPr lang="en-US" sz="3300" b="1" kern="1200" dirty="0" smtClean="0">
                <a:solidFill>
                  <a:schemeClr val="accent5"/>
                </a:solidFill>
                <a:latin typeface="+mj-lt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>
                <a:solidFill>
                  <a:srgbClr val="FFFFFF"/>
                </a:solidFill>
              </a:rPr>
              <a:t>Click to edit Master title style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" y="3257084"/>
            <a:ext cx="12188824" cy="115056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9810531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D8E61AA0-E020-4E33-A886-936F9751C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BBA928BB-DBE8-4DFF-8835-782291659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26"/>
          <a:stretch>
            <a:fillRect/>
          </a:stretch>
        </p:blipFill>
        <p:spPr bwMode="auto">
          <a:xfrm>
            <a:off x="0" y="1201738"/>
            <a:ext cx="8423275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EERE identifier_vert_2017_top bleed_BC.jpg">
            <a:extLst>
              <a:ext uri="{FF2B5EF4-FFF2-40B4-BE49-F238E27FC236}">
                <a16:creationId xmlns:a16="http://schemas.microsoft.com/office/drawing/2014/main" id="{603DDF2A-DC25-4BD9-A836-E8A098051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9288"/>
            <a:ext cx="186055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D635AE0A-FD1F-4F5E-AB27-EB8AC09CF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88" y="5753100"/>
            <a:ext cx="46831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F9BAD70F-E894-4E6E-8F59-05C73C9E2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5840413"/>
            <a:ext cx="63341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D270D679-A901-4D72-A907-E9558A7F3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563" y="5830888"/>
            <a:ext cx="3921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30270F52-56F6-47D5-9BAA-7FD9554C7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863" y="5783263"/>
            <a:ext cx="3683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7C2E4D7C-12F8-4C24-949B-68D7C990D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938" y="5826125"/>
            <a:ext cx="4635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>
            <a:extLst>
              <a:ext uri="{FF2B5EF4-FFF2-40B4-BE49-F238E27FC236}">
                <a16:creationId xmlns:a16="http://schemas.microsoft.com/office/drawing/2014/main" id="{79E82517-CDDE-499D-9139-74455752A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5807075"/>
            <a:ext cx="2746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ABF3E7AF-2253-4433-9E05-51E1DDEF2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4975" y="5768975"/>
            <a:ext cx="6810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5E71D81D-FEF5-4F8E-B9C0-E70A2BE34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675" y="5800725"/>
            <a:ext cx="263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id="{6B7148E0-5EA2-4432-B7B7-FEDECCF91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0913" y="723900"/>
            <a:ext cx="368141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2057400" y="3178824"/>
            <a:ext cx="11023467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>
                <a:solidFill>
                  <a:schemeClr val="bg1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2057838" y="4058390"/>
            <a:ext cx="5559954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2063753" y="4566250"/>
            <a:ext cx="2472608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062900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00B9EA"/>
              </a:gs>
              <a:gs pos="100000">
                <a:srgbClr val="0689AE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0268403"/>
      </p:ext>
    </p:extLst>
  </p:cSld>
  <p:clrMapOvr>
    <a:masterClrMapping/>
  </p:clrMapOvr>
  <p:hf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11D636C-BE87-4185-802E-31893A659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3738722E-D9A4-4A65-8DAE-D8891625F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26"/>
          <a:stretch>
            <a:fillRect/>
          </a:stretch>
        </p:blipFill>
        <p:spPr bwMode="auto">
          <a:xfrm>
            <a:off x="0" y="1201738"/>
            <a:ext cx="7085013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EERE identifier_vert_2017_top bleed_BC.jpg">
            <a:extLst>
              <a:ext uri="{FF2B5EF4-FFF2-40B4-BE49-F238E27FC236}">
                <a16:creationId xmlns:a16="http://schemas.microsoft.com/office/drawing/2014/main" id="{C6C2A059-0609-41AB-8F92-452BD7B6A5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6" b="-4311"/>
          <a:stretch>
            <a:fillRect/>
          </a:stretch>
        </p:blipFill>
        <p:spPr bwMode="auto">
          <a:xfrm>
            <a:off x="776288" y="-11113"/>
            <a:ext cx="2276475" cy="157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3A074C3-73BA-4F16-90B3-33B4B08C8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88" y="5753100"/>
            <a:ext cx="46831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E8707DDE-C2E1-4F94-8794-C21A7FE04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5840413"/>
            <a:ext cx="63341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29F02A27-7996-4E1C-B979-A780FF20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563" y="5830888"/>
            <a:ext cx="3921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DF912079-B784-4A6C-8417-D62D7F54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863" y="5783263"/>
            <a:ext cx="3683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D829D4C-0B96-4001-AF0F-779305215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938" y="5826125"/>
            <a:ext cx="4635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45AB63E0-4A0E-468A-A0B0-98DF17E4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5807075"/>
            <a:ext cx="2746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7B9ED432-7420-4BB2-BF66-2E6C06AC1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4975" y="5768975"/>
            <a:ext cx="6810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BC8E4ACE-9C56-4804-BB5C-6E4782BD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675" y="5800725"/>
            <a:ext cx="263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88D801B4-7568-46BC-A83E-4DC1735E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9325" y="1852613"/>
            <a:ext cx="6735763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4975422" y="4098434"/>
            <a:ext cx="5559954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981337" y="4606294"/>
            <a:ext cx="2472608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3586534"/>
      </p:ext>
    </p:extLst>
  </p:cSld>
  <p:clrMapOvr>
    <a:masterClrMapping/>
  </p:clrMapOvr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0C4ED4-E841-4E85-B2DC-17C36428642D}"/>
              </a:ext>
            </a:extLst>
          </p:cNvPr>
          <p:cNvSpPr/>
          <p:nvPr/>
        </p:nvSpPr>
        <p:spPr>
          <a:xfrm>
            <a:off x="0" y="1027113"/>
            <a:ext cx="12188825" cy="5551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214888"/>
            <a:ext cx="10969625" cy="812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15950" y="1488935"/>
            <a:ext cx="11094881" cy="4797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9099813"/>
      </p:ext>
    </p:extLst>
  </p:cSld>
  <p:clrMapOvr>
    <a:masterClrMapping/>
  </p:clrMapOvr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219E3-9E86-44DB-A7DF-FF186D66A887}"/>
              </a:ext>
            </a:extLst>
          </p:cNvPr>
          <p:cNvSpPr/>
          <p:nvPr/>
        </p:nvSpPr>
        <p:spPr>
          <a:xfrm>
            <a:off x="0" y="1027113"/>
            <a:ext cx="12188825" cy="5551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2236332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2236332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626732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626732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599" y="214888"/>
            <a:ext cx="10969625" cy="812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2241420"/>
      </p:ext>
    </p:extLst>
  </p:cSld>
  <p:clrMapOvr>
    <a:masterClrMapping/>
  </p:clrMapOvr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photo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7554D52-FD8F-4EC1-94FE-F895C54D9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96976B-7BE1-43E2-ABFC-3594F82F60DF}"/>
              </a:ext>
            </a:extLst>
          </p:cNvPr>
          <p:cNvCxnSpPr/>
          <p:nvPr/>
        </p:nvCxnSpPr>
        <p:spPr>
          <a:xfrm>
            <a:off x="0" y="1039813"/>
            <a:ext cx="1218882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214888"/>
            <a:ext cx="10969625" cy="812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15950" y="1488935"/>
            <a:ext cx="11094881" cy="47975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2425209"/>
      </p:ext>
    </p:extLst>
  </p:cSld>
  <p:clrMapOvr>
    <a:masterClrMapping/>
  </p:clrMapOvr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E9528F-1A58-4645-9D2A-50869E5AAD7D}"/>
              </a:ext>
            </a:extLst>
          </p:cNvPr>
          <p:cNvSpPr/>
          <p:nvPr/>
        </p:nvSpPr>
        <p:spPr>
          <a:xfrm>
            <a:off x="0" y="0"/>
            <a:ext cx="12188825" cy="657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1"/>
          </p:nvPr>
        </p:nvSpPr>
        <p:spPr>
          <a:xfrm>
            <a:off x="1295400" y="1155700"/>
            <a:ext cx="9563100" cy="477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1125794"/>
      </p:ext>
    </p:extLst>
  </p:cSld>
  <p:clrMapOvr>
    <a:masterClrMapping/>
  </p:clrMapOvr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-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8DD8E0E-4B19-4293-82C1-F78D60D6B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1295400" y="1066800"/>
            <a:ext cx="9791700" cy="4813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530267965"/>
      </p:ext>
    </p:extLst>
  </p:cSld>
  <p:clrMapOvr>
    <a:masterClrMapping/>
  </p:clrMapOvr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photo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CF48498-6988-4047-A06C-AA01F8788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4366954D-DF0F-45A6-ADCF-0D5591A2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26"/>
          <a:stretch>
            <a:fillRect/>
          </a:stretch>
        </p:blipFill>
        <p:spPr bwMode="auto">
          <a:xfrm>
            <a:off x="-46038" y="-71438"/>
            <a:ext cx="9726613" cy="666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7C8EE724-B837-4AF9-9BB1-F6AC68FE6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88" y="5753100"/>
            <a:ext cx="46831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C2585E9B-58BE-4483-BB3C-066EB07D2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5840413"/>
            <a:ext cx="63341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3C2300CB-5D61-4C3F-BE11-97CC586B6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563" y="5830888"/>
            <a:ext cx="3921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785FE27F-B8CF-4D07-8D8F-2FAC178FF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863" y="5783263"/>
            <a:ext cx="3683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C45E4BAF-9EC7-4A5D-841D-B50285C9A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938" y="5826125"/>
            <a:ext cx="4635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8ABEABDF-7818-4954-9C95-95AC7D2B1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5807075"/>
            <a:ext cx="2746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530E30BF-2022-4EA9-92D7-B42A03A9A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4975" y="5768975"/>
            <a:ext cx="6810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1A986DB0-91FF-4516-B3FF-AEA4A0320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675" y="5800725"/>
            <a:ext cx="263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2057401" y="2835924"/>
            <a:ext cx="9004300" cy="1659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>
                <a:solidFill>
                  <a:schemeClr val="bg1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6036087"/>
      </p:ext>
    </p:extLst>
  </p:cSld>
  <p:clrMapOvr>
    <a:masterClrMapping/>
  </p:clrMapOvr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Template">
  <p:cSld name="General Templat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406295" y="1371601"/>
            <a:ext cx="1117309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14648" lvl="0" indent="-410443" algn="l">
              <a:spcBef>
                <a:spcPts val="640"/>
              </a:spcBef>
              <a:spcAft>
                <a:spcPts val="0"/>
              </a:spcAft>
              <a:buClr>
                <a:srgbClr val="50565C"/>
              </a:buClr>
              <a:buSzPts val="3527"/>
              <a:buChar char="•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29295" lvl="1" indent="-385046" algn="l">
              <a:spcBef>
                <a:spcPts val="560"/>
              </a:spcBef>
              <a:spcAft>
                <a:spcPts val="0"/>
              </a:spcAft>
              <a:buClr>
                <a:srgbClr val="50565C"/>
              </a:buClr>
              <a:buSzPts val="3086"/>
              <a:buChar char="–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43943" lvl="2" indent="-359706" algn="l">
              <a:spcBef>
                <a:spcPts val="480"/>
              </a:spcBef>
              <a:spcAft>
                <a:spcPts val="0"/>
              </a:spcAft>
              <a:buClr>
                <a:srgbClr val="50565C"/>
              </a:buClr>
              <a:buSzPts val="2646"/>
              <a:buChar char="•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8589" lvl="3" indent="-334309" algn="l">
              <a:spcBef>
                <a:spcPts val="400"/>
              </a:spcBef>
              <a:spcAft>
                <a:spcPts val="0"/>
              </a:spcAft>
              <a:buClr>
                <a:srgbClr val="50565C"/>
              </a:buClr>
              <a:buSzPts val="2205"/>
              <a:buChar char="–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73237" lvl="4" indent="-334309" algn="l">
              <a:spcBef>
                <a:spcPts val="400"/>
              </a:spcBef>
              <a:spcAft>
                <a:spcPts val="0"/>
              </a:spcAft>
              <a:buClr>
                <a:srgbClr val="50565C"/>
              </a:buClr>
              <a:buSzPts val="2205"/>
              <a:buChar char="»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87884" lvl="5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902532" lvl="6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317180" lvl="7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731827" lvl="8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11357706" y="6522355"/>
            <a:ext cx="623950" cy="242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542164" y="152400"/>
            <a:ext cx="8341941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5C"/>
              </a:buClr>
              <a:buSzPts val="3527"/>
              <a:buFont typeface="Calibri"/>
              <a:buNone/>
              <a:defRPr sz="3199" b="1" i="0" cap="none"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2"/>
          </p:nvPr>
        </p:nvSpPr>
        <p:spPr>
          <a:xfrm>
            <a:off x="609442" y="6522357"/>
            <a:ext cx="4545416" cy="163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14648" lvl="0" indent="-207324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92"/>
              <a:buNone/>
              <a:defRPr sz="900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29295" lvl="1" indent="-310986" algn="l">
              <a:spcBef>
                <a:spcPts val="327"/>
              </a:spcBef>
              <a:spcAft>
                <a:spcPts val="0"/>
              </a:spcAft>
              <a:buClr>
                <a:srgbClr val="50565C"/>
              </a:buClr>
              <a:buSzPts val="1800"/>
              <a:buChar char="–"/>
              <a:defRPr/>
            </a:lvl2pPr>
            <a:lvl3pPr marL="1243943" lvl="2" indent="-310986" algn="l">
              <a:spcBef>
                <a:spcPts val="327"/>
              </a:spcBef>
              <a:spcAft>
                <a:spcPts val="0"/>
              </a:spcAft>
              <a:buClr>
                <a:srgbClr val="50565C"/>
              </a:buClr>
              <a:buSzPts val="1800"/>
              <a:buChar char="•"/>
              <a:defRPr/>
            </a:lvl3pPr>
            <a:lvl4pPr marL="1658589" lvl="3" indent="-310986" algn="l">
              <a:spcBef>
                <a:spcPts val="327"/>
              </a:spcBef>
              <a:spcAft>
                <a:spcPts val="0"/>
              </a:spcAft>
              <a:buClr>
                <a:srgbClr val="50565C"/>
              </a:buClr>
              <a:buSzPts val="1800"/>
              <a:buChar char="–"/>
              <a:defRPr/>
            </a:lvl4pPr>
            <a:lvl5pPr marL="2073237" lvl="4" indent="-310986" algn="l">
              <a:spcBef>
                <a:spcPts val="327"/>
              </a:spcBef>
              <a:spcAft>
                <a:spcPts val="0"/>
              </a:spcAft>
              <a:buClr>
                <a:srgbClr val="50565C"/>
              </a:buClr>
              <a:buSzPts val="1800"/>
              <a:buChar char="»"/>
              <a:defRPr/>
            </a:lvl5pPr>
            <a:lvl6pPr marL="2487884" lvl="5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902532" lvl="6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317180" lvl="7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731827" lvl="8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68463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No Ba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5074" y="228600"/>
            <a:ext cx="8633751" cy="56692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199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548565-5B93-B84E-8A13-11B7D61C39F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11912" y="1287697"/>
            <a:ext cx="10076772" cy="4698715"/>
          </a:xfrm>
          <a:prstGeom prst="rect">
            <a:avLst/>
          </a:prstGeom>
        </p:spPr>
        <p:txBody>
          <a:bodyPr/>
          <a:lstStyle>
            <a:lvl1pPr>
              <a:defRPr sz="2799" b="0">
                <a:solidFill>
                  <a:schemeClr val="tx1"/>
                </a:solidFill>
              </a:defRPr>
            </a:lvl1pPr>
            <a:lvl2pPr>
              <a:buSzPct val="80000"/>
              <a:buFont typeface="Courier New" pitchFamily="49" charset="0"/>
              <a:buChar char="o"/>
              <a:defRPr sz="2399">
                <a:solidFill>
                  <a:schemeClr val="tx1"/>
                </a:solidFill>
              </a:defRPr>
            </a:lvl2pPr>
            <a:lvl3pPr>
              <a:buFont typeface="Calibri" pitchFamily="34" charset="0"/>
              <a:buChar char="–"/>
              <a:defRPr sz="1999">
                <a:solidFill>
                  <a:schemeClr val="tx1"/>
                </a:solidFill>
              </a:defRPr>
            </a:lvl3pPr>
            <a:lvl4pPr>
              <a:buFont typeface="Wingdings" pitchFamily="2" charset="2"/>
              <a:buChar char="§"/>
              <a:defRPr sz="1799">
                <a:solidFill>
                  <a:schemeClr val="tx1"/>
                </a:solidFill>
              </a:defRPr>
            </a:lvl4pPr>
            <a:lvl5pPr>
              <a:defRPr sz="1799">
                <a:solidFill>
                  <a:schemeClr val="tx1"/>
                </a:solidFill>
              </a:defRPr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87701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 userDrawn="1">
  <p:cSld name="1_2 column - white">
    <p:bg>
      <p:bgRef idx="1002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;p9">
            <a:extLst>
              <a:ext uri="{FF2B5EF4-FFF2-40B4-BE49-F238E27FC236}">
                <a16:creationId xmlns:a16="http://schemas.microsoft.com/office/drawing/2014/main" id="{68136C0A-3FEE-F54F-8D94-54549002A4A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88825" cy="65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9895" y="1429408"/>
            <a:ext cx="10969625" cy="469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chemeClr val="bg1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chemeClr val="bg1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bg1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chemeClr val="bg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chemeClr val="bg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lvl="1"/>
            <a:endParaRPr lang="en-US"/>
          </a:p>
          <a:p>
            <a:pPr lvl="1"/>
            <a:endParaRPr lang="en-US"/>
          </a:p>
          <a:p>
            <a:pPr lvl="2"/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99895" y="214315"/>
            <a:ext cx="1096962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9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737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4459B0-526C-AC45-B677-B362A71A716E}"/>
              </a:ext>
            </a:extLst>
          </p:cNvPr>
          <p:cNvSpPr/>
          <p:nvPr userDrawn="1"/>
        </p:nvSpPr>
        <p:spPr>
          <a:xfrm>
            <a:off x="0" y="-25400"/>
            <a:ext cx="12188825" cy="6613646"/>
          </a:xfrm>
          <a:prstGeom prst="rect">
            <a:avLst/>
          </a:prstGeom>
          <a:gradFill flip="none" rotWithShape="1">
            <a:gsLst>
              <a:gs pos="49000">
                <a:srgbClr val="43BDBB"/>
              </a:gs>
              <a:gs pos="100000">
                <a:srgbClr val="43BDBB">
                  <a:lumMod val="78000"/>
                </a:srgbClr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0D43291-1FB6-B94D-8E01-A611167DDDC9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081072"/>
      </p:ext>
    </p:extLst>
  </p:cSld>
  <p:clrMapOvr>
    <a:masterClrMapping/>
  </p:clrMapOvr>
  <p:hf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>
            <a:extLst>
              <a:ext uri="{FF2B5EF4-FFF2-40B4-BE49-F238E27FC236}">
                <a16:creationId xmlns:a16="http://schemas.microsoft.com/office/drawing/2014/main" id="{D8E61AA0-E020-4E33-A886-936F9751C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BBA928BB-DBE8-4DFF-8835-782291659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26"/>
          <a:stretch>
            <a:fillRect/>
          </a:stretch>
        </p:blipFill>
        <p:spPr bwMode="auto">
          <a:xfrm>
            <a:off x="0" y="1201738"/>
            <a:ext cx="8423275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EERE identifier_vert_2017_top bleed_BC.jpg">
            <a:extLst>
              <a:ext uri="{FF2B5EF4-FFF2-40B4-BE49-F238E27FC236}">
                <a16:creationId xmlns:a16="http://schemas.microsoft.com/office/drawing/2014/main" id="{603DDF2A-DC25-4BD9-A836-E8A0980514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49288"/>
            <a:ext cx="1860550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D635AE0A-FD1F-4F5E-AB27-EB8AC09CF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88" y="5753100"/>
            <a:ext cx="46831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F9BAD70F-E894-4E6E-8F59-05C73C9E2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5840413"/>
            <a:ext cx="63341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D270D679-A901-4D72-A907-E9558A7F3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563" y="5830888"/>
            <a:ext cx="3921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30270F52-56F6-47D5-9BAA-7FD9554C7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863" y="5783263"/>
            <a:ext cx="3683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7C2E4D7C-12F8-4C24-949B-68D7C990D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938" y="5826125"/>
            <a:ext cx="4635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>
            <a:extLst>
              <a:ext uri="{FF2B5EF4-FFF2-40B4-BE49-F238E27FC236}">
                <a16:creationId xmlns:a16="http://schemas.microsoft.com/office/drawing/2014/main" id="{79E82517-CDDE-499D-9139-74455752A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5807075"/>
            <a:ext cx="2746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ABF3E7AF-2253-4433-9E05-51E1DDEF2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4975" y="5768975"/>
            <a:ext cx="6810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5E71D81D-FEF5-4F8E-B9C0-E70A2BE34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675" y="5800725"/>
            <a:ext cx="263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id="{6B7148E0-5EA2-4432-B7B7-FEDECCF91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0913" y="723900"/>
            <a:ext cx="368141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2057400" y="3178824"/>
            <a:ext cx="11023467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>
                <a:solidFill>
                  <a:schemeClr val="bg1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2057838" y="4058390"/>
            <a:ext cx="5559954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2063753" y="4566250"/>
            <a:ext cx="2472608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6185167"/>
      </p:ext>
    </p:extLst>
  </p:cSld>
  <p:clrMapOvr>
    <a:masterClrMapping/>
  </p:clrMapOvr>
  <p:hf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>
            <a:extLst>
              <a:ext uri="{FF2B5EF4-FFF2-40B4-BE49-F238E27FC236}">
                <a16:creationId xmlns:a16="http://schemas.microsoft.com/office/drawing/2014/main" id="{D635AE0A-FD1F-4F5E-AB27-EB8AC09CF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88" y="6033922"/>
            <a:ext cx="46831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F9BAD70F-E894-4E6E-8F59-05C73C9E2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6121235"/>
            <a:ext cx="63341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id="{D270D679-A901-4D72-A907-E9558A7F3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563" y="6111710"/>
            <a:ext cx="3921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id="{30270F52-56F6-47D5-9BAA-7FD9554C7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863" y="6064085"/>
            <a:ext cx="3683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>
            <a:extLst>
              <a:ext uri="{FF2B5EF4-FFF2-40B4-BE49-F238E27FC236}">
                <a16:creationId xmlns:a16="http://schemas.microsoft.com/office/drawing/2014/main" id="{7C2E4D7C-12F8-4C24-949B-68D7C990D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938" y="6106947"/>
            <a:ext cx="4635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>
            <a:extLst>
              <a:ext uri="{FF2B5EF4-FFF2-40B4-BE49-F238E27FC236}">
                <a16:creationId xmlns:a16="http://schemas.microsoft.com/office/drawing/2014/main" id="{79E82517-CDDE-499D-9139-74455752A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6087897"/>
            <a:ext cx="2746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>
            <a:extLst>
              <a:ext uri="{FF2B5EF4-FFF2-40B4-BE49-F238E27FC236}">
                <a16:creationId xmlns:a16="http://schemas.microsoft.com/office/drawing/2014/main" id="{ABF3E7AF-2253-4433-9E05-51E1DDEF2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4975" y="6049797"/>
            <a:ext cx="6810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5E71D81D-FEF5-4F8E-B9C0-E70A2BE34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675" y="6081547"/>
            <a:ext cx="263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id="{6B7148E0-5EA2-4432-B7B7-FEDECCF91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151" y="355765"/>
            <a:ext cx="5110694" cy="167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722737"/>
      </p:ext>
    </p:extLst>
  </p:cSld>
  <p:clrMapOvr>
    <a:masterClrMapping/>
  </p:clrMapOvr>
  <p:hf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11D636C-BE87-4185-802E-31893A659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3738722E-D9A4-4A65-8DAE-D8891625F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26"/>
          <a:stretch>
            <a:fillRect/>
          </a:stretch>
        </p:blipFill>
        <p:spPr bwMode="auto">
          <a:xfrm>
            <a:off x="0" y="1201738"/>
            <a:ext cx="7085013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EERE identifier_vert_2017_top bleed_BC.jpg">
            <a:extLst>
              <a:ext uri="{FF2B5EF4-FFF2-40B4-BE49-F238E27FC236}">
                <a16:creationId xmlns:a16="http://schemas.microsoft.com/office/drawing/2014/main" id="{C6C2A059-0609-41AB-8F92-452BD7B6A5D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6" b="-4311"/>
          <a:stretch>
            <a:fillRect/>
          </a:stretch>
        </p:blipFill>
        <p:spPr bwMode="auto">
          <a:xfrm>
            <a:off x="776288" y="-11113"/>
            <a:ext cx="2276475" cy="1571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3A074C3-73BA-4F16-90B3-33B4B08C8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88" y="5753100"/>
            <a:ext cx="46831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E8707DDE-C2E1-4F94-8794-C21A7FE04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5840413"/>
            <a:ext cx="63341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>
            <a:extLst>
              <a:ext uri="{FF2B5EF4-FFF2-40B4-BE49-F238E27FC236}">
                <a16:creationId xmlns:a16="http://schemas.microsoft.com/office/drawing/2014/main" id="{29F02A27-7996-4E1C-B979-A780FF20A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563" y="5830888"/>
            <a:ext cx="3921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DF912079-B784-4A6C-8417-D62D7F54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863" y="5783263"/>
            <a:ext cx="3683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4D829D4C-0B96-4001-AF0F-779305215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938" y="5826125"/>
            <a:ext cx="4635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45AB63E0-4A0E-468A-A0B0-98DF17E4D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5807075"/>
            <a:ext cx="2746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">
            <a:extLst>
              <a:ext uri="{FF2B5EF4-FFF2-40B4-BE49-F238E27FC236}">
                <a16:creationId xmlns:a16="http://schemas.microsoft.com/office/drawing/2014/main" id="{7B9ED432-7420-4BB2-BF66-2E6C06AC1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4975" y="5768975"/>
            <a:ext cx="6810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id="{BC8E4ACE-9C56-4804-BB5C-6E4782BD5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675" y="5800725"/>
            <a:ext cx="263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88D801B4-7568-46BC-A83E-4DC1735E8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9325" y="1852613"/>
            <a:ext cx="6735763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4975422" y="4098434"/>
            <a:ext cx="5559954" cy="331125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4981337" y="4606294"/>
            <a:ext cx="2472608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chemeClr val="bg1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1348533"/>
      </p:ext>
    </p:extLst>
  </p:cSld>
  <p:clrMapOvr>
    <a:masterClrMapping/>
  </p:clrMapOvr>
  <p:hf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0C4ED4-E841-4E85-B2DC-17C36428642D}"/>
              </a:ext>
            </a:extLst>
          </p:cNvPr>
          <p:cNvSpPr/>
          <p:nvPr/>
        </p:nvSpPr>
        <p:spPr>
          <a:xfrm>
            <a:off x="0" y="1027113"/>
            <a:ext cx="12188825" cy="5551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214888"/>
            <a:ext cx="10969625" cy="812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15950" y="1488935"/>
            <a:ext cx="11094881" cy="4797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8061210"/>
      </p:ext>
    </p:extLst>
  </p:cSld>
  <p:clrMapOvr>
    <a:masterClrMapping/>
  </p:clrMapOvr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0C4ED4-E841-4E85-B2DC-17C36428642D}"/>
              </a:ext>
            </a:extLst>
          </p:cNvPr>
          <p:cNvSpPr/>
          <p:nvPr/>
        </p:nvSpPr>
        <p:spPr>
          <a:xfrm>
            <a:off x="0" y="1027113"/>
            <a:ext cx="12188825" cy="55607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15950" y="1488935"/>
            <a:ext cx="11094881" cy="4797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21">
            <a:extLst>
              <a:ext uri="{FF2B5EF4-FFF2-40B4-BE49-F238E27FC236}">
                <a16:creationId xmlns:a16="http://schemas.microsoft.com/office/drawing/2014/main" id="{76F2900C-683A-4998-9474-2B4C59C91F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002" y="-50779"/>
            <a:ext cx="3566046" cy="1168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838756"/>
      </p:ext>
    </p:extLst>
  </p:cSld>
  <p:clrMapOvr>
    <a:masterClrMapping/>
  </p:clrMapOvr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5219E3-9E86-44DB-A7DF-FF186D66A887}"/>
              </a:ext>
            </a:extLst>
          </p:cNvPr>
          <p:cNvSpPr/>
          <p:nvPr/>
        </p:nvSpPr>
        <p:spPr>
          <a:xfrm>
            <a:off x="0" y="1027113"/>
            <a:ext cx="12188825" cy="5551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2236332"/>
            <a:ext cx="5504894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 baseline="0"/>
            </a:lvl1pPr>
            <a:lvl2pPr>
              <a:buSzPct val="80000"/>
              <a:buFont typeface="Courier New" pitchFamily="49" charset="0"/>
              <a:buChar char="o"/>
              <a:defRPr lang="en-US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4" y="2236332"/>
            <a:ext cx="5664219" cy="4267200"/>
          </a:xfrm>
          <a:prstGeom prst="rect">
            <a:avLst/>
          </a:prstGeom>
        </p:spPr>
        <p:txBody>
          <a:bodyPr/>
          <a:lstStyle>
            <a:lvl1pPr marL="182880" indent="-182880">
              <a:defRPr sz="2200" b="0"/>
            </a:lvl1pPr>
            <a:lvl2pPr>
              <a:buSzPct val="80000"/>
              <a:buFont typeface="Courier New" pitchFamily="49" charset="0"/>
              <a:buChar char="o"/>
              <a:defRPr sz="2200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5" y="1626732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4" y="1626732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599" y="214888"/>
            <a:ext cx="10969625" cy="812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3452591"/>
      </p:ext>
    </p:extLst>
  </p:cSld>
  <p:clrMapOvr>
    <a:masterClrMapping/>
  </p:clrMapOvr>
  <p:hf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 column - photo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77554D52-FD8F-4EC1-94FE-F895C54D9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96976B-7BE1-43E2-ABFC-3594F82F60DF}"/>
              </a:ext>
            </a:extLst>
          </p:cNvPr>
          <p:cNvCxnSpPr/>
          <p:nvPr/>
        </p:nvCxnSpPr>
        <p:spPr>
          <a:xfrm>
            <a:off x="0" y="1039813"/>
            <a:ext cx="12188825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950" y="214888"/>
            <a:ext cx="10969625" cy="812800"/>
          </a:xfrm>
          <a:prstGeom prst="rect">
            <a:avLst/>
          </a:prstGeom>
          <a:ln>
            <a:noFill/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615950" y="1488935"/>
            <a:ext cx="11094881" cy="479756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4492098"/>
      </p:ext>
    </p:extLst>
  </p:cSld>
  <p:clrMapOvr>
    <a:masterClrMapping/>
  </p:clrMapOvr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E9528F-1A58-4645-9D2A-50869E5AAD7D}"/>
              </a:ext>
            </a:extLst>
          </p:cNvPr>
          <p:cNvSpPr/>
          <p:nvPr/>
        </p:nvSpPr>
        <p:spPr>
          <a:xfrm>
            <a:off x="0" y="0"/>
            <a:ext cx="12188825" cy="657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0"/>
          </p:nvPr>
        </p:nvSpPr>
        <p:spPr>
          <a:xfrm>
            <a:off x="487573" y="1045595"/>
            <a:ext cx="10097983" cy="524464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1"/>
          </p:nvPr>
        </p:nvSpPr>
        <p:spPr>
          <a:xfrm>
            <a:off x="1295400" y="1155700"/>
            <a:ext cx="9563100" cy="477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682665747"/>
      </p:ext>
    </p:extLst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- photo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8DD8E0E-4B19-4293-82C1-F78D60D6B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hart Placeholder 2"/>
          <p:cNvSpPr>
            <a:spLocks noGrp="1"/>
          </p:cNvSpPr>
          <p:nvPr>
            <p:ph type="chart" sz="quarter" idx="10"/>
          </p:nvPr>
        </p:nvSpPr>
        <p:spPr>
          <a:xfrm>
            <a:off x="1295400" y="1066800"/>
            <a:ext cx="9791700" cy="48133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406657103"/>
      </p:ext>
    </p:extLst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- photo bk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BCF48498-6988-4047-A06C-AA01F8788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16325"/>
            <a:ext cx="12188825" cy="297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4366954D-DF0F-45A6-ADCF-0D5591A2C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126"/>
          <a:stretch>
            <a:fillRect/>
          </a:stretch>
        </p:blipFill>
        <p:spPr bwMode="auto">
          <a:xfrm>
            <a:off x="-46038" y="-71438"/>
            <a:ext cx="9726613" cy="666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7C8EE724-B837-4AF9-9BB1-F6AC68FE6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288" y="5753100"/>
            <a:ext cx="46831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C2585E9B-58BE-4483-BB3C-066EB07D2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75" y="5840413"/>
            <a:ext cx="633413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3C2300CB-5D61-4C3F-BE11-97CC586B6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5563" y="5830888"/>
            <a:ext cx="3921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>
            <a:extLst>
              <a:ext uri="{FF2B5EF4-FFF2-40B4-BE49-F238E27FC236}">
                <a16:creationId xmlns:a16="http://schemas.microsoft.com/office/drawing/2014/main" id="{785FE27F-B8CF-4D07-8D8F-2FAC178FF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9863" y="5783263"/>
            <a:ext cx="368300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C45E4BAF-9EC7-4A5D-841D-B50285C9A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1938" y="5826125"/>
            <a:ext cx="46355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>
            <a:extLst>
              <a:ext uri="{FF2B5EF4-FFF2-40B4-BE49-F238E27FC236}">
                <a16:creationId xmlns:a16="http://schemas.microsoft.com/office/drawing/2014/main" id="{8ABEABDF-7818-4954-9C95-95AC7D2B1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9263" y="5807075"/>
            <a:ext cx="274637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>
            <a:extLst>
              <a:ext uri="{FF2B5EF4-FFF2-40B4-BE49-F238E27FC236}">
                <a16:creationId xmlns:a16="http://schemas.microsoft.com/office/drawing/2014/main" id="{530E30BF-2022-4EA9-92D7-B42A03A9A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4975" y="5768975"/>
            <a:ext cx="681038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1A986DB0-91FF-4516-B3FF-AEA4A03200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675" y="5800725"/>
            <a:ext cx="263525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2057401" y="2835924"/>
            <a:ext cx="9004300" cy="165987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4000" b="1" i="0">
                <a:solidFill>
                  <a:schemeClr val="bg1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04266754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812FB0A-7C6D-2145-9B6E-E496583E40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400"/>
            <a:ext cx="12188825" cy="66105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0" y="1046532"/>
            <a:ext cx="11233341" cy="53707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54CDC9F-D069-6C42-BA4E-FA6D7EAD7257}"/>
              </a:ext>
            </a:extLst>
          </p:cNvPr>
          <p:cNvCxnSpPr>
            <a:cxnSpLocks/>
          </p:cNvCxnSpPr>
          <p:nvPr userDrawn="1"/>
        </p:nvCxnSpPr>
        <p:spPr>
          <a:xfrm>
            <a:off x="0" y="810552"/>
            <a:ext cx="12188824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914020"/>
      </p:ext>
    </p:extLst>
  </p:cSld>
  <p:clrMapOvr>
    <a:masterClrMapping/>
  </p:clrMapOvr>
  <p:hf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neral Template">
  <p:cSld name="General Templat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406295" y="1371601"/>
            <a:ext cx="1117309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14648" lvl="0" indent="-410443" algn="l">
              <a:spcBef>
                <a:spcPts val="640"/>
              </a:spcBef>
              <a:spcAft>
                <a:spcPts val="0"/>
              </a:spcAft>
              <a:buClr>
                <a:srgbClr val="50565C"/>
              </a:buClr>
              <a:buSzPts val="3527"/>
              <a:buChar char="•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829295" lvl="1" indent="-385046" algn="l">
              <a:spcBef>
                <a:spcPts val="560"/>
              </a:spcBef>
              <a:spcAft>
                <a:spcPts val="0"/>
              </a:spcAft>
              <a:buClr>
                <a:srgbClr val="50565C"/>
              </a:buClr>
              <a:buSzPts val="3086"/>
              <a:buChar char="–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243943" lvl="2" indent="-359706" algn="l">
              <a:spcBef>
                <a:spcPts val="480"/>
              </a:spcBef>
              <a:spcAft>
                <a:spcPts val="0"/>
              </a:spcAft>
              <a:buClr>
                <a:srgbClr val="50565C"/>
              </a:buClr>
              <a:buSzPts val="2646"/>
              <a:buChar char="•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58589" lvl="3" indent="-334309" algn="l">
              <a:spcBef>
                <a:spcPts val="400"/>
              </a:spcBef>
              <a:spcAft>
                <a:spcPts val="0"/>
              </a:spcAft>
              <a:buClr>
                <a:srgbClr val="50565C"/>
              </a:buClr>
              <a:buSzPts val="2205"/>
              <a:buChar char="–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73237" lvl="4" indent="-334309" algn="l">
              <a:spcBef>
                <a:spcPts val="400"/>
              </a:spcBef>
              <a:spcAft>
                <a:spcPts val="0"/>
              </a:spcAft>
              <a:buClr>
                <a:srgbClr val="50565C"/>
              </a:buClr>
              <a:buSzPts val="2205"/>
              <a:buChar char="»"/>
              <a:defRPr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487884" lvl="5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902532" lvl="6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317180" lvl="7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731827" lvl="8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11357706" y="6522355"/>
            <a:ext cx="623950" cy="242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Clr>
                <a:srgbClr val="3F3F3F"/>
              </a:buClr>
              <a:buSzPts val="992"/>
              <a:buFont typeface="Arial"/>
              <a:buNone/>
              <a:defRPr sz="900" b="0" i="0" u="none" strike="noStrike" cap="none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542164" y="152400"/>
            <a:ext cx="8341941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565C"/>
              </a:buClr>
              <a:buSzPts val="3527"/>
              <a:buFont typeface="Calibri"/>
              <a:buNone/>
              <a:defRPr sz="3199" b="1" i="0" cap="none">
                <a:solidFill>
                  <a:srgbClr val="50565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2"/>
          </p:nvPr>
        </p:nvSpPr>
        <p:spPr>
          <a:xfrm>
            <a:off x="609442" y="6522357"/>
            <a:ext cx="4545416" cy="1639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5700" anchor="t" anchorCtr="0">
            <a:noAutofit/>
          </a:bodyPr>
          <a:lstStyle>
            <a:lvl1pPr marL="414648" lvl="0" indent="-207324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92"/>
              <a:buNone/>
              <a:defRPr sz="900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829295" lvl="1" indent="-310986" algn="l">
              <a:spcBef>
                <a:spcPts val="327"/>
              </a:spcBef>
              <a:spcAft>
                <a:spcPts val="0"/>
              </a:spcAft>
              <a:buClr>
                <a:srgbClr val="50565C"/>
              </a:buClr>
              <a:buSzPts val="1800"/>
              <a:buChar char="–"/>
              <a:defRPr/>
            </a:lvl2pPr>
            <a:lvl3pPr marL="1243943" lvl="2" indent="-310986" algn="l">
              <a:spcBef>
                <a:spcPts val="327"/>
              </a:spcBef>
              <a:spcAft>
                <a:spcPts val="0"/>
              </a:spcAft>
              <a:buClr>
                <a:srgbClr val="50565C"/>
              </a:buClr>
              <a:buSzPts val="1800"/>
              <a:buChar char="•"/>
              <a:defRPr/>
            </a:lvl3pPr>
            <a:lvl4pPr marL="1658589" lvl="3" indent="-310986" algn="l">
              <a:spcBef>
                <a:spcPts val="327"/>
              </a:spcBef>
              <a:spcAft>
                <a:spcPts val="0"/>
              </a:spcAft>
              <a:buClr>
                <a:srgbClr val="50565C"/>
              </a:buClr>
              <a:buSzPts val="1800"/>
              <a:buChar char="–"/>
              <a:defRPr/>
            </a:lvl4pPr>
            <a:lvl5pPr marL="2073237" lvl="4" indent="-310986" algn="l">
              <a:spcBef>
                <a:spcPts val="327"/>
              </a:spcBef>
              <a:spcAft>
                <a:spcPts val="0"/>
              </a:spcAft>
              <a:buClr>
                <a:srgbClr val="50565C"/>
              </a:buClr>
              <a:buSzPts val="1800"/>
              <a:buChar char="»"/>
              <a:defRPr/>
            </a:lvl5pPr>
            <a:lvl6pPr marL="2487884" lvl="5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2902532" lvl="6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317180" lvl="7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3731827" lvl="8" indent="-310986" algn="l">
              <a:spcBef>
                <a:spcPts val="327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114918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D2D534-19BE-BE43-BB9B-0F4C1422E8C4}"/>
              </a:ext>
            </a:extLst>
          </p:cNvPr>
          <p:cNvSpPr/>
          <p:nvPr/>
        </p:nvSpPr>
        <p:spPr>
          <a:xfrm>
            <a:off x="1" y="676281"/>
            <a:ext cx="12188825" cy="282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pic>
        <p:nvPicPr>
          <p:cNvPr id="6" name="Picture 14" descr="EERE identifier_vert_2017_top bleed_BC.jpg">
            <a:extLst>
              <a:ext uri="{FF2B5EF4-FFF2-40B4-BE49-F238E27FC236}">
                <a16:creationId xmlns:a16="http://schemas.microsoft.com/office/drawing/2014/main" id="{E0AC8FA1-D126-694F-AB74-51E7F7931F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602" y="1"/>
            <a:ext cx="18319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photo collage_widescreen.jpg">
            <a:extLst>
              <a:ext uri="{FF2B5EF4-FFF2-40B4-BE49-F238E27FC236}">
                <a16:creationId xmlns:a16="http://schemas.microsoft.com/office/drawing/2014/main" id="{B3E1271F-C52A-5944-855C-EED1FF24FC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409949"/>
            <a:ext cx="12188825" cy="346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738929" y="1544725"/>
            <a:ext cx="11023467" cy="7028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999" b="1" i="0">
                <a:solidFill>
                  <a:srgbClr val="282B2E"/>
                </a:solidFill>
                <a:latin typeface="+mj-lt"/>
                <a:cs typeface="Arial"/>
              </a:defRPr>
            </a:lvl1pPr>
            <a:lvl2pPr marL="457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739369" y="2400760"/>
            <a:ext cx="5559954" cy="331125"/>
          </a:xfrm>
          <a:prstGeom prst="rect">
            <a:avLst/>
          </a:prstGeom>
        </p:spPr>
        <p:txBody>
          <a:bodyPr/>
          <a:lstStyle>
            <a:lvl1pPr marL="0" marR="0" indent="0" algn="l" defTabSz="45706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82B2E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745281" y="2848579"/>
            <a:ext cx="2472608" cy="2886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282B2E"/>
                </a:solidFill>
                <a:latin typeface="+mn-lt"/>
                <a:cs typeface="Arial"/>
              </a:defRPr>
            </a:lvl1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9118903"/>
      </p:ext>
    </p:extLst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0;p9">
            <a:extLst>
              <a:ext uri="{FF2B5EF4-FFF2-40B4-BE49-F238E27FC236}">
                <a16:creationId xmlns:a16="http://schemas.microsoft.com/office/drawing/2014/main" id="{4F26C2D9-A3C5-6142-808B-B50A89973301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88825" cy="65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3616330"/>
            <a:ext cx="12188825" cy="297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10" descr="EERE identifier_vert_2017_top bleed_BC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649291"/>
            <a:ext cx="1860550" cy="121761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28" name="Google Shape;28;p10"/>
          <p:cNvSpPr txBox="1">
            <a:spLocks noGrp="1"/>
          </p:cNvSpPr>
          <p:nvPr>
            <p:ph type="subTitle" idx="1"/>
          </p:nvPr>
        </p:nvSpPr>
        <p:spPr>
          <a:xfrm>
            <a:off x="2057405" y="3178829"/>
            <a:ext cx="10040007" cy="702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  <a:defRPr sz="3999" b="0" i="0" u="none" strike="noStrike" cap="none">
                <a:solidFill>
                  <a:schemeClr val="lt1"/>
                </a:solidFill>
                <a:latin typeface="+mj-lt"/>
                <a:ea typeface="Libre Franklin Medium"/>
                <a:cs typeface="Libre Franklin Medium"/>
                <a:sym typeface="Libre Franklin Medium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399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R="0" lvl="2" algn="ctr" rtl="0">
              <a:spcBef>
                <a:spcPts val="440"/>
              </a:spcBef>
              <a:spcAft>
                <a:spcPts val="0"/>
              </a:spcAft>
              <a:buClr>
                <a:srgbClr val="888888"/>
              </a:buClr>
              <a:buSzPts val="2200"/>
              <a:buFont typeface="Arial"/>
              <a:buNone/>
              <a:defRPr sz="2199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R="0" lvl="4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2"/>
          </p:nvPr>
        </p:nvSpPr>
        <p:spPr>
          <a:xfrm>
            <a:off x="2057837" y="4058392"/>
            <a:ext cx="5559954" cy="331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228532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+mj-lt"/>
                <a:ea typeface="Libre Franklin"/>
                <a:cs typeface="Libre Franklin"/>
                <a:sym typeface="Libre Franklin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body" idx="3"/>
          </p:nvPr>
        </p:nvSpPr>
        <p:spPr>
          <a:xfrm>
            <a:off x="2063754" y="4566255"/>
            <a:ext cx="2472608" cy="288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064" marR="0" lvl="0" indent="-228532" algn="l" rtl="0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+mn-lt"/>
                <a:ea typeface="Libre Franklin"/>
                <a:cs typeface="Libre Franklin"/>
                <a:sym typeface="Libre Franklin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38129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477493" y="1046537"/>
            <a:ext cx="11233341" cy="537070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7B077D-FE69-7D43-9A34-ABF8342B33DD}"/>
              </a:ext>
            </a:extLst>
          </p:cNvPr>
          <p:cNvSpPr/>
          <p:nvPr userDrawn="1"/>
        </p:nvSpPr>
        <p:spPr bwMode="auto">
          <a:xfrm flipH="1" flipV="1">
            <a:off x="1" y="787405"/>
            <a:ext cx="12188825" cy="28575"/>
          </a:xfrm>
          <a:prstGeom prst="rect">
            <a:avLst/>
          </a:prstGeom>
          <a:solidFill>
            <a:schemeClr val="accent5"/>
          </a:solidFill>
          <a:ln>
            <a:solidFill>
              <a:srgbClr val="3A90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7381CD-A290-0141-8906-26CB09B1248A}"/>
              </a:ext>
            </a:extLst>
          </p:cNvPr>
          <p:cNvSpPr/>
          <p:nvPr userDrawn="1"/>
        </p:nvSpPr>
        <p:spPr>
          <a:xfrm>
            <a:off x="1849438" y="6578601"/>
            <a:ext cx="10339387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7993BC-5EBB-784B-9386-FE1E1558963C}"/>
              </a:ext>
            </a:extLst>
          </p:cNvPr>
          <p:cNvSpPr>
            <a:spLocks/>
          </p:cNvSpPr>
          <p:nvPr userDrawn="1"/>
        </p:nvSpPr>
        <p:spPr>
          <a:xfrm flipH="1">
            <a:off x="0" y="6578601"/>
            <a:ext cx="1967184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1465E4-B556-2E45-ABB0-4E379B1CF9D7}"/>
              </a:ext>
            </a:extLst>
          </p:cNvPr>
          <p:cNvSpPr txBox="1"/>
          <p:nvPr userDrawn="1"/>
        </p:nvSpPr>
        <p:spPr>
          <a:xfrm>
            <a:off x="96842" y="6596064"/>
            <a:ext cx="6592887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>
                <a:solidFill>
                  <a:schemeClr val="bg1"/>
                </a:solidFill>
                <a:latin typeface="+mn-lt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</a:t>
            </a:r>
          </a:p>
        </p:txBody>
      </p:sp>
    </p:spTree>
    <p:extLst>
      <p:ext uri="{BB962C8B-B14F-4D97-AF65-F5344CB8AC3E}">
        <p14:creationId xmlns:p14="http://schemas.microsoft.com/office/powerpoint/2010/main" val="96547122"/>
      </p:ext>
    </p:extLst>
  </p:cSld>
  <p:clrMapOvr>
    <a:masterClrMapping/>
  </p:clrMapOvr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 preserve="1">
  <p:cSld name="2 column - white">
    <p:bg>
      <p:bgRef idx="1002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10;p9">
            <a:extLst>
              <a:ext uri="{FF2B5EF4-FFF2-40B4-BE49-F238E27FC236}">
                <a16:creationId xmlns:a16="http://schemas.microsoft.com/office/drawing/2014/main" id="{25688352-F859-2247-A0A6-51D9A723326E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88825" cy="65786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3"/>
          <p:cNvSpPr/>
          <p:nvPr/>
        </p:nvSpPr>
        <p:spPr>
          <a:xfrm>
            <a:off x="1" y="1027120"/>
            <a:ext cx="12188825" cy="5559953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02" tIns="45688" rIns="91402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9895" y="1855332"/>
            <a:ext cx="5504894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6259722" y="1855332"/>
            <a:ext cx="5664219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rgbClr val="282B2E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499896" y="1174523"/>
            <a:ext cx="5494937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064" marR="0" lvl="0" indent="-22853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6259722" y="1174523"/>
            <a:ext cx="566421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064" marR="0" lvl="0" indent="-22853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609603" y="140611"/>
            <a:ext cx="1096962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9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091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 preserve="1" userDrawn="1">
  <p:cSld name="1_2 column - white">
    <p:bg>
      <p:bgRef idx="1001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6259722" y="1855332"/>
            <a:ext cx="5664219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rgbClr val="282B2E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6259722" y="1174523"/>
            <a:ext cx="566421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064" marR="0" lvl="0" indent="-228532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None/>
              <a:defRPr sz="2399" b="1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80886" algn="l" rtl="0">
              <a:spcBef>
                <a:spcPts val="480"/>
              </a:spcBef>
              <a:spcAft>
                <a:spcPts val="0"/>
              </a:spcAft>
              <a:buClr>
                <a:srgbClr val="282B2E"/>
              </a:buClr>
              <a:buSzPts val="2400"/>
              <a:buFont typeface="Arial"/>
              <a:buChar char="–"/>
              <a:defRPr sz="23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189" marR="0" lvl="2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5549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4860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 preserve="1" userDrawn="1">
  <p:cSld name="1_2 column - white">
    <p:bg>
      <p:bgRef idx="1001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E080581-DCE8-0841-B01F-56579D41E04C}"/>
              </a:ext>
            </a:extLst>
          </p:cNvPr>
          <p:cNvSpPr/>
          <p:nvPr userDrawn="1"/>
        </p:nvSpPr>
        <p:spPr>
          <a:xfrm>
            <a:off x="1849438" y="6578601"/>
            <a:ext cx="10339387" cy="284163"/>
          </a:xfrm>
          <a:prstGeom prst="rect">
            <a:avLst/>
          </a:prstGeom>
          <a:solidFill>
            <a:srgbClr val="0054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66DCC1-1CF4-5145-9FCA-342FA5A92883}"/>
              </a:ext>
            </a:extLst>
          </p:cNvPr>
          <p:cNvSpPr>
            <a:spLocks/>
          </p:cNvSpPr>
          <p:nvPr userDrawn="1"/>
        </p:nvSpPr>
        <p:spPr>
          <a:xfrm flipH="1">
            <a:off x="0" y="6578601"/>
            <a:ext cx="1967184" cy="284163"/>
          </a:xfrm>
          <a:prstGeom prst="rect">
            <a:avLst/>
          </a:prstGeom>
          <a:solidFill>
            <a:srgbClr val="54C1D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7832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 preserve="1" userDrawn="1">
  <p:cSld name="1_2 column - white">
    <p:bg>
      <p:bgRef idx="1001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1" y="1027120"/>
            <a:ext cx="12188825" cy="5559953"/>
          </a:xfrm>
          <a:prstGeom prst="rect">
            <a:avLst/>
          </a:prstGeom>
          <a:solidFill>
            <a:schemeClr val="lt1"/>
          </a:solidFill>
          <a:ln>
            <a:noFill/>
          </a:ln>
          <a:effectLst/>
        </p:spPr>
        <p:txBody>
          <a:bodyPr spcFirstLastPara="1" wrap="square" lIns="91402" tIns="45688" rIns="91402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9895" y="1429408"/>
            <a:ext cx="10969625" cy="469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title"/>
          </p:nvPr>
        </p:nvSpPr>
        <p:spPr>
          <a:xfrm>
            <a:off x="499895" y="214315"/>
            <a:ext cx="10969625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600"/>
              <a:buFont typeface="Franklin Gothic"/>
              <a:buNone/>
              <a:defRPr sz="3499" b="0" i="0" u="none" strike="noStrike" cap="none">
                <a:solidFill>
                  <a:schemeClr val="lt1"/>
                </a:solidFill>
                <a:latin typeface="+mj-lt"/>
                <a:ea typeface="Franklin Gothic"/>
                <a:cs typeface="Franklin Gothic"/>
                <a:sym typeface="Franklin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99" b="1" i="0" u="none" strike="noStrike" cap="none">
                <a:solidFill>
                  <a:srgbClr val="007934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78000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 - white" preserve="1" userDrawn="1">
  <p:cSld name="1_2 column - white">
    <p:bg>
      <p:bgRef idx="1001">
        <a:schemeClr val="bg1"/>
      </p:bgRef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9895" y="1429408"/>
            <a:ext cx="10969625" cy="469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064" marR="0" lvl="0" indent="-368189" algn="l" rtl="0">
              <a:spcBef>
                <a:spcPts val="440"/>
              </a:spcBef>
              <a:spcAft>
                <a:spcPts val="0"/>
              </a:spcAft>
              <a:buClr>
                <a:srgbClr val="282B2E"/>
              </a:buClr>
              <a:buSzPts val="2200"/>
              <a:buFont typeface="Arial"/>
              <a:buChar char="•"/>
              <a:defRPr sz="2199" b="0" i="0" u="none" strike="noStrike" cap="none">
                <a:solidFill>
                  <a:srgbClr val="282B2E"/>
                </a:solidFill>
                <a:latin typeface="+mn-lt"/>
                <a:ea typeface="Libre Franklin Medium"/>
                <a:cs typeface="Libre Franklin Medium"/>
                <a:sym typeface="Libre Franklin Medium"/>
              </a:defRPr>
            </a:lvl1pPr>
            <a:lvl2pPr marL="914126" marR="0" lvl="1" indent="-340258" algn="l" rtl="0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1760"/>
              <a:buFont typeface="Courier New"/>
              <a:buChar char="o"/>
              <a:defRPr sz="2000" b="0" i="0" u="none" strike="noStrike" cap="none">
                <a:solidFill>
                  <a:schemeClr val="dk1"/>
                </a:solidFill>
                <a:latin typeface="+mn-lt"/>
                <a:ea typeface="Libre Franklin"/>
                <a:cs typeface="Libre Franklin"/>
                <a:sym typeface="Libre Franklin"/>
              </a:defRPr>
            </a:lvl2pPr>
            <a:lvl3pPr marL="1371189" marR="0" lvl="2" indent="-355494" algn="l" rtl="0">
              <a:spcBef>
                <a:spcPts val="400"/>
              </a:spcBef>
              <a:spcAft>
                <a:spcPts val="0"/>
              </a:spcAft>
              <a:buClr>
                <a:srgbClr val="282B2E"/>
              </a:buClr>
              <a:buSzPts val="2000"/>
              <a:buFont typeface="Calibri"/>
              <a:buChar char="–"/>
              <a:defRPr sz="20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252" marR="0" lvl="3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5315" marR="0" lvl="4" indent="-342797" algn="l" rtl="0">
              <a:spcBef>
                <a:spcPts val="360"/>
              </a:spcBef>
              <a:spcAft>
                <a:spcPts val="0"/>
              </a:spcAft>
              <a:buClr>
                <a:srgbClr val="282B2E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282B2E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2377" marR="0" lvl="5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199440" marR="0" lvl="6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6504" marR="0" lvl="7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3566" marR="0" lvl="8" indent="-342797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 lang="en-US"/>
          </a:p>
          <a:p>
            <a:pPr lvl="1"/>
            <a:endParaRPr/>
          </a:p>
        </p:txBody>
      </p:sp>
    </p:spTree>
    <p:extLst>
      <p:ext uri="{BB962C8B-B14F-4D97-AF65-F5344CB8AC3E}">
        <p14:creationId xmlns:p14="http://schemas.microsoft.com/office/powerpoint/2010/main" val="2397961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2 colum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99895" y="1677981"/>
            <a:ext cx="5504894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 baseline="0"/>
            </a:lvl1pPr>
            <a:lvl2pPr>
              <a:buSzPct val="80000"/>
              <a:buFont typeface="Courier New" pitchFamily="49" charset="0"/>
              <a:buChar char="o"/>
              <a:defRPr lang="en-US" sz="2199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6315488" y="1677981"/>
            <a:ext cx="5664219" cy="4267200"/>
          </a:xfrm>
          <a:prstGeom prst="rect">
            <a:avLst/>
          </a:prstGeom>
        </p:spPr>
        <p:txBody>
          <a:bodyPr/>
          <a:lstStyle>
            <a:lvl1pPr marL="182825" indent="-182825">
              <a:defRPr sz="2199" b="0"/>
            </a:lvl1pPr>
            <a:lvl2pPr>
              <a:buSzPct val="80000"/>
              <a:buFont typeface="Courier New" pitchFamily="49" charset="0"/>
              <a:buChar char="o"/>
              <a:defRPr sz="2199"/>
            </a:lvl2pPr>
            <a:lvl3pPr>
              <a:buFont typeface="Calibri" pitchFamily="34" charset="0"/>
              <a:buChar char="–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499896" y="1068381"/>
            <a:ext cx="5494937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6315488" y="1068381"/>
            <a:ext cx="5664219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399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DBE6F7-FEE8-C543-9CD5-6C6EA8EA1507}"/>
              </a:ext>
            </a:extLst>
          </p:cNvPr>
          <p:cNvSpPr/>
          <p:nvPr userDrawn="1"/>
        </p:nvSpPr>
        <p:spPr bwMode="auto">
          <a:xfrm flipH="1" flipV="1">
            <a:off x="1" y="787405"/>
            <a:ext cx="12188825" cy="28575"/>
          </a:xfrm>
          <a:prstGeom prst="rect">
            <a:avLst/>
          </a:prstGeom>
          <a:solidFill>
            <a:schemeClr val="accent5"/>
          </a:solidFill>
          <a:ln>
            <a:solidFill>
              <a:srgbClr val="3A90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186803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slideLayout" Target="../slideLayouts/slideLayout150.xml"/><Relationship Id="rId26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35.xml"/><Relationship Id="rId21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5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24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23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42.xml"/><Relationship Id="rId19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Relationship Id="rId22" Type="http://schemas.openxmlformats.org/officeDocument/2006/relationships/slideLayout" Target="../slideLayouts/slideLayout154.xml"/><Relationship Id="rId27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9.jpe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2.xml"/><Relationship Id="rId21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23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19.xml"/><Relationship Id="rId19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Relationship Id="rId22" Type="http://schemas.openxmlformats.org/officeDocument/2006/relationships/slideLayout" Target="../slideLayouts/slideLayout1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1CF0263-5DD6-634E-82E1-DE4CFACC0838}"/>
              </a:ext>
            </a:extLst>
          </p:cNvPr>
          <p:cNvSpPr/>
          <p:nvPr userDrawn="1"/>
        </p:nvSpPr>
        <p:spPr>
          <a:xfrm>
            <a:off x="1849438" y="6578600"/>
            <a:ext cx="10339387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CC39C0-1BBE-8F46-BAF2-FEC6DAFBCE24}"/>
              </a:ext>
            </a:extLst>
          </p:cNvPr>
          <p:cNvSpPr>
            <a:spLocks/>
          </p:cNvSpPr>
          <p:nvPr userDrawn="1"/>
        </p:nvSpPr>
        <p:spPr>
          <a:xfrm flipH="1">
            <a:off x="0" y="6578600"/>
            <a:ext cx="1849438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A35A6CB-9412-B845-A43B-93A0C14057D4}"/>
              </a:ext>
            </a:extLst>
          </p:cNvPr>
          <p:cNvSpPr txBox="1">
            <a:spLocks/>
          </p:cNvSpPr>
          <p:nvPr userDrawn="1"/>
        </p:nvSpPr>
        <p:spPr>
          <a:xfrm>
            <a:off x="11585575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E4AECC-F685-674B-8903-B8B9BB03C65D}"/>
              </a:ext>
            </a:extLst>
          </p:cNvPr>
          <p:cNvSpPr txBox="1"/>
          <p:nvPr userDrawn="1"/>
        </p:nvSpPr>
        <p:spPr>
          <a:xfrm>
            <a:off x="63659" y="6605588"/>
            <a:ext cx="8267541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3505311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9" r:id="rId2"/>
    <p:sldLayoutId id="21474838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438" y="6578602"/>
            <a:ext cx="10339387" cy="284163"/>
          </a:xfrm>
          <a:prstGeom prst="rect">
            <a:avLst/>
          </a:prstGeom>
          <a:solidFill>
            <a:srgbClr val="5E6A71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799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2"/>
            <a:ext cx="1849438" cy="284163"/>
          </a:xfrm>
          <a:prstGeom prst="rect">
            <a:avLst/>
          </a:prstGeom>
          <a:solidFill>
            <a:srgbClr val="5E6A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799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013" y="-25400"/>
            <a:ext cx="116300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5576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013" y="1047752"/>
            <a:ext cx="10969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5D0EB-3041-D543-9285-E6A1DA8A19E3}"/>
              </a:ext>
            </a:extLst>
          </p:cNvPr>
          <p:cNvSpPr txBox="1"/>
          <p:nvPr userDrawn="1"/>
        </p:nvSpPr>
        <p:spPr>
          <a:xfrm>
            <a:off x="63660" y="6605588"/>
            <a:ext cx="8267541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342127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2" r:id="rId18"/>
    <p:sldLayoutId id="2147483883" r:id="rId19"/>
    <p:sldLayoutId id="2147483884" r:id="rId20"/>
    <p:sldLayoutId id="2147483885" r:id="rId21"/>
    <p:sldLayoutId id="2147483886" r:id="rId22"/>
    <p:sldLayoutId id="2147483887" r:id="rId23"/>
    <p:sldLayoutId id="2147483888" r:id="rId24"/>
    <p:sldLayoutId id="2147483889" r:id="rId25"/>
    <p:sldLayoutId id="2147483890" r:id="rId26"/>
  </p:sldLayoutIdLst>
  <p:hf hdr="0" ftr="0" dt="0"/>
  <p:txStyles>
    <p:titleStyle>
      <a:lvl1pPr algn="l" defTabSz="457063" rtl="0" eaLnBrk="1" fontAlgn="base" hangingPunct="1">
        <a:spcBef>
          <a:spcPct val="0"/>
        </a:spcBef>
        <a:spcAft>
          <a:spcPct val="0"/>
        </a:spcAft>
        <a:defRPr lang="en-US" sz="3299" b="1" kern="1200" dirty="0">
          <a:solidFill>
            <a:srgbClr val="00B9EA"/>
          </a:solidFill>
          <a:latin typeface="+mj-lt"/>
          <a:ea typeface="ヒラギノ角ゴ Pro W3" charset="0"/>
          <a:cs typeface="Arial"/>
        </a:defRPr>
      </a:lvl1pPr>
      <a:lvl2pPr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063"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126"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189"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251" algn="l" defTabSz="457063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797" indent="-342797" algn="l" defTabSz="45706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599" kern="1200">
          <a:solidFill>
            <a:srgbClr val="282B2E"/>
          </a:solidFill>
          <a:latin typeface="+mn-lt"/>
          <a:ea typeface="ヒラギノ角ゴ Pro W3" charset="0"/>
          <a:cs typeface="Arial"/>
        </a:defRPr>
      </a:lvl1pPr>
      <a:lvl2pPr marL="742727" indent="-285664" algn="l" defTabSz="45706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399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2657" indent="-228531" algn="l" defTabSz="457063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199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599720" indent="-228531" algn="l" defTabSz="457063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999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6783" indent="-228531" algn="l" defTabSz="457063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3846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457063" rtl="0" eaLnBrk="1" latinLnBrk="0" hangingPunct="1">
        <a:spcBef>
          <a:spcPct val="20000"/>
        </a:spcBef>
        <a:buFont typeface="Arial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45706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438" y="6578600"/>
            <a:ext cx="10339387" cy="284163"/>
          </a:xfrm>
          <a:prstGeom prst="rect">
            <a:avLst/>
          </a:prstGeom>
          <a:solidFill>
            <a:srgbClr val="5E6A71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0"/>
            <a:ext cx="1849438" cy="284163"/>
          </a:xfrm>
          <a:prstGeom prst="rect">
            <a:avLst/>
          </a:prstGeom>
          <a:solidFill>
            <a:srgbClr val="5E6A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013" y="-25400"/>
            <a:ext cx="116300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5575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013" y="1047750"/>
            <a:ext cx="10969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5D0EB-3041-D543-9285-E6A1DA8A19E3}"/>
              </a:ext>
            </a:extLst>
          </p:cNvPr>
          <p:cNvSpPr txBox="1"/>
          <p:nvPr userDrawn="1"/>
        </p:nvSpPr>
        <p:spPr>
          <a:xfrm>
            <a:off x="63659" y="6605588"/>
            <a:ext cx="8267541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32476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46" r:id="rId2"/>
    <p:sldLayoutId id="2147483740" r:id="rId3"/>
    <p:sldLayoutId id="2147483705" r:id="rId4"/>
    <p:sldLayoutId id="2147483741" r:id="rId5"/>
    <p:sldLayoutId id="2147483727" r:id="rId6"/>
    <p:sldLayoutId id="2147483737" r:id="rId7"/>
    <p:sldLayoutId id="2147483742" r:id="rId8"/>
    <p:sldLayoutId id="2147483731" r:id="rId9"/>
    <p:sldLayoutId id="2147483743" r:id="rId10"/>
    <p:sldLayoutId id="2147483734" r:id="rId11"/>
    <p:sldLayoutId id="2147483697" r:id="rId12"/>
    <p:sldLayoutId id="2147483744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45" r:id="rId19"/>
    <p:sldLayoutId id="2147483703" r:id="rId20"/>
    <p:sldLayoutId id="2147483748" r:id="rId21"/>
    <p:sldLayoutId id="2147483751" r:id="rId22"/>
    <p:sldLayoutId id="2147483753" r:id="rId23"/>
    <p:sldLayoutId id="2147483756" r:id="rId24"/>
    <p:sldLayoutId id="2147483798" r:id="rId25"/>
    <p:sldLayoutId id="2147483850" r:id="rId26"/>
    <p:sldLayoutId id="2147483893" r:id="rId27"/>
    <p:sldLayoutId id="2147483894" r:id="rId28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0B9EA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n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438" y="6578600"/>
            <a:ext cx="10339387" cy="284163"/>
          </a:xfrm>
          <a:prstGeom prst="rect">
            <a:avLst/>
          </a:prstGeom>
          <a:solidFill>
            <a:srgbClr val="5E6A71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0"/>
            <a:ext cx="1849438" cy="284163"/>
          </a:xfrm>
          <a:prstGeom prst="rect">
            <a:avLst/>
          </a:prstGeom>
          <a:solidFill>
            <a:srgbClr val="5E6A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013" y="-25400"/>
            <a:ext cx="11630025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5575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013" y="1047750"/>
            <a:ext cx="10969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C864F29-34B0-F747-8728-00599CEBC069}"/>
              </a:ext>
            </a:extLst>
          </p:cNvPr>
          <p:cNvSpPr/>
          <p:nvPr userDrawn="1"/>
        </p:nvSpPr>
        <p:spPr>
          <a:xfrm>
            <a:off x="3048000" y="2967335"/>
            <a:ext cx="60928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44540C-8AD1-3D44-92CB-97289FDD89C0}"/>
              </a:ext>
            </a:extLst>
          </p:cNvPr>
          <p:cNvSpPr txBox="1"/>
          <p:nvPr userDrawn="1"/>
        </p:nvSpPr>
        <p:spPr>
          <a:xfrm>
            <a:off x="63659" y="6605588"/>
            <a:ext cx="8267541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426791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26" r:id="rId3"/>
    <p:sldLayoutId id="2147483738" r:id="rId4"/>
    <p:sldLayoutId id="2147483732" r:id="rId5"/>
    <p:sldLayoutId id="2147483736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96" r:id="rId14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22644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n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438" y="6578600"/>
            <a:ext cx="10339387" cy="284163"/>
          </a:xfrm>
          <a:prstGeom prst="rect">
            <a:avLst/>
          </a:prstGeom>
          <a:solidFill>
            <a:srgbClr val="5E6A71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0"/>
            <a:ext cx="1849438" cy="284163"/>
          </a:xfrm>
          <a:prstGeom prst="rect">
            <a:avLst/>
          </a:prstGeom>
          <a:solidFill>
            <a:srgbClr val="5E6A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013" y="-25400"/>
            <a:ext cx="116300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5575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013" y="1047750"/>
            <a:ext cx="10969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0C4D0A-1FB4-954D-9780-AA663E7D54B3}"/>
              </a:ext>
            </a:extLst>
          </p:cNvPr>
          <p:cNvSpPr txBox="1"/>
          <p:nvPr userDrawn="1"/>
        </p:nvSpPr>
        <p:spPr>
          <a:xfrm>
            <a:off x="63659" y="6605588"/>
            <a:ext cx="8267541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7278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39" r:id="rId3"/>
    <p:sldLayoutId id="2147483709" r:id="rId4"/>
    <p:sldLayoutId id="2147483735" r:id="rId5"/>
    <p:sldLayoutId id="2147483733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82" r:id="rId13"/>
    <p:sldLayoutId id="2147483799" r:id="rId14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0678E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n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438" y="6578600"/>
            <a:ext cx="10339387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0"/>
            <a:ext cx="1849438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013" y="-38100"/>
            <a:ext cx="116300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5575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flipH="1" flipV="1">
            <a:off x="0" y="787400"/>
            <a:ext cx="12188825" cy="28575"/>
          </a:xfrm>
          <a:prstGeom prst="rect">
            <a:avLst/>
          </a:prstGeom>
          <a:solidFill>
            <a:schemeClr val="accent5"/>
          </a:solidFill>
          <a:ln>
            <a:solidFill>
              <a:srgbClr val="3A901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013" y="1047750"/>
            <a:ext cx="10969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0B8F253-41D2-1448-BE93-3E22636F7B4C}"/>
              </a:ext>
            </a:extLst>
          </p:cNvPr>
          <p:cNvSpPr txBox="1"/>
          <p:nvPr userDrawn="1"/>
        </p:nvSpPr>
        <p:spPr>
          <a:xfrm>
            <a:off x="63659" y="6605588"/>
            <a:ext cx="8267541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86" r:id="rId2"/>
    <p:sldLayoutId id="2147483687" r:id="rId3"/>
    <p:sldLayoutId id="2147483688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07934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j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>
            <a:extLst>
              <a:ext uri="{FF2B5EF4-FFF2-40B4-BE49-F238E27FC236}">
                <a16:creationId xmlns:a16="http://schemas.microsoft.com/office/drawing/2014/main" id="{242E2C71-9C3E-4F31-9741-31A7E2DDD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2D2A6A-F204-4BE2-AEA3-7062FDDEC442}"/>
              </a:ext>
            </a:extLst>
          </p:cNvPr>
          <p:cNvSpPr/>
          <p:nvPr/>
        </p:nvSpPr>
        <p:spPr>
          <a:xfrm>
            <a:off x="1849438" y="6578600"/>
            <a:ext cx="10339387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AB82A1-8F86-4D61-BCE9-89FAE1D89F81}"/>
              </a:ext>
            </a:extLst>
          </p:cNvPr>
          <p:cNvSpPr>
            <a:spLocks/>
          </p:cNvSpPr>
          <p:nvPr/>
        </p:nvSpPr>
        <p:spPr>
          <a:xfrm flipH="1">
            <a:off x="0" y="6578600"/>
            <a:ext cx="1849438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B530FF5-BA07-4AB9-BEAA-0AFAB5747F8C}"/>
              </a:ext>
            </a:extLst>
          </p:cNvPr>
          <p:cNvSpPr txBox="1">
            <a:spLocks/>
          </p:cNvSpPr>
          <p:nvPr/>
        </p:nvSpPr>
        <p:spPr>
          <a:xfrm>
            <a:off x="11585575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563CBE53-7122-4983-B97B-D554255C289D}" type="slidenum">
              <a:rPr lang="en-US" altLang="en-US" sz="900">
                <a:solidFill>
                  <a:srgbClr val="FFFFFF"/>
                </a:solidFill>
                <a:ea typeface="ＭＳ Ｐゴシック" panose="020B0600070205080204" pitchFamily="34" charset="-128"/>
              </a:rPr>
              <a:pPr algn="ctr" eaLnBrk="1" hangingPunct="1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9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19A38-E823-472D-BC2B-E01C4F3D8436}"/>
              </a:ext>
            </a:extLst>
          </p:cNvPr>
          <p:cNvSpPr txBox="1"/>
          <p:nvPr/>
        </p:nvSpPr>
        <p:spPr>
          <a:xfrm>
            <a:off x="96838" y="6596063"/>
            <a:ext cx="65928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>
                <a:solidFill>
                  <a:schemeClr val="bg1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</a:t>
            </a:r>
          </a:p>
        </p:txBody>
      </p:sp>
    </p:spTree>
    <p:extLst>
      <p:ext uri="{BB962C8B-B14F-4D97-AF65-F5344CB8AC3E}">
        <p14:creationId xmlns:p14="http://schemas.microsoft.com/office/powerpoint/2010/main" val="1255610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80" r:id="rId10"/>
    <p:sldLayoutId id="2147483781" r:id="rId11"/>
  </p:sldLayoutIdLst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lang="en-US" sz="3300" b="1" kern="1200" dirty="0">
          <a:solidFill>
            <a:srgbClr val="007934"/>
          </a:solidFill>
          <a:latin typeface="+mj-lt"/>
          <a:ea typeface="ヒラギノ角ゴ Pro W3" charset="0"/>
          <a:cs typeface="Arial"/>
        </a:defRPr>
      </a:lvl1pPr>
      <a:lvl2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rgbClr val="282B2E"/>
          </a:solidFill>
          <a:latin typeface="+mj-lt"/>
          <a:ea typeface="ヒラギノ角ゴ Pro W3" charset="0"/>
          <a:cs typeface="Arial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>
            <a:extLst>
              <a:ext uri="{FF2B5EF4-FFF2-40B4-BE49-F238E27FC236}">
                <a16:creationId xmlns:a16="http://schemas.microsoft.com/office/drawing/2014/main" id="{242E2C71-9C3E-4F31-9741-31A7E2DDD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8825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2D2A6A-F204-4BE2-AEA3-7062FDDEC442}"/>
              </a:ext>
            </a:extLst>
          </p:cNvPr>
          <p:cNvSpPr/>
          <p:nvPr/>
        </p:nvSpPr>
        <p:spPr>
          <a:xfrm>
            <a:off x="1849438" y="6578600"/>
            <a:ext cx="10339387" cy="284163"/>
          </a:xfrm>
          <a:prstGeom prst="rect">
            <a:avLst/>
          </a:prstGeom>
          <a:solidFill>
            <a:srgbClr val="0066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AB82A1-8F86-4D61-BCE9-89FAE1D89F81}"/>
              </a:ext>
            </a:extLst>
          </p:cNvPr>
          <p:cNvSpPr>
            <a:spLocks/>
          </p:cNvSpPr>
          <p:nvPr/>
        </p:nvSpPr>
        <p:spPr>
          <a:xfrm flipH="1">
            <a:off x="0" y="6578600"/>
            <a:ext cx="1849438" cy="284163"/>
          </a:xfrm>
          <a:prstGeom prst="rect">
            <a:avLst/>
          </a:prstGeom>
          <a:solidFill>
            <a:srgbClr val="3A901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B530FF5-BA07-4AB9-BEAA-0AFAB5747F8C}"/>
              </a:ext>
            </a:extLst>
          </p:cNvPr>
          <p:cNvSpPr txBox="1">
            <a:spLocks/>
          </p:cNvSpPr>
          <p:nvPr/>
        </p:nvSpPr>
        <p:spPr>
          <a:xfrm>
            <a:off x="11585575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fld id="{563CBE53-7122-4983-B97B-D554255C289D}" type="slidenum">
              <a:rPr lang="en-US" altLang="en-US" sz="900">
                <a:solidFill>
                  <a:srgbClr val="FFFFFF"/>
                </a:solidFill>
                <a:ea typeface="ＭＳ Ｐゴシック" panose="020B0600070205080204" pitchFamily="34" charset="-128"/>
              </a:rPr>
              <a:pPr algn="ctr" eaLnBrk="1" hangingPunct="1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t>‹#›</a:t>
            </a:fld>
            <a:endParaRPr lang="en-US" altLang="en-US" sz="9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019A38-E823-472D-BC2B-E01C4F3D8436}"/>
              </a:ext>
            </a:extLst>
          </p:cNvPr>
          <p:cNvSpPr txBox="1"/>
          <p:nvPr/>
        </p:nvSpPr>
        <p:spPr>
          <a:xfrm>
            <a:off x="96838" y="6596063"/>
            <a:ext cx="6592887" cy="238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>
                <a:solidFill>
                  <a:schemeClr val="bg1"/>
                </a:solidFill>
                <a:latin typeface="+mj-lt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</a:t>
            </a:r>
          </a:p>
        </p:txBody>
      </p:sp>
    </p:spTree>
    <p:extLst>
      <p:ext uri="{BB962C8B-B14F-4D97-AF65-F5344CB8AC3E}">
        <p14:creationId xmlns:p14="http://schemas.microsoft.com/office/powerpoint/2010/main" val="2187853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lang="en-US" sz="3300" b="1" kern="1200" dirty="0">
          <a:solidFill>
            <a:srgbClr val="007934"/>
          </a:solidFill>
          <a:latin typeface="+mj-lt"/>
          <a:ea typeface="ヒラギノ角ゴ Pro W3" charset="0"/>
          <a:cs typeface="Arial"/>
        </a:defRPr>
      </a:lvl1pPr>
      <a:lvl2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rgbClr val="282B2E"/>
          </a:solidFill>
          <a:latin typeface="+mj-lt"/>
          <a:ea typeface="ヒラギノ角ゴ Pro W3" charset="0"/>
          <a:cs typeface="Arial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Placeholder 1">
            <a:extLst>
              <a:ext uri="{FF2B5EF4-FFF2-40B4-BE49-F238E27FC236}">
                <a16:creationId xmlns:a16="http://schemas.microsoft.com/office/drawing/2014/main" id="{5E8DF253-BF5F-BA4C-B235-797D03DE5F3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81017" y="-38100"/>
            <a:ext cx="116300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FAC2CA4-7651-2044-ACCB-EBF7A2B3E1B6}"/>
              </a:ext>
            </a:extLst>
          </p:cNvPr>
          <p:cNvSpPr txBox="1">
            <a:spLocks/>
          </p:cNvSpPr>
          <p:nvPr/>
        </p:nvSpPr>
        <p:spPr>
          <a:xfrm>
            <a:off x="11585579" y="6605591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ヒラギノ角ゴ Pro W3" panose="020B0300000000000000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fld id="{0FE3B4F2-EB53-C14A-A6D0-38BAE77715EC}" type="slidenum">
              <a:rPr lang="en-US" altLang="en-US" sz="900">
                <a:solidFill>
                  <a:srgbClr val="FFFFFF"/>
                </a:solidFill>
                <a:ea typeface="ＭＳ Ｐゴシック" panose="020B0600070205080204" pitchFamily="34" charset="-128"/>
              </a:rPr>
              <a:pPr algn="ctr">
                <a:lnSpc>
                  <a:spcPct val="90000"/>
                </a:lnSpc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US" altLang="en-US" sz="900">
              <a:solidFill>
                <a:srgbClr val="FFFFFF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032" name="Text Placeholder 8">
            <a:extLst>
              <a:ext uri="{FF2B5EF4-FFF2-40B4-BE49-F238E27FC236}">
                <a16:creationId xmlns:a16="http://schemas.microsoft.com/office/drawing/2014/main" id="{195647C4-503B-574E-8EB3-FAFB4496D9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81016" y="1047753"/>
            <a:ext cx="10969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1692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</p:sldLayoutIdLst>
  <p:hf hdr="0" ftr="0" dt="0"/>
  <p:txStyles>
    <p:titleStyle>
      <a:lvl1pPr algn="l" defTabSz="457064" rtl="0" eaLnBrk="1" fontAlgn="base" hangingPunct="1">
        <a:spcBef>
          <a:spcPct val="0"/>
        </a:spcBef>
        <a:spcAft>
          <a:spcPct val="0"/>
        </a:spcAft>
        <a:defRPr lang="en-US" sz="3299" b="1" kern="1200" dirty="0">
          <a:solidFill>
            <a:srgbClr val="007934"/>
          </a:solidFill>
          <a:latin typeface="+mj-lt"/>
          <a:ea typeface="ヒラギノ角ゴ Pro W3" charset="0"/>
          <a:cs typeface="Arial"/>
        </a:defRPr>
      </a:lvl1pPr>
      <a:lvl2pPr algn="l" defTabSz="457064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064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064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064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064" algn="l" defTabSz="457064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126" algn="l" defTabSz="457064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189" algn="l" defTabSz="457064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252" algn="l" defTabSz="457064" rtl="0" eaLnBrk="1" fontAlgn="base" hangingPunct="1">
        <a:spcBef>
          <a:spcPct val="0"/>
        </a:spcBef>
        <a:spcAft>
          <a:spcPct val="0"/>
        </a:spcAft>
        <a:defRPr sz="3299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797" indent="-342797" algn="l" defTabSz="45706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99" kern="1200">
          <a:solidFill>
            <a:srgbClr val="282B2E"/>
          </a:solidFill>
          <a:latin typeface="+mj-lt"/>
          <a:ea typeface="ヒラギノ角ゴ Pro W3" charset="0"/>
          <a:cs typeface="Arial"/>
        </a:defRPr>
      </a:lvl1pPr>
      <a:lvl2pPr marL="742728" indent="-285666" algn="l" defTabSz="45706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99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2657" indent="-228532" algn="l" defTabSz="45706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99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599720" indent="-228532" algn="l" defTabSz="45706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6784" indent="-228532" algn="l" defTabSz="457064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3846" indent="-228532" algn="l" defTabSz="457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9" indent="-228532" algn="l" defTabSz="457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2" indent="-228532" algn="l" defTabSz="457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5" indent="-228532" algn="l" defTabSz="45706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4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2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5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4" algn="l" defTabSz="45706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849438" y="6578600"/>
            <a:ext cx="10339387" cy="284163"/>
          </a:xfrm>
          <a:prstGeom prst="rect">
            <a:avLst/>
          </a:prstGeom>
          <a:solidFill>
            <a:srgbClr val="5E6A71">
              <a:alpha val="6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2" name="Rectangle 11"/>
          <p:cNvSpPr>
            <a:spLocks/>
          </p:cNvSpPr>
          <p:nvPr/>
        </p:nvSpPr>
        <p:spPr>
          <a:xfrm flipH="1">
            <a:off x="0" y="6578600"/>
            <a:ext cx="1849438" cy="284163"/>
          </a:xfrm>
          <a:prstGeom prst="rect">
            <a:avLst/>
          </a:prstGeom>
          <a:solidFill>
            <a:srgbClr val="5E6A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81013" y="-25400"/>
            <a:ext cx="11630025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" name="Text Placeholder 9"/>
          <p:cNvSpPr txBox="1">
            <a:spLocks/>
          </p:cNvSpPr>
          <p:nvPr/>
        </p:nvSpPr>
        <p:spPr>
          <a:xfrm>
            <a:off x="11585575" y="6605588"/>
            <a:ext cx="603250" cy="2413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 typeface="Arial" charset="0"/>
              <a:buNone/>
              <a:defRPr/>
            </a:pPr>
            <a:fld id="{964C6B53-FBBF-5547-9B59-8D6BF7FA2888}" type="slidenum">
              <a:rPr lang="en-US" sz="900">
                <a:solidFill>
                  <a:srgbClr val="FFFFFF"/>
                </a:solidFill>
                <a:latin typeface="Franklin Gothic Book" charset="0"/>
                <a:cs typeface="Arial" charset="0"/>
              </a:rPr>
              <a:pPr algn="ctr" eaLnBrk="1" fontAlgn="auto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Font typeface="Arial" charset="0"/>
                <a:buNone/>
                <a:defRPr/>
              </a:pPr>
              <a:t>‹#›</a:t>
            </a:fld>
            <a:endParaRPr lang="en-US" sz="900">
              <a:solidFill>
                <a:srgbClr val="FFFFFF"/>
              </a:solidFill>
              <a:latin typeface="Franklin Gothic Book" charset="0"/>
              <a:cs typeface="Arial" charset="0"/>
            </a:endParaRPr>
          </a:p>
        </p:txBody>
      </p:sp>
      <p:sp>
        <p:nvSpPr>
          <p:cNvPr id="1032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81013" y="1047750"/>
            <a:ext cx="1096962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75D0EB-3041-D543-9285-E6A1DA8A19E3}"/>
              </a:ext>
            </a:extLst>
          </p:cNvPr>
          <p:cNvSpPr txBox="1"/>
          <p:nvPr userDrawn="1"/>
        </p:nvSpPr>
        <p:spPr>
          <a:xfrm>
            <a:off x="63659" y="6605588"/>
            <a:ext cx="8267541" cy="2413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50" b="0" i="0">
                <a:solidFill>
                  <a:schemeClr val="bg1"/>
                </a:solidFill>
                <a:latin typeface="Franklin Gothic Book" panose="020B0503020102020204" pitchFamily="34" charset="0"/>
                <a:ea typeface="ＭＳ Ｐゴシック" pitchFamily="-106" charset="-128"/>
                <a:cs typeface="ＭＳ Ｐゴシック" pitchFamily="-106" charset="-128"/>
              </a:rPr>
              <a:t>U.S. DEPARTMENT OF ENERGY       OFFICE OF ENERGY EFFICIENCY &amp; RENEWABLE ENERGY  |  WATER POWER TECHNOLOGIES OFFICE</a:t>
            </a:r>
          </a:p>
        </p:txBody>
      </p:sp>
    </p:spTree>
    <p:extLst>
      <p:ext uri="{BB962C8B-B14F-4D97-AF65-F5344CB8AC3E}">
        <p14:creationId xmlns:p14="http://schemas.microsoft.com/office/powerpoint/2010/main" val="2990853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  <p:sldLayoutId id="2147483840" r:id="rId18"/>
    <p:sldLayoutId id="2147483841" r:id="rId19"/>
    <p:sldLayoutId id="2147483842" r:id="rId20"/>
    <p:sldLayoutId id="2147483843" r:id="rId21"/>
    <p:sldLayoutId id="2147483844" r:id="rId22"/>
    <p:sldLayoutId id="2147483845" r:id="rId23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lang="en-US" sz="3300" b="1" kern="1200" dirty="0">
          <a:solidFill>
            <a:srgbClr val="00B9EA"/>
          </a:solidFill>
          <a:latin typeface="+mj-lt"/>
          <a:ea typeface="ヒラギノ角ゴ Pro W3" charset="0"/>
          <a:cs typeface="Arial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300" b="1">
          <a:solidFill>
            <a:srgbClr val="007934"/>
          </a:solidFill>
          <a:latin typeface="Franklin Gothic Medium" charset="0"/>
          <a:ea typeface="ヒラギノ角ゴ Pro W3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rgbClr val="282B2E"/>
          </a:solidFill>
          <a:latin typeface="+mn-lt"/>
          <a:ea typeface="ヒラギノ角ゴ Pro W3" charset="0"/>
          <a:cs typeface="Arial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rgbClr val="282B2E"/>
          </a:solidFill>
          <a:latin typeface="+mn-lt"/>
          <a:ea typeface="ヒラギノ角ゴ Pro W3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200" kern="1200">
          <a:solidFill>
            <a:srgbClr val="282B2E"/>
          </a:solidFill>
          <a:latin typeface="+mn-lt"/>
          <a:ea typeface="ヒラギノ角ゴ Pro W3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282B2E"/>
          </a:solidFill>
          <a:latin typeface="+mn-lt"/>
          <a:ea typeface="ヒラギノ角ゴ Pro W3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282B2E"/>
          </a:solidFill>
          <a:latin typeface="+mn-lt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zoom.us/hc/en-us/categories/200101697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86.png"/><Relationship Id="rId3" Type="http://schemas.openxmlformats.org/officeDocument/2006/relationships/image" Target="../media/image77.png"/><Relationship Id="rId7" Type="http://schemas.microsoft.com/office/2007/relationships/hdphoto" Target="../media/hdphoto5.wdp"/><Relationship Id="rId12" Type="http://schemas.openxmlformats.org/officeDocument/2006/relationships/image" Target="../media/image8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0.png"/><Relationship Id="rId11" Type="http://schemas.openxmlformats.org/officeDocument/2006/relationships/image" Target="../media/image84.png"/><Relationship Id="rId5" Type="http://schemas.openxmlformats.org/officeDocument/2006/relationships/image" Target="../media/image79.jpeg"/><Relationship Id="rId10" Type="http://schemas.openxmlformats.org/officeDocument/2006/relationships/image" Target="../media/image83.png"/><Relationship Id="rId4" Type="http://schemas.openxmlformats.org/officeDocument/2006/relationships/image" Target="../media/image78.png"/><Relationship Id="rId9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mericanmadechallenges.org/challenges/indeep/docs/InDEEP-Prize-Rules.pd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rox.com/indeep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BB75E6-1633-4C2B-B249-8D7BA931355C}"/>
              </a:ext>
            </a:extLst>
          </p:cNvPr>
          <p:cNvSpPr txBox="1"/>
          <p:nvPr/>
        </p:nvSpPr>
        <p:spPr>
          <a:xfrm>
            <a:off x="509827" y="5139113"/>
            <a:ext cx="10435390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Franklin Gothic Medium"/>
              </a:rPr>
              <a:t>Innovating Distributed Embedded Energy Prize (InDEEP)</a:t>
            </a:r>
          </a:p>
          <a:p>
            <a:r>
              <a:rPr lang="en-US" sz="2000" b="1">
                <a:solidFill>
                  <a:srgbClr val="FF6600"/>
                </a:solidFill>
                <a:latin typeface="Franklin Gothic Medium"/>
              </a:rPr>
              <a:t>Introduction to Distributed Embedded Energy Conversion Technologies (DEEC-Tec) 2.0</a:t>
            </a:r>
          </a:p>
          <a:p>
            <a:r>
              <a:rPr lang="en-US" sz="2000">
                <a:solidFill>
                  <a:schemeClr val="bg1"/>
                </a:solidFill>
                <a:latin typeface="Franklin Gothic Medium"/>
              </a:rPr>
              <a:t>Jan. 17, 2023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826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462C7-ABBE-99B4-584D-9FE2D556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Overview of DEEC-Tec Ethos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A9F48A-2D32-BCB0-EC93-80A1F4F1DEE4}"/>
              </a:ext>
            </a:extLst>
          </p:cNvPr>
          <p:cNvSpPr txBox="1"/>
          <p:nvPr/>
        </p:nvSpPr>
        <p:spPr>
          <a:xfrm>
            <a:off x="661048" y="1861955"/>
            <a:ext cx="11296098" cy="261610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l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Franklin Gothic Book"/>
              </a:rPr>
              <a:t>Distribute &amp; embed the act of energy conversion.</a:t>
            </a:r>
          </a:p>
          <a:p>
            <a:pPr marL="285750" indent="-285750" algn="l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>
                <a:solidFill>
                  <a:srgbClr val="000000"/>
                </a:solidFill>
                <a:effectLst/>
                <a:latin typeface="Franklin Gothic Book"/>
              </a:rPr>
              <a:t>Aiming towards high-resolution ‘homogeneity’ of individual energy converters to create DEEC-Tec structures rather than coarsely discretizing individual energy converters to create </a:t>
            </a:r>
            <a:r>
              <a:rPr lang="en-US" sz="2400">
                <a:solidFill>
                  <a:srgbClr val="000000"/>
                </a:solidFill>
                <a:latin typeface="Franklin Gothic Book"/>
              </a:rPr>
              <a:t>DEEC-Tec structures.</a:t>
            </a:r>
          </a:p>
          <a:p>
            <a:pPr marL="285750" indent="-285750" algn="l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>
                <a:solidFill>
                  <a:srgbClr val="000000"/>
                </a:solidFill>
                <a:effectLst/>
                <a:latin typeface="Franklin Gothic Book"/>
              </a:rPr>
              <a:t>Tryin</a:t>
            </a:r>
            <a:r>
              <a:rPr lang="en-US" sz="2400">
                <a:solidFill>
                  <a:srgbClr val="000000"/>
                </a:solidFill>
                <a:latin typeface="Franklin Gothic Book"/>
              </a:rPr>
              <a:t>g to avoid</a:t>
            </a:r>
            <a:r>
              <a:rPr lang="en-US" sz="2400" i="0">
                <a:solidFill>
                  <a:srgbClr val="000000"/>
                </a:solidFill>
                <a:effectLst/>
                <a:latin typeface="Franklin Gothic Book"/>
              </a:rPr>
              <a:t> classical challenges associated with rigid bodies, </a:t>
            </a:r>
            <a:r>
              <a:rPr lang="en-US" sz="2400">
                <a:solidFill>
                  <a:srgbClr val="000000"/>
                </a:solidFill>
                <a:latin typeface="Franklin Gothic Book"/>
              </a:rPr>
              <a:t>joint constraints,</a:t>
            </a:r>
            <a:r>
              <a:rPr lang="en-US" sz="2400" i="0">
                <a:solidFill>
                  <a:srgbClr val="000000"/>
                </a:solidFill>
                <a:effectLst/>
                <a:latin typeface="Franklin Gothic Book"/>
              </a:rPr>
              <a:t> residual forces, end stops, single points of failure.</a:t>
            </a:r>
          </a:p>
        </p:txBody>
      </p:sp>
    </p:spTree>
    <p:extLst>
      <p:ext uri="{BB962C8B-B14F-4D97-AF65-F5344CB8AC3E}">
        <p14:creationId xmlns:p14="http://schemas.microsoft.com/office/powerpoint/2010/main" val="1180665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99"/>
              <a:t>Technology – Possibility for Paradigm Shift?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C9B3FD-2FF0-AE16-9535-B28465C2FFFD}"/>
              </a:ext>
            </a:extLst>
          </p:cNvPr>
          <p:cNvSpPr/>
          <p:nvPr/>
        </p:nvSpPr>
        <p:spPr>
          <a:xfrm>
            <a:off x="8762724" y="837015"/>
            <a:ext cx="1888466" cy="12990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D98758-6C13-C3B9-0B99-7149679EE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895" y="1486552"/>
            <a:ext cx="4511658" cy="16928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C29D82-F2FC-2926-C414-762B9E8CD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077" y="3376313"/>
            <a:ext cx="3145955" cy="15625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5DE053-F761-FC12-3F4B-A5683BBC7403}"/>
              </a:ext>
            </a:extLst>
          </p:cNvPr>
          <p:cNvSpPr txBox="1"/>
          <p:nvPr/>
        </p:nvSpPr>
        <p:spPr>
          <a:xfrm>
            <a:off x="9014025" y="6020986"/>
            <a:ext cx="921471" cy="309877"/>
          </a:xfrm>
          <a:prstGeom prst="rect">
            <a:avLst/>
          </a:prstGeom>
        </p:spPr>
        <p:txBody>
          <a:bodyPr vert="horz" wrap="none" lIns="91416" tIns="45708" rIns="91416" bIns="45708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800" b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SBM Offshore</a:t>
            </a:r>
          </a:p>
        </p:txBody>
      </p:sp>
      <p:pic>
        <p:nvPicPr>
          <p:cNvPr id="11" name="Picture 10" descr="A picture containing water, sky, outdoor&#10;&#10;Description automatically generated">
            <a:extLst>
              <a:ext uri="{FF2B5EF4-FFF2-40B4-BE49-F238E27FC236}">
                <a16:creationId xmlns:a16="http://schemas.microsoft.com/office/drawing/2014/main" id="{436418E6-AE67-E00A-9814-B2DCEB5D0A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33" y="1236816"/>
            <a:ext cx="4602148" cy="1410336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E9246BF9-0BDC-68C1-895B-152FEC0CA3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41"/>
          <a:stretch/>
        </p:blipFill>
        <p:spPr>
          <a:xfrm>
            <a:off x="2313767" y="4768326"/>
            <a:ext cx="2483714" cy="15625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E24F54-6005-2AEE-EA77-9335810472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14025" y="4564329"/>
            <a:ext cx="2628773" cy="14103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B61D4C4-0D7B-0033-3CA5-503E67989AC2}"/>
              </a:ext>
            </a:extLst>
          </p:cNvPr>
          <p:cNvSpPr txBox="1"/>
          <p:nvPr/>
        </p:nvSpPr>
        <p:spPr>
          <a:xfrm>
            <a:off x="1384409" y="6111344"/>
            <a:ext cx="524501" cy="219520"/>
          </a:xfrm>
          <a:prstGeom prst="rect">
            <a:avLst/>
          </a:prstGeom>
        </p:spPr>
        <p:txBody>
          <a:bodyPr vert="horz" wrap="none" lIns="91416" tIns="45708" rIns="91416" bIns="45708" rtlCol="0">
            <a:normAutofit/>
          </a:bodyPr>
          <a:lstStyle/>
          <a:p>
            <a:pPr algn="ctr">
              <a:spcBef>
                <a:spcPct val="20000"/>
              </a:spcBef>
            </a:pPr>
            <a:r>
              <a:rPr lang="en-US" sz="800" b="1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Pelamis</a:t>
            </a:r>
          </a:p>
        </p:txBody>
      </p:sp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7F1328EC-9CB4-8FB3-43D4-BA7B842805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85"/>
          <a:stretch/>
        </p:blipFill>
        <p:spPr>
          <a:xfrm>
            <a:off x="546026" y="2963961"/>
            <a:ext cx="2725768" cy="1692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03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462C7-ABBE-99B4-584D-9FE2D556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Describing DEEC-Tec — Levels of Hierarchy</a:t>
            </a:r>
          </a:p>
        </p:txBody>
      </p:sp>
      <p:pic>
        <p:nvPicPr>
          <p:cNvPr id="6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AA9D6C8A-E43B-EDBD-50BB-B3C8699886EA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24" y="1129524"/>
            <a:ext cx="9547576" cy="5370512"/>
          </a:xfrm>
        </p:spPr>
      </p:pic>
    </p:spTree>
    <p:extLst>
      <p:ext uri="{BB962C8B-B14F-4D97-AF65-F5344CB8AC3E}">
        <p14:creationId xmlns:p14="http://schemas.microsoft.com/office/powerpoint/2010/main" val="3053727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462C7-ABBE-99B4-584D-9FE2D556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Describing DEEC-Tec — Levels of Hierarchy</a:t>
            </a:r>
          </a:p>
        </p:txBody>
      </p:sp>
      <p:pic>
        <p:nvPicPr>
          <p:cNvPr id="3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B3E2FD7E-134A-1A54-8461-0D70F3922F0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24" y="1129524"/>
            <a:ext cx="9547576" cy="5370512"/>
          </a:xfrm>
        </p:spPr>
      </p:pic>
      <p:pic>
        <p:nvPicPr>
          <p:cNvPr id="4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E921FBD-3B54-036A-2FE6-DAE4DD540F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2" r="66960"/>
          <a:stretch/>
        </p:blipFill>
        <p:spPr bwMode="auto">
          <a:xfrm>
            <a:off x="1320624" y="3259566"/>
            <a:ext cx="3154557" cy="324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74523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0732E-6 -4.07407E-6 L 0.26231 -0.159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5" y="-79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65000" y="1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462C7-ABBE-99B4-584D-9FE2D556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Section 2a)</a:t>
            </a:r>
            <a:br>
              <a:rPr lang="en-US"/>
            </a:br>
            <a:r>
              <a:rPr lang="en-US"/>
              <a:t>Describing DEEC-Tec — Levels of Hierarchy</a:t>
            </a:r>
          </a:p>
        </p:txBody>
      </p:sp>
      <p:pic>
        <p:nvPicPr>
          <p:cNvPr id="4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9E921FBD-3B54-036A-2FE6-DAE4DD540F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2" r="66960"/>
          <a:stretch/>
        </p:blipFill>
        <p:spPr bwMode="auto">
          <a:xfrm>
            <a:off x="3482433" y="1132593"/>
            <a:ext cx="5223958" cy="536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7" name="Picture 6" descr="A picture containing text, water sport&#10;&#10;Description automatically generated">
            <a:extLst>
              <a:ext uri="{FF2B5EF4-FFF2-40B4-BE49-F238E27FC236}">
                <a16:creationId xmlns:a16="http://schemas.microsoft.com/office/drawing/2014/main" id="{7EF5D622-0A4C-FD52-614C-C9466173C6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5" t="1092" r="731" b="1718"/>
          <a:stretch/>
        </p:blipFill>
        <p:spPr>
          <a:xfrm>
            <a:off x="3706214" y="1078806"/>
            <a:ext cx="4776396" cy="54756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F8D2D6-4516-6ECE-7772-59907082D1C6}"/>
              </a:ext>
            </a:extLst>
          </p:cNvPr>
          <p:cNvSpPr txBox="1"/>
          <p:nvPr/>
        </p:nvSpPr>
        <p:spPr>
          <a:xfrm>
            <a:off x="118433" y="3244334"/>
            <a:ext cx="314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Bottom Fixed Surging FlexWEC</a:t>
            </a:r>
          </a:p>
        </p:txBody>
      </p:sp>
    </p:spTree>
    <p:extLst>
      <p:ext uri="{BB962C8B-B14F-4D97-AF65-F5344CB8AC3E}">
        <p14:creationId xmlns:p14="http://schemas.microsoft.com/office/powerpoint/2010/main" val="275899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198285-7E24-114E-68C3-D9E8DCE11116}"/>
              </a:ext>
            </a:extLst>
          </p:cNvPr>
          <p:cNvSpPr/>
          <p:nvPr/>
        </p:nvSpPr>
        <p:spPr>
          <a:xfrm>
            <a:off x="414662" y="1204471"/>
            <a:ext cx="113594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This is just a reference.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C2199EA-B048-E76F-8C26-390C67038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Describing DEEC-Tec — Levels of Hierarchy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712FE7-1097-EFA9-CFD2-8C93D4B3FF85}"/>
              </a:ext>
            </a:extLst>
          </p:cNvPr>
          <p:cNvSpPr/>
          <p:nvPr/>
        </p:nvSpPr>
        <p:spPr>
          <a:xfrm>
            <a:off x="414662" y="2461290"/>
            <a:ext cx="1135949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u="sng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Note</a:t>
            </a:r>
            <a:r>
              <a:rPr lang="en-US" sz="54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, a Bottom Fixed Surging FlexWEC is just one out of many possible ocean wave energy converters that could be based upon DEEC-Tec.</a:t>
            </a:r>
          </a:p>
        </p:txBody>
      </p:sp>
    </p:spTree>
    <p:extLst>
      <p:ext uri="{BB962C8B-B14F-4D97-AF65-F5344CB8AC3E}">
        <p14:creationId xmlns:p14="http://schemas.microsoft.com/office/powerpoint/2010/main" val="167659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C2199EA-B048-E76F-8C26-390C67038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Describing DEEC-Tec — Levels of Hierarchy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AEE2E-9862-3C59-2CDC-51AD5E631DEF}"/>
              </a:ext>
            </a:extLst>
          </p:cNvPr>
          <p:cNvGrpSpPr/>
          <p:nvPr/>
        </p:nvGrpSpPr>
        <p:grpSpPr>
          <a:xfrm>
            <a:off x="2979868" y="1195525"/>
            <a:ext cx="9394178" cy="5502079"/>
            <a:chOff x="7513029" y="3472718"/>
            <a:chExt cx="5171154" cy="302869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7C90A9E-D4FC-322D-CFA9-AA39B98E87FC}"/>
                </a:ext>
              </a:extLst>
            </p:cNvPr>
            <p:cNvGrpSpPr/>
            <p:nvPr/>
          </p:nvGrpSpPr>
          <p:grpSpPr>
            <a:xfrm>
              <a:off x="7513029" y="3472718"/>
              <a:ext cx="3787449" cy="3028695"/>
              <a:chOff x="-59647" y="0"/>
              <a:chExt cx="3065728" cy="2451731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4AAF7569-B6BD-BAF4-E8F0-226A8EBDC558}"/>
                  </a:ext>
                </a:extLst>
              </p:cNvPr>
              <p:cNvGrpSpPr/>
              <p:nvPr/>
            </p:nvGrpSpPr>
            <p:grpSpPr>
              <a:xfrm>
                <a:off x="-59647" y="0"/>
                <a:ext cx="2769235" cy="2451731"/>
                <a:chOff x="-59647" y="0"/>
                <a:chExt cx="2769247" cy="2452535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4E1D1AF9-44E8-2E99-DE21-68B3A2D45089}"/>
                    </a:ext>
                  </a:extLst>
                </p:cNvPr>
                <p:cNvGrpSpPr/>
                <p:nvPr/>
              </p:nvGrpSpPr>
              <p:grpSpPr>
                <a:xfrm>
                  <a:off x="-59647" y="28072"/>
                  <a:ext cx="2766458" cy="2424463"/>
                  <a:chOff x="-59650" y="82740"/>
                  <a:chExt cx="2766652" cy="2425527"/>
                </a:xfrm>
              </p:grpSpPr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469038A6-F554-6365-1B47-06B03BB2EFF4}"/>
                      </a:ext>
                    </a:extLst>
                  </p:cNvPr>
                  <p:cNvGrpSpPr/>
                  <p:nvPr/>
                </p:nvGrpSpPr>
                <p:grpSpPr>
                  <a:xfrm>
                    <a:off x="-54403" y="82740"/>
                    <a:ext cx="2743236" cy="829669"/>
                    <a:chOff x="-57288" y="-35526"/>
                    <a:chExt cx="2743236" cy="829669"/>
                  </a:xfrm>
                </p:grpSpPr>
                <p:pic>
                  <p:nvPicPr>
                    <p:cNvPr id="31" name="Picture 30" descr="A screen shot of a computer&#10;&#10;Description automatically generated">
                      <a:extLst>
                        <a:ext uri="{FF2B5EF4-FFF2-40B4-BE49-F238E27FC236}">
                          <a16:creationId xmlns:a16="http://schemas.microsoft.com/office/drawing/2014/main" id="{708F9AB4-1380-646B-5AD4-A7F0F5B9AA7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361287" y="0"/>
                      <a:ext cx="1045210" cy="75438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2" name="Picture 31" descr="A picture containing black, table&#10;&#10;Description automatically generated">
                      <a:extLst>
                        <a:ext uri="{FF2B5EF4-FFF2-40B4-BE49-F238E27FC236}">
                          <a16:creationId xmlns:a16="http://schemas.microsoft.com/office/drawing/2014/main" id="{28D71D6A-CFC4-0D93-9E49-AC09CC4DA4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t="-2"/>
                    <a:stretch/>
                  </p:blipFill>
                  <p:spPr>
                    <a:xfrm>
                      <a:off x="1645179" y="27992"/>
                      <a:ext cx="1040769" cy="73914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33" name="Text Box 2">
                      <a:extLst>
                        <a:ext uri="{FF2B5EF4-FFF2-40B4-BE49-F238E27FC236}">
                          <a16:creationId xmlns:a16="http://schemas.microsoft.com/office/drawing/2014/main" id="{2D13A260-C977-7D59-3D73-D6F2A0EC0B0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 rot="16200000">
                      <a:off x="-293160" y="200346"/>
                      <a:ext cx="829669" cy="35792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Bulging</a:t>
                      </a:r>
                      <a:b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Line Absorber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34" name="Straight Arrow Connector 33">
                      <a:extLst>
                        <a:ext uri="{FF2B5EF4-FFF2-40B4-BE49-F238E27FC236}">
                          <a16:creationId xmlns:a16="http://schemas.microsoft.com/office/drawing/2014/main" id="{20E4F1A1-42E5-74C2-4476-41E855AA86B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425754" y="549807"/>
                      <a:ext cx="212367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headEnd type="stealth" w="med" len="med"/>
                      <a:tailEnd type="stealth" w="med" len="med"/>
                    </a:ln>
                    <a:effectLst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87EFA78B-5BFB-37AA-7308-2E5DE29B0A53}"/>
                      </a:ext>
                    </a:extLst>
                  </p:cNvPr>
                  <p:cNvGrpSpPr/>
                  <p:nvPr/>
                </p:nvGrpSpPr>
                <p:grpSpPr>
                  <a:xfrm>
                    <a:off x="-59650" y="887588"/>
                    <a:ext cx="2766652" cy="829807"/>
                    <a:chOff x="-62535" y="-35465"/>
                    <a:chExt cx="2766652" cy="829807"/>
                  </a:xfrm>
                </p:grpSpPr>
                <p:pic>
                  <p:nvPicPr>
                    <p:cNvPr id="27" name="Picture 26" descr="A picture containing table, cake, knife, cat&#10;&#10;Description automatically generated">
                      <a:extLst>
                        <a:ext uri="{FF2B5EF4-FFF2-40B4-BE49-F238E27FC236}">
                          <a16:creationId xmlns:a16="http://schemas.microsoft.com/office/drawing/2014/main" id="{76CBAC2A-02F3-0741-5449-587147D473F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5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1691871" y="8167"/>
                      <a:ext cx="1012246" cy="75501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8" name="Picture 27" descr="A picture containing water, sitting, table, large&#10;&#10;Description automatically generated">
                      <a:extLst>
                        <a:ext uri="{FF2B5EF4-FFF2-40B4-BE49-F238E27FC236}">
                          <a16:creationId xmlns:a16="http://schemas.microsoft.com/office/drawing/2014/main" id="{4DAA4275-6C2E-341D-E7E8-C69EB7476D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361326" y="32426"/>
                      <a:ext cx="1074420" cy="755015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9" name="Text Box 2">
                      <a:extLst>
                        <a:ext uri="{FF2B5EF4-FFF2-40B4-BE49-F238E27FC236}">
                          <a16:creationId xmlns:a16="http://schemas.microsoft.com/office/drawing/2014/main" id="{95EA4FD9-40BB-1FFE-B371-4EE14EF22E59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 rot="16200000">
                      <a:off x="-298369" y="200369"/>
                      <a:ext cx="829807" cy="35814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Bottom Fixed Surging FlexWEC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30" name="Straight Arrow Connector 29">
                      <a:extLst>
                        <a:ext uri="{FF2B5EF4-FFF2-40B4-BE49-F238E27FC236}">
                          <a16:creationId xmlns:a16="http://schemas.microsoft.com/office/drawing/2014/main" id="{56C503FA-C672-EFB8-C4AD-1D5DE5ADBF3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438856" y="462801"/>
                      <a:ext cx="212090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headEnd type="stealth" w="med" len="med"/>
                      <a:tailEnd type="stealth" w="med" len="med"/>
                    </a:ln>
                    <a:effectLst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F992DFA7-2BCB-47C5-BFBD-2C3869474711}"/>
                      </a:ext>
                    </a:extLst>
                  </p:cNvPr>
                  <p:cNvGrpSpPr/>
                  <p:nvPr/>
                </p:nvGrpSpPr>
                <p:grpSpPr>
                  <a:xfrm>
                    <a:off x="-59649" y="1596687"/>
                    <a:ext cx="2763488" cy="911580"/>
                    <a:chOff x="-59649" y="-30195"/>
                    <a:chExt cx="2763488" cy="911580"/>
                  </a:xfrm>
                </p:grpSpPr>
                <p:pic>
                  <p:nvPicPr>
                    <p:cNvPr id="23" name="Picture 22" descr="A picture containing sitting, room&#10;&#10;Description automatically generated">
                      <a:extLst>
                        <a:ext uri="{FF2B5EF4-FFF2-40B4-BE49-F238E27FC236}">
                          <a16:creationId xmlns:a16="http://schemas.microsoft.com/office/drawing/2014/main" id="{E53BAB0E-1693-1242-BD6A-AF8D61C3119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81853" y="79080"/>
                      <a:ext cx="1049020" cy="58991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24" name="Picture 23" descr="A picture containing water, game&#10;&#10;Description automatically generated">
                      <a:extLst>
                        <a:ext uri="{FF2B5EF4-FFF2-40B4-BE49-F238E27FC236}">
                          <a16:creationId xmlns:a16="http://schemas.microsoft.com/office/drawing/2014/main" id="{56CA4787-EB91-0A03-E20E-5E25B44CF3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8" cstate="hqprint"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rcRect l="-9" t="-63"/>
                    <a:stretch/>
                  </p:blipFill>
                  <p:spPr>
                    <a:xfrm>
                      <a:off x="1717911" y="130967"/>
                      <a:ext cx="985928" cy="589793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5" name="Text Box 2">
                      <a:extLst>
                        <a:ext uri="{FF2B5EF4-FFF2-40B4-BE49-F238E27FC236}">
                          <a16:creationId xmlns:a16="http://schemas.microsoft.com/office/drawing/2014/main" id="{50847293-B1C4-8BED-5215-2D554AE03764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 rot="16200000">
                      <a:off x="-336369" y="246525"/>
                      <a:ext cx="911580" cy="35814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Distending</a:t>
                      </a:r>
                      <a:b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Point Absorber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cxnSp>
                  <p:nvCxnSpPr>
                    <p:cNvPr id="26" name="Straight Arrow Connector 25">
                      <a:extLst>
                        <a:ext uri="{FF2B5EF4-FFF2-40B4-BE49-F238E27FC236}">
                          <a16:creationId xmlns:a16="http://schemas.microsoft.com/office/drawing/2014/main" id="{1169E18C-BFDB-03D8-9524-567CDCBC938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440722" y="449738"/>
                      <a:ext cx="212090" cy="0"/>
                    </a:xfrm>
                    <a:prstGeom prst="straightConnector1">
                      <a:avLst/>
                    </a:prstGeom>
                    <a:ln w="19050">
                      <a:solidFill>
                        <a:schemeClr val="tx1"/>
                      </a:solidFill>
                      <a:headEnd type="stealth" w="med" len="med"/>
                      <a:tailEnd type="stealth" w="med" len="med"/>
                    </a:ln>
                    <a:effectLst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sp>
              <p:nvSpPr>
                <p:cNvPr id="18" name="Text Box 2">
                  <a:extLst>
                    <a:ext uri="{FF2B5EF4-FFF2-40B4-BE49-F238E27FC236}">
                      <a16:creationId xmlns:a16="http://schemas.microsoft.com/office/drawing/2014/main" id="{2E8DB9A2-2730-E306-F971-D7BEA437A8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17839" y="0"/>
                  <a:ext cx="908344" cy="4178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No Waves</a:t>
                  </a:r>
                  <a:br>
                    <a:rPr lang="en-US" sz="16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n-US" sz="16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Nondeformed</a:t>
                  </a:r>
                  <a:endParaRPr lang="en-US" sz="1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Text Box 2">
                  <a:extLst>
                    <a:ext uri="{FF2B5EF4-FFF2-40B4-BE49-F238E27FC236}">
                      <a16:creationId xmlns:a16="http://schemas.microsoft.com/office/drawing/2014/main" id="{277D4628-1A37-B37E-750B-73208F434BE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653187" y="0"/>
                  <a:ext cx="1056413" cy="4178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Waves</a:t>
                  </a:r>
                  <a:br>
                    <a:rPr lang="en-US" sz="16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n-US" sz="16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Actively Deformed</a:t>
                  </a:r>
                  <a:endParaRPr lang="en-US" sz="16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Text Box 2">
                <a:extLst>
                  <a:ext uri="{FF2B5EF4-FFF2-40B4-BE49-F238E27FC236}">
                    <a16:creationId xmlns:a16="http://schemas.microsoft.com/office/drawing/2014/main" id="{5C1521F4-03E8-24A1-C75B-D4BA8E7AE3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90179" y="618857"/>
                <a:ext cx="1012169" cy="214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Contracting/Bulging</a:t>
                </a:r>
                <a:endParaRPr lang="en-US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 Box 2">
                <a:extLst>
                  <a:ext uri="{FF2B5EF4-FFF2-40B4-BE49-F238E27FC236}">
                    <a16:creationId xmlns:a16="http://schemas.microsoft.com/office/drawing/2014/main" id="{9CD865A7-510C-92AE-4892-DC9A487A0F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06214" y="1230244"/>
                <a:ext cx="845185" cy="2146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Bending</a:t>
                </a:r>
                <a:endParaRPr lang="en-US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Text Box 2">
                <a:extLst>
                  <a:ext uri="{FF2B5EF4-FFF2-40B4-BE49-F238E27FC236}">
                    <a16:creationId xmlns:a16="http://schemas.microsoft.com/office/drawing/2014/main" id="{C9E7EBEC-F996-302D-CCCB-D3223F8E92C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60896" y="1227216"/>
                <a:ext cx="845185" cy="2146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Twisting</a:t>
                </a:r>
                <a:endParaRPr lang="en-US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 Box 2">
                <a:extLst>
                  <a:ext uri="{FF2B5EF4-FFF2-40B4-BE49-F238E27FC236}">
                    <a16:creationId xmlns:a16="http://schemas.microsoft.com/office/drawing/2014/main" id="{B6AFD04A-83DF-CFFE-8139-C0EAFCEBC8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82906" y="1991709"/>
                <a:ext cx="845462" cy="214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Contorting</a:t>
                </a:r>
                <a:endParaRPr lang="en-US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 Box 2">
                <a:extLst>
                  <a:ext uri="{FF2B5EF4-FFF2-40B4-BE49-F238E27FC236}">
                    <a16:creationId xmlns:a16="http://schemas.microsoft.com/office/drawing/2014/main" id="{555A33DA-D89A-C907-2B3B-3ED2847C209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9531" y="1991709"/>
                <a:ext cx="845462" cy="214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Distending</a:t>
                </a:r>
                <a:endParaRPr lang="en-US" sz="120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642C99FE-05A3-B053-3337-DC1DD58ABD06}"/>
                </a:ext>
              </a:extLst>
            </p:cNvPr>
            <p:cNvSpPr/>
            <p:nvPr/>
          </p:nvSpPr>
          <p:spPr>
            <a:xfrm>
              <a:off x="10930892" y="3472719"/>
              <a:ext cx="401081" cy="2892522"/>
            </a:xfrm>
            <a:prstGeom prst="righ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5B4841C2-C4CB-48B7-0E85-7E7F39E247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3075" y="4201661"/>
              <a:ext cx="1361108" cy="143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 marL="0" marR="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Three example WEC archetypes made from DEEC-Tec metamaterials.</a:t>
              </a:r>
              <a:endParaRPr lang="en-US" sz="1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042A29F3-402D-616C-ADEF-2405CD5D28F0}"/>
              </a:ext>
            </a:extLst>
          </p:cNvPr>
          <p:cNvSpPr/>
          <p:nvPr/>
        </p:nvSpPr>
        <p:spPr>
          <a:xfrm>
            <a:off x="49450" y="2391714"/>
            <a:ext cx="2803478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Some other examples of ocean wave energy converters.</a:t>
            </a:r>
            <a:endParaRPr lang="en-US" sz="36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C41A7B7F-AE66-E963-E485-9C0413585A3D}"/>
              </a:ext>
            </a:extLst>
          </p:cNvPr>
          <p:cNvSpPr/>
          <p:nvPr/>
        </p:nvSpPr>
        <p:spPr>
          <a:xfrm rot="10800000">
            <a:off x="2509781" y="1197864"/>
            <a:ext cx="728624" cy="5254700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36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462C7-ABBE-99B4-584D-9FE2D556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Describing DEEC-Tec — Levels of Hierarchy</a:t>
            </a:r>
          </a:p>
        </p:txBody>
      </p:sp>
      <p:pic>
        <p:nvPicPr>
          <p:cNvPr id="10" name="Picture 9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BA7E648-8634-72C4-FBC2-D511D0F3E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08" y="2461787"/>
            <a:ext cx="2582009" cy="3820105"/>
          </a:xfrm>
          <a:prstGeom prst="rect">
            <a:avLst/>
          </a:prstGeom>
        </p:spPr>
      </p:pic>
      <p:pic>
        <p:nvPicPr>
          <p:cNvPr id="12" name="Picture 11" descr="A picture containing table, worktable&#10;&#10;Description automatically generated">
            <a:extLst>
              <a:ext uri="{FF2B5EF4-FFF2-40B4-BE49-F238E27FC236}">
                <a16:creationId xmlns:a16="http://schemas.microsoft.com/office/drawing/2014/main" id="{E44F44A9-C07A-F3D4-4DFA-82559957D5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 b="60000"/>
          <a:stretch/>
        </p:blipFill>
        <p:spPr>
          <a:xfrm>
            <a:off x="2026245" y="1046532"/>
            <a:ext cx="7733848" cy="16859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265C57-2E6E-EF8A-0E24-514BC84E6DD9}"/>
              </a:ext>
            </a:extLst>
          </p:cNvPr>
          <p:cNvCxnSpPr>
            <a:cxnSpLocks/>
          </p:cNvCxnSpPr>
          <p:nvPr/>
        </p:nvCxnSpPr>
        <p:spPr>
          <a:xfrm flipV="1">
            <a:off x="4625788" y="6174889"/>
            <a:ext cx="2140772" cy="107003"/>
          </a:xfrm>
          <a:prstGeom prst="line">
            <a:avLst/>
          </a:prstGeom>
          <a:ln w="130175" cap="rnd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1534E6EB-1D71-C382-9275-79D66EA11256}"/>
              </a:ext>
            </a:extLst>
          </p:cNvPr>
          <p:cNvSpPr/>
          <p:nvPr/>
        </p:nvSpPr>
        <p:spPr>
          <a:xfrm>
            <a:off x="307807" y="2783893"/>
            <a:ext cx="4261483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Leveraging a Bottom Fixed Surging FlexWEC as </a:t>
            </a:r>
            <a:b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en-US" sz="3600" b="1" u="sng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 reference</a:t>
            </a:r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to describe DEEC-Tec’s Hierarchy Levels</a:t>
            </a:r>
            <a:endParaRPr lang="en-US" sz="36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99CAD1-10B8-C55D-1923-C40A2FBAC92C}"/>
              </a:ext>
            </a:extLst>
          </p:cNvPr>
          <p:cNvGrpSpPr/>
          <p:nvPr/>
        </p:nvGrpSpPr>
        <p:grpSpPr>
          <a:xfrm>
            <a:off x="0" y="1180202"/>
            <a:ext cx="4602610" cy="5068558"/>
            <a:chOff x="0" y="1180202"/>
            <a:chExt cx="4602610" cy="506855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8C4AD0B-1068-8035-8A13-607DB64D43AA}"/>
                </a:ext>
              </a:extLst>
            </p:cNvPr>
            <p:cNvSpPr txBox="1"/>
            <p:nvPr/>
          </p:nvSpPr>
          <p:spPr>
            <a:xfrm>
              <a:off x="0" y="1180202"/>
              <a:ext cx="36254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Still Water; Ocean Surface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5FB1D4F-C0D4-2E16-1887-AB77C594F364}"/>
                </a:ext>
              </a:extLst>
            </p:cNvPr>
            <p:cNvSpPr txBox="1"/>
            <p:nvPr/>
          </p:nvSpPr>
          <p:spPr>
            <a:xfrm>
              <a:off x="118204" y="3606274"/>
              <a:ext cx="43478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 Bottom Fixed Surging FlexWEC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B52F48E-4B83-1FFE-9EDF-235B0E5C1154}"/>
                </a:ext>
              </a:extLst>
            </p:cNvPr>
            <p:cNvCxnSpPr>
              <a:cxnSpLocks/>
            </p:cNvCxnSpPr>
            <p:nvPr/>
          </p:nvCxnSpPr>
          <p:spPr>
            <a:xfrm>
              <a:off x="2528047" y="1641867"/>
              <a:ext cx="451821" cy="247620"/>
            </a:xfrm>
            <a:prstGeom prst="straightConnector1">
              <a:avLst/>
            </a:prstGeom>
            <a:ln cap="rnd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FFBB2E8-AD67-856C-5467-947643745170}"/>
                </a:ext>
              </a:extLst>
            </p:cNvPr>
            <p:cNvCxnSpPr>
              <a:cxnSpLocks/>
            </p:cNvCxnSpPr>
            <p:nvPr/>
          </p:nvCxnSpPr>
          <p:spPr>
            <a:xfrm>
              <a:off x="3885303" y="4064080"/>
              <a:ext cx="717307" cy="541423"/>
            </a:xfrm>
            <a:prstGeom prst="straightConnector1">
              <a:avLst/>
            </a:prstGeom>
            <a:ln cap="rnd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B2D877-D8A6-05ED-C30A-357A29D1E24A}"/>
                </a:ext>
              </a:extLst>
            </p:cNvPr>
            <p:cNvSpPr txBox="1"/>
            <p:nvPr/>
          </p:nvSpPr>
          <p:spPr>
            <a:xfrm>
              <a:off x="2762155" y="5632021"/>
              <a:ext cx="13447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Seafloor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496DAC9-C5BE-2DB0-92F5-FD17344097E0}"/>
                </a:ext>
              </a:extLst>
            </p:cNvPr>
            <p:cNvCxnSpPr>
              <a:cxnSpLocks/>
            </p:cNvCxnSpPr>
            <p:nvPr/>
          </p:nvCxnSpPr>
          <p:spPr>
            <a:xfrm>
              <a:off x="4045005" y="5941000"/>
              <a:ext cx="557605" cy="307760"/>
            </a:xfrm>
            <a:prstGeom prst="straightConnector1">
              <a:avLst/>
            </a:prstGeom>
            <a:ln cap="rnd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9D48C5D-E080-817C-D149-D800444411DE}"/>
              </a:ext>
            </a:extLst>
          </p:cNvPr>
          <p:cNvSpPr txBox="1"/>
          <p:nvPr/>
        </p:nvSpPr>
        <p:spPr>
          <a:xfrm>
            <a:off x="7081415" y="2650213"/>
            <a:ext cx="510741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/>
              <a:t>Hierarchy Level </a:t>
            </a:r>
            <a:r>
              <a:rPr lang="en-US" sz="3200" b="1" u="sng"/>
              <a:t>3</a:t>
            </a:r>
            <a:r>
              <a:rPr lang="en-US" sz="2400" b="1"/>
              <a:t> </a:t>
            </a:r>
            <a:br>
              <a:rPr lang="en-US" sz="2400" b="1"/>
            </a:br>
            <a:r>
              <a:rPr lang="en-US" sz="2400" b="1"/>
              <a:t>Complete Ocean Wave Energy Converter</a:t>
            </a:r>
          </a:p>
          <a:p>
            <a:r>
              <a:rPr lang="en-US" sz="2400"/>
              <a:t>This is the highest level and represents an overall actual ocean wave energy converting structure.</a:t>
            </a:r>
          </a:p>
        </p:txBody>
      </p:sp>
    </p:spTree>
    <p:extLst>
      <p:ext uri="{BB962C8B-B14F-4D97-AF65-F5344CB8AC3E}">
        <p14:creationId xmlns:p14="http://schemas.microsoft.com/office/powerpoint/2010/main" val="55076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462C7-ABBE-99B4-584D-9FE2D556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Describing DEEC-Tec — Levels of Hierarchy</a:t>
            </a:r>
          </a:p>
        </p:txBody>
      </p:sp>
      <p:pic>
        <p:nvPicPr>
          <p:cNvPr id="12" name="Picture 11" descr="A picture containing table, worktable&#10;&#10;Description automatically generated">
            <a:extLst>
              <a:ext uri="{FF2B5EF4-FFF2-40B4-BE49-F238E27FC236}">
                <a16:creationId xmlns:a16="http://schemas.microsoft.com/office/drawing/2014/main" id="{E44F44A9-C07A-F3D4-4DFA-82559957D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 b="60000"/>
          <a:stretch/>
        </p:blipFill>
        <p:spPr>
          <a:xfrm>
            <a:off x="2026245" y="1046532"/>
            <a:ext cx="7733848" cy="1685910"/>
          </a:xfrm>
          <a:prstGeom prst="rect">
            <a:avLst/>
          </a:prstGeom>
        </p:spPr>
      </p:pic>
      <p:pic>
        <p:nvPicPr>
          <p:cNvPr id="4" name="Picture 3" descr="A picture containing table, worktable&#10;&#10;Description automatically generated">
            <a:extLst>
              <a:ext uri="{FF2B5EF4-FFF2-40B4-BE49-F238E27FC236}">
                <a16:creationId xmlns:a16="http://schemas.microsoft.com/office/drawing/2014/main" id="{CFCD8E64-6EA9-6A7D-A920-5F90A0C178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52"/>
          <a:stretch/>
        </p:blipFill>
        <p:spPr>
          <a:xfrm>
            <a:off x="2072522" y="2614108"/>
            <a:ext cx="8357042" cy="3627101"/>
          </a:xfrm>
          <a:prstGeom prst="rect">
            <a:avLst/>
          </a:prstGeom>
        </p:spPr>
      </p:pic>
      <p:pic>
        <p:nvPicPr>
          <p:cNvPr id="5" name="Picture 4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0E9A7698-FB83-D943-28EF-8E509689EC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08" y="2461787"/>
            <a:ext cx="2582009" cy="382010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265C57-2E6E-EF8A-0E24-514BC84E6DD9}"/>
              </a:ext>
            </a:extLst>
          </p:cNvPr>
          <p:cNvCxnSpPr>
            <a:cxnSpLocks/>
          </p:cNvCxnSpPr>
          <p:nvPr/>
        </p:nvCxnSpPr>
        <p:spPr>
          <a:xfrm flipV="1">
            <a:off x="4625788" y="6174889"/>
            <a:ext cx="2140772" cy="107003"/>
          </a:xfrm>
          <a:prstGeom prst="line">
            <a:avLst/>
          </a:prstGeom>
          <a:ln w="130175" cap="rnd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044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green, computer&#10;&#10;Description automatically generated">
            <a:extLst>
              <a:ext uri="{FF2B5EF4-FFF2-40B4-BE49-F238E27FC236}">
                <a16:creationId xmlns:a16="http://schemas.microsoft.com/office/drawing/2014/main" id="{0F45DACE-97E2-118E-1FBD-DCE6F289A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47" y="2453626"/>
            <a:ext cx="2747853" cy="37875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2462C7-ABBE-99B4-584D-9FE2D556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Describing DEEC-Tec — Levels of Hierarchy</a:t>
            </a:r>
          </a:p>
        </p:txBody>
      </p:sp>
      <p:pic>
        <p:nvPicPr>
          <p:cNvPr id="12" name="Picture 11" descr="A picture containing table, worktable&#10;&#10;Description automatically generated">
            <a:extLst>
              <a:ext uri="{FF2B5EF4-FFF2-40B4-BE49-F238E27FC236}">
                <a16:creationId xmlns:a16="http://schemas.microsoft.com/office/drawing/2014/main" id="{E44F44A9-C07A-F3D4-4DFA-82559957D5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 b="60000"/>
          <a:stretch/>
        </p:blipFill>
        <p:spPr>
          <a:xfrm>
            <a:off x="2026245" y="1046532"/>
            <a:ext cx="7733848" cy="1685910"/>
          </a:xfrm>
          <a:prstGeom prst="rect">
            <a:avLst/>
          </a:prstGeom>
        </p:spPr>
      </p:pic>
      <p:pic>
        <p:nvPicPr>
          <p:cNvPr id="4" name="Picture 3" descr="A picture containing table, worktable&#10;&#10;Description automatically generated">
            <a:extLst>
              <a:ext uri="{FF2B5EF4-FFF2-40B4-BE49-F238E27FC236}">
                <a16:creationId xmlns:a16="http://schemas.microsoft.com/office/drawing/2014/main" id="{CFCD8E64-6EA9-6A7D-A920-5F90A0C178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2" t="38952" r="39439"/>
          <a:stretch/>
        </p:blipFill>
        <p:spPr>
          <a:xfrm>
            <a:off x="4292301" y="2614108"/>
            <a:ext cx="2841354" cy="362710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265C57-2E6E-EF8A-0E24-514BC84E6DD9}"/>
              </a:ext>
            </a:extLst>
          </p:cNvPr>
          <p:cNvCxnSpPr>
            <a:cxnSpLocks/>
          </p:cNvCxnSpPr>
          <p:nvPr/>
        </p:nvCxnSpPr>
        <p:spPr>
          <a:xfrm flipV="1">
            <a:off x="4625788" y="6174889"/>
            <a:ext cx="2140772" cy="107003"/>
          </a:xfrm>
          <a:prstGeom prst="line">
            <a:avLst/>
          </a:prstGeom>
          <a:ln w="130175" cap="rnd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00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068FB1-1995-E54D-B7B8-2CBB0B74A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76485" y="6570309"/>
            <a:ext cx="415762" cy="253469"/>
          </a:xfrm>
          <a:prstGeom prst="rect">
            <a:avLst/>
          </a:prstGeom>
        </p:spPr>
        <p:txBody>
          <a:bodyPr/>
          <a:lstStyle/>
          <a:p>
            <a:pPr defTabSz="554326"/>
            <a:fld id="{00D414F6-50DE-7C4D-9647-F708F2004FA6}" type="slidenum">
              <a:rPr lang="en-US" sz="1092">
                <a:solidFill>
                  <a:prstClr val="white"/>
                </a:solidFill>
              </a:rPr>
              <a:pPr defTabSz="554326"/>
              <a:t>2</a:t>
            </a:fld>
            <a:endParaRPr lang="en-US" sz="1092">
              <a:solidFill>
                <a:prstClr val="white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96B7A85-8C4B-4344-A8FC-D54F2CBCCA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8286" y="1303997"/>
            <a:ext cx="9089392" cy="4342397"/>
          </a:xfrm>
        </p:spPr>
        <p:txBody>
          <a:bodyPr/>
          <a:lstStyle/>
          <a:p>
            <a:pPr marL="346454" indent="-346454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en-US" sz="2799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Everyone is joined in listen-only mode</a:t>
            </a:r>
          </a:p>
          <a:p>
            <a:pPr marL="346454" indent="-346454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en-US" sz="2799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Audio Issues?—Try connecting over the phone </a:t>
            </a:r>
          </a:p>
          <a:p>
            <a:pPr marL="346454" indent="-346454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en-US" sz="2799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If that doesn’t work, visit the </a:t>
            </a:r>
            <a:r>
              <a:rPr lang="en-US" sz="2799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Zoom Help Center webpage</a:t>
            </a:r>
            <a:endParaRPr lang="en-US" sz="2799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6454" indent="-346454">
              <a:spcBef>
                <a:spcPts val="606"/>
              </a:spcBef>
              <a:spcAft>
                <a:spcPts val="364"/>
              </a:spcAft>
              <a:buFont typeface="Arial" panose="020B0604020202020204" pitchFamily="34" charset="0"/>
              <a:buChar char="•"/>
            </a:pPr>
            <a:r>
              <a:rPr lang="en-US" sz="2799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Q&amp;A—Submit your questions using the chat box</a:t>
            </a:r>
            <a:endParaRPr lang="en-US" sz="2667"/>
          </a:p>
          <a:p>
            <a:pPr>
              <a:lnSpc>
                <a:spcPct val="90000"/>
              </a:lnSpc>
              <a:spcBef>
                <a:spcPts val="606"/>
              </a:spcBef>
            </a:pPr>
            <a:endParaRPr lang="en-US" sz="1697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5FB33444-7E79-2F41-B5D5-93CC9511713A}"/>
              </a:ext>
            </a:extLst>
          </p:cNvPr>
          <p:cNvSpPr txBox="1">
            <a:spLocks/>
          </p:cNvSpPr>
          <p:nvPr/>
        </p:nvSpPr>
        <p:spPr>
          <a:xfrm>
            <a:off x="720074" y="4237425"/>
            <a:ext cx="5004772" cy="4665767"/>
          </a:xfrm>
          <a:prstGeom prst="rect">
            <a:avLst/>
          </a:prstGeom>
        </p:spPr>
        <p:txBody>
          <a:bodyPr lIns="0" tIns="0" rIns="0" bIns="0"/>
          <a:lstStyle>
            <a:lvl1pPr marL="0" eaLnBrk="1" hangingPunct="1">
              <a:defRPr sz="4800" b="0" i="0"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defTabSz="554326"/>
            <a:endParaRPr lang="en-US" sz="1455">
              <a:solidFill>
                <a:prstClr val="black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1A08D6-0770-B98F-D37F-9096B3808569}"/>
              </a:ext>
            </a:extLst>
          </p:cNvPr>
          <p:cNvSpPr txBox="1">
            <a:spLocks/>
          </p:cNvSpPr>
          <p:nvPr/>
        </p:nvSpPr>
        <p:spPr bwMode="auto">
          <a:xfrm>
            <a:off x="0" y="0"/>
            <a:ext cx="12188824" cy="861741"/>
          </a:xfrm>
          <a:prstGeom prst="rect">
            <a:avLst/>
          </a:prstGeom>
          <a:solidFill>
            <a:srgbClr val="43BDBB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457200" tIns="274320" rIns="457200" bIns="274320" numCol="1" anchor="ctr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lang="en-US" sz="3486" b="0" i="0" kern="1200">
                <a:solidFill>
                  <a:schemeClr val="bg1"/>
                </a:solidFill>
                <a:latin typeface="Franklin Gothic Medium"/>
                <a:ea typeface="ヒラギノ角ゴ Pro W3" charset="0"/>
                <a:cs typeface="Franklin Gothic Medium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300" b="1">
                <a:solidFill>
                  <a:srgbClr val="007934"/>
                </a:solidFill>
                <a:latin typeface="Franklin Gothic Medium" charset="0"/>
                <a:ea typeface="ヒラギノ角ゴ Pro W3" charset="0"/>
              </a:defRPr>
            </a:lvl9pPr>
          </a:lstStyle>
          <a:p>
            <a:r>
              <a:rPr lang="en-US" sz="3200"/>
              <a:t>Webinar Logistics</a:t>
            </a:r>
          </a:p>
        </p:txBody>
      </p:sp>
    </p:spTree>
    <p:extLst>
      <p:ext uri="{BB962C8B-B14F-4D97-AF65-F5344CB8AC3E}">
        <p14:creationId xmlns:p14="http://schemas.microsoft.com/office/powerpoint/2010/main" val="21390629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462C7-ABBE-99B4-584D-9FE2D556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Describing DEEC-Tec — Levels of Hierarchy</a:t>
            </a:r>
          </a:p>
        </p:txBody>
      </p:sp>
      <p:pic>
        <p:nvPicPr>
          <p:cNvPr id="12" name="Picture 11" descr="A picture containing table, worktable&#10;&#10;Description automatically generated">
            <a:extLst>
              <a:ext uri="{FF2B5EF4-FFF2-40B4-BE49-F238E27FC236}">
                <a16:creationId xmlns:a16="http://schemas.microsoft.com/office/drawing/2014/main" id="{E44F44A9-C07A-F3D4-4DFA-82559957D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 b="60000"/>
          <a:stretch/>
        </p:blipFill>
        <p:spPr>
          <a:xfrm>
            <a:off x="2026245" y="1046532"/>
            <a:ext cx="7733848" cy="1685910"/>
          </a:xfrm>
          <a:prstGeom prst="rect">
            <a:avLst/>
          </a:prstGeom>
        </p:spPr>
      </p:pic>
      <p:pic>
        <p:nvPicPr>
          <p:cNvPr id="5" name="Picture 4" descr="A picture containing green, computer&#10;&#10;Description automatically generated">
            <a:extLst>
              <a:ext uri="{FF2B5EF4-FFF2-40B4-BE49-F238E27FC236}">
                <a16:creationId xmlns:a16="http://schemas.microsoft.com/office/drawing/2014/main" id="{61984C6E-51C4-9833-E7A6-FEBC93122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47" y="2453626"/>
            <a:ext cx="2747853" cy="378758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265C57-2E6E-EF8A-0E24-514BC84E6DD9}"/>
              </a:ext>
            </a:extLst>
          </p:cNvPr>
          <p:cNvCxnSpPr>
            <a:cxnSpLocks/>
          </p:cNvCxnSpPr>
          <p:nvPr/>
        </p:nvCxnSpPr>
        <p:spPr>
          <a:xfrm flipV="1">
            <a:off x="4625788" y="6174889"/>
            <a:ext cx="2140772" cy="107003"/>
          </a:xfrm>
          <a:prstGeom prst="line">
            <a:avLst/>
          </a:prstGeom>
          <a:ln w="130175" cap="rnd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A21004C-14A7-F370-5B72-FC919A820727}"/>
              </a:ext>
            </a:extLst>
          </p:cNvPr>
          <p:cNvSpPr txBox="1"/>
          <p:nvPr/>
        </p:nvSpPr>
        <p:spPr>
          <a:xfrm>
            <a:off x="7133654" y="2732442"/>
            <a:ext cx="50551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/>
              <a:t>Hierarchy Level </a:t>
            </a:r>
            <a:r>
              <a:rPr lang="en-US" sz="3200" b="1" u="sng"/>
              <a:t>2</a:t>
            </a:r>
            <a:br>
              <a:rPr lang="en-US" sz="2400" b="1" u="sng"/>
            </a:br>
            <a:r>
              <a:rPr lang="en-US" sz="2400" b="1"/>
              <a:t>DEEC-Tec Metamaterials</a:t>
            </a:r>
          </a:p>
          <a:p>
            <a:r>
              <a:rPr lang="en-US" sz="2400"/>
              <a:t>This level represents the various DEEC-Tec “building materials/frameworks” used to create an overall energy converting structure.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89D6ADB6-390E-30C5-0244-87139FA385E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51" y="2997286"/>
            <a:ext cx="995527" cy="1683022"/>
          </a:xfrm>
          <a:prstGeom prst="rect">
            <a:avLst/>
          </a:prstGeom>
        </p:spPr>
      </p:pic>
      <p:pic>
        <p:nvPicPr>
          <p:cNvPr id="10" name="Picture 9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5B6C80AE-08E1-4CB3-E525-F94E871744E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118" y="4050207"/>
            <a:ext cx="880336" cy="155167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7A5006C-725E-87BB-2264-3A8036F3BA8A}"/>
              </a:ext>
            </a:extLst>
          </p:cNvPr>
          <p:cNvCxnSpPr>
            <a:cxnSpLocks/>
          </p:cNvCxnSpPr>
          <p:nvPr/>
        </p:nvCxnSpPr>
        <p:spPr>
          <a:xfrm>
            <a:off x="1936132" y="3508278"/>
            <a:ext cx="3483004" cy="115015"/>
          </a:xfrm>
          <a:prstGeom prst="straightConnector1">
            <a:avLst/>
          </a:prstGeom>
          <a:ln w="28575" cap="rnd">
            <a:solidFill>
              <a:schemeClr val="tx1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E250BAD-C978-D072-00AA-A012F72B4B22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3282454" y="4826043"/>
            <a:ext cx="1526214" cy="555246"/>
          </a:xfrm>
          <a:prstGeom prst="straightConnector1">
            <a:avLst/>
          </a:prstGeom>
          <a:ln cap="rnd">
            <a:solidFill>
              <a:schemeClr val="tx1"/>
            </a:solidFill>
            <a:tailEnd type="oval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120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0838E3-5DC0-D708-DC5F-FC1BA7B1E222}"/>
              </a:ext>
            </a:extLst>
          </p:cNvPr>
          <p:cNvSpPr/>
          <p:nvPr/>
        </p:nvSpPr>
        <p:spPr>
          <a:xfrm>
            <a:off x="156187" y="2453625"/>
            <a:ext cx="4102506" cy="396868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2462C7-ABBE-99B4-584D-9FE2D556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Describing DEEC-Tec — Levels of Hierarchy</a:t>
            </a:r>
          </a:p>
        </p:txBody>
      </p:sp>
      <p:pic>
        <p:nvPicPr>
          <p:cNvPr id="12" name="Picture 11" descr="A picture containing table, worktable&#10;&#10;Description automatically generated">
            <a:extLst>
              <a:ext uri="{FF2B5EF4-FFF2-40B4-BE49-F238E27FC236}">
                <a16:creationId xmlns:a16="http://schemas.microsoft.com/office/drawing/2014/main" id="{E44F44A9-C07A-F3D4-4DFA-82559957D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 b="60000"/>
          <a:stretch/>
        </p:blipFill>
        <p:spPr>
          <a:xfrm>
            <a:off x="2026245" y="1046532"/>
            <a:ext cx="7733848" cy="1685910"/>
          </a:xfrm>
          <a:prstGeom prst="rect">
            <a:avLst/>
          </a:prstGeom>
        </p:spPr>
      </p:pic>
      <p:pic>
        <p:nvPicPr>
          <p:cNvPr id="5" name="Picture 4" descr="A picture containing green, computer&#10;&#10;Description automatically generated">
            <a:extLst>
              <a:ext uri="{FF2B5EF4-FFF2-40B4-BE49-F238E27FC236}">
                <a16:creationId xmlns:a16="http://schemas.microsoft.com/office/drawing/2014/main" id="{61984C6E-51C4-9833-E7A6-FEBC93122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47" y="2453626"/>
            <a:ext cx="2747853" cy="3787583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265C57-2E6E-EF8A-0E24-514BC84E6DD9}"/>
              </a:ext>
            </a:extLst>
          </p:cNvPr>
          <p:cNvCxnSpPr>
            <a:cxnSpLocks/>
          </p:cNvCxnSpPr>
          <p:nvPr/>
        </p:nvCxnSpPr>
        <p:spPr>
          <a:xfrm flipV="1">
            <a:off x="4625788" y="6174889"/>
            <a:ext cx="2140772" cy="107003"/>
          </a:xfrm>
          <a:prstGeom prst="line">
            <a:avLst/>
          </a:prstGeom>
          <a:ln w="130175" cap="rnd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A21004C-14A7-F370-5B72-FC919A820727}"/>
              </a:ext>
            </a:extLst>
          </p:cNvPr>
          <p:cNvSpPr txBox="1"/>
          <p:nvPr/>
        </p:nvSpPr>
        <p:spPr>
          <a:xfrm>
            <a:off x="7133654" y="2732442"/>
            <a:ext cx="505517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/>
              <a:t>Hierarchy Level </a:t>
            </a:r>
            <a:r>
              <a:rPr lang="en-US" sz="3200" b="1" u="sng"/>
              <a:t>2</a:t>
            </a:r>
            <a:br>
              <a:rPr lang="en-US" sz="2400" b="1" u="sng"/>
            </a:br>
            <a:r>
              <a:rPr lang="en-US" sz="2400" b="1"/>
              <a:t>DEEC-Tec Metamaterials</a:t>
            </a:r>
          </a:p>
          <a:p>
            <a:r>
              <a:rPr lang="en-US" sz="2400"/>
              <a:t>This level represents the various DEEC-Tec “building materials/frameworks” used to create an overall energy converting structure.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89D6ADB6-390E-30C5-0244-87139FA385E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51" y="2997286"/>
            <a:ext cx="995527" cy="1683022"/>
          </a:xfrm>
          <a:prstGeom prst="rect">
            <a:avLst/>
          </a:prstGeom>
        </p:spPr>
      </p:pic>
      <p:pic>
        <p:nvPicPr>
          <p:cNvPr id="10" name="Picture 9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5B6C80AE-08E1-4CB3-E525-F94E871744E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118" y="4050207"/>
            <a:ext cx="880336" cy="1551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6DE070-F285-C41A-8556-DE3E939E75C4}"/>
              </a:ext>
            </a:extLst>
          </p:cNvPr>
          <p:cNvSpPr txBox="1"/>
          <p:nvPr/>
        </p:nvSpPr>
        <p:spPr>
          <a:xfrm>
            <a:off x="383785" y="5688931"/>
            <a:ext cx="3786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This converter is made from two varieties of DEEC-Tec Metamaterials</a:t>
            </a:r>
          </a:p>
        </p:txBody>
      </p:sp>
    </p:spTree>
    <p:extLst>
      <p:ext uri="{BB962C8B-B14F-4D97-AF65-F5344CB8AC3E}">
        <p14:creationId xmlns:p14="http://schemas.microsoft.com/office/powerpoint/2010/main" val="85651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0838E3-5DC0-D708-DC5F-FC1BA7B1E222}"/>
              </a:ext>
            </a:extLst>
          </p:cNvPr>
          <p:cNvSpPr/>
          <p:nvPr/>
        </p:nvSpPr>
        <p:spPr>
          <a:xfrm>
            <a:off x="156187" y="2453625"/>
            <a:ext cx="4102506" cy="396868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2462C7-ABBE-99B4-584D-9FE2D556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Describing DEEC-Tec — Levels of Hierarchy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21004C-14A7-F370-5B72-FC919A820727}"/>
              </a:ext>
            </a:extLst>
          </p:cNvPr>
          <p:cNvSpPr txBox="1"/>
          <p:nvPr/>
        </p:nvSpPr>
        <p:spPr>
          <a:xfrm>
            <a:off x="7359565" y="3240993"/>
            <a:ext cx="50551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/>
              <a:t>Hierarchy Level </a:t>
            </a:r>
            <a:r>
              <a:rPr lang="en-US" sz="3200" b="1" u="sng"/>
              <a:t>1</a:t>
            </a:r>
            <a:br>
              <a:rPr lang="en-US" sz="2400" b="1" u="sng"/>
            </a:br>
            <a:r>
              <a:rPr lang="en-US" sz="2400" b="1"/>
              <a:t>Individual Distributed Embedded Energy Converters</a:t>
            </a:r>
          </a:p>
          <a:p>
            <a:r>
              <a:rPr lang="en-US" sz="2400"/>
              <a:t>This level represents base components – they are energy transducers capable of distribution and/or embedment with others to create DEEC-Tec metamaterials.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89D6ADB6-390E-30C5-0244-87139FA385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51" y="2997286"/>
            <a:ext cx="995527" cy="1683022"/>
          </a:xfrm>
          <a:prstGeom prst="rect">
            <a:avLst/>
          </a:prstGeom>
        </p:spPr>
      </p:pic>
      <p:pic>
        <p:nvPicPr>
          <p:cNvPr id="10" name="Picture 9" descr="A picture containing indoor, close&#10;&#10;Description automatically generated">
            <a:extLst>
              <a:ext uri="{FF2B5EF4-FFF2-40B4-BE49-F238E27FC236}">
                <a16:creationId xmlns:a16="http://schemas.microsoft.com/office/drawing/2014/main" id="{5B6C80AE-08E1-4CB3-E525-F94E871744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118" y="4050207"/>
            <a:ext cx="880336" cy="15516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D6DE070-F285-C41A-8556-DE3E939E75C4}"/>
              </a:ext>
            </a:extLst>
          </p:cNvPr>
          <p:cNvSpPr txBox="1"/>
          <p:nvPr/>
        </p:nvSpPr>
        <p:spPr>
          <a:xfrm>
            <a:off x="383785" y="5688931"/>
            <a:ext cx="3786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This converter is made from two varieties of DEEC-Tec Metamaterials</a:t>
            </a:r>
          </a:p>
        </p:txBody>
      </p:sp>
      <p:pic>
        <p:nvPicPr>
          <p:cNvPr id="4" name="Picture 3" descr="Icon&#10;&#10;Description automatically generated with low confidence">
            <a:extLst>
              <a:ext uri="{FF2B5EF4-FFF2-40B4-BE49-F238E27FC236}">
                <a16:creationId xmlns:a16="http://schemas.microsoft.com/office/drawing/2014/main" id="{B642823B-9C24-CB08-9FAD-782C8E1FD6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282" y="963253"/>
            <a:ext cx="6287193" cy="17146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D4082A-539E-629D-898C-5F45F4E9C661}"/>
              </a:ext>
            </a:extLst>
          </p:cNvPr>
          <p:cNvSpPr txBox="1"/>
          <p:nvPr/>
        </p:nvSpPr>
        <p:spPr>
          <a:xfrm>
            <a:off x="4216995" y="2552016"/>
            <a:ext cx="7885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Pictorial Representations of Individual Distributed Embedded Energy Converters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B3E58B0-551D-C132-B950-F8A93B4AB3CD}"/>
              </a:ext>
            </a:extLst>
          </p:cNvPr>
          <p:cNvCxnSpPr>
            <a:cxnSpLocks/>
          </p:cNvCxnSpPr>
          <p:nvPr/>
        </p:nvCxnSpPr>
        <p:spPr>
          <a:xfrm flipV="1">
            <a:off x="2402118" y="1420009"/>
            <a:ext cx="1051087" cy="1387784"/>
          </a:xfrm>
          <a:prstGeom prst="straightConnector1">
            <a:avLst/>
          </a:prstGeom>
          <a:ln w="28575" cap="rnd">
            <a:solidFill>
              <a:schemeClr val="tx1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25270FF-50E6-D66D-77A2-67DFB3FCBC8F}"/>
              </a:ext>
            </a:extLst>
          </p:cNvPr>
          <p:cNvCxnSpPr>
            <a:cxnSpLocks/>
          </p:cNvCxnSpPr>
          <p:nvPr/>
        </p:nvCxnSpPr>
        <p:spPr>
          <a:xfrm flipV="1">
            <a:off x="3700631" y="3722146"/>
            <a:ext cx="2689411" cy="958162"/>
          </a:xfrm>
          <a:prstGeom prst="straightConnector1">
            <a:avLst/>
          </a:prstGeom>
          <a:ln w="28575" cap="rnd">
            <a:solidFill>
              <a:schemeClr val="tx1"/>
            </a:solidFill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153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13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encil&#10;&#10;Description automatically generated with low confidence">
            <a:extLst>
              <a:ext uri="{FF2B5EF4-FFF2-40B4-BE49-F238E27FC236}">
                <a16:creationId xmlns:a16="http://schemas.microsoft.com/office/drawing/2014/main" id="{0DBAAB49-D7E0-A3A4-6C80-8100679B1D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16" y="304900"/>
            <a:ext cx="7805964" cy="59579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2462C7-ABBE-99B4-584D-9FE2D556A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1071933"/>
          </a:xfrm>
        </p:spPr>
        <p:txBody>
          <a:bodyPr/>
          <a:lstStyle/>
          <a:p>
            <a:r>
              <a:rPr lang="en-US"/>
              <a:t>Describing DEEC-Tec — Levels of Hierarchy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265C57-2E6E-EF8A-0E24-514BC84E6DD9}"/>
              </a:ext>
            </a:extLst>
          </p:cNvPr>
          <p:cNvCxnSpPr>
            <a:cxnSpLocks/>
          </p:cNvCxnSpPr>
          <p:nvPr/>
        </p:nvCxnSpPr>
        <p:spPr>
          <a:xfrm flipV="1">
            <a:off x="4625788" y="6174889"/>
            <a:ext cx="2140772" cy="107003"/>
          </a:xfrm>
          <a:prstGeom prst="line">
            <a:avLst/>
          </a:prstGeom>
          <a:ln w="130175" cap="rnd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A89C023-5FEC-94FD-7C4B-51122ED1BBC8}"/>
              </a:ext>
            </a:extLst>
          </p:cNvPr>
          <p:cNvSpPr txBox="1"/>
          <p:nvPr/>
        </p:nvSpPr>
        <p:spPr>
          <a:xfrm>
            <a:off x="1280721" y="2100080"/>
            <a:ext cx="1812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Ocean Wave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D448C3-D3F1-E249-BBFF-C96E0CBBBF85}"/>
              </a:ext>
            </a:extLst>
          </p:cNvPr>
          <p:cNvCxnSpPr>
            <a:cxnSpLocks/>
          </p:cNvCxnSpPr>
          <p:nvPr/>
        </p:nvCxnSpPr>
        <p:spPr>
          <a:xfrm>
            <a:off x="3039660" y="2351871"/>
            <a:ext cx="808728" cy="399883"/>
          </a:xfrm>
          <a:prstGeom prst="straightConnector1">
            <a:avLst/>
          </a:prstGeom>
          <a:ln cap="rnd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53290C6-E3C1-DC06-9469-CD15A586ECF0}"/>
              </a:ext>
            </a:extLst>
          </p:cNvPr>
          <p:cNvSpPr txBox="1"/>
          <p:nvPr/>
        </p:nvSpPr>
        <p:spPr>
          <a:xfrm>
            <a:off x="9012757" y="2380856"/>
            <a:ext cx="30092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</a:rPr>
              <a:t>Wave energy converting structure being dynamically deformed by ocean waves.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0EE873C-8B7E-639F-DED8-1862B37728EF}"/>
              </a:ext>
            </a:extLst>
          </p:cNvPr>
          <p:cNvCxnSpPr>
            <a:cxnSpLocks/>
          </p:cNvCxnSpPr>
          <p:nvPr/>
        </p:nvCxnSpPr>
        <p:spPr>
          <a:xfrm flipH="1">
            <a:off x="8186569" y="3350352"/>
            <a:ext cx="798935" cy="539631"/>
          </a:xfrm>
          <a:prstGeom prst="straightConnector1">
            <a:avLst/>
          </a:prstGeom>
          <a:ln cap="rnd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87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A14DFB-F5D9-079D-34B6-3B9DDF9101D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987" y="1382638"/>
            <a:ext cx="3479528" cy="1957235"/>
          </a:xfrm>
          <a:prstGeom prst="rect">
            <a:avLst/>
          </a:prstGeom>
        </p:spPr>
      </p:pic>
      <p:pic>
        <p:nvPicPr>
          <p:cNvPr id="6" name="Picture 5" descr="Chart, bubble chart&#10;&#10;Description automatically generated">
            <a:extLst>
              <a:ext uri="{FF2B5EF4-FFF2-40B4-BE49-F238E27FC236}">
                <a16:creationId xmlns:a16="http://schemas.microsoft.com/office/drawing/2014/main" id="{90E0BC01-390F-EDC1-D938-8D6AC5C703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8" t="4359" r="17277" b="2599"/>
          <a:stretch/>
        </p:blipFill>
        <p:spPr>
          <a:xfrm>
            <a:off x="230672" y="1659247"/>
            <a:ext cx="3662680" cy="46069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FE6418-751B-ACB0-C067-084B8E09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0"/>
            <a:ext cx="12188824" cy="517974"/>
          </a:xfrm>
        </p:spPr>
        <p:txBody>
          <a:bodyPr/>
          <a:lstStyle/>
          <a:p>
            <a:pPr algn="ctr"/>
            <a:r>
              <a:rPr lang="en-US"/>
              <a:t>The DEEC - Tec Domain is Vast!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4AB54-90F1-EBFB-163D-FF8C46391BC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113" y="465221"/>
            <a:ext cx="12188823" cy="988453"/>
          </a:xfrm>
        </p:spPr>
        <p:txBody>
          <a:bodyPr/>
          <a:lstStyle/>
          <a:p>
            <a:pPr marL="0" indent="0">
              <a:buNone/>
            </a:pPr>
            <a:r>
              <a:rPr lang="en-US" sz="2400"/>
              <a:t>There are many unknown possibilities leveraging any number of technology domains—especially in terms innovating DEECs and DEEC-Tec metamaterials:</a:t>
            </a:r>
            <a:endParaRPr lang="en-US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2B76232-1ECD-01FF-0516-320218023C7D}"/>
              </a:ext>
            </a:extLst>
          </p:cNvPr>
          <p:cNvSpPr/>
          <p:nvPr/>
        </p:nvSpPr>
        <p:spPr>
          <a:xfrm>
            <a:off x="4457979" y="3763740"/>
            <a:ext cx="2006448" cy="450556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96FFD71-7DC2-46F4-838E-AF70203C451A}"/>
              </a:ext>
            </a:extLst>
          </p:cNvPr>
          <p:cNvGrpSpPr/>
          <p:nvPr/>
        </p:nvGrpSpPr>
        <p:grpSpPr>
          <a:xfrm>
            <a:off x="3655328" y="2652135"/>
            <a:ext cx="929640" cy="865425"/>
            <a:chOff x="3597566" y="2661958"/>
            <a:chExt cx="929640" cy="86542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FFE78E9-BFEB-93D5-C861-918583042B3D}"/>
                </a:ext>
              </a:extLst>
            </p:cNvPr>
            <p:cNvSpPr/>
            <p:nvPr/>
          </p:nvSpPr>
          <p:spPr>
            <a:xfrm>
              <a:off x="3630374" y="2661958"/>
              <a:ext cx="865425" cy="86542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58B55D-D55E-1C88-7A19-C21E2BDC5E90}"/>
                </a:ext>
              </a:extLst>
            </p:cNvPr>
            <p:cNvSpPr txBox="1"/>
            <p:nvPr/>
          </p:nvSpPr>
          <p:spPr>
            <a:xfrm>
              <a:off x="3597566" y="2876746"/>
              <a:ext cx="92964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Variable</a:t>
              </a:r>
              <a:br>
                <a:rPr lang="en-US" sz="1100" b="1"/>
              </a:br>
              <a:r>
                <a:rPr lang="en-US" sz="1100" b="1"/>
                <a:t>Capacitance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27C7A53-B765-8825-0297-76280343E12D}"/>
              </a:ext>
            </a:extLst>
          </p:cNvPr>
          <p:cNvGrpSpPr/>
          <p:nvPr/>
        </p:nvGrpSpPr>
        <p:grpSpPr>
          <a:xfrm>
            <a:off x="3491026" y="5115224"/>
            <a:ext cx="1046549" cy="883515"/>
            <a:chOff x="3438050" y="5344315"/>
            <a:chExt cx="1046549" cy="88351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9DD0F38-503B-97BF-DEB3-70A6D81BA51C}"/>
                </a:ext>
              </a:extLst>
            </p:cNvPr>
            <p:cNvSpPr/>
            <p:nvPr/>
          </p:nvSpPr>
          <p:spPr>
            <a:xfrm>
              <a:off x="3519568" y="5344315"/>
              <a:ext cx="883515" cy="883515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2180E1-DF0D-6C1E-17D3-8187EE2DCEDD}"/>
                </a:ext>
              </a:extLst>
            </p:cNvPr>
            <p:cNvSpPr txBox="1"/>
            <p:nvPr/>
          </p:nvSpPr>
          <p:spPr>
            <a:xfrm>
              <a:off x="3438050" y="5574502"/>
              <a:ext cx="104654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Faraday’s Law of Induction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F6AC831-D1C3-B1AE-6D7A-FF068B9A3747}"/>
              </a:ext>
            </a:extLst>
          </p:cNvPr>
          <p:cNvGrpSpPr/>
          <p:nvPr/>
        </p:nvGrpSpPr>
        <p:grpSpPr>
          <a:xfrm>
            <a:off x="719066" y="1727904"/>
            <a:ext cx="929640" cy="787273"/>
            <a:chOff x="655566" y="2020004"/>
            <a:chExt cx="929640" cy="787273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A361E5B-A8F6-20AC-50D8-3D36B861C8B8}"/>
                </a:ext>
              </a:extLst>
            </p:cNvPr>
            <p:cNvSpPr/>
            <p:nvPr/>
          </p:nvSpPr>
          <p:spPr>
            <a:xfrm>
              <a:off x="727527" y="2020004"/>
              <a:ext cx="787273" cy="78727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6B7D69-D832-37F3-764A-479BA8549EE5}"/>
                </a:ext>
              </a:extLst>
            </p:cNvPr>
            <p:cNvSpPr txBox="1"/>
            <p:nvPr/>
          </p:nvSpPr>
          <p:spPr>
            <a:xfrm>
              <a:off x="655566" y="2198198"/>
              <a:ext cx="92964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Structural</a:t>
              </a:r>
              <a:br>
                <a:rPr lang="en-US" sz="1100" b="1"/>
              </a:br>
              <a:r>
                <a:rPr lang="en-US" sz="1100" b="1"/>
                <a:t>Vibration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DA08E14-B417-D9D9-F30E-260EF33A0409}"/>
              </a:ext>
            </a:extLst>
          </p:cNvPr>
          <p:cNvGrpSpPr/>
          <p:nvPr/>
        </p:nvGrpSpPr>
        <p:grpSpPr>
          <a:xfrm>
            <a:off x="2558530" y="2000109"/>
            <a:ext cx="511008" cy="452588"/>
            <a:chOff x="2556042" y="2065915"/>
            <a:chExt cx="511008" cy="45258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0545256-A68F-2CFF-F0A3-DC78E1ABC750}"/>
                </a:ext>
              </a:extLst>
            </p:cNvPr>
            <p:cNvSpPr/>
            <p:nvPr/>
          </p:nvSpPr>
          <p:spPr>
            <a:xfrm>
              <a:off x="2585252" y="2065915"/>
              <a:ext cx="452588" cy="45258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677250A-8504-5ADA-0378-3F6B5C7DEC68}"/>
                </a:ext>
              </a:extLst>
            </p:cNvPr>
            <p:cNvSpPr txBox="1"/>
            <p:nvPr/>
          </p:nvSpPr>
          <p:spPr>
            <a:xfrm>
              <a:off x="2556042" y="2152030"/>
              <a:ext cx="5110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3EF3E6E-423B-9763-2183-71D9E76CF40F}"/>
              </a:ext>
            </a:extLst>
          </p:cNvPr>
          <p:cNvGrpSpPr/>
          <p:nvPr/>
        </p:nvGrpSpPr>
        <p:grpSpPr>
          <a:xfrm>
            <a:off x="3712448" y="4395194"/>
            <a:ext cx="511008" cy="452588"/>
            <a:chOff x="2556042" y="2065915"/>
            <a:chExt cx="511008" cy="452588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260D63-7B21-035E-679C-2DE9A40CAAE2}"/>
                </a:ext>
              </a:extLst>
            </p:cNvPr>
            <p:cNvSpPr/>
            <p:nvPr/>
          </p:nvSpPr>
          <p:spPr>
            <a:xfrm>
              <a:off x="2585252" y="2065915"/>
              <a:ext cx="452588" cy="45258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1E772D8-CA0B-523A-2182-6DB7E3630DA6}"/>
                </a:ext>
              </a:extLst>
            </p:cNvPr>
            <p:cNvSpPr txBox="1"/>
            <p:nvPr/>
          </p:nvSpPr>
          <p:spPr>
            <a:xfrm>
              <a:off x="2556042" y="2152030"/>
              <a:ext cx="5110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?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2EAF3AA-5DB3-31AF-508E-AC67B6D9CF03}"/>
              </a:ext>
            </a:extLst>
          </p:cNvPr>
          <p:cNvGrpSpPr/>
          <p:nvPr/>
        </p:nvGrpSpPr>
        <p:grpSpPr>
          <a:xfrm>
            <a:off x="130889" y="2419943"/>
            <a:ext cx="954067" cy="686141"/>
            <a:chOff x="3773354" y="3550368"/>
            <a:chExt cx="1228511" cy="88351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083D486-DEAD-A297-56CF-5605C83193D9}"/>
                </a:ext>
              </a:extLst>
            </p:cNvPr>
            <p:cNvSpPr/>
            <p:nvPr/>
          </p:nvSpPr>
          <p:spPr>
            <a:xfrm>
              <a:off x="3808705" y="3550368"/>
              <a:ext cx="1111261" cy="88351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97AFAA4-5363-509F-A6EB-7A6A59B10372}"/>
                </a:ext>
              </a:extLst>
            </p:cNvPr>
            <p:cNvSpPr txBox="1"/>
            <p:nvPr/>
          </p:nvSpPr>
          <p:spPr>
            <a:xfrm>
              <a:off x="3773354" y="3861320"/>
              <a:ext cx="1228511" cy="277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i="0">
                  <a:solidFill>
                    <a:srgbClr val="202124"/>
                  </a:solidFill>
                  <a:effectLst/>
                  <a:latin typeface="Google Sans"/>
                </a:rPr>
                <a:t>Magnetostriction</a:t>
              </a:r>
              <a:endParaRPr lang="en-US" sz="800" b="1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D91B2AD-2715-8D0E-D94C-611B047CF53C}"/>
              </a:ext>
            </a:extLst>
          </p:cNvPr>
          <p:cNvGrpSpPr/>
          <p:nvPr/>
        </p:nvGrpSpPr>
        <p:grpSpPr>
          <a:xfrm>
            <a:off x="168351" y="4314991"/>
            <a:ext cx="511008" cy="452588"/>
            <a:chOff x="2556042" y="2065915"/>
            <a:chExt cx="511008" cy="45258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020C820-B798-5C74-143E-A0C9E9D0D864}"/>
                </a:ext>
              </a:extLst>
            </p:cNvPr>
            <p:cNvSpPr/>
            <p:nvPr/>
          </p:nvSpPr>
          <p:spPr>
            <a:xfrm>
              <a:off x="2585252" y="2065915"/>
              <a:ext cx="452588" cy="452588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42928D8-CDD5-39C0-6918-32DBD1007B8D}"/>
                </a:ext>
              </a:extLst>
            </p:cNvPr>
            <p:cNvSpPr txBox="1"/>
            <p:nvPr/>
          </p:nvSpPr>
          <p:spPr>
            <a:xfrm>
              <a:off x="2556042" y="2152030"/>
              <a:ext cx="51100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/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5EE29C50-07EC-8E75-13C1-78157FB03A60}"/>
              </a:ext>
            </a:extLst>
          </p:cNvPr>
          <p:cNvSpPr/>
          <p:nvPr/>
        </p:nvSpPr>
        <p:spPr>
          <a:xfrm>
            <a:off x="5891371" y="225969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6600"/>
                </a:solidFill>
                <a:effectLst/>
              </a:rPr>
              <a:t>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BB6B84D-90A3-A6F1-6ED1-69E109835C62}"/>
              </a:ext>
            </a:extLst>
          </p:cNvPr>
          <p:cNvSpPr/>
          <p:nvPr/>
        </p:nvSpPr>
        <p:spPr>
          <a:xfrm>
            <a:off x="9025799" y="2663563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6600"/>
                </a:solidFill>
                <a:effectLst/>
              </a:rPr>
              <a:t>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CF98B32-8537-57ED-7A02-E52B76533C4F}"/>
              </a:ext>
            </a:extLst>
          </p:cNvPr>
          <p:cNvSpPr/>
          <p:nvPr/>
        </p:nvSpPr>
        <p:spPr>
          <a:xfrm>
            <a:off x="10499071" y="165987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6600"/>
                </a:solidFill>
                <a:effectLst/>
              </a:rPr>
              <a:t>?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41D6FCB-83C7-245E-BF68-23E10F3D9F45}"/>
              </a:ext>
            </a:extLst>
          </p:cNvPr>
          <p:cNvSpPr/>
          <p:nvPr/>
        </p:nvSpPr>
        <p:spPr>
          <a:xfrm>
            <a:off x="7010842" y="3039383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6600"/>
                </a:solidFill>
                <a:effectLst/>
              </a:rPr>
              <a:t>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EDF8583-BC6C-BB96-C547-50C7BA2312C1}"/>
              </a:ext>
            </a:extLst>
          </p:cNvPr>
          <p:cNvSpPr/>
          <p:nvPr/>
        </p:nvSpPr>
        <p:spPr>
          <a:xfrm>
            <a:off x="11376386" y="2238781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6600"/>
                </a:solidFill>
                <a:effectLst/>
              </a:rPr>
              <a:t>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360C831-631F-2180-C8D2-A6B3D9A5530C}"/>
              </a:ext>
            </a:extLst>
          </p:cNvPr>
          <p:cNvSpPr/>
          <p:nvPr/>
        </p:nvSpPr>
        <p:spPr>
          <a:xfrm>
            <a:off x="11352426" y="5143848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6600"/>
                </a:solidFill>
                <a:effectLst/>
              </a:rPr>
              <a:t>?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21E1586-582D-6EBD-562F-A44C187218EE}"/>
              </a:ext>
            </a:extLst>
          </p:cNvPr>
          <p:cNvGrpSpPr/>
          <p:nvPr/>
        </p:nvGrpSpPr>
        <p:grpSpPr>
          <a:xfrm>
            <a:off x="377125" y="5345411"/>
            <a:ext cx="609600" cy="609600"/>
            <a:chOff x="142050" y="5432380"/>
            <a:chExt cx="609600" cy="6096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0E346E5-EF29-9882-B047-1CFD5140255D}"/>
                </a:ext>
              </a:extLst>
            </p:cNvPr>
            <p:cNvSpPr/>
            <p:nvPr/>
          </p:nvSpPr>
          <p:spPr>
            <a:xfrm>
              <a:off x="142050" y="5432380"/>
              <a:ext cx="609600" cy="6096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EC4D84B-115E-736D-B507-B89ED5F8A708}"/>
                </a:ext>
              </a:extLst>
            </p:cNvPr>
            <p:cNvSpPr txBox="1"/>
            <p:nvPr/>
          </p:nvSpPr>
          <p:spPr>
            <a:xfrm>
              <a:off x="188780" y="5552513"/>
              <a:ext cx="51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?</a:t>
              </a:r>
            </a:p>
          </p:txBody>
        </p:sp>
      </p:grpSp>
      <p:pic>
        <p:nvPicPr>
          <p:cNvPr id="22" name="Picture 21" descr="A picture containing accessory, umbrella, arch, dark&#10;&#10;Description automatically generated">
            <a:extLst>
              <a:ext uri="{FF2B5EF4-FFF2-40B4-BE49-F238E27FC236}">
                <a16:creationId xmlns:a16="http://schemas.microsoft.com/office/drawing/2014/main" id="{FFAFBF38-CD50-3248-334B-7E5F562A26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772" y="3326836"/>
            <a:ext cx="2251593" cy="112296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1001AA48-90D2-3093-7142-C935095798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50" t="78238"/>
          <a:stretch/>
        </p:blipFill>
        <p:spPr bwMode="auto">
          <a:xfrm>
            <a:off x="5412464" y="4577046"/>
            <a:ext cx="2590213" cy="103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51E071F9-7B11-2AB0-09EC-86626AE9E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668" y="5175112"/>
            <a:ext cx="1230842" cy="51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BE201DA-71F6-11DB-A2AE-8E43E04A4D79}"/>
              </a:ext>
            </a:extLst>
          </p:cNvPr>
          <p:cNvSpPr/>
          <p:nvPr/>
        </p:nvSpPr>
        <p:spPr>
          <a:xfrm>
            <a:off x="10715986" y="4214296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6600"/>
                </a:solidFill>
                <a:effectLst/>
              </a:rPr>
              <a:t>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E114C69-51D5-723E-3FE4-33EFF363AA0F}"/>
              </a:ext>
            </a:extLst>
          </p:cNvPr>
          <p:cNvSpPr/>
          <p:nvPr/>
        </p:nvSpPr>
        <p:spPr>
          <a:xfrm>
            <a:off x="7975291" y="5115224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6600"/>
                </a:solidFill>
                <a:effectLst/>
              </a:rPr>
              <a:t>?</a:t>
            </a:r>
          </a:p>
        </p:txBody>
      </p:sp>
      <p:pic>
        <p:nvPicPr>
          <p:cNvPr id="49" name="Picture 48" descr="A picture containing text&#10;&#10;Description automatically generated">
            <a:extLst>
              <a:ext uri="{FF2B5EF4-FFF2-40B4-BE49-F238E27FC236}">
                <a16:creationId xmlns:a16="http://schemas.microsoft.com/office/drawing/2014/main" id="{880FF7CF-209E-324A-D2B6-E5FCE8F065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t="21796" r="81759" b="43089"/>
          <a:stretch/>
        </p:blipFill>
        <p:spPr>
          <a:xfrm>
            <a:off x="7973018" y="3089079"/>
            <a:ext cx="735597" cy="1532409"/>
          </a:xfrm>
          <a:prstGeom prst="rect">
            <a:avLst/>
          </a:prstGeom>
        </p:spPr>
      </p:pic>
      <p:pic>
        <p:nvPicPr>
          <p:cNvPr id="7" name="Picture 6" descr="Icon&#10;&#10;Description automatically generated with low confidence">
            <a:extLst>
              <a:ext uri="{FF2B5EF4-FFF2-40B4-BE49-F238E27FC236}">
                <a16:creationId xmlns:a16="http://schemas.microsoft.com/office/drawing/2014/main" id="{9C11041D-463C-360C-CE53-A84832195FC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96"/>
          <a:stretch/>
        </p:blipFill>
        <p:spPr>
          <a:xfrm>
            <a:off x="11201944" y="2383422"/>
            <a:ext cx="348884" cy="689278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low confidence">
            <a:extLst>
              <a:ext uri="{FF2B5EF4-FFF2-40B4-BE49-F238E27FC236}">
                <a16:creationId xmlns:a16="http://schemas.microsoft.com/office/drawing/2014/main" id="{0B41BC34-D8F4-0977-0CBB-372D663096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8" r="19165"/>
          <a:stretch/>
        </p:blipFill>
        <p:spPr>
          <a:xfrm>
            <a:off x="10396120" y="4340496"/>
            <a:ext cx="471574" cy="772580"/>
          </a:xfrm>
          <a:prstGeom prst="rect">
            <a:avLst/>
          </a:prstGeom>
        </p:spPr>
      </p:pic>
      <p:pic>
        <p:nvPicPr>
          <p:cNvPr id="12" name="Picture 11" descr="Icon&#10;&#10;Description automatically generated with low confidence">
            <a:extLst>
              <a:ext uri="{FF2B5EF4-FFF2-40B4-BE49-F238E27FC236}">
                <a16:creationId xmlns:a16="http://schemas.microsoft.com/office/drawing/2014/main" id="{1EEC09B0-74E1-EB40-2FFC-5F128D416E1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2" r="41753"/>
          <a:stretch/>
        </p:blipFill>
        <p:spPr>
          <a:xfrm>
            <a:off x="11023644" y="5286521"/>
            <a:ext cx="456129" cy="749163"/>
          </a:xfrm>
          <a:prstGeom prst="rect">
            <a:avLst/>
          </a:prstGeom>
        </p:spPr>
      </p:pic>
      <p:pic>
        <p:nvPicPr>
          <p:cNvPr id="36" name="Picture 35" descr="Icon&#10;&#10;Description automatically generated with low confidence">
            <a:extLst>
              <a:ext uri="{FF2B5EF4-FFF2-40B4-BE49-F238E27FC236}">
                <a16:creationId xmlns:a16="http://schemas.microsoft.com/office/drawing/2014/main" id="{304732E0-F362-DDCE-A49D-6C32B407282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1" t="34965" r="62124"/>
          <a:stretch/>
        </p:blipFill>
        <p:spPr>
          <a:xfrm>
            <a:off x="6796998" y="3453534"/>
            <a:ext cx="440535" cy="427315"/>
          </a:xfrm>
          <a:prstGeom prst="rect">
            <a:avLst/>
          </a:prstGeom>
        </p:spPr>
      </p:pic>
      <p:pic>
        <p:nvPicPr>
          <p:cNvPr id="39" name="Picture 38" descr="Icon&#10;&#10;Description automatically generated with low confidence">
            <a:extLst>
              <a:ext uri="{FF2B5EF4-FFF2-40B4-BE49-F238E27FC236}">
                <a16:creationId xmlns:a16="http://schemas.microsoft.com/office/drawing/2014/main" id="{BD1B18DE-48DD-76BB-B408-80A5B6509B7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226"/>
          <a:stretch/>
        </p:blipFill>
        <p:spPr>
          <a:xfrm>
            <a:off x="7632543" y="5143776"/>
            <a:ext cx="560981" cy="912093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7834B0CD-83B6-E330-0269-1835C303A821}"/>
              </a:ext>
            </a:extLst>
          </p:cNvPr>
          <p:cNvSpPr txBox="1"/>
          <p:nvPr/>
        </p:nvSpPr>
        <p:spPr>
          <a:xfrm>
            <a:off x="4603395" y="6164580"/>
            <a:ext cx="2982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Let’s De-Risk: InDEEP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CB58CFD-B0AA-1E8A-6AFC-C2089E89B529}"/>
              </a:ext>
            </a:extLst>
          </p:cNvPr>
          <p:cNvSpPr txBox="1"/>
          <p:nvPr/>
        </p:nvSpPr>
        <p:spPr>
          <a:xfrm>
            <a:off x="9638926" y="1557715"/>
            <a:ext cx="232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Your technology here?</a:t>
            </a:r>
          </a:p>
        </p:txBody>
      </p:sp>
    </p:spTree>
    <p:extLst>
      <p:ext uri="{BB962C8B-B14F-4D97-AF65-F5344CB8AC3E}">
        <p14:creationId xmlns:p14="http://schemas.microsoft.com/office/powerpoint/2010/main" val="355505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5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75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/>
      <p:bldP spid="37" grpId="0"/>
      <p:bldP spid="38" grpId="0"/>
      <p:bldP spid="42" grpId="0"/>
      <p:bldP spid="43" grpId="0"/>
      <p:bldP spid="44" grpId="0"/>
      <p:bldP spid="30" grpId="0"/>
      <p:bldP spid="41" grpId="0"/>
      <p:bldP spid="40" grpId="0"/>
      <p:bldP spid="4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84D2A-FB8E-48C2-B9A7-15F30DD91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25401"/>
            <a:ext cx="12188824" cy="991174"/>
          </a:xfrm>
        </p:spPr>
        <p:txBody>
          <a:bodyPr/>
          <a:lstStyle/>
          <a:p>
            <a:pPr algn="ctr"/>
            <a:r>
              <a:rPr lang="en-US"/>
              <a:t>Distributed Embedded Energy Converter Technologies</a:t>
            </a:r>
            <a:br>
              <a:rPr lang="en-US"/>
            </a:br>
            <a:r>
              <a:rPr lang="en-US"/>
              <a:t>DEEC-Tec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B0F3374-1C4D-C4C7-8F36-9AF839EB5E9B}"/>
              </a:ext>
            </a:extLst>
          </p:cNvPr>
          <p:cNvGrpSpPr/>
          <p:nvPr/>
        </p:nvGrpSpPr>
        <p:grpSpPr>
          <a:xfrm>
            <a:off x="124965" y="4617801"/>
            <a:ext cx="6588634" cy="1885131"/>
            <a:chOff x="131720" y="4617801"/>
            <a:chExt cx="6588634" cy="1885131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DD790A7B-9E78-476A-9823-1CF548C59DB6}"/>
                </a:ext>
              </a:extLst>
            </p:cNvPr>
            <p:cNvSpPr/>
            <p:nvPr/>
          </p:nvSpPr>
          <p:spPr>
            <a:xfrm>
              <a:off x="131720" y="4685622"/>
              <a:ext cx="6455462" cy="355539"/>
            </a:xfrm>
            <a:prstGeom prst="roundRect">
              <a:avLst/>
            </a:prstGeom>
            <a:solidFill>
              <a:srgbClr val="7FCEEC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987ED31-CD7B-470A-8EB2-FB1B31EB24A3}"/>
                </a:ext>
              </a:extLst>
            </p:cNvPr>
            <p:cNvSpPr txBox="1"/>
            <p:nvPr/>
          </p:nvSpPr>
          <p:spPr>
            <a:xfrm>
              <a:off x="131720" y="4617801"/>
              <a:ext cx="6588634" cy="1885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Distributed Embedded Energy Converter (DEEC)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/>
                <a:t>Small energy transducer with ability to interconnect with others; often has </a:t>
              </a:r>
              <a:r>
                <a:rPr lang="en-US" i="1"/>
                <a:t>characteristic lengths of a few centimeters</a:t>
              </a:r>
            </a:p>
            <a:p>
              <a:pPr marL="285750" indent="-28575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/>
                <a:t>Could leverage any number of physical phenomena for energy conversion; e.g., variable capacitance, Faraday’s Law of Induction, piezoelectric effect, hydraulics, pneumatics</a:t>
              </a:r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FD489F7-9982-2F4F-AEB8-CA66C3660DC0}"/>
              </a:ext>
            </a:extLst>
          </p:cNvPr>
          <p:cNvGrpSpPr/>
          <p:nvPr/>
        </p:nvGrpSpPr>
        <p:grpSpPr>
          <a:xfrm>
            <a:off x="124965" y="2969317"/>
            <a:ext cx="6588634" cy="1608133"/>
            <a:chOff x="102469" y="3001071"/>
            <a:chExt cx="6588634" cy="160813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969727A-E069-151A-9D72-345CF968923A}"/>
                </a:ext>
              </a:extLst>
            </p:cNvPr>
            <p:cNvSpPr/>
            <p:nvPr/>
          </p:nvSpPr>
          <p:spPr>
            <a:xfrm>
              <a:off x="131721" y="3043921"/>
              <a:ext cx="3284580" cy="346980"/>
            </a:xfrm>
            <a:prstGeom prst="roundRect">
              <a:avLst/>
            </a:prstGeom>
            <a:solidFill>
              <a:srgbClr val="84E7EC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2CF1F5-D1B0-0900-F1EF-E643AFDCF8D2}"/>
                </a:ext>
              </a:extLst>
            </p:cNvPr>
            <p:cNvSpPr txBox="1"/>
            <p:nvPr/>
          </p:nvSpPr>
          <p:spPr>
            <a:xfrm>
              <a:off x="102469" y="3001071"/>
              <a:ext cx="6588634" cy="1608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DEEC-Tec Metamaterials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/>
                <a:t>Structural frameworks that are made from the interconnections and combining of many DEECs</a:t>
              </a:r>
            </a:p>
            <a:p>
              <a:pPr marL="285750" indent="-285750">
                <a:spcAft>
                  <a:spcPts val="800"/>
                </a:spcAft>
                <a:buFont typeface="Arial" panose="020B0604020202020204" pitchFamily="34" charset="0"/>
                <a:buChar char="•"/>
              </a:pPr>
              <a:r>
                <a:rPr lang="en-US"/>
                <a:t>Frameworks making up the metamaterials could be made of different configurations of DEECs; latices, weaves, layers, etc.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0ACB79A-EC05-0F6B-8F99-CCE77518967F}"/>
              </a:ext>
            </a:extLst>
          </p:cNvPr>
          <p:cNvGrpSpPr/>
          <p:nvPr/>
        </p:nvGrpSpPr>
        <p:grpSpPr>
          <a:xfrm>
            <a:off x="124965" y="1043835"/>
            <a:ext cx="6588634" cy="1885131"/>
            <a:chOff x="124965" y="1708963"/>
            <a:chExt cx="6588634" cy="188513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183E29FE-6E0B-B30C-B220-A3427CC10EBB}"/>
                </a:ext>
              </a:extLst>
            </p:cNvPr>
            <p:cNvSpPr/>
            <p:nvPr/>
          </p:nvSpPr>
          <p:spPr>
            <a:xfrm>
              <a:off x="161304" y="1758138"/>
              <a:ext cx="6504030" cy="355539"/>
            </a:xfrm>
            <a:prstGeom prst="roundRect">
              <a:avLst/>
            </a:prstGeom>
            <a:solidFill>
              <a:srgbClr val="7FD7A7">
                <a:alpha val="4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B3DBFD8-73AA-4E6F-55C4-FA164ABF779C}"/>
                </a:ext>
              </a:extLst>
            </p:cNvPr>
            <p:cNvSpPr txBox="1"/>
            <p:nvPr/>
          </p:nvSpPr>
          <p:spPr>
            <a:xfrm>
              <a:off x="124965" y="1708963"/>
              <a:ext cx="6588634" cy="1885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/>
                <a:t>WECs can be Made from DEEC-Tec Metamaterials</a:t>
              </a:r>
            </a:p>
            <a:p>
              <a:pPr marL="285750" indent="-28575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/>
                <a:t>WECs can be constructed and fabricated through the assemblage of one or several DEEC-Tec metamaterials types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/>
                <a:t>Has multiple degrees of freedom enabling an inherent compliant interaction with the various frequencies of ocean waves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1C78DDF5-9AAB-5ADE-091B-B469BE54AAA6}"/>
              </a:ext>
            </a:extLst>
          </p:cNvPr>
          <p:cNvSpPr/>
          <p:nvPr/>
        </p:nvSpPr>
        <p:spPr>
          <a:xfrm>
            <a:off x="56561" y="1043835"/>
            <a:ext cx="6657038" cy="188513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68843B9-F32A-8170-67D4-2DF5F198ADDE}"/>
              </a:ext>
            </a:extLst>
          </p:cNvPr>
          <p:cNvSpPr/>
          <p:nvPr/>
        </p:nvSpPr>
        <p:spPr>
          <a:xfrm>
            <a:off x="56561" y="2928966"/>
            <a:ext cx="6588634" cy="3573966"/>
          </a:xfrm>
          <a:prstGeom prst="roundRect">
            <a:avLst>
              <a:gd name="adj" fmla="val 5356"/>
            </a:avLst>
          </a:prstGeom>
          <a:noFill/>
          <a:ln w="19050">
            <a:solidFill>
              <a:srgbClr val="ED375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EFFF9E5-A1E1-41BF-E7CF-71BB8E761A7A}"/>
              </a:ext>
            </a:extLst>
          </p:cNvPr>
          <p:cNvGrpSpPr/>
          <p:nvPr/>
        </p:nvGrpSpPr>
        <p:grpSpPr>
          <a:xfrm>
            <a:off x="7296346" y="2566196"/>
            <a:ext cx="4609707" cy="1725608"/>
            <a:chOff x="7296346" y="2566196"/>
            <a:chExt cx="4609707" cy="1725608"/>
          </a:xfrm>
        </p:grpSpPr>
        <p:sp>
          <p:nvSpPr>
            <p:cNvPr id="3" name="Text Box 2">
              <a:extLst>
                <a:ext uri="{FF2B5EF4-FFF2-40B4-BE49-F238E27FC236}">
                  <a16:creationId xmlns:a16="http://schemas.microsoft.com/office/drawing/2014/main" id="{764D83D5-16DE-877E-66F2-8B9781874F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96346" y="2566196"/>
              <a:ext cx="4609707" cy="1725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ctr" anchorCtr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600"/>
                </a:spcAft>
              </a:pPr>
              <a:r>
                <a:rPr lang="en-US" sz="2000" b="1">
                  <a:latin typeface="Franklin Gothic"/>
                  <a:ea typeface="Calibri" panose="020F0502020204030204" pitchFamily="34" charset="0"/>
                  <a:cs typeface="Calibri" panose="020F0502020204030204" pitchFamily="34" charset="0"/>
                </a:rPr>
                <a:t>Prize, however, only gives focus to:</a:t>
              </a:r>
            </a:p>
            <a:p>
              <a:pPr marL="342900" marR="0" indent="-342900"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US" sz="2000">
                  <a:latin typeface="Franklin Gothic"/>
                  <a:ea typeface="Calibri" panose="020F0502020204030204" pitchFamily="34" charset="0"/>
                  <a:cs typeface="Calibri" panose="020F0502020204030204" pitchFamily="34" charset="0"/>
                </a:rPr>
                <a:t>The innovating of individual DEECs</a:t>
              </a:r>
            </a:p>
            <a:p>
              <a:pPr marL="342900" marR="0" indent="-342900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2000">
                  <a:latin typeface="Franklin Gothic"/>
                  <a:ea typeface="Calibri" panose="020F0502020204030204" pitchFamily="34" charset="0"/>
                  <a:cs typeface="Calibri" panose="020F0502020204030204" pitchFamily="34" charset="0"/>
                </a:rPr>
                <a:t>The innovating of corresponding </a:t>
              </a:r>
              <a:br>
                <a:rPr lang="en-US" sz="2000">
                  <a:latin typeface="Franklin Gothic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000">
                  <a:latin typeface="Franklin Gothic"/>
                  <a:ea typeface="Calibri" panose="020F0502020204030204" pitchFamily="34" charset="0"/>
                  <a:cs typeface="Calibri" panose="020F0502020204030204" pitchFamily="34" charset="0"/>
                </a:rPr>
                <a:t>DEEC-Tec Metamaterials</a:t>
              </a:r>
              <a:endParaRPr lang="en-US" sz="2000">
                <a:effectLst/>
                <a:latin typeface="Franklin Gothic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DD61EFC1-06F0-3BC2-1722-0388D485D12C}"/>
                </a:ext>
              </a:extLst>
            </p:cNvPr>
            <p:cNvSpPr/>
            <p:nvPr/>
          </p:nvSpPr>
          <p:spPr>
            <a:xfrm>
              <a:off x="7296346" y="2742406"/>
              <a:ext cx="4061466" cy="1406082"/>
            </a:xfrm>
            <a:prstGeom prst="roundRect">
              <a:avLst>
                <a:gd name="adj" fmla="val 5356"/>
              </a:avLst>
            </a:prstGeom>
            <a:noFill/>
            <a:ln w="19050">
              <a:solidFill>
                <a:srgbClr val="ED375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5A07AFE4-2F48-B574-C807-3F584B9DA40B}"/>
              </a:ext>
            </a:extLst>
          </p:cNvPr>
          <p:cNvCxnSpPr>
            <a:cxnSpLocks/>
            <a:stCxn id="4" idx="3"/>
            <a:endCxn id="3" idx="2"/>
          </p:cNvCxnSpPr>
          <p:nvPr/>
        </p:nvCxnSpPr>
        <p:spPr>
          <a:xfrm flipV="1">
            <a:off x="6713599" y="4291804"/>
            <a:ext cx="2887601" cy="1268563"/>
          </a:xfrm>
          <a:prstGeom prst="bentConnector2">
            <a:avLst/>
          </a:prstGeom>
          <a:ln w="41275">
            <a:solidFill>
              <a:srgbClr val="ED3755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64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Box 145"/>
          <p:cNvSpPr txBox="1"/>
          <p:nvPr/>
        </p:nvSpPr>
        <p:spPr>
          <a:xfrm rot="2539051">
            <a:off x="2888261" y="2574429"/>
            <a:ext cx="2340733" cy="399450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b="1">
                <a:solidFill>
                  <a:schemeClr val="bg1"/>
                </a:solidFill>
                <a:latin typeface="Source Sans Pro"/>
                <a:cs typeface="Source Sans Pro"/>
              </a:rPr>
              <a:t>SOLVER COMMUNITY</a:t>
            </a:r>
          </a:p>
        </p:txBody>
      </p:sp>
      <p:sp>
        <p:nvSpPr>
          <p:cNvPr id="69" name="Freeform 29"/>
          <p:cNvSpPr>
            <a:spLocks/>
          </p:cNvSpPr>
          <p:nvPr/>
        </p:nvSpPr>
        <p:spPr bwMode="auto">
          <a:xfrm>
            <a:off x="5472222" y="4479706"/>
            <a:ext cx="265249" cy="204760"/>
          </a:xfrm>
          <a:custGeom>
            <a:avLst/>
            <a:gdLst/>
            <a:ahLst/>
            <a:cxnLst>
              <a:cxn ang="0">
                <a:pos x="58" y="12"/>
              </a:cxn>
              <a:cxn ang="0">
                <a:pos x="30" y="39"/>
              </a:cxn>
              <a:cxn ang="0">
                <a:pos x="25" y="44"/>
              </a:cxn>
              <a:cxn ang="0">
                <a:pos x="23" y="45"/>
              </a:cxn>
              <a:cxn ang="0">
                <a:pos x="20" y="44"/>
              </a:cxn>
              <a:cxn ang="0">
                <a:pos x="15" y="39"/>
              </a:cxn>
              <a:cxn ang="0">
                <a:pos x="1" y="26"/>
              </a:cxn>
              <a:cxn ang="0">
                <a:pos x="0" y="23"/>
              </a:cxn>
              <a:cxn ang="0">
                <a:pos x="1" y="20"/>
              </a:cxn>
              <a:cxn ang="0">
                <a:pos x="6" y="15"/>
              </a:cxn>
              <a:cxn ang="0">
                <a:pos x="9" y="14"/>
              </a:cxn>
              <a:cxn ang="0">
                <a:pos x="11" y="15"/>
              </a:cxn>
              <a:cxn ang="0">
                <a:pos x="23" y="26"/>
              </a:cxn>
              <a:cxn ang="0">
                <a:pos x="47" y="1"/>
              </a:cxn>
              <a:cxn ang="0">
                <a:pos x="50" y="0"/>
              </a:cxn>
              <a:cxn ang="0">
                <a:pos x="53" y="1"/>
              </a:cxn>
              <a:cxn ang="0">
                <a:pos x="58" y="7"/>
              </a:cxn>
              <a:cxn ang="0">
                <a:pos x="59" y="9"/>
              </a:cxn>
              <a:cxn ang="0">
                <a:pos x="58" y="12"/>
              </a:cxn>
            </a:cxnLst>
            <a:rect l="0" t="0" r="r" b="b"/>
            <a:pathLst>
              <a:path w="59" h="45">
                <a:moveTo>
                  <a:pt x="58" y="12"/>
                </a:moveTo>
                <a:cubicBezTo>
                  <a:pt x="30" y="39"/>
                  <a:pt x="30" y="39"/>
                  <a:pt x="30" y="39"/>
                </a:cubicBezTo>
                <a:cubicBezTo>
                  <a:pt x="25" y="44"/>
                  <a:pt x="25" y="44"/>
                  <a:pt x="25" y="44"/>
                </a:cubicBezTo>
                <a:cubicBezTo>
                  <a:pt x="24" y="45"/>
                  <a:pt x="24" y="45"/>
                  <a:pt x="23" y="45"/>
                </a:cubicBezTo>
                <a:cubicBezTo>
                  <a:pt x="22" y="45"/>
                  <a:pt x="21" y="45"/>
                  <a:pt x="20" y="44"/>
                </a:cubicBezTo>
                <a:cubicBezTo>
                  <a:pt x="15" y="39"/>
                  <a:pt x="15" y="39"/>
                  <a:pt x="15" y="39"/>
                </a:cubicBezTo>
                <a:cubicBezTo>
                  <a:pt x="1" y="26"/>
                  <a:pt x="1" y="26"/>
                  <a:pt x="1" y="26"/>
                </a:cubicBezTo>
                <a:cubicBezTo>
                  <a:pt x="0" y="25"/>
                  <a:pt x="0" y="24"/>
                  <a:pt x="0" y="23"/>
                </a:cubicBezTo>
                <a:cubicBezTo>
                  <a:pt x="0" y="22"/>
                  <a:pt x="0" y="21"/>
                  <a:pt x="1" y="20"/>
                </a:cubicBezTo>
                <a:cubicBezTo>
                  <a:pt x="6" y="15"/>
                  <a:pt x="6" y="15"/>
                  <a:pt x="6" y="15"/>
                </a:cubicBezTo>
                <a:cubicBezTo>
                  <a:pt x="7" y="14"/>
                  <a:pt x="8" y="14"/>
                  <a:pt x="9" y="14"/>
                </a:cubicBezTo>
                <a:cubicBezTo>
                  <a:pt x="10" y="14"/>
                  <a:pt x="11" y="14"/>
                  <a:pt x="11" y="15"/>
                </a:cubicBezTo>
                <a:cubicBezTo>
                  <a:pt x="23" y="26"/>
                  <a:pt x="23" y="26"/>
                  <a:pt x="23" y="26"/>
                </a:cubicBezTo>
                <a:cubicBezTo>
                  <a:pt x="47" y="1"/>
                  <a:pt x="47" y="1"/>
                  <a:pt x="47" y="1"/>
                </a:cubicBezTo>
                <a:cubicBezTo>
                  <a:pt x="48" y="1"/>
                  <a:pt x="49" y="0"/>
                  <a:pt x="50" y="0"/>
                </a:cubicBezTo>
                <a:cubicBezTo>
                  <a:pt x="51" y="0"/>
                  <a:pt x="52" y="1"/>
                  <a:pt x="53" y="1"/>
                </a:cubicBezTo>
                <a:cubicBezTo>
                  <a:pt x="58" y="7"/>
                  <a:pt x="58" y="7"/>
                  <a:pt x="58" y="7"/>
                </a:cubicBezTo>
                <a:cubicBezTo>
                  <a:pt x="58" y="7"/>
                  <a:pt x="59" y="8"/>
                  <a:pt x="59" y="9"/>
                </a:cubicBezTo>
                <a:cubicBezTo>
                  <a:pt x="59" y="10"/>
                  <a:pt x="58" y="11"/>
                  <a:pt x="58" y="12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 Light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AE46A6-97E0-47A6-9499-235BC9360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 the Rules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D0F9271-8BE0-829B-BC9E-57A40166F5EE}"/>
              </a:ext>
            </a:extLst>
          </p:cNvPr>
          <p:cNvSpPr txBox="1">
            <a:spLocks/>
          </p:cNvSpPr>
          <p:nvPr/>
        </p:nvSpPr>
        <p:spPr>
          <a:xfrm>
            <a:off x="872636" y="1772945"/>
            <a:ext cx="5519518" cy="331211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6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2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rgbClr val="282B2E"/>
                </a:solidFill>
                <a:latin typeface="+mn-lt"/>
                <a:ea typeface="ヒラギノ角ゴ Pro W3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Bef>
                <a:spcPts val="0"/>
              </a:spcBef>
              <a:buFont typeface="Arial" charset="0"/>
              <a:buNone/>
            </a:pPr>
            <a:r>
              <a:rPr lang="en-US" sz="2399">
                <a:ea typeface="Libre Franklin" pitchFamily="2" charset="0"/>
                <a:cs typeface="Libre Franklin" pitchFamily="2" charset="0"/>
              </a:rPr>
              <a:t>For a more in-depth look at the prize overall where these topics will be applied, please read the rules document, available here: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charset="0"/>
              <a:buNone/>
            </a:pPr>
            <a:r>
              <a:rPr lang="en-US" sz="2399">
                <a:ea typeface="Libre Franklin" pitchFamily="2" charset="0"/>
                <a:cs typeface="Libre Franklin" pitchFamily="2" charset="0"/>
              </a:rPr>
              <a:t> </a:t>
            </a:r>
            <a:r>
              <a:rPr lang="en-US" sz="2399">
                <a:solidFill>
                  <a:srgbClr val="FF0000"/>
                </a:solidFill>
                <a:ea typeface="Libre Franklin" pitchFamily="2" charset="0"/>
                <a:cs typeface="Libre Franklin" pitchFamily="2" charset="0"/>
                <a:hlinkClick r:id="rId3"/>
              </a:rPr>
              <a:t>https://americanmadechallenges.org/challenges/indeep/docs/InDEEP-Prize-Rules.pdf</a:t>
            </a:r>
            <a:endParaRPr lang="en-US" sz="2399">
              <a:solidFill>
                <a:srgbClr val="FF0000"/>
              </a:solidFill>
              <a:ea typeface="Libre Franklin" pitchFamily="2" charset="0"/>
              <a:cs typeface="Libre Franklin" pitchFamily="2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charset="0"/>
              <a:buNone/>
            </a:pPr>
            <a:endParaRPr lang="en-US" sz="2399">
              <a:solidFill>
                <a:srgbClr val="FF0000"/>
              </a:solidFill>
              <a:ea typeface="Libre Franklin" pitchFamily="2" charset="0"/>
              <a:cs typeface="Libre Franklin" pitchFamily="2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Font typeface="Arial" charset="0"/>
              <a:buNone/>
            </a:pPr>
            <a:endParaRPr lang="en-US" sz="2399">
              <a:solidFill>
                <a:srgbClr val="FF0000"/>
              </a:solidFill>
              <a:ea typeface="Libre Franklin" pitchFamily="2" charset="0"/>
              <a:cs typeface="Libre Franklin" pitchFamily="2" charset="0"/>
            </a:endParaRPr>
          </a:p>
        </p:txBody>
      </p:sp>
      <p:pic>
        <p:nvPicPr>
          <p:cNvPr id="7" name="Picture 6" descr="A picture containing text, water, shore&#10;&#10;Description automatically generated">
            <a:extLst>
              <a:ext uri="{FF2B5EF4-FFF2-40B4-BE49-F238E27FC236}">
                <a16:creationId xmlns:a16="http://schemas.microsoft.com/office/drawing/2014/main" id="{EDA6A345-2FD6-73DF-E7ED-8FC631B8BC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4966" y="1077955"/>
            <a:ext cx="4051223" cy="526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6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D281E2-0AF5-4818-8A5F-FC5C01CBA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6719"/>
            <a:ext cx="12188824" cy="764562"/>
          </a:xfrm>
        </p:spPr>
        <p:txBody>
          <a:bodyPr/>
          <a:lstStyle/>
          <a:p>
            <a:pPr algn="ctr"/>
            <a:r>
              <a:rPr lang="en-US"/>
              <a:t>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2413093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B880C-1FBC-3092-C605-40BF2EA4C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 Up &amp; What’s Next for InDEEP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ECE221-E53F-1253-CCFA-3D1100AD51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21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721E3-7788-E331-46C5-A9A02EF79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Competitor Support 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8C495-CD4C-2D28-11E8-B8E71FC0340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7491" y="1239517"/>
            <a:ext cx="6344484" cy="4316502"/>
          </a:xfrm>
        </p:spPr>
        <p:txBody>
          <a:bodyPr/>
          <a:lstStyle/>
          <a:p>
            <a:r>
              <a:rPr lang="en-US"/>
              <a:t>Save the Dates! </a:t>
            </a:r>
            <a:br>
              <a:rPr lang="en-US"/>
            </a:br>
            <a:r>
              <a:rPr lang="en-US"/>
              <a:t>Upcoming Training Sessions:</a:t>
            </a:r>
          </a:p>
          <a:p>
            <a:pPr lvl="1" fontAlgn="ctr">
              <a:spcBef>
                <a:spcPts val="0"/>
              </a:spcBef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US" sz="2000">
                <a:effectLst/>
                <a:cs typeface="Calibri"/>
              </a:rPr>
              <a:t>May 10: Innovation methods</a:t>
            </a:r>
          </a:p>
          <a:p>
            <a:pPr lvl="1" fontAlgn="ctr">
              <a:spcBef>
                <a:spcPts val="0"/>
              </a:spcBef>
              <a:spcAft>
                <a:spcPts val="0"/>
              </a:spcAft>
              <a:buFont typeface="Courier New" panose="020B0604020202020204" pitchFamily="34" charset="0"/>
              <a:buChar char="o"/>
            </a:pPr>
            <a:r>
              <a:rPr lang="en-US" sz="2000">
                <a:effectLst/>
                <a:cs typeface="Calibri"/>
              </a:rPr>
              <a:t>July 5: TPL assessment</a:t>
            </a:r>
          </a:p>
          <a:p>
            <a:r>
              <a:rPr lang="en-US"/>
              <a:t>Provide us feedback in the webinar poll to make sure upcoming sessions are useful</a:t>
            </a:r>
          </a:p>
          <a:p>
            <a:r>
              <a:rPr lang="en-US"/>
              <a:t>Teaming Platform</a:t>
            </a:r>
          </a:p>
          <a:p>
            <a:r>
              <a:rPr lang="en-US"/>
              <a:t>Submission Feedback</a:t>
            </a:r>
          </a:p>
          <a:p>
            <a:r>
              <a:rPr lang="en-US"/>
              <a:t>Mentorship in Innovation Methods and TPL Assessment</a:t>
            </a:r>
          </a:p>
          <a:p>
            <a:r>
              <a:rPr lang="en-US" b="1" i="1"/>
              <a:t>Resources linked in Appendix C of the Rules Document </a:t>
            </a:r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2FCFA58D-FAFB-BEEB-81D4-8B01ECA1D4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761" y="3300833"/>
            <a:ext cx="1601284" cy="1779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93853D0-33DF-31DA-5DAA-3D4C833226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901" y="1241707"/>
            <a:ext cx="2199005" cy="1184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196A3AA9-27DD-B18E-C3DE-88F5F1047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6170" y="2476654"/>
            <a:ext cx="2742940" cy="90657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3443C08-F772-ABFC-9593-481D59C33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6170" y="5112911"/>
            <a:ext cx="2742940" cy="57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27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C599569-066E-4F92-BD1D-0977305DE8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 — Sections of the Webinar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3FF312A-43F3-4463-9716-E89472D3529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36668" y="984073"/>
            <a:ext cx="11952156" cy="5370703"/>
          </a:xfrm>
        </p:spPr>
        <p:txBody>
          <a:bodyPr/>
          <a:lstStyle/>
          <a:p>
            <a:pPr marL="514350" indent="-514350">
              <a:spcBef>
                <a:spcPts val="0"/>
              </a:spcBef>
              <a:spcAft>
                <a:spcPts val="2200"/>
              </a:spcAft>
              <a:buFont typeface="+mj-lt"/>
              <a:buAutoNum type="arabicPeriod"/>
            </a:pPr>
            <a:r>
              <a:rPr lang="en-US" sz="3200"/>
              <a:t>Introductions — Prize and People</a:t>
            </a:r>
          </a:p>
          <a:p>
            <a:pPr marL="514350" indent="-514350">
              <a:spcBef>
                <a:spcPts val="0"/>
              </a:spcBef>
              <a:spcAft>
                <a:spcPts val="2200"/>
              </a:spcAft>
              <a:buAutoNum type="arabicPeriod"/>
            </a:pPr>
            <a:r>
              <a:rPr lang="en-US" sz="3200"/>
              <a:t>Present </a:t>
            </a:r>
            <a:r>
              <a:rPr lang="en-US" sz="3200" u="sng"/>
              <a:t>D</a:t>
            </a:r>
            <a:r>
              <a:rPr lang="en-US" sz="3200"/>
              <a:t>istributed </a:t>
            </a:r>
            <a:r>
              <a:rPr lang="en-US" sz="3200" u="sng"/>
              <a:t>E</a:t>
            </a:r>
            <a:r>
              <a:rPr lang="en-US" sz="3200"/>
              <a:t>mbedded </a:t>
            </a:r>
            <a:r>
              <a:rPr lang="en-US" sz="3200" u="sng"/>
              <a:t>E</a:t>
            </a:r>
            <a:r>
              <a:rPr lang="en-US" sz="3200"/>
              <a:t>nergy </a:t>
            </a:r>
            <a:r>
              <a:rPr lang="en-US" sz="3200" u="sng"/>
              <a:t>C</a:t>
            </a:r>
            <a:r>
              <a:rPr lang="en-US" sz="3200"/>
              <a:t>onversion </a:t>
            </a:r>
            <a:r>
              <a:rPr lang="en-US" sz="3200" u="sng"/>
              <a:t>Tec</a:t>
            </a:r>
            <a:r>
              <a:rPr lang="en-US" sz="3200"/>
              <a:t>hnologies</a:t>
            </a:r>
            <a:br>
              <a:rPr lang="en-US" sz="3200"/>
            </a:br>
            <a:r>
              <a:rPr lang="en-US" sz="3200"/>
              <a:t>(DEEC-Tec)</a:t>
            </a:r>
          </a:p>
          <a:p>
            <a:pPr marL="514350" indent="-514350">
              <a:spcBef>
                <a:spcPts val="0"/>
              </a:spcBef>
              <a:spcAft>
                <a:spcPts val="2200"/>
              </a:spcAft>
              <a:buAutoNum type="arabicPeriod"/>
            </a:pPr>
            <a:r>
              <a:rPr lang="en-US" sz="3200"/>
              <a:t>Q&amp;A</a:t>
            </a:r>
          </a:p>
          <a:p>
            <a:pPr marL="514350" indent="-514350">
              <a:spcBef>
                <a:spcPts val="0"/>
              </a:spcBef>
              <a:spcAft>
                <a:spcPts val="2200"/>
              </a:spcAft>
              <a:buAutoNum type="arabicPeriod"/>
            </a:pPr>
            <a:r>
              <a:rPr lang="en-US" sz="3200"/>
              <a:t>Wrap Up</a:t>
            </a:r>
          </a:p>
          <a:p>
            <a:pPr marL="0" indent="0">
              <a:spcBef>
                <a:spcPts val="1800"/>
              </a:spcBef>
              <a:buNone/>
            </a:pP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305170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D281E2-0AF5-4818-8A5F-FC5C01CBA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6719"/>
            <a:ext cx="12188824" cy="764562"/>
          </a:xfrm>
        </p:spPr>
        <p:txBody>
          <a:bodyPr/>
          <a:lstStyle/>
          <a:p>
            <a:pPr algn="ctr"/>
            <a:r>
              <a:rPr lang="en-US"/>
              <a:t>Section 1) Introductions — Prize and People</a:t>
            </a:r>
            <a:endParaRPr lang="en-US" u="sng"/>
          </a:p>
        </p:txBody>
      </p:sp>
    </p:spTree>
    <p:extLst>
      <p:ext uri="{BB962C8B-B14F-4D97-AF65-F5344CB8AC3E}">
        <p14:creationId xmlns:p14="http://schemas.microsoft.com/office/powerpoint/2010/main" val="231961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1B1C4-998B-BE90-0245-7AC8F6791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/>
              <a:t>Innovating Distributed Embedded Energy Prize </a:t>
            </a:r>
            <a:r>
              <a:rPr lang="en-US" sz="3000">
                <a:sym typeface="Wingdings" panose="05000000000000000000" pitchFamily="2" charset="2"/>
              </a:rPr>
              <a:t> Promoting The Prize</a:t>
            </a:r>
            <a:endParaRPr lang="en-US" sz="3000"/>
          </a:p>
        </p:txBody>
      </p:sp>
      <p:pic>
        <p:nvPicPr>
          <p:cNvPr id="5" name="Content Placeholder 4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2EBE51AF-B023-DC5E-D536-C792D9E6F39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17" y="1043464"/>
            <a:ext cx="9547576" cy="537051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4CF0DE-C2D9-B95A-093F-654114BF4150}"/>
              </a:ext>
            </a:extLst>
          </p:cNvPr>
          <p:cNvSpPr txBox="1"/>
          <p:nvPr/>
        </p:nvSpPr>
        <p:spPr>
          <a:xfrm>
            <a:off x="9925836" y="1297285"/>
            <a:ext cx="2047772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/>
              <a:t>$2.3M prize pool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Three phases over two years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Incentivize progress in early-stage research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Help solve technical challenges that could be applied to wave energy</a:t>
            </a:r>
          </a:p>
        </p:txBody>
      </p:sp>
    </p:spTree>
    <p:extLst>
      <p:ext uri="{BB962C8B-B14F-4D97-AF65-F5344CB8AC3E}">
        <p14:creationId xmlns:p14="http://schemas.microsoft.com/office/powerpoint/2010/main" val="12696470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53620-CDFA-4E8C-A2A3-29AF7C93F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Franklin Gothic Book" panose="020B0503020102020204" pitchFamily="34" charset="0"/>
              </a:rPr>
              <a:t>Contributing to Leaderboard Scoring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B7FE25-0F4C-49AF-BF9A-856A640CDCCC}"/>
              </a:ext>
            </a:extLst>
          </p:cNvPr>
          <p:cNvSpPr txBox="1"/>
          <p:nvPr/>
        </p:nvSpPr>
        <p:spPr>
          <a:xfrm>
            <a:off x="400979" y="2696842"/>
            <a:ext cx="699514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l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>
                <a:solidFill>
                  <a:srgbClr val="000000"/>
                </a:solidFill>
                <a:effectLst/>
                <a:latin typeface="Franklin Gothic Book"/>
              </a:rPr>
              <a:t>If you haven’t done this yet, do so now: </a:t>
            </a:r>
            <a:r>
              <a:rPr lang="en-US" sz="2400" i="0">
                <a:solidFill>
                  <a:srgbClr val="000000"/>
                </a:solidFill>
                <a:effectLst/>
                <a:latin typeface="Franklin Gothic Book"/>
                <a:hlinkClick r:id="rId3"/>
              </a:rPr>
              <a:t>https://www.herox.com/indeep</a:t>
            </a:r>
            <a:r>
              <a:rPr lang="en-US" sz="2400">
                <a:solidFill>
                  <a:srgbClr val="000000"/>
                </a:solidFill>
                <a:latin typeface="Franklin Gothic Book"/>
              </a:rPr>
              <a:t> </a:t>
            </a:r>
            <a:endParaRPr lang="en-US" sz="2400" i="0">
              <a:solidFill>
                <a:srgbClr val="000000"/>
              </a:solidFill>
              <a:effectLst/>
              <a:latin typeface="Franklin Gothic Book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FD9F2A-F4AC-4A3E-ACAF-443AE116EBB6}"/>
              </a:ext>
            </a:extLst>
          </p:cNvPr>
          <p:cNvSpPr/>
          <p:nvPr/>
        </p:nvSpPr>
        <p:spPr>
          <a:xfrm>
            <a:off x="1396581" y="5578786"/>
            <a:ext cx="10208251" cy="707886"/>
          </a:xfrm>
          <a:prstGeom prst="rect">
            <a:avLst/>
          </a:prstGeom>
          <a:solidFill>
            <a:srgbClr val="43BDBB"/>
          </a:solidFill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2000" b="0" i="0">
                <a:solidFill>
                  <a:srgbClr val="000000"/>
                </a:solidFill>
                <a:effectLst/>
                <a:latin typeface="Franklin Gothic Book"/>
              </a:rPr>
              <a:t>WPTO’s desired outcome for InDEEP is an understanding of the landscape of innovators and </a:t>
            </a:r>
            <a:br>
              <a:rPr lang="en-US" sz="2000">
                <a:solidFill>
                  <a:srgbClr val="000000"/>
                </a:solidFill>
                <a:latin typeface="Franklin Gothic Book"/>
              </a:rPr>
            </a:br>
            <a:r>
              <a:rPr lang="en-US" sz="2000" b="0" i="0">
                <a:solidFill>
                  <a:srgbClr val="000000"/>
                </a:solidFill>
                <a:effectLst/>
                <a:latin typeface="Franklin Gothic Book"/>
              </a:rPr>
              <a:t>potential </a:t>
            </a:r>
            <a:r>
              <a:rPr lang="en-US" sz="2000">
                <a:solidFill>
                  <a:srgbClr val="000000"/>
                </a:solidFill>
                <a:latin typeface="Franklin Gothic Book"/>
              </a:rPr>
              <a:t>DEEC-Tec solutions that</a:t>
            </a:r>
            <a:r>
              <a:rPr lang="en-US" sz="2000" b="0" i="0">
                <a:solidFill>
                  <a:srgbClr val="000000"/>
                </a:solidFill>
                <a:effectLst/>
                <a:latin typeface="Franklin Gothic Book"/>
              </a:rPr>
              <a:t> could </a:t>
            </a:r>
            <a:r>
              <a:rPr lang="en-US" sz="2000">
                <a:solidFill>
                  <a:srgbClr val="000000"/>
                </a:solidFill>
                <a:latin typeface="Franklin Gothic Book"/>
              </a:rPr>
              <a:t>be applied</a:t>
            </a:r>
            <a:r>
              <a:rPr lang="en-US" sz="2000" b="0" i="0">
                <a:solidFill>
                  <a:srgbClr val="000000"/>
                </a:solidFill>
                <a:effectLst/>
                <a:latin typeface="Franklin Gothic Book"/>
              </a:rPr>
              <a:t> to wave energy devices</a:t>
            </a:r>
            <a:r>
              <a:rPr lang="en-US" sz="2000">
                <a:solidFill>
                  <a:srgbClr val="000000"/>
                </a:solidFill>
                <a:latin typeface="Franklin Gothic Book"/>
              </a:rPr>
              <a:t>.</a:t>
            </a:r>
            <a:endParaRPr lang="en-US" sz="2800">
              <a:latin typeface="Franklin Gothic Book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1991A3-ED51-70AA-2221-9609B8E2BF65}"/>
              </a:ext>
            </a:extLst>
          </p:cNvPr>
          <p:cNvCxnSpPr>
            <a:cxnSpLocks/>
          </p:cNvCxnSpPr>
          <p:nvPr/>
        </p:nvCxnSpPr>
        <p:spPr>
          <a:xfrm>
            <a:off x="7746669" y="1622965"/>
            <a:ext cx="0" cy="297248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ext, wheel, gear&#10;&#10;Description automatically generated">
            <a:extLst>
              <a:ext uri="{FF2B5EF4-FFF2-40B4-BE49-F238E27FC236}">
                <a16:creationId xmlns:a16="http://schemas.microsoft.com/office/drawing/2014/main" id="{E40619F2-1CDA-3D90-8E92-5559EEC4B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770" y="1651156"/>
            <a:ext cx="2892425" cy="294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47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53620-CDFA-4E8C-A2A3-29AF7C93F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InDEEP Personnel</a:t>
            </a:r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B7FE25-0F4C-49AF-BF9A-856A640CDCCC}"/>
              </a:ext>
            </a:extLst>
          </p:cNvPr>
          <p:cNvSpPr txBox="1"/>
          <p:nvPr/>
        </p:nvSpPr>
        <p:spPr>
          <a:xfrm>
            <a:off x="4647882" y="1096413"/>
            <a:ext cx="2893060" cy="517064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 algn="l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>
                <a:solidFill>
                  <a:srgbClr val="000000"/>
                </a:solidFill>
                <a:effectLst/>
                <a:latin typeface="Franklin Gothic Book"/>
              </a:rPr>
              <a:t>Amanda Morton</a:t>
            </a:r>
          </a:p>
          <a:p>
            <a:pPr marL="285750" indent="-285750" algn="l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Franklin Gothic Book"/>
              </a:rPr>
              <a:t>Sam Cuneo</a:t>
            </a:r>
          </a:p>
          <a:p>
            <a:pPr marL="285750" indent="-285750" algn="l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>
                <a:solidFill>
                  <a:srgbClr val="000000"/>
                </a:solidFill>
                <a:effectLst/>
                <a:latin typeface="Franklin Gothic Book"/>
              </a:rPr>
              <a:t>Carrie Schmaus</a:t>
            </a:r>
          </a:p>
          <a:p>
            <a:pPr marL="285750" indent="-285750" algn="l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Franklin Gothic Book"/>
              </a:rPr>
              <a:t>Nicole Mendoza</a:t>
            </a:r>
          </a:p>
          <a:p>
            <a:pPr marL="285750" indent="-285750" algn="l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>
                <a:solidFill>
                  <a:srgbClr val="000000"/>
                </a:solidFill>
                <a:effectLst/>
                <a:latin typeface="Franklin Gothic Book"/>
              </a:rPr>
              <a:t>Bill McShane</a:t>
            </a:r>
          </a:p>
          <a:p>
            <a:pPr marL="285750" indent="-285750" algn="l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>
                <a:solidFill>
                  <a:srgbClr val="000000"/>
                </a:solidFill>
                <a:effectLst/>
                <a:latin typeface="Franklin Gothic Book"/>
              </a:rPr>
              <a:t>Jochem Weber</a:t>
            </a:r>
          </a:p>
          <a:p>
            <a:pPr marL="285750" indent="-285750" algn="l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Franklin Gothic Book"/>
              </a:rPr>
              <a:t>Thomas Mathai</a:t>
            </a:r>
          </a:p>
          <a:p>
            <a:pPr marL="285750" indent="-285750" algn="l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0">
                <a:solidFill>
                  <a:srgbClr val="000000"/>
                </a:solidFill>
                <a:effectLst/>
                <a:latin typeface="Franklin Gothic Book"/>
              </a:rPr>
              <a:t>Ryan Ingwersen</a:t>
            </a:r>
          </a:p>
          <a:p>
            <a:pPr marL="285750" indent="-285750" algn="l" rtl="0" fontAlgn="base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Franklin Gothic Book"/>
              </a:rPr>
              <a:t>Jesse Roberts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Franklin Gothic Book"/>
              </a:rPr>
              <a:t>Blake Boren</a:t>
            </a:r>
          </a:p>
        </p:txBody>
      </p:sp>
    </p:spTree>
    <p:extLst>
      <p:ext uri="{BB962C8B-B14F-4D97-AF65-F5344CB8AC3E}">
        <p14:creationId xmlns:p14="http://schemas.microsoft.com/office/powerpoint/2010/main" val="3113180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D281E2-0AF5-4818-8A5F-FC5C01CBA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6719"/>
            <a:ext cx="12188824" cy="1127248"/>
          </a:xfrm>
        </p:spPr>
        <p:txBody>
          <a:bodyPr anchor="t"/>
          <a:lstStyle/>
          <a:p>
            <a:pPr algn="ctr"/>
            <a:r>
              <a:rPr lang="en-US" b="0"/>
              <a:t>Section 2) Present </a:t>
            </a:r>
            <a:r>
              <a:rPr lang="en-US" b="0" u="sng"/>
              <a:t>D</a:t>
            </a:r>
            <a:r>
              <a:rPr lang="en-US" b="0"/>
              <a:t>istributed </a:t>
            </a:r>
            <a:r>
              <a:rPr lang="en-US" b="0" u="sng"/>
              <a:t>E</a:t>
            </a:r>
            <a:r>
              <a:rPr lang="en-US" b="0"/>
              <a:t>mbedded </a:t>
            </a:r>
            <a:r>
              <a:rPr lang="en-US" b="0" u="sng"/>
              <a:t>E</a:t>
            </a:r>
            <a:r>
              <a:rPr lang="en-US" b="0"/>
              <a:t>nergy </a:t>
            </a:r>
            <a:r>
              <a:rPr lang="en-US" b="0" u="sng"/>
              <a:t>C</a:t>
            </a:r>
            <a:r>
              <a:rPr lang="en-US" b="0"/>
              <a:t>onversion </a:t>
            </a:r>
            <a:r>
              <a:rPr lang="en-US" b="0" u="sng"/>
              <a:t>Tec</a:t>
            </a:r>
            <a:r>
              <a:rPr lang="en-US" b="0"/>
              <a:t>hnologies (DEEC-Tec)</a:t>
            </a:r>
            <a:endParaRPr lang="en-US" u="sng"/>
          </a:p>
        </p:txBody>
      </p:sp>
    </p:spTree>
    <p:extLst>
      <p:ext uri="{BB962C8B-B14F-4D97-AF65-F5344CB8AC3E}">
        <p14:creationId xmlns:p14="http://schemas.microsoft.com/office/powerpoint/2010/main" val="1455947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0DFF-8ABD-44E0-A851-49CDB64A9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Setting the Stage: A Design Paradigm Shift </a:t>
            </a:r>
          </a:p>
        </p:txBody>
      </p:sp>
      <p:sp>
        <p:nvSpPr>
          <p:cNvPr id="5" name="Google Shape;227;p6">
            <a:extLst>
              <a:ext uri="{FF2B5EF4-FFF2-40B4-BE49-F238E27FC236}">
                <a16:creationId xmlns:a16="http://schemas.microsoft.com/office/drawing/2014/main" id="{7F622EEA-FF8B-4444-A681-120E570AA5AF}"/>
              </a:ext>
            </a:extLst>
          </p:cNvPr>
          <p:cNvSpPr txBox="1"/>
          <p:nvPr/>
        </p:nvSpPr>
        <p:spPr>
          <a:xfrm>
            <a:off x="6650562" y="1310134"/>
            <a:ext cx="5078376" cy="4022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88" rIns="0" bIns="45688" anchor="t" anchorCtr="0"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Franklin Gothic Book"/>
                <a:ea typeface="Libre Franklin"/>
                <a:cs typeface="Libre Franklin"/>
                <a:sym typeface="Libre Franklin"/>
              </a:rPr>
              <a:t>Distributed Energy Conversion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Franklin Gothic Book"/>
                <a:ea typeface="Libre Franklin"/>
                <a:cs typeface="Libre Franklin"/>
                <a:sym typeface="Libre Franklin"/>
              </a:rPr>
              <a:t>Example: Photovoltaic solar power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Franklin Gothic Book"/>
                <a:ea typeface="Libre Franklin"/>
                <a:cs typeface="Libre Franklin"/>
                <a:sym typeface="Libre Franklin"/>
              </a:rPr>
              <a:t>Energy field interception with local conversion to high aggregation of electricity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Char char="•"/>
              <a:tabLst/>
              <a:defRPr/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</a:endParaRPr>
          </a:p>
        </p:txBody>
      </p:sp>
      <p:pic>
        <p:nvPicPr>
          <p:cNvPr id="6" name="Google Shape;228;p6">
            <a:extLst>
              <a:ext uri="{FF2B5EF4-FFF2-40B4-BE49-F238E27FC236}">
                <a16:creationId xmlns:a16="http://schemas.microsoft.com/office/drawing/2014/main" id="{C4914C91-4ED2-40BA-8FF5-27CCCD51EF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734" y="3393793"/>
            <a:ext cx="4875530" cy="292341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227;p6">
            <a:extLst>
              <a:ext uri="{FF2B5EF4-FFF2-40B4-BE49-F238E27FC236}">
                <a16:creationId xmlns:a16="http://schemas.microsoft.com/office/drawing/2014/main" id="{7C70CD9E-9862-4D08-B8AE-968CEC8F99DE}"/>
              </a:ext>
            </a:extLst>
          </p:cNvPr>
          <p:cNvSpPr txBox="1"/>
          <p:nvPr/>
        </p:nvSpPr>
        <p:spPr>
          <a:xfrm>
            <a:off x="662292" y="1310134"/>
            <a:ext cx="4875530" cy="4022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688" rIns="0" bIns="45688" anchor="t" anchorCtr="0">
            <a:norm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Franklin Gothic Book"/>
                <a:ea typeface="Libre Franklin"/>
                <a:cs typeface="Libre Franklin"/>
                <a:sym typeface="Libre Franklin"/>
              </a:rPr>
              <a:t>Concentrated Energy Conversion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Franklin Gothic Book"/>
                <a:ea typeface="Libre Franklin"/>
                <a:cs typeface="Libre Franklin"/>
                <a:sym typeface="Libre Franklin"/>
              </a:rPr>
              <a:t>Example: Thermal solar power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Tx/>
              <a:buSzPts val="24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Franklin Gothic Book"/>
                <a:ea typeface="Libre Franklin"/>
                <a:cs typeface="Libre Franklin"/>
                <a:sym typeface="Libre Franklin"/>
              </a:rPr>
              <a:t>Energy field interception with direction to focus point for multi-stage &amp; high load power conversion to electricity    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</a:endParaRPr>
          </a:p>
          <a:p>
            <a:pPr marL="383933" marR="0" lvl="1" indent="-68558" algn="l" defTabSz="914400" rtl="0" eaLnBrk="1" fontAlgn="base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F6FC6"/>
              </a:buClr>
              <a:buSzPts val="1800"/>
              <a:buFontTx/>
              <a:buNone/>
              <a:tabLst/>
              <a:defRPr/>
            </a:pPr>
            <a:endParaRPr kumimoji="0" sz="2399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05D43D-53C5-4F39-9D61-02E2321AA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20" y="3393793"/>
            <a:ext cx="4358191" cy="255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229;p6">
            <a:extLst>
              <a:ext uri="{FF2B5EF4-FFF2-40B4-BE49-F238E27FC236}">
                <a16:creationId xmlns:a16="http://schemas.microsoft.com/office/drawing/2014/main" id="{E2307014-F0E0-4E6A-A6DB-D542A263013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51214" y="4740676"/>
            <a:ext cx="4576870" cy="1609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654603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PTO-PPT-template-v4" id="{67D103F8-0153-4146-B470-0BB973848199}" vid="{D092F0E4-FEF7-4CDB-BD34-CE22302A50D3}"/>
    </a:ext>
  </a:extLst>
</a:theme>
</file>

<file path=ppt/theme/theme10.xml><?xml version="1.0" encoding="utf-8"?>
<a:theme xmlns:a="http://schemas.openxmlformats.org/drawingml/2006/main" name="2_WPTO overview">
  <a:themeElements>
    <a:clrScheme name="Custom 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00B050"/>
      </a:accent4>
      <a:accent5>
        <a:srgbClr val="92D050"/>
      </a:accent5>
      <a:accent6>
        <a:srgbClr val="00B050"/>
      </a:accent6>
      <a:hlink>
        <a:srgbClr val="F49100"/>
      </a:hlink>
      <a:folHlink>
        <a:srgbClr val="85DFD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TO-PPT-template-v4" id="{67D103F8-0153-4146-B470-0BB973848199}" vid="{BA44203A-A0E4-4097-A984-A8DD92A2D564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PTO overview">
  <a:themeElements>
    <a:clrScheme name="Custom 4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00B050"/>
      </a:accent4>
      <a:accent5>
        <a:srgbClr val="92D050"/>
      </a:accent5>
      <a:accent6>
        <a:srgbClr val="00B050"/>
      </a:accent6>
      <a:hlink>
        <a:srgbClr val="F49100"/>
      </a:hlink>
      <a:folHlink>
        <a:srgbClr val="85DFD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TO-PPT-template-v4" id="{67D103F8-0153-4146-B470-0BB973848199}" vid="{BA44203A-A0E4-4097-A984-A8DD92A2D564}"/>
    </a:ext>
  </a:extLst>
</a:theme>
</file>

<file path=ppt/theme/theme3.xml><?xml version="1.0" encoding="utf-8"?>
<a:theme xmlns:a="http://schemas.openxmlformats.org/drawingml/2006/main" name="marine energy overview">
  <a:themeElements>
    <a:clrScheme name="Marine">
      <a:dk1>
        <a:srgbClr val="000000"/>
      </a:dk1>
      <a:lt1>
        <a:srgbClr val="FFFFFF"/>
      </a:lt1>
      <a:dk2>
        <a:srgbClr val="04A2CE"/>
      </a:dk2>
      <a:lt2>
        <a:srgbClr val="EEECE1"/>
      </a:lt2>
      <a:accent1>
        <a:srgbClr val="0AA5DF"/>
      </a:accent1>
      <a:accent2>
        <a:srgbClr val="02668C"/>
      </a:accent2>
      <a:accent3>
        <a:srgbClr val="022644"/>
      </a:accent3>
      <a:accent4>
        <a:srgbClr val="9A9D9D"/>
      </a:accent4>
      <a:accent5>
        <a:srgbClr val="4E4F4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TO-PPT-template-v4" id="{67D103F8-0153-4146-B470-0BB973848199}" vid="{3B0677CD-E294-46BF-BEE0-A7658D48E243}"/>
    </a:ext>
  </a:extLst>
</a:theme>
</file>

<file path=ppt/theme/theme4.xml><?xml version="1.0" encoding="utf-8"?>
<a:theme xmlns:a="http://schemas.openxmlformats.org/drawingml/2006/main" name="hydropower overview">
  <a:themeElements>
    <a:clrScheme name="Marine">
      <a:dk1>
        <a:srgbClr val="000000"/>
      </a:dk1>
      <a:lt1>
        <a:srgbClr val="FFFFFF"/>
      </a:lt1>
      <a:dk2>
        <a:srgbClr val="04A2CE"/>
      </a:dk2>
      <a:lt2>
        <a:srgbClr val="EEECE1"/>
      </a:lt2>
      <a:accent1>
        <a:srgbClr val="0AA5DF"/>
      </a:accent1>
      <a:accent2>
        <a:srgbClr val="02668C"/>
      </a:accent2>
      <a:accent3>
        <a:srgbClr val="022644"/>
      </a:accent3>
      <a:accent4>
        <a:srgbClr val="9A9D9D"/>
      </a:accent4>
      <a:accent5>
        <a:srgbClr val="4E4F4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TO-PPT-template-v4" id="{67D103F8-0153-4146-B470-0BB973848199}" vid="{9569F9B3-9598-4DF1-9568-4D3F6BCB211E}"/>
    </a:ext>
  </a:extLst>
</a:theme>
</file>

<file path=ppt/theme/theme5.xml><?xml version="1.0" encoding="utf-8"?>
<a:theme xmlns:a="http://schemas.openxmlformats.org/drawingml/2006/main" name="EERE PPT_widescreen">
  <a:themeElements>
    <a:clrScheme name="EERE 2017">
      <a:dk1>
        <a:srgbClr val="000000"/>
      </a:dk1>
      <a:lt1>
        <a:sysClr val="window" lastClr="FFFFFF"/>
      </a:lt1>
      <a:dk2>
        <a:srgbClr val="5E6A7B"/>
      </a:dk2>
      <a:lt2>
        <a:srgbClr val="EEECE1"/>
      </a:lt2>
      <a:accent1>
        <a:srgbClr val="6ABC45"/>
      </a:accent1>
      <a:accent2>
        <a:srgbClr val="FFCB06"/>
      </a:accent2>
      <a:accent3>
        <a:srgbClr val="00A8DF"/>
      </a:accent3>
      <a:accent4>
        <a:srgbClr val="005C82"/>
      </a:accent4>
      <a:accent5>
        <a:srgbClr val="017A3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TO-PPT-template-v4" id="{67D103F8-0153-4146-B470-0BB973848199}" vid="{CEA30977-59F0-42D7-B9B8-2756A8289A4C}"/>
    </a:ext>
  </a:extLst>
</a:theme>
</file>

<file path=ppt/theme/theme6.xml><?xml version="1.0" encoding="utf-8"?>
<a:theme xmlns:a="http://schemas.openxmlformats.org/drawingml/2006/main" name="5_EERE 2017">
  <a:themeElements>
    <a:clrScheme name="EERE 2017">
      <a:dk1>
        <a:srgbClr val="000000"/>
      </a:dk1>
      <a:lt1>
        <a:sysClr val="window" lastClr="FFFFFF"/>
      </a:lt1>
      <a:dk2>
        <a:srgbClr val="5E6A7B"/>
      </a:dk2>
      <a:lt2>
        <a:srgbClr val="EEECE1"/>
      </a:lt2>
      <a:accent1>
        <a:srgbClr val="6ABC45"/>
      </a:accent1>
      <a:accent2>
        <a:srgbClr val="FFCB06"/>
      </a:accent2>
      <a:accent3>
        <a:srgbClr val="00A8DF"/>
      </a:accent3>
      <a:accent4>
        <a:srgbClr val="005C82"/>
      </a:accent4>
      <a:accent5>
        <a:srgbClr val="017A3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71A42DC-0DE2-464A-8F13-7E32176C5979}" vid="{A85D0C8E-2C75-7345-966F-E7AD22F54D85}"/>
    </a:ext>
  </a:extLst>
</a:theme>
</file>

<file path=ppt/theme/theme7.xml><?xml version="1.0" encoding="utf-8"?>
<a:theme xmlns:a="http://schemas.openxmlformats.org/drawingml/2006/main" name="EERE 2017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271A42DC-0DE2-464A-8F13-7E32176C5979}" vid="{A85D0C8E-2C75-7345-966F-E7AD22F54D85}"/>
    </a:ext>
  </a:extLst>
</a:theme>
</file>

<file path=ppt/theme/theme8.xml><?xml version="1.0" encoding="utf-8"?>
<a:theme xmlns:a="http://schemas.openxmlformats.org/drawingml/2006/main" name="1_EERE 2017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WPTO overview">
  <a:themeElements>
    <a:clrScheme name="Marine">
      <a:dk1>
        <a:srgbClr val="000000"/>
      </a:dk1>
      <a:lt1>
        <a:srgbClr val="FFFFFF"/>
      </a:lt1>
      <a:dk2>
        <a:srgbClr val="04A2CE"/>
      </a:dk2>
      <a:lt2>
        <a:srgbClr val="EEECE1"/>
      </a:lt2>
      <a:accent1>
        <a:srgbClr val="0AA5DF"/>
      </a:accent1>
      <a:accent2>
        <a:srgbClr val="02668C"/>
      </a:accent2>
      <a:accent3>
        <a:srgbClr val="022644"/>
      </a:accent3>
      <a:accent4>
        <a:srgbClr val="9A9D9D"/>
      </a:accent4>
      <a:accent5>
        <a:srgbClr val="4E4F4E"/>
      </a:accent5>
      <a:accent6>
        <a:srgbClr val="E27225"/>
      </a:accent6>
      <a:hlink>
        <a:srgbClr val="017A3E"/>
      </a:hlink>
      <a:folHlink>
        <a:srgbClr val="5E6A7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WPTO-PPT-template-v4" id="{67D103F8-0153-4146-B470-0BB973848199}" vid="{BA44203A-A0E4-4097-A984-A8DD92A2D56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0C962709CEDC428F143FA658B93064" ma:contentTypeVersion="14" ma:contentTypeDescription="Create a new document." ma:contentTypeScope="" ma:versionID="f6b89decfce8e844b7b99da9cf6e97ef">
  <xsd:schema xmlns:xsd="http://www.w3.org/2001/XMLSchema" xmlns:xs="http://www.w3.org/2001/XMLSchema" xmlns:p="http://schemas.microsoft.com/office/2006/metadata/properties" xmlns:ns2="948f5a13-eed3-4086-9a29-a99898d6e70b" xmlns:ns3="1f246f74-2f2d-4d89-828d-c4d9e54a9fcd" targetNamespace="http://schemas.microsoft.com/office/2006/metadata/properties" ma:root="true" ma:fieldsID="50e28823caea9dba4caea253a8848068" ns2:_="" ns3:_="">
    <xsd:import namespace="948f5a13-eed3-4086-9a29-a99898d6e70b"/>
    <xsd:import namespace="1f246f74-2f2d-4d89-828d-c4d9e54a9f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8f5a13-eed3-4086-9a29-a99898d6e7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834da80-57da-4863-8816-2e6886d1e8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246f74-2f2d-4d89-828d-c4d9e54a9fc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f3ba3209-e618-4772-bc29-269e561d565a}" ma:internalName="TaxCatchAll" ma:showField="CatchAllData" ma:web="1f246f74-2f2d-4d89-828d-c4d9e54a9f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8f5a13-eed3-4086-9a29-a99898d6e70b">
      <Terms xmlns="http://schemas.microsoft.com/office/infopath/2007/PartnerControls"/>
    </lcf76f155ced4ddcb4097134ff3c332f>
    <TaxCatchAll xmlns="1f246f74-2f2d-4d89-828d-c4d9e54a9fcd" xsi:nil="true"/>
    <SharedWithUsers xmlns="1f246f74-2f2d-4d89-828d-c4d9e54a9fcd">
      <UserInfo>
        <DisplayName>Weber, Jochem</DisplayName>
        <AccountId>15</AccountId>
        <AccountType/>
      </UserInfo>
      <UserInfo>
        <DisplayName>Frumkin, Amber</DisplayName>
        <AccountId>117</AccountId>
        <AccountType/>
      </UserInfo>
      <UserInfo>
        <DisplayName>Morton, Amanda</DisplayName>
        <AccountId>118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C7F469-A8AC-4B73-B63F-048CB64DC0EE}">
  <ds:schemaRefs>
    <ds:schemaRef ds:uri="1f246f74-2f2d-4d89-828d-c4d9e54a9fcd"/>
    <ds:schemaRef ds:uri="948f5a13-eed3-4086-9a29-a99898d6e70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3B1DB6C-CA0C-4621-84E1-C3324880F210}">
  <ds:schemaRefs>
    <ds:schemaRef ds:uri="http://schemas.openxmlformats.org/package/2006/metadata/core-properties"/>
    <ds:schemaRef ds:uri="1f246f74-2f2d-4d89-828d-c4d9e54a9fcd"/>
    <ds:schemaRef ds:uri="948f5a13-eed3-4086-9a29-a99898d6e70b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terms/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0F1F962-8C06-4490-8422-62C20807664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WPTO-PPTX-template</Template>
  <TotalTime>0</TotalTime>
  <Words>1064</Words>
  <Application>Microsoft Macintosh PowerPoint</Application>
  <PresentationFormat>Custom</PresentationFormat>
  <Paragraphs>182</Paragraphs>
  <Slides>29</Slides>
  <Notes>24</Notes>
  <HiddenSlides>1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29</vt:i4>
      </vt:variant>
    </vt:vector>
  </HeadingPairs>
  <TitlesOfParts>
    <vt:vector size="54" baseType="lpstr">
      <vt:lpstr>ＭＳ Ｐゴシック</vt:lpstr>
      <vt:lpstr>Arial</vt:lpstr>
      <vt:lpstr>Calibri</vt:lpstr>
      <vt:lpstr>Calibri Light</vt:lpstr>
      <vt:lpstr>Courier New</vt:lpstr>
      <vt:lpstr>Franklin Gothic</vt:lpstr>
      <vt:lpstr>Franklin Gothic Book</vt:lpstr>
      <vt:lpstr>Franklin Gothic Medium</vt:lpstr>
      <vt:lpstr>Google Sans</vt:lpstr>
      <vt:lpstr>Helvetica Neue</vt:lpstr>
      <vt:lpstr>Libre Franklin</vt:lpstr>
      <vt:lpstr>Libre Franklin Medium</vt:lpstr>
      <vt:lpstr>Noto Sans Symbols</vt:lpstr>
      <vt:lpstr>Source Sans Pro</vt:lpstr>
      <vt:lpstr>Wingdings</vt:lpstr>
      <vt:lpstr>Custom Design</vt:lpstr>
      <vt:lpstr>WPTO overview</vt:lpstr>
      <vt:lpstr>marine energy overview</vt:lpstr>
      <vt:lpstr>hydropower overview</vt:lpstr>
      <vt:lpstr>EERE PPT_widescreen</vt:lpstr>
      <vt:lpstr>5_EERE 2017</vt:lpstr>
      <vt:lpstr>EERE 2017</vt:lpstr>
      <vt:lpstr>1_EERE 2017</vt:lpstr>
      <vt:lpstr>1_WPTO overview</vt:lpstr>
      <vt:lpstr>2_WPTO overview</vt:lpstr>
      <vt:lpstr>PowerPoint Presentation</vt:lpstr>
      <vt:lpstr>PowerPoint Presentation</vt:lpstr>
      <vt:lpstr>Agenda — Sections of the Webinar</vt:lpstr>
      <vt:lpstr>Section 1) Introductions — Prize and People</vt:lpstr>
      <vt:lpstr>Innovating Distributed Embedded Energy Prize  Promoting The Prize</vt:lpstr>
      <vt:lpstr>Contributing to Leaderboard Scoring</vt:lpstr>
      <vt:lpstr>InDEEP Personnel</vt:lpstr>
      <vt:lpstr>Section 2) Present Distributed Embedded Energy Conversion Technologies (DEEC-Tec)</vt:lpstr>
      <vt:lpstr>Setting the Stage: A Design Paradigm Shift </vt:lpstr>
      <vt:lpstr>Overview of DEEC-Tec Ethos</vt:lpstr>
      <vt:lpstr>Technology – Possibility for Paradigm Shift?  </vt:lpstr>
      <vt:lpstr>Describing DEEC-Tec — Levels of Hierarchy</vt:lpstr>
      <vt:lpstr>Describing DEEC-Tec — Levels of Hierarchy</vt:lpstr>
      <vt:lpstr>Section 2a) Describing DEEC-Tec — Levels of Hierarchy</vt:lpstr>
      <vt:lpstr>Describing DEEC-Tec — Levels of Hierarchy</vt:lpstr>
      <vt:lpstr>Describing DEEC-Tec — Levels of Hierarchy</vt:lpstr>
      <vt:lpstr>Describing DEEC-Tec — Levels of Hierarchy</vt:lpstr>
      <vt:lpstr>Describing DEEC-Tec — Levels of Hierarchy</vt:lpstr>
      <vt:lpstr>Describing DEEC-Tec — Levels of Hierarchy</vt:lpstr>
      <vt:lpstr>Describing DEEC-Tec — Levels of Hierarchy</vt:lpstr>
      <vt:lpstr>Describing DEEC-Tec — Levels of Hierarchy</vt:lpstr>
      <vt:lpstr>Describing DEEC-Tec — Levels of Hierarchy</vt:lpstr>
      <vt:lpstr>Describing DEEC-Tec — Levels of Hierarchy</vt:lpstr>
      <vt:lpstr>The DEEC - Tec Domain is Vast!</vt:lpstr>
      <vt:lpstr>Distributed Embedded Energy Converter Technologies DEEC-Tec</vt:lpstr>
      <vt:lpstr>Read the Rules</vt:lpstr>
      <vt:lpstr>Questions and Answers</vt:lpstr>
      <vt:lpstr>Wrap Up &amp; What’s Next for InDEEP</vt:lpstr>
      <vt:lpstr>Competitor Support Mechanisms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Garson, Jennifer</dc:creator>
  <cp:lastModifiedBy>Frumkin, Amber</cp:lastModifiedBy>
  <cp:revision>2</cp:revision>
  <cp:lastPrinted>2023-05-03T14:14:02Z</cp:lastPrinted>
  <dcterms:created xsi:type="dcterms:W3CDTF">2021-02-21T01:02:41Z</dcterms:created>
  <dcterms:modified xsi:type="dcterms:W3CDTF">2024-01-29T14:32:24Z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Field">
    <vt:lpwstr/>
  </property>
  <property fmtid="{D5CDD505-2E9C-101B-9397-08002B2CF9AE}" pid="3" name="Region">
    <vt:lpwstr/>
  </property>
  <property fmtid="{D5CDD505-2E9C-101B-9397-08002B2CF9AE}" pid="4" name="Tech Area">
    <vt:lpwstr/>
  </property>
  <property fmtid="{D5CDD505-2E9C-101B-9397-08002B2CF9AE}" pid="5" name="State">
    <vt:lpwstr/>
  </property>
  <property fmtid="{D5CDD505-2E9C-101B-9397-08002B2CF9AE}" pid="6" name="Task">
    <vt:lpwstr/>
  </property>
  <property fmtid="{D5CDD505-2E9C-101B-9397-08002B2CF9AE}" pid="7" name="_dlc_DocIdItemGuid">
    <vt:lpwstr>a14f3921-e88c-49b1-8505-1f47e88408d1</vt:lpwstr>
  </property>
  <property fmtid="{D5CDD505-2E9C-101B-9397-08002B2CF9AE}" pid="8" name="MediaServiceImageTags">
    <vt:lpwstr/>
  </property>
  <property fmtid="{D5CDD505-2E9C-101B-9397-08002B2CF9AE}" pid="9" name="MSIP_Label_95965d95-ecc0-4720-b759-1f33c42ed7da_Enabled">
    <vt:lpwstr>true</vt:lpwstr>
  </property>
  <property fmtid="{D5CDD505-2E9C-101B-9397-08002B2CF9AE}" pid="10" name="MSIP_Label_95965d95-ecc0-4720-b759-1f33c42ed7da_SetDate">
    <vt:lpwstr>2023-10-27T16:10:45Z</vt:lpwstr>
  </property>
  <property fmtid="{D5CDD505-2E9C-101B-9397-08002B2CF9AE}" pid="11" name="MSIP_Label_95965d95-ecc0-4720-b759-1f33c42ed7da_Method">
    <vt:lpwstr>Standard</vt:lpwstr>
  </property>
  <property fmtid="{D5CDD505-2E9C-101B-9397-08002B2CF9AE}" pid="12" name="MSIP_Label_95965d95-ecc0-4720-b759-1f33c42ed7da_Name">
    <vt:lpwstr>General</vt:lpwstr>
  </property>
  <property fmtid="{D5CDD505-2E9C-101B-9397-08002B2CF9AE}" pid="13" name="MSIP_Label_95965d95-ecc0-4720-b759-1f33c42ed7da_SiteId">
    <vt:lpwstr>a0f29d7e-28cd-4f54-8442-7885aee7c080</vt:lpwstr>
  </property>
  <property fmtid="{D5CDD505-2E9C-101B-9397-08002B2CF9AE}" pid="14" name="MSIP_Label_95965d95-ecc0-4720-b759-1f33c42ed7da_ActionId">
    <vt:lpwstr>0fc5b9b1-eaba-4b8b-8ec9-5876fee4630b</vt:lpwstr>
  </property>
  <property fmtid="{D5CDD505-2E9C-101B-9397-08002B2CF9AE}" pid="15" name="MSIP_Label_95965d95-ecc0-4720-b759-1f33c42ed7da_ContentBits">
    <vt:lpwstr>0</vt:lpwstr>
  </property>
  <property fmtid="{D5CDD505-2E9C-101B-9397-08002B2CF9AE}" pid="16" name="ContentTypeId">
    <vt:lpwstr>0x010100730C962709CEDC428F143FA658B93064</vt:lpwstr>
  </property>
</Properties>
</file>