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728" r:id="rId5"/>
    <p:sldMasterId id="2147483864" r:id="rId6"/>
    <p:sldMasterId id="2147483868" r:id="rId7"/>
  </p:sldMasterIdLst>
  <p:notesMasterIdLst>
    <p:notesMasterId r:id="rId88"/>
  </p:notesMasterIdLst>
  <p:sldIdLst>
    <p:sldId id="1360" r:id="rId8"/>
    <p:sldId id="258" r:id="rId9"/>
    <p:sldId id="1370" r:id="rId10"/>
    <p:sldId id="2147472215" r:id="rId11"/>
    <p:sldId id="2147472208" r:id="rId12"/>
    <p:sldId id="2147472178" r:id="rId13"/>
    <p:sldId id="2147472222" r:id="rId14"/>
    <p:sldId id="315" r:id="rId15"/>
    <p:sldId id="2147472224" r:id="rId16"/>
    <p:sldId id="2147472219" r:id="rId17"/>
    <p:sldId id="2147472213" r:id="rId18"/>
    <p:sldId id="2147472220" r:id="rId19"/>
    <p:sldId id="311" r:id="rId20"/>
    <p:sldId id="2147472226" r:id="rId21"/>
    <p:sldId id="2147472256" r:id="rId22"/>
    <p:sldId id="2147472289" r:id="rId23"/>
    <p:sldId id="2147472263" r:id="rId24"/>
    <p:sldId id="2147472266" r:id="rId25"/>
    <p:sldId id="2147472265" r:id="rId26"/>
    <p:sldId id="2147472305" r:id="rId27"/>
    <p:sldId id="2147472306" r:id="rId28"/>
    <p:sldId id="2147472257" r:id="rId29"/>
    <p:sldId id="2147472227" r:id="rId30"/>
    <p:sldId id="2147472229" r:id="rId31"/>
    <p:sldId id="317" r:id="rId32"/>
    <p:sldId id="2147472232" r:id="rId33"/>
    <p:sldId id="2147472231" r:id="rId34"/>
    <p:sldId id="2147472238" r:id="rId35"/>
    <p:sldId id="2147472230" r:id="rId36"/>
    <p:sldId id="2147472236" r:id="rId37"/>
    <p:sldId id="2147472258" r:id="rId38"/>
    <p:sldId id="2147472255" r:id="rId39"/>
    <p:sldId id="2147472280" r:id="rId40"/>
    <p:sldId id="2147472247" r:id="rId41"/>
    <p:sldId id="2147472268" r:id="rId42"/>
    <p:sldId id="2147472269" r:id="rId43"/>
    <p:sldId id="2147472301" r:id="rId44"/>
    <p:sldId id="2147472300" r:id="rId45"/>
    <p:sldId id="2147472302" r:id="rId46"/>
    <p:sldId id="2147472303" r:id="rId47"/>
    <p:sldId id="2147472237" r:id="rId48"/>
    <p:sldId id="2147472235" r:id="rId49"/>
    <p:sldId id="2147472239" r:id="rId50"/>
    <p:sldId id="2147472240" r:id="rId51"/>
    <p:sldId id="2147472241" r:id="rId52"/>
    <p:sldId id="2147472246" r:id="rId53"/>
    <p:sldId id="2147472242" r:id="rId54"/>
    <p:sldId id="2147472245" r:id="rId55"/>
    <p:sldId id="2147472243" r:id="rId56"/>
    <p:sldId id="2147472249" r:id="rId57"/>
    <p:sldId id="2147472259" r:id="rId58"/>
    <p:sldId id="2147472272" r:id="rId59"/>
    <p:sldId id="2147472278" r:id="rId60"/>
    <p:sldId id="2147472279" r:id="rId61"/>
    <p:sldId id="2147472277" r:id="rId62"/>
    <p:sldId id="2147472275" r:id="rId63"/>
    <p:sldId id="2147472290" r:id="rId64"/>
    <p:sldId id="2147472291" r:id="rId65"/>
    <p:sldId id="2147472284" r:id="rId66"/>
    <p:sldId id="2147472292" r:id="rId67"/>
    <p:sldId id="2147472294" r:id="rId68"/>
    <p:sldId id="2147472293" r:id="rId69"/>
    <p:sldId id="2147472295" r:id="rId70"/>
    <p:sldId id="2147472282" r:id="rId71"/>
    <p:sldId id="2147472299" r:id="rId72"/>
    <p:sldId id="2147472283" r:id="rId73"/>
    <p:sldId id="2147472296" r:id="rId74"/>
    <p:sldId id="2147472285" r:id="rId75"/>
    <p:sldId id="2147472298" r:id="rId76"/>
    <p:sldId id="2147472297" r:id="rId77"/>
    <p:sldId id="2147472261" r:id="rId78"/>
    <p:sldId id="2147472248" r:id="rId79"/>
    <p:sldId id="2147472250" r:id="rId80"/>
    <p:sldId id="2147472251" r:id="rId81"/>
    <p:sldId id="2147472252" r:id="rId82"/>
    <p:sldId id="2147472262" r:id="rId83"/>
    <p:sldId id="2147472276" r:id="rId84"/>
    <p:sldId id="2147472273" r:id="rId85"/>
    <p:sldId id="2147472253" r:id="rId86"/>
    <p:sldId id="1487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84293-4108-0068-17DA-8B441A9A7367}" name="Wiegele, Jennifer" initials="WJ" userId="S::jwiegele@nrel.gov::e81e5088-4209-4973-bdcc-aa8b1ac87676" providerId="AD"/>
  <p188:author id="{62ADBDA6-8B48-6800-CAC4-666627350112}" name="Herb, Jake (FELLOW)" initials="HJ(" userId="S::jake.herb@ee.doe.gov::56dfb348-68ae-4b11-8f75-0568a70a9d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4BFBF-869E-DCC4-85EA-0BB8231938AE}" v="6" dt="2024-01-10T15:12:44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95" Type="http://schemas.microsoft.com/office/2018/10/relationships/authors" Target="author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ndoza, Nicole" userId="S::nmendoza@nrel.gov::8ba84765-24ae-42b4-b824-98427d389b7e" providerId="AD" clId="Web-{51F4BFBF-869E-DCC4-85EA-0BB8231938AE}"/>
    <pc:docChg chg="modSld">
      <pc:chgData name="Mendoza, Nicole" userId="S::nmendoza@nrel.gov::8ba84765-24ae-42b4-b824-98427d389b7e" providerId="AD" clId="Web-{51F4BFBF-869E-DCC4-85EA-0BB8231938AE}" dt="2024-01-10T15:12:42.626" v="1" actId="20577"/>
      <pc:docMkLst>
        <pc:docMk/>
      </pc:docMkLst>
      <pc:sldChg chg="modSp">
        <pc:chgData name="Mendoza, Nicole" userId="S::nmendoza@nrel.gov::8ba84765-24ae-42b4-b824-98427d389b7e" providerId="AD" clId="Web-{51F4BFBF-869E-DCC4-85EA-0BB8231938AE}" dt="2024-01-10T15:12:42.626" v="1" actId="20577"/>
        <pc:sldMkLst>
          <pc:docMk/>
          <pc:sldMk cId="1683947926" sldId="2147472178"/>
        </pc:sldMkLst>
        <pc:spChg chg="mod">
          <ac:chgData name="Mendoza, Nicole" userId="S::nmendoza@nrel.gov::8ba84765-24ae-42b4-b824-98427d389b7e" providerId="AD" clId="Web-{51F4BFBF-869E-DCC4-85EA-0BB8231938AE}" dt="2024-01-10T15:12:42.626" v="1" actId="20577"/>
          <ac:spMkLst>
            <pc:docMk/>
            <pc:sldMk cId="1683947926" sldId="2147472178"/>
            <ac:spMk id="4" creationId="{AFB7FE25-0F4C-49AF-BF9A-856A640CDC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4675-8A60-4C13-A793-2C40E4D6920A}" type="datetimeFigureOut"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EBCA0-39CE-41CE-8B2D-9854A672B1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0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3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35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7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4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3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5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62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8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4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5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5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1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31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2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27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601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6404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8764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7021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4932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360687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2356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88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1753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536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016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704014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92000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00025" y="1855332"/>
            <a:ext cx="550632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61350" y="1855332"/>
            <a:ext cx="56656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500027" y="1174523"/>
            <a:ext cx="549636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61350" y="1174523"/>
            <a:ext cx="566569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761" y="140611"/>
            <a:ext cx="10972482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73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91980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828802"/>
            <a:ext cx="10826751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38407"/>
            <a:ext cx="5497435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514682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8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92000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6111" y="214888"/>
            <a:ext cx="10972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6111" y="1488935"/>
            <a:ext cx="110976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1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5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1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1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9953" y="6571129"/>
            <a:ext cx="415899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6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6528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100" y="3332661"/>
            <a:ext cx="12258528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6729" y="1807959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60706"/>
            <a:ext cx="4480119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460" y="5523180"/>
            <a:ext cx="7860168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0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528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1" y="4437825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559" y="5293864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475" y="5741679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1655" y="2127613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84047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2051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47781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6528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100" y="3332661"/>
            <a:ext cx="12258528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6729" y="1807959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60706"/>
            <a:ext cx="4480119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460" y="5523180"/>
            <a:ext cx="7860168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64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528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1" y="4437825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559" y="5293864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475" y="5741679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1655" y="2127613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963131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16363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78025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78613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92693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0009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2295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92000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566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6840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189057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92000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54234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21572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58784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73175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0855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57426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004984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4641490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52724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8107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4398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11241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375527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5470491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92000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00025" y="1855332"/>
            <a:ext cx="550632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61350" y="1855332"/>
            <a:ext cx="56656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500027" y="1174523"/>
            <a:ext cx="549636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61350" y="1174523"/>
            <a:ext cx="566569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761" y="140611"/>
            <a:ext cx="10972482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89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91980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828802"/>
            <a:ext cx="10826751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38407"/>
            <a:ext cx="5497435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2395808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037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92000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6111" y="214888"/>
            <a:ext cx="10972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6111" y="1488935"/>
            <a:ext cx="110976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368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5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92000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14020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1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1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9953" y="6571129"/>
            <a:ext cx="415899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1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FC26-F8E1-4A5C-A8F7-3AB289BE7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95102"/>
            <a:ext cx="10750550" cy="575711"/>
          </a:xfrm>
        </p:spPr>
        <p:txBody>
          <a:bodyPr anchor="b" anchorCtr="0">
            <a:noAutofit/>
          </a:bodyPr>
          <a:lstStyle>
            <a:lvl1pPr>
              <a:defRPr sz="3599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3928DBC-6F12-47AC-9FCD-EBF94FA573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564105"/>
            <a:ext cx="5135480" cy="44548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C99D5E3-403F-4238-82D7-897DCCEE725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18323" y="1546225"/>
            <a:ext cx="5372016" cy="447276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C8CAC2-9B24-48DF-9287-EBF32F89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1" y="6356352"/>
            <a:ext cx="10515600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American Made Challenge   |   Inclusive Energy Innovation Prize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DB628-6F7B-42B1-9885-1A4831306C9D}"/>
              </a:ext>
            </a:extLst>
          </p:cNvPr>
          <p:cNvSpPr/>
          <p:nvPr userDrawn="1"/>
        </p:nvSpPr>
        <p:spPr>
          <a:xfrm>
            <a:off x="1" y="6415803"/>
            <a:ext cx="619626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18DD4-8C5A-419F-BA74-10455675BA34}"/>
              </a:ext>
            </a:extLst>
          </p:cNvPr>
          <p:cNvSpPr txBox="1"/>
          <p:nvPr userDrawn="1"/>
        </p:nvSpPr>
        <p:spPr>
          <a:xfrm>
            <a:off x="0" y="6415803"/>
            <a:ext cx="543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74B1E74-6534-4BBF-ADCE-F475DB71B094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5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2516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92000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6742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5431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254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24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6" r:id="rId2"/>
    <p:sldLayoutId id="2147483740" r:id="rId3"/>
    <p:sldLayoutId id="2147483705" r:id="rId4"/>
    <p:sldLayoutId id="2147483741" r:id="rId5"/>
    <p:sldLayoutId id="2147483727" r:id="rId6"/>
    <p:sldLayoutId id="2147483737" r:id="rId7"/>
    <p:sldLayoutId id="2147483742" r:id="rId8"/>
    <p:sldLayoutId id="2147483731" r:id="rId9"/>
    <p:sldLayoutId id="2147483743" r:id="rId10"/>
    <p:sldLayoutId id="2147483734" r:id="rId11"/>
    <p:sldLayoutId id="2147483697" r:id="rId12"/>
    <p:sldLayoutId id="2147483744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45" r:id="rId19"/>
    <p:sldLayoutId id="2147483703" r:id="rId20"/>
    <p:sldLayoutId id="2147483748" r:id="rId21"/>
    <p:sldLayoutId id="2147483751" r:id="rId22"/>
    <p:sldLayoutId id="2147483753" r:id="rId23"/>
    <p:sldLayoutId id="2147483756" r:id="rId24"/>
    <p:sldLayoutId id="2147483798" r:id="rId25"/>
    <p:sldLayoutId id="2147483850" r:id="rId26"/>
    <p:sldLayoutId id="2147483897" r:id="rId2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5053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8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0559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254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172413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s.lth.se/matstat/wafo/demos/overview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categories/2001016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framer%20-p%2080%20-loop%205%20-x%20H=1mTp=5s_WAVEBOB.rm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ox.com/indee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pn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75E6-1633-4C2B-B249-8D7BA931355C}"/>
              </a:ext>
            </a:extLst>
          </p:cNvPr>
          <p:cNvSpPr txBox="1"/>
          <p:nvPr/>
        </p:nvSpPr>
        <p:spPr>
          <a:xfrm>
            <a:off x="511415" y="5139114"/>
            <a:ext cx="104353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Franklin Gothic Medium"/>
              </a:rPr>
              <a:t>Innovating Distributed Embedded Energy Prize (InDEEP)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Franklin Gothic Medium"/>
              </a:rPr>
              <a:t>Introduction to Wave Energy 2.0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Franklin Gothic Medium"/>
              </a:rPr>
              <a:t>January 10, 2024</a:t>
            </a:r>
            <a:endParaRPr lang="en-US" dirty="0">
              <a:solidFill>
                <a:prstClr val="white"/>
              </a:solidFill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82" y="1257801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 – Visualization of Dynamics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3469E-9874-1010-A084-172E8E3912F6}"/>
              </a:ext>
            </a:extLst>
          </p:cNvPr>
          <p:cNvSpPr txBox="1"/>
          <p:nvPr/>
        </p:nvSpPr>
        <p:spPr>
          <a:xfrm>
            <a:off x="2579737" y="574941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"Wave motion-i18n-mod" by Original uploader was </a:t>
            </a:r>
            <a:r>
              <a:rPr lang="en-US" sz="900" dirty="0" err="1">
                <a:latin typeface="Calibri" panose="020F0502020204030204" pitchFamily="34" charset="0"/>
              </a:rPr>
              <a:t>Vargklo</a:t>
            </a:r>
            <a:r>
              <a:rPr lang="en-US" sz="900" dirty="0">
                <a:latin typeface="Calibri" panose="020F0502020204030204" pitchFamily="34" charset="0"/>
              </a:rPr>
              <a:t> at </a:t>
            </a:r>
            <a:r>
              <a:rPr lang="en-US" sz="900" dirty="0" err="1">
                <a:latin typeface="Calibri" panose="020F0502020204030204" pitchFamily="34" charset="0"/>
              </a:rPr>
              <a:t>en.Wikipedia</a:t>
            </a:r>
            <a:endParaRPr lang="en-US" sz="900" dirty="0">
              <a:latin typeface="Calibri" panose="020F0502020204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 Licensed under CC BY-SA 3.0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9" name="Picture 2" descr="https://upload.wikimedia.org/wikipedia/commons/thumb/0/06/Wave_motion-i18n-mod.svg/629px-Wave_motion-i18n-mod.svg.png">
            <a:extLst>
              <a:ext uri="{FF2B5EF4-FFF2-40B4-BE49-F238E27FC236}">
                <a16:creationId xmlns:a16="http://schemas.microsoft.com/office/drawing/2014/main" id="{50B2A26B-57DA-F00C-AD05-0657ED36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5" y="1141859"/>
            <a:ext cx="4746432" cy="43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45E8E0-D4E1-924D-38CA-0811E16F24D1}"/>
              </a:ext>
            </a:extLst>
          </p:cNvPr>
          <p:cNvCxnSpPr>
            <a:cxnSpLocks/>
          </p:cNvCxnSpPr>
          <p:nvPr/>
        </p:nvCxnSpPr>
        <p:spPr>
          <a:xfrm flipH="1">
            <a:off x="4012340" y="4244995"/>
            <a:ext cx="22188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901D8F-70AD-780D-9524-4FC1ABC89F69}"/>
              </a:ext>
            </a:extLst>
          </p:cNvPr>
          <p:cNvSpPr txBox="1"/>
          <p:nvPr/>
        </p:nvSpPr>
        <p:spPr>
          <a:xfrm>
            <a:off x="6994200" y="2335326"/>
            <a:ext cx="4476138" cy="21873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b="1" i="1" dirty="0">
                <a:latin typeface="Franklin Gothic Book"/>
              </a:rPr>
              <a:t>Motion of a particle in an ocean wave.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A</a:t>
            </a:r>
            <a:r>
              <a:rPr lang="en-US" sz="1400" dirty="0">
                <a:latin typeface="Franklin Gothic Book"/>
              </a:rPr>
              <a:t> = At deep water. 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B</a:t>
            </a:r>
            <a:r>
              <a:rPr lang="en-US" sz="1400" dirty="0">
                <a:latin typeface="Franklin Gothic Book"/>
              </a:rPr>
              <a:t> = At shallow water 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1</a:t>
            </a:r>
            <a:r>
              <a:rPr lang="en-US" sz="1400" dirty="0">
                <a:latin typeface="Franklin Gothic Book"/>
              </a:rPr>
              <a:t> = Propagation direction.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2</a:t>
            </a:r>
            <a:r>
              <a:rPr lang="en-US" sz="1400" dirty="0">
                <a:latin typeface="Franklin Gothic Book"/>
              </a:rPr>
              <a:t> = Wave crest.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3</a:t>
            </a:r>
            <a:r>
              <a:rPr lang="en-US" sz="1400" dirty="0">
                <a:latin typeface="Franklin Gothic Book"/>
              </a:rPr>
              <a:t> = Wave trough.</a:t>
            </a: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rgbClr val="000000"/>
              </a:solidFill>
              <a:latin typeface="Franklin Gothic Book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1100" i="1" dirty="0">
                <a:solidFill>
                  <a:srgbClr val="000000"/>
                </a:solidFill>
                <a:latin typeface="Franklin Gothic Book"/>
                <a:cs typeface="Arial"/>
              </a:rPr>
              <a:t>Wikipedia</a:t>
            </a:r>
            <a:endParaRPr lang="en-US" sz="1400" i="1" dirty="0">
              <a:solidFill>
                <a:srgbClr val="000000"/>
              </a:solidFill>
              <a:latin typeface="Franklin Gothic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38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 – Visualization of Dynamics </a:t>
            </a:r>
          </a:p>
        </p:txBody>
      </p:sp>
      <p:pic>
        <p:nvPicPr>
          <p:cNvPr id="2" name="Picture 2" descr="https://waveenergyprize.files.wordpress.com/2015/09/deep_water_wave.gif">
            <a:extLst>
              <a:ext uri="{FF2B5EF4-FFF2-40B4-BE49-F238E27FC236}">
                <a16:creationId xmlns:a16="http://schemas.microsoft.com/office/drawing/2014/main" id="{E258C8F6-7706-22A2-0AFC-6961C6177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97" y="1211605"/>
            <a:ext cx="5900546" cy="38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76CB2-5739-7745-3DC7-93BD7AAA7F13}"/>
              </a:ext>
            </a:extLst>
          </p:cNvPr>
          <p:cNvSpPr txBox="1"/>
          <p:nvPr/>
        </p:nvSpPr>
        <p:spPr>
          <a:xfrm>
            <a:off x="8914225" y="320480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“Deep water wave” by </a:t>
            </a:r>
            <a:r>
              <a:rPr lang="en-US" sz="900" dirty="0" err="1">
                <a:latin typeface="Calibri" panose="020F0502020204030204" pitchFamily="34" charset="0"/>
              </a:rPr>
              <a:t>Kraaiennest</a:t>
            </a:r>
            <a:r>
              <a:rPr lang="en-US" sz="900" dirty="0">
                <a:latin typeface="Calibri" panose="020F0502020204030204" pitchFamily="34" charset="0"/>
              </a:rPr>
              <a:t> – Own work. 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Licensed under GFDL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 – Visualization of Dynamics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76CB2-5739-7745-3DC7-93BD7AAA7F13}"/>
              </a:ext>
            </a:extLst>
          </p:cNvPr>
          <p:cNvSpPr txBox="1"/>
          <p:nvPr/>
        </p:nvSpPr>
        <p:spPr>
          <a:xfrm>
            <a:off x="8914225" y="320480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“Deep water wave” by </a:t>
            </a:r>
            <a:r>
              <a:rPr lang="en-US" sz="900" dirty="0" err="1">
                <a:latin typeface="Calibri" panose="020F0502020204030204" pitchFamily="34" charset="0"/>
              </a:rPr>
              <a:t>Kraaiennest</a:t>
            </a:r>
            <a:r>
              <a:rPr lang="en-US" sz="900" dirty="0">
                <a:latin typeface="Calibri" panose="020F0502020204030204" pitchFamily="34" charset="0"/>
              </a:rPr>
              <a:t> – Own work. 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Licensed under GFDL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B47BBD-2665-5678-9563-E29A2DC8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70" y="2874497"/>
            <a:ext cx="7382811" cy="11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Ocean Waves – Three Dimensions</a:t>
            </a:r>
          </a:p>
        </p:txBody>
      </p:sp>
      <p:pic>
        <p:nvPicPr>
          <p:cNvPr id="4098" name="Picture 2" descr="http://www.maths.lth.se/matstat/wafo/demos/directional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7" y="1202200"/>
            <a:ext cx="7043183" cy="2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6831" y="3577880"/>
            <a:ext cx="1149186" cy="30832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  <a:hlinkClick r:id="rId3"/>
              </a:rPr>
              <a:t>From WAFO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6146" name="Picture 2" descr="https://i.ytimg.com/vi/qENo300zbLg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53" y="3429000"/>
            <a:ext cx="4655873" cy="26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Wave – Body Interaction </a:t>
            </a:r>
          </a:p>
        </p:txBody>
      </p:sp>
    </p:spTree>
    <p:extLst>
      <p:ext uri="{BB962C8B-B14F-4D97-AF65-F5344CB8AC3E}">
        <p14:creationId xmlns:p14="http://schemas.microsoft.com/office/powerpoint/2010/main" val="233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Forces on a Floating Body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0EDD8-A282-6F87-9CB0-30EC4C18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58" y="1599523"/>
            <a:ext cx="4617547" cy="2486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FF981F-61CA-9903-1885-D0092401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70" y="1951892"/>
            <a:ext cx="5189928" cy="26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Forces on a Floating Body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319A2-53B7-E8F3-BCDC-0205580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97" y="1632321"/>
            <a:ext cx="5840619" cy="71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1AE63-88E2-41C5-D710-A506D93F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74" y="2871175"/>
            <a:ext cx="8411749" cy="2248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1DF78-F918-61F9-FE0E-71E09342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993" y="1748963"/>
            <a:ext cx="2218190" cy="38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Hydrostatics – Restoring Force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4657092" cy="5370703"/>
          </a:xfrm>
        </p:spPr>
        <p:txBody>
          <a:bodyPr/>
          <a:lstStyle/>
          <a:p>
            <a:r>
              <a:rPr lang="en-US" sz="2000" dirty="0"/>
              <a:t>Force as a Function of Displacement</a:t>
            </a:r>
          </a:p>
          <a:p>
            <a:r>
              <a:rPr lang="en-US" sz="2000" dirty="0"/>
              <a:t>Degrees of Freedom</a:t>
            </a:r>
          </a:p>
          <a:p>
            <a:pPr lvl="1"/>
            <a:r>
              <a:rPr lang="en-US" sz="1800" dirty="0"/>
              <a:t>Heave – driven by water plane area </a:t>
            </a:r>
          </a:p>
          <a:p>
            <a:pPr lvl="1"/>
            <a:r>
              <a:rPr lang="en-US" sz="1800" dirty="0"/>
              <a:t>Pitch – driven by water plane area, center of buoyancy and center of gravity   </a:t>
            </a:r>
          </a:p>
          <a:p>
            <a:pPr lvl="1"/>
            <a:r>
              <a:rPr lang="en-US" sz="1800" dirty="0"/>
              <a:t>Surge – Not occurring, neutral </a:t>
            </a:r>
          </a:p>
          <a:p>
            <a:r>
              <a:rPr lang="en-US" sz="2000" dirty="0"/>
              <a:t>Stability 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A62F7-5E60-95A1-7572-C42C00F0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02" y="1887463"/>
            <a:ext cx="5892133" cy="303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EDEBA-5154-A91E-4918-C74D4911B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B22CB2-91AD-E066-EEA0-D996F91D7FA4}"/>
              </a:ext>
            </a:extLst>
          </p:cNvPr>
          <p:cNvSpPr/>
          <p:nvPr/>
        </p:nvSpPr>
        <p:spPr>
          <a:xfrm>
            <a:off x="4470400" y="5671899"/>
            <a:ext cx="5357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5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Diffraction – Excitation Force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3487716" cy="5370703"/>
          </a:xfrm>
        </p:spPr>
        <p:txBody>
          <a:bodyPr/>
          <a:lstStyle/>
          <a:p>
            <a:r>
              <a:rPr lang="en-US" sz="2000" dirty="0"/>
              <a:t>Force in the body due to the presence of the wave </a:t>
            </a:r>
          </a:p>
          <a:p>
            <a:r>
              <a:rPr lang="en-US" sz="2000" dirty="0"/>
              <a:t>Incident wave </a:t>
            </a:r>
          </a:p>
          <a:p>
            <a:pPr lvl="1"/>
            <a:r>
              <a:rPr lang="en-US" sz="1800" dirty="0"/>
              <a:t>Froude Krylov</a:t>
            </a:r>
          </a:p>
          <a:p>
            <a:r>
              <a:rPr lang="en-US" sz="2000" dirty="0"/>
              <a:t>Scattered wave </a:t>
            </a:r>
          </a:p>
          <a:p>
            <a:r>
              <a:rPr lang="en-US" sz="2000" dirty="0"/>
              <a:t>Diffraction = Incident + scattered wave</a:t>
            </a:r>
          </a:p>
          <a:p>
            <a:r>
              <a:rPr lang="en-US" sz="2000" dirty="0"/>
              <a:t>Excitation </a:t>
            </a:r>
          </a:p>
          <a:p>
            <a:r>
              <a:rPr lang="en-US" sz="2000" dirty="0"/>
              <a:t>Degrees of Freedom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A3E31-99AA-58BB-5D8C-D0AE4A7C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92" y="1077493"/>
            <a:ext cx="4496427" cy="331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26C72-B0D2-4506-A8BA-C87C8415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73" y="4265650"/>
            <a:ext cx="4458322" cy="1476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75260-3FF8-86DC-95E4-5363A7C43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53B32-1951-ACA4-1AEE-AF7D4F5AB040}"/>
              </a:ext>
            </a:extLst>
          </p:cNvPr>
          <p:cNvSpPr/>
          <p:nvPr/>
        </p:nvSpPr>
        <p:spPr>
          <a:xfrm>
            <a:off x="5222473" y="5671899"/>
            <a:ext cx="5357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Added Mass – Hydrodynamic Inertia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acceleration </a:t>
            </a:r>
          </a:p>
          <a:p>
            <a:r>
              <a:rPr lang="en-US" sz="2000" dirty="0"/>
              <a:t>Represents the inertia of the accelerated water mass</a:t>
            </a:r>
          </a:p>
          <a:p>
            <a:r>
              <a:rPr lang="en-US" sz="2000" dirty="0"/>
              <a:t>Frequency independent when body is deeply submerged</a:t>
            </a:r>
          </a:p>
          <a:p>
            <a:r>
              <a:rPr lang="en-US" sz="2000" dirty="0"/>
              <a:t>Frequency dependent when body is near water surface 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F999A-D09A-8B09-6146-FC18F751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77" y="1210804"/>
            <a:ext cx="4931500" cy="3898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532519" y="5370197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1644073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Everyone is joined in listen-only mode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Audio Issues?—Try connecting over the phone 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 that doesn’t work, visit the </a:t>
            </a: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Zoom Help Center webpage</a:t>
            </a:r>
            <a:endParaRPr lang="en-US" sz="2799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Q&amp;A—Submit your questions using the chat box</a:t>
            </a:r>
            <a:endParaRPr lang="en-US" sz="2667" dirty="0"/>
          </a:p>
          <a:p>
            <a:pPr>
              <a:lnSpc>
                <a:spcPct val="90000"/>
              </a:lnSpc>
              <a:spcBef>
                <a:spcPts val="606"/>
              </a:spcBef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prstClr val="white"/>
                </a:solidFill>
              </a:rPr>
              <a:t>Webinar Logistics</a:t>
            </a:r>
          </a:p>
        </p:txBody>
      </p:sp>
    </p:spTree>
    <p:extLst>
      <p:ext uri="{BB962C8B-B14F-4D97-AF65-F5344CB8AC3E}">
        <p14:creationId xmlns:p14="http://schemas.microsoft.com/office/powerpoint/2010/main" val="2139062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Added Mass – Hydrodynamic Inertia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acceleration </a:t>
            </a:r>
          </a:p>
          <a:p>
            <a:r>
              <a:rPr lang="en-US" sz="2000" dirty="0"/>
              <a:t>Represents the inertia of the accelerated water mass</a:t>
            </a:r>
          </a:p>
          <a:p>
            <a:r>
              <a:rPr lang="en-US" sz="2000" dirty="0"/>
              <a:t>Frequency independent when body is deeply submerged</a:t>
            </a:r>
          </a:p>
          <a:p>
            <a:r>
              <a:rPr lang="en-US" sz="2000" dirty="0"/>
              <a:t>Frequency dependent when body is near water surface 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606410" y="5595140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1644073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DF3DE-4806-1810-E3A7-0E0E659E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84" y="1304628"/>
            <a:ext cx="5906324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Radiation – Hydrodynamic Damping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velocity </a:t>
            </a:r>
          </a:p>
          <a:p>
            <a:r>
              <a:rPr lang="en-US" sz="2000" dirty="0"/>
              <a:t>Represents the energy consuming damping due to the radiation of a wave</a:t>
            </a:r>
          </a:p>
          <a:p>
            <a:r>
              <a:rPr lang="en-US" sz="2000" dirty="0"/>
              <a:t>Frequency dependent</a:t>
            </a:r>
          </a:p>
          <a:p>
            <a:r>
              <a:rPr lang="en-US" sz="2000" dirty="0"/>
              <a:t>Zero when body is deeply submerged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597173" y="6150410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3084946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3431A1-F6E2-DFC5-941B-C66B103E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488" y="1031790"/>
            <a:ext cx="5193405" cy="51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Wave Energy</a:t>
            </a:r>
          </a:p>
        </p:txBody>
      </p:sp>
    </p:spTree>
    <p:extLst>
      <p:ext uri="{BB962C8B-B14F-4D97-AF65-F5344CB8AC3E}">
        <p14:creationId xmlns:p14="http://schemas.microsoft.com/office/powerpoint/2010/main" val="4141751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Wave Energy – Propagation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153F8-BD60-A9B5-99DE-DB23CEDD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47" y="1397596"/>
            <a:ext cx="7079369" cy="4312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8E3DC-4400-7341-3B01-3A2260F573CB}"/>
              </a:ext>
            </a:extLst>
          </p:cNvPr>
          <p:cNvSpPr txBox="1"/>
          <p:nvPr/>
        </p:nvSpPr>
        <p:spPr>
          <a:xfrm>
            <a:off x="1780673" y="5724463"/>
            <a:ext cx="4572000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Garrison, T.S.: Oceanography: An Invitation to Marine Science, 7th </a:t>
            </a:r>
            <a:r>
              <a:rPr lang="en-US" sz="900" dirty="0" err="1">
                <a:latin typeface="Calibri" panose="020F0502020204030204" pitchFamily="34" charset="0"/>
              </a:rPr>
              <a:t>edn</a:t>
            </a:r>
            <a:r>
              <a:rPr lang="en-US" sz="900" dirty="0">
                <a:latin typeface="Calibri" panose="020F0502020204030204" pitchFamily="34" charset="0"/>
              </a:rPr>
              <a:t>. Brooks/Cole,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Belmont, USA (2010)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A037A-4EF9-F6C9-2CC2-AE0261D47DDB}"/>
              </a:ext>
            </a:extLst>
          </p:cNvPr>
          <p:cNvSpPr txBox="1"/>
          <p:nvPr/>
        </p:nvSpPr>
        <p:spPr>
          <a:xfrm>
            <a:off x="8307314" y="2562041"/>
            <a:ext cx="342347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Energy Flux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CD5F1-E8AA-7894-893C-C87494024FC9}"/>
              </a:ext>
            </a:extLst>
          </p:cNvPr>
          <p:cNvSpPr txBox="1"/>
          <p:nvPr/>
        </p:nvSpPr>
        <p:spPr>
          <a:xfrm>
            <a:off x="8307314" y="3196693"/>
            <a:ext cx="244241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[kW/m]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12840-9BC1-4CE5-33D4-FFA87BAA61EC}"/>
              </a:ext>
            </a:extLst>
          </p:cNvPr>
          <p:cNvSpPr txBox="1"/>
          <p:nvPr/>
        </p:nvSpPr>
        <p:spPr>
          <a:xfrm>
            <a:off x="8307314" y="3849347"/>
            <a:ext cx="299313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Incident Power </a:t>
            </a:r>
          </a:p>
        </p:txBody>
      </p:sp>
    </p:spTree>
    <p:extLst>
      <p:ext uri="{BB962C8B-B14F-4D97-AF65-F5344CB8AC3E}">
        <p14:creationId xmlns:p14="http://schemas.microsoft.com/office/powerpoint/2010/main" val="361375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Time and Frequency Domain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589E5-1668-7F78-6678-94F1DECA3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36"/>
          <a:stretch/>
        </p:blipFill>
        <p:spPr>
          <a:xfrm>
            <a:off x="2015573" y="1590850"/>
            <a:ext cx="3061752" cy="317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1799149" y="5745498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 err="1">
                <a:latin typeface="Calibri" panose="020F0502020204030204" pitchFamily="34" charset="0"/>
              </a:rPr>
              <a:t>Massel</a:t>
            </a:r>
            <a:r>
              <a:rPr lang="en-US" sz="800" dirty="0">
                <a:latin typeface="Calibri" panose="020F0502020204030204" pitchFamily="34" charset="0"/>
              </a:rPr>
              <a:t>, S.R.: Ocean Surface Waves: Their Physics and Prediction, 2nd </a:t>
            </a:r>
            <a:r>
              <a:rPr lang="en-US" sz="800" dirty="0" err="1">
                <a:latin typeface="Calibri" panose="020F0502020204030204" pitchFamily="34" charset="0"/>
              </a:rPr>
              <a:t>edn</a:t>
            </a:r>
            <a:r>
              <a:rPr lang="en-US" sz="800" dirty="0">
                <a:latin typeface="Calibri" panose="020F0502020204030204" pitchFamily="34" charset="0"/>
              </a:rPr>
              <a:t>. World Scientific</a:t>
            </a:r>
          </a:p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Publishing, Singapore (2013)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22F42-20C9-F94F-5121-55C8E3E916A3}"/>
              </a:ext>
            </a:extLst>
          </p:cNvPr>
          <p:cNvSpPr txBox="1"/>
          <p:nvPr/>
        </p:nvSpPr>
        <p:spPr>
          <a:xfrm>
            <a:off x="1799149" y="5029270"/>
            <a:ext cx="7428930" cy="634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Super-positioning of waves (corresponding to spectral components) to create water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surface elevation (left) and the resulting spectrum (right)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5E189-3958-8BEA-7594-7641E2E2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4"/>
          <a:stretch/>
        </p:blipFill>
        <p:spPr>
          <a:xfrm>
            <a:off x="5077325" y="1590850"/>
            <a:ext cx="3934329" cy="31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0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Spectral Representation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1859306" y="5781593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https://wikiwaves.org/Ocean-Wave_Spectra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22F42-20C9-F94F-5121-55C8E3E916A3}"/>
              </a:ext>
            </a:extLst>
          </p:cNvPr>
          <p:cNvSpPr txBox="1"/>
          <p:nvPr/>
        </p:nvSpPr>
        <p:spPr>
          <a:xfrm>
            <a:off x="1859306" y="5065365"/>
            <a:ext cx="7428930" cy="634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Real spectra (left) and parameterized (right) spectral representation 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(JONSWAP and Pierson-Moskowitz spectra) – defining sea states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9AAAEFB-06BF-29EC-E97C-1FFC40D2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3" y="1902274"/>
            <a:ext cx="3333750" cy="27051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C91AB1D-EE47-2409-2A9C-3F84E89C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91" y="1902274"/>
            <a:ext cx="3191300" cy="25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46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Distribution of Spectra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2381535" y="5908359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B2FFD-00FF-0361-B041-E08476FE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22" y="1582443"/>
            <a:ext cx="10610216" cy="36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1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Distribution of Spectra</a:t>
            </a:r>
            <a:endParaRPr lang="en-US" dirty="0"/>
          </a:p>
        </p:txBody>
      </p:sp>
      <p:pic>
        <p:nvPicPr>
          <p:cNvPr id="2" name="Content Placeholder 3" descr="Screen shot 2012-02-05 at 6.46.00 PM.png">
            <a:extLst>
              <a:ext uri="{FF2B5EF4-FFF2-40B4-BE49-F238E27FC236}">
                <a16:creationId xmlns:a16="http://schemas.microsoft.com/office/drawing/2014/main" id="{AB020F3E-2F40-CF99-6DAC-B55412954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" r="259"/>
          <a:stretch/>
        </p:blipFill>
        <p:spPr bwMode="auto">
          <a:xfrm>
            <a:off x="1747442" y="1237136"/>
            <a:ext cx="7107800" cy="482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5279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Distribution of Orientation/Direction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5FE2F-D8C0-18B3-1F1E-165C0FBF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83" y="1655750"/>
            <a:ext cx="5506849" cy="354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A1762-BB09-CA72-D34B-7D625BCFFAE5}"/>
              </a:ext>
            </a:extLst>
          </p:cNvPr>
          <p:cNvSpPr txBox="1"/>
          <p:nvPr/>
        </p:nvSpPr>
        <p:spPr>
          <a:xfrm>
            <a:off x="559896" y="5202250"/>
            <a:ext cx="5816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Average directional spectral variance density (m2/Hz/rad) at the European Marine Energy, Centre, Orkney, Scotland</a:t>
            </a:r>
            <a:endParaRPr lang="en-US" sz="1600" dirty="0">
              <a:latin typeface="Franklin Gothic Book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6251E-9715-E26E-C403-CBA19B852ED3}"/>
              </a:ext>
            </a:extLst>
          </p:cNvPr>
          <p:cNvSpPr txBox="1"/>
          <p:nvPr/>
        </p:nvSpPr>
        <p:spPr>
          <a:xfrm>
            <a:off x="2353864" y="5848581"/>
            <a:ext cx="2274686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8F567-43C2-148E-FE05-E5EF3381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451" y="1586375"/>
            <a:ext cx="4971960" cy="3490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E51457-1E34-851C-5B14-CA6F83FC74EB}"/>
              </a:ext>
            </a:extLst>
          </p:cNvPr>
          <p:cNvSpPr txBox="1"/>
          <p:nvPr/>
        </p:nvSpPr>
        <p:spPr>
          <a:xfrm>
            <a:off x="7824724" y="5848581"/>
            <a:ext cx="2274686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</p:spTree>
    <p:extLst>
      <p:ext uri="{BB962C8B-B14F-4D97-AF65-F5344CB8AC3E}">
        <p14:creationId xmlns:p14="http://schemas.microsoft.com/office/powerpoint/2010/main" val="2751407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Resource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31BF6-FCF9-1CEF-A373-A4C199C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34" y="965541"/>
            <a:ext cx="9716731" cy="5230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4DD98-D628-0F6F-F4C5-BF280BD89EE7}"/>
              </a:ext>
            </a:extLst>
          </p:cNvPr>
          <p:cNvSpPr txBox="1"/>
          <p:nvPr/>
        </p:nvSpPr>
        <p:spPr>
          <a:xfrm>
            <a:off x="1859306" y="6298254"/>
            <a:ext cx="7428930" cy="184453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https://maps.nrel.gov/marine-energy-atlas/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0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0" y="-25400"/>
            <a:ext cx="4284292" cy="812800"/>
          </a:xfrm>
        </p:spPr>
        <p:txBody>
          <a:bodyPr/>
          <a:lstStyle/>
          <a:p>
            <a:r>
              <a:rPr lang="en-US" dirty="0"/>
              <a:t>Agenda 1.0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0" y="1380393"/>
            <a:ext cx="4991200" cy="4791809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800" dirty="0"/>
              <a:t>Webinar 1. – April 26, 2023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Introductions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Ocean Waves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Wave Energy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Technology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endParaRPr lang="en-US" sz="2800" dirty="0"/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Challenge &amp; Motivation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Q&amp;A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A942305-4619-6A38-F7D4-C1E58AA2B38B}"/>
              </a:ext>
            </a:extLst>
          </p:cNvPr>
          <p:cNvSpPr txBox="1">
            <a:spLocks/>
          </p:cNvSpPr>
          <p:nvPr/>
        </p:nvSpPr>
        <p:spPr bwMode="auto">
          <a:xfrm>
            <a:off x="5336931" y="1380392"/>
            <a:ext cx="6655777" cy="47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Webinar 2. – January 10, 2024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Introductions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Wave – Body Interaction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Wave Energy Conversion 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Technology Development Methods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Technology Development History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Challenge &amp; Motivation &amp; Solution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Q&amp;A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CC09500-A52E-7CCD-40AF-A2FFF4873539}"/>
              </a:ext>
            </a:extLst>
          </p:cNvPr>
          <p:cNvSpPr txBox="1">
            <a:spLocks/>
          </p:cNvSpPr>
          <p:nvPr/>
        </p:nvSpPr>
        <p:spPr bwMode="auto">
          <a:xfrm>
            <a:off x="5336931" y="-25400"/>
            <a:ext cx="39389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chemeClr val="bg1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Agenda 2.0</a:t>
            </a:r>
          </a:p>
        </p:txBody>
      </p:sp>
    </p:spTree>
    <p:extLst>
      <p:ext uri="{BB962C8B-B14F-4D97-AF65-F5344CB8AC3E}">
        <p14:creationId xmlns:p14="http://schemas.microsoft.com/office/powerpoint/2010/main" val="3305170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Resource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31BF6-FCF9-1CEF-A373-A4C199C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0" y="1070305"/>
            <a:ext cx="5045542" cy="2716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4DD98-D628-0F6F-F4C5-BF280BD89EE7}"/>
              </a:ext>
            </a:extLst>
          </p:cNvPr>
          <p:cNvSpPr txBox="1"/>
          <p:nvPr/>
        </p:nvSpPr>
        <p:spPr>
          <a:xfrm>
            <a:off x="1859306" y="6298254"/>
            <a:ext cx="7428930" cy="184453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https://maps.nrel.gov/marine-energy-atlas/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D1F68-7EEB-65CF-D83B-B92FC4C7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352" y="2057421"/>
            <a:ext cx="1563083" cy="1006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D8ECD-94E9-4A31-0B39-C850CB222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32" y="1394436"/>
            <a:ext cx="1478525" cy="4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2C6F1-D00C-58BD-9364-B7410A752804}"/>
              </a:ext>
            </a:extLst>
          </p:cNvPr>
          <p:cNvSpPr txBox="1"/>
          <p:nvPr/>
        </p:nvSpPr>
        <p:spPr>
          <a:xfrm>
            <a:off x="5787189" y="2222159"/>
            <a:ext cx="13715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600" dirty="0">
                <a:latin typeface="Franklin Gothic Book"/>
                <a:cs typeface="Calibri"/>
              </a:rPr>
              <a:t>33 kW/m = </a:t>
            </a:r>
            <a:endParaRPr lang="en-US" sz="1600" dirty="0">
              <a:latin typeface="Franklin Gothic Book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BE923-FC09-11D2-6E81-A57B602298F9}"/>
              </a:ext>
            </a:extLst>
          </p:cNvPr>
          <p:cNvSpPr txBox="1"/>
          <p:nvPr/>
        </p:nvSpPr>
        <p:spPr>
          <a:xfrm>
            <a:off x="8789567" y="2259089"/>
            <a:ext cx="10586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600" dirty="0">
                <a:latin typeface="Franklin Gothic Book"/>
                <a:cs typeface="Calibri"/>
              </a:rPr>
              <a:t>/(2 m)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5A83C8-5415-21C0-03C2-6266DACD0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50" y="4417943"/>
            <a:ext cx="5640025" cy="1309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A9030-244F-1EA6-FF94-F509E66CD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33" y="4210863"/>
            <a:ext cx="5322803" cy="158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2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Wave Energy Conversion </a:t>
            </a:r>
          </a:p>
        </p:txBody>
      </p:sp>
    </p:spTree>
    <p:extLst>
      <p:ext uri="{BB962C8B-B14F-4D97-AF65-F5344CB8AC3E}">
        <p14:creationId xmlns:p14="http://schemas.microsoft.com/office/powerpoint/2010/main" val="2237784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Energy Distribution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E691B-C499-7A56-DB06-172C45F7AC01}"/>
              </a:ext>
            </a:extLst>
          </p:cNvPr>
          <p:cNvSpPr txBox="1"/>
          <p:nvPr/>
        </p:nvSpPr>
        <p:spPr>
          <a:xfrm>
            <a:off x="1265449" y="4939760"/>
            <a:ext cx="42576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  <a:cs typeface="Calibri"/>
              </a:rPr>
              <a:t>Single Mode Sea-State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0F8232-5133-882E-36F6-CA34189D1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2252"/>
          <a:stretch/>
        </p:blipFill>
        <p:spPr>
          <a:xfrm>
            <a:off x="1382214" y="2002905"/>
            <a:ext cx="3599574" cy="2852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427A4-5485-D0F7-46CA-C270365C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" b="10222"/>
          <a:stretch/>
        </p:blipFill>
        <p:spPr>
          <a:xfrm>
            <a:off x="6562584" y="2002905"/>
            <a:ext cx="4105415" cy="2771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1C26F-5BAA-FD46-C41B-A73D703F1298}"/>
              </a:ext>
            </a:extLst>
          </p:cNvPr>
          <p:cNvSpPr txBox="1"/>
          <p:nvPr/>
        </p:nvSpPr>
        <p:spPr>
          <a:xfrm>
            <a:off x="6410393" y="4939760"/>
            <a:ext cx="36637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  <a:cs typeface="Calibri"/>
              </a:rPr>
              <a:t>Bi-Modal Sea-State</a:t>
            </a:r>
          </a:p>
        </p:txBody>
      </p:sp>
    </p:spTree>
    <p:extLst>
      <p:ext uri="{BB962C8B-B14F-4D97-AF65-F5344CB8AC3E}">
        <p14:creationId xmlns:p14="http://schemas.microsoft.com/office/powerpoint/2010/main" val="793134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Ocean Wave Dynamics – Dispersion Relation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</p:spPr>
        <p:txBody>
          <a:bodyPr/>
          <a:lstStyle/>
          <a:p>
            <a:r>
              <a:rPr lang="en-US" sz="2000" dirty="0"/>
              <a:t>Quick explanation </a:t>
            </a:r>
          </a:p>
          <a:p>
            <a:r>
              <a:rPr lang="en-US" sz="2000" dirty="0"/>
              <a:t>Formular </a:t>
            </a:r>
          </a:p>
          <a:p>
            <a:r>
              <a:rPr lang="en-US" sz="2000" dirty="0"/>
              <a:t>Graph </a:t>
            </a:r>
          </a:p>
          <a:p>
            <a:r>
              <a:rPr lang="en-US" sz="2000" dirty="0"/>
              <a:t>Meaning </a:t>
            </a:r>
          </a:p>
          <a:p>
            <a:endParaRPr lang="en-US" sz="2000" dirty="0"/>
          </a:p>
        </p:txBody>
      </p:sp>
      <p:pic>
        <p:nvPicPr>
          <p:cNvPr id="4" name="Picture 3" descr="A diagram of a wave&#10;&#10;Description automatically generated">
            <a:extLst>
              <a:ext uri="{FF2B5EF4-FFF2-40B4-BE49-F238E27FC236}">
                <a16:creationId xmlns:a16="http://schemas.microsoft.com/office/drawing/2014/main" id="{988F2366-655F-948F-0E86-FF836D661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98" y="836340"/>
            <a:ext cx="4337998" cy="5232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11A88-B975-650D-A959-C5A57CA01779}"/>
              </a:ext>
            </a:extLst>
          </p:cNvPr>
          <p:cNvSpPr txBox="1"/>
          <p:nvPr/>
        </p:nvSpPr>
        <p:spPr>
          <a:xfrm>
            <a:off x="4491080" y="5947647"/>
            <a:ext cx="715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Ref: https://folk.ntnu.no/oivarn/hercules_ntnu/LWTcourse/indexA.htm</a:t>
            </a:r>
          </a:p>
        </p:txBody>
      </p:sp>
    </p:spTree>
    <p:extLst>
      <p:ext uri="{BB962C8B-B14F-4D97-AF65-F5344CB8AC3E}">
        <p14:creationId xmlns:p14="http://schemas.microsoft.com/office/powerpoint/2010/main" val="723288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7D1FB-E0BF-EC8D-EA5D-C6C6A2B16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64"/>
          <a:stretch/>
        </p:blipFill>
        <p:spPr>
          <a:xfrm>
            <a:off x="838263" y="1553910"/>
            <a:ext cx="5093305" cy="375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C7A89-4BCA-E488-6298-7004ECFDE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4"/>
          <a:stretch/>
        </p:blipFill>
        <p:spPr>
          <a:xfrm>
            <a:off x="6260431" y="1553910"/>
            <a:ext cx="5093305" cy="3750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31BE1-49F3-BFC8-485F-CAF5098BBD06}"/>
              </a:ext>
            </a:extLst>
          </p:cNvPr>
          <p:cNvSpPr txBox="1"/>
          <p:nvPr/>
        </p:nvSpPr>
        <p:spPr>
          <a:xfrm>
            <a:off x="2381535" y="5908359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Jorgen Hals</a:t>
            </a:r>
          </a:p>
        </p:txBody>
      </p:sp>
    </p:spTree>
    <p:extLst>
      <p:ext uri="{BB962C8B-B14F-4D97-AF65-F5344CB8AC3E}">
        <p14:creationId xmlns:p14="http://schemas.microsoft.com/office/powerpoint/2010/main" val="69056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Power Takeoff – Damping &amp; Restoring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7770457" cy="2315503"/>
          </a:xfrm>
        </p:spPr>
        <p:txBody>
          <a:bodyPr/>
          <a:lstStyle/>
          <a:p>
            <a:r>
              <a:rPr lang="en-US" sz="2000" dirty="0"/>
              <a:t>Power Take-Off Functions </a:t>
            </a:r>
          </a:p>
          <a:p>
            <a:pPr lvl="1"/>
            <a:r>
              <a:rPr lang="en-US" sz="1800" dirty="0"/>
              <a:t>Provide interaction with the wave absorbers to extract energy from ocean waves and convert to other secondary energy form (e.g., mechanical)</a:t>
            </a:r>
          </a:p>
          <a:p>
            <a:pPr lvl="1"/>
            <a:r>
              <a:rPr lang="en-US" sz="1800" dirty="0"/>
              <a:t>Convert the secondary energy form to the desired energy form (e.g., electrical)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8675C-00ED-9691-E3F8-59F5F048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943BC6-D0C4-BA17-5D02-C024E716AA56}"/>
              </a:ext>
            </a:extLst>
          </p:cNvPr>
          <p:cNvSpPr/>
          <p:nvPr/>
        </p:nvSpPr>
        <p:spPr>
          <a:xfrm>
            <a:off x="5929746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8A3B9A4-ACE2-FAAA-F5C0-B1C505152D26}"/>
              </a:ext>
            </a:extLst>
          </p:cNvPr>
          <p:cNvSpPr txBox="1">
            <a:spLocks/>
          </p:cNvSpPr>
          <p:nvPr/>
        </p:nvSpPr>
        <p:spPr bwMode="auto">
          <a:xfrm>
            <a:off x="477615" y="2986548"/>
            <a:ext cx="7770457" cy="177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Power Take-Off Capabilities </a:t>
            </a:r>
          </a:p>
          <a:p>
            <a:pPr lvl="1"/>
            <a:r>
              <a:rPr lang="en-US" sz="1800" dirty="0"/>
              <a:t>Energy conversion through damping force – in phase with velocity</a:t>
            </a:r>
          </a:p>
          <a:p>
            <a:pPr lvl="1"/>
            <a:r>
              <a:rPr lang="en-US" sz="1800" dirty="0"/>
              <a:t>Energy storage through restoring force – in phase with displacement</a:t>
            </a:r>
          </a:p>
          <a:p>
            <a:pPr marL="0" indent="0">
              <a:buFont typeface="Arial" charset="0"/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57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From Wave Power to Power Matrix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2D91F-064F-F930-DA1E-72F3D754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" y="951824"/>
            <a:ext cx="11078307" cy="55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9230C-82CA-0681-3732-A9199757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99" y="967154"/>
            <a:ext cx="3857240" cy="5477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A36F0-1E45-F6A3-6308-27A3AFFD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873" y="967152"/>
            <a:ext cx="3658999" cy="5477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4B7F6-9B32-D077-0E9D-DDF9F6523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64" r="61577" b="2932"/>
          <a:stretch/>
        </p:blipFill>
        <p:spPr>
          <a:xfrm>
            <a:off x="161453" y="2409799"/>
            <a:ext cx="3388929" cy="2699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05D29-A8EA-2ACC-9C70-D7175E2161D3}"/>
              </a:ext>
            </a:extLst>
          </p:cNvPr>
          <p:cNvSpPr txBox="1"/>
          <p:nvPr/>
        </p:nvSpPr>
        <p:spPr>
          <a:xfrm>
            <a:off x="351691" y="1418049"/>
            <a:ext cx="30084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latin typeface="Franklin Gothic Book"/>
                <a:cs typeface="Calibri"/>
              </a:rPr>
              <a:t>Quantities of Interest</a:t>
            </a:r>
          </a:p>
          <a:p>
            <a:pPr algn="ctr">
              <a:spcBef>
                <a:spcPct val="20000"/>
              </a:spcBef>
            </a:pPr>
            <a:r>
              <a:rPr lang="en-US" sz="2000" b="1" dirty="0">
                <a:latin typeface="Franklin Gothic Book"/>
                <a:cs typeface="Calibri"/>
              </a:rPr>
              <a:t>Performance Metrics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04972-529C-5802-0497-18C35856C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E97BB0-B493-9007-454B-36C7C53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18" y="967151"/>
            <a:ext cx="3682563" cy="5477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94EAA1-2808-89A9-8ED8-F724CD53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45" y="967151"/>
            <a:ext cx="3564533" cy="5477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216641-FD27-469E-700D-307880DF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45" y="967151"/>
            <a:ext cx="3444625" cy="5477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24192B-0270-5998-BE18-D0A38A64E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1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72587-51A4-6F36-F9ED-434969D3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27" y="971902"/>
            <a:ext cx="4075155" cy="5455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111B8-C97E-D3EA-4084-3BF3B142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053" y="971902"/>
            <a:ext cx="3503089" cy="5455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6B26F-D80F-4492-2479-64CD096F3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9" y="971902"/>
            <a:ext cx="3628096" cy="5477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1C52A-79A4-B848-3D5E-68958A877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332227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398FC-3978-7FA6-8FFE-D765D29D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FFBCF6-546D-FFD8-9582-5DB92BD09DAA}"/>
              </a:ext>
            </a:extLst>
          </p:cNvPr>
          <p:cNvGrpSpPr/>
          <p:nvPr/>
        </p:nvGrpSpPr>
        <p:grpSpPr>
          <a:xfrm>
            <a:off x="1139948" y="1082102"/>
            <a:ext cx="9454782" cy="5011615"/>
            <a:chOff x="445356" y="1160585"/>
            <a:chExt cx="10193336" cy="59004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E5884A-16D2-A1AA-CECD-7C8753029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23"/>
            <a:stretch/>
          </p:blipFill>
          <p:spPr>
            <a:xfrm>
              <a:off x="445356" y="1160585"/>
              <a:ext cx="10193336" cy="35001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A40D08-9FDA-233A-308C-00635049A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678" b="34245"/>
            <a:stretch/>
          </p:blipFill>
          <p:spPr>
            <a:xfrm>
              <a:off x="445356" y="3560885"/>
              <a:ext cx="10193336" cy="3500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9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384020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E71B2-CB88-A71D-0547-542A54A8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04" y="1473699"/>
            <a:ext cx="7623446" cy="1886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0" y="985742"/>
            <a:ext cx="17501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Location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5315A-098D-17D2-5A7B-7F3691FF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11" y="4371676"/>
            <a:ext cx="7344800" cy="971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8A593-AADD-92A0-7984-860A5949E633}"/>
              </a:ext>
            </a:extLst>
          </p:cNvPr>
          <p:cNvSpPr txBox="1"/>
          <p:nvPr/>
        </p:nvSpPr>
        <p:spPr>
          <a:xfrm>
            <a:off x="68957" y="3678959"/>
            <a:ext cx="17501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Orientation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445168" y="985742"/>
            <a:ext cx="24642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Mechanism of Extraction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4FEBD-782B-FAD2-47D0-FD689FC4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9" y="1473698"/>
            <a:ext cx="7709182" cy="4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445168" y="985742"/>
            <a:ext cx="24642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Reactional Reference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00519-007B-34A2-D404-FA65B608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9" y="1473698"/>
            <a:ext cx="7730616" cy="28007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EADBD0-6B3F-8D20-19A5-B42457F74639}"/>
              </a:ext>
            </a:extLst>
          </p:cNvPr>
          <p:cNvGrpSpPr>
            <a:grpSpLocks noChangeAspect="1"/>
          </p:cNvGrpSpPr>
          <p:nvPr/>
        </p:nvGrpSpPr>
        <p:grpSpPr>
          <a:xfrm>
            <a:off x="8867645" y="3700150"/>
            <a:ext cx="2730797" cy="2410922"/>
            <a:chOff x="6364774" y="1899652"/>
            <a:chExt cx="4148939" cy="3662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A34018-6874-B931-EFF4-756B4905AF00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5" r="15590" b="19623"/>
            <a:stretch/>
          </p:blipFill>
          <p:spPr>
            <a:xfrm>
              <a:off x="6364774" y="1899652"/>
              <a:ext cx="4148939" cy="36629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677E85-9B84-578F-E734-92D20DF209D6}"/>
                </a:ext>
              </a:extLst>
            </p:cNvPr>
            <p:cNvSpPr/>
            <p:nvPr/>
          </p:nvSpPr>
          <p:spPr>
            <a:xfrm>
              <a:off x="8095282" y="3638227"/>
              <a:ext cx="526943" cy="1619573"/>
            </a:xfrm>
            <a:prstGeom prst="rect">
              <a:avLst/>
            </a:prstGeom>
            <a:solidFill>
              <a:srgbClr val="5E6F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EB669A-A1A4-C27D-D0FB-6FF4E652B3FE}"/>
              </a:ext>
            </a:extLst>
          </p:cNvPr>
          <p:cNvSpPr txBox="1"/>
          <p:nvPr/>
        </p:nvSpPr>
        <p:spPr>
          <a:xfrm>
            <a:off x="7094621" y="5204731"/>
            <a:ext cx="27307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Motion Degrees of Freedom in Coordinate System 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3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EE82D-6B56-EFA9-343C-998662A22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36" y="1261909"/>
            <a:ext cx="5417728" cy="43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9797A-6380-EFD5-7578-CF0E9A9E4A0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75109" y="1249876"/>
            <a:ext cx="5417727" cy="4334181"/>
          </a:xfrm>
        </p:spPr>
      </p:pic>
    </p:spTree>
    <p:extLst>
      <p:ext uri="{BB962C8B-B14F-4D97-AF65-F5344CB8AC3E}">
        <p14:creationId xmlns:p14="http://schemas.microsoft.com/office/powerpoint/2010/main" val="664692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7E574-05C6-AF3A-952C-597ED560F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21" y="1315184"/>
            <a:ext cx="5277757" cy="42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7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65F04E-8038-6227-778A-6780E2A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75" y="1315184"/>
            <a:ext cx="5288249" cy="42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43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56C64-2BB2-2361-FFDB-82B3B6AD8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75" y="1310718"/>
            <a:ext cx="5288249" cy="42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B1C4-998B-BE90-0245-7AC8F67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Innovating Distributed Embedded Energy Prize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EBE51AF-B023-DC5E-D536-C792D9E6F3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5" y="1043464"/>
            <a:ext cx="9547576" cy="5370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0DE-C2D9-B95A-093F-654114BF4150}"/>
              </a:ext>
            </a:extLst>
          </p:cNvPr>
          <p:cNvSpPr txBox="1"/>
          <p:nvPr/>
        </p:nvSpPr>
        <p:spPr>
          <a:xfrm>
            <a:off x="9927424" y="1297285"/>
            <a:ext cx="20477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black"/>
                </a:solidFill>
                <a:latin typeface="Franklin Gothic Book" charset="0"/>
              </a:rPr>
              <a:t>$2.3M prize pool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Three phases over two years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Incentivize progress in early-stage research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Help solve technical challenges that could be applied to wave energy</a:t>
            </a:r>
          </a:p>
        </p:txBody>
      </p:sp>
    </p:spTree>
    <p:extLst>
      <p:ext uri="{BB962C8B-B14F-4D97-AF65-F5344CB8AC3E}">
        <p14:creationId xmlns:p14="http://schemas.microsoft.com/office/powerpoint/2010/main" val="1269647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Energy Conversion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31BE1-49F3-BFC8-485F-CAF5098BBD06}"/>
              </a:ext>
            </a:extLst>
          </p:cNvPr>
          <p:cNvSpPr txBox="1"/>
          <p:nvPr/>
        </p:nvSpPr>
        <p:spPr>
          <a:xfrm>
            <a:off x="2381535" y="6233211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A. </a:t>
            </a:r>
            <a:r>
              <a:rPr lang="en-US" sz="800" b="1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Têtu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5C15F-5D7A-3D93-2299-A905AB6C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35" y="1068138"/>
            <a:ext cx="7428930" cy="4721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BB61C-B5C0-3EDB-A330-1DF2EE929F7F}"/>
              </a:ext>
            </a:extLst>
          </p:cNvPr>
          <p:cNvSpPr txBox="1"/>
          <p:nvPr/>
        </p:nvSpPr>
        <p:spPr>
          <a:xfrm>
            <a:off x="3187580" y="5789861"/>
            <a:ext cx="50660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Different paths for wave energy to electricity conversion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246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Technology Development Methods</a:t>
            </a:r>
          </a:p>
        </p:txBody>
      </p:sp>
    </p:spTree>
    <p:extLst>
      <p:ext uri="{BB962C8B-B14F-4D97-AF65-F5344CB8AC3E}">
        <p14:creationId xmlns:p14="http://schemas.microsoft.com/office/powerpoint/2010/main" val="3675547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Modelling and Simulation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2949075" cy="5370703"/>
          </a:xfrm>
        </p:spPr>
        <p:txBody>
          <a:bodyPr/>
          <a:lstStyle/>
          <a:p>
            <a:r>
              <a:rPr lang="en-US" sz="2000" dirty="0"/>
              <a:t>Wide variety of system models and simulation tools to be selected for use case</a:t>
            </a:r>
          </a:p>
          <a:p>
            <a:r>
              <a:rPr lang="en-US" sz="2000" dirty="0"/>
              <a:t>More to come …</a:t>
            </a:r>
          </a:p>
          <a:p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BD84D9-AE56-D0CB-FCE4-B9EE7F09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58" y="3270969"/>
            <a:ext cx="5454340" cy="27806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5D474A-5A68-9B62-01DC-10A1B38B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970" y="1046533"/>
            <a:ext cx="4229528" cy="2095147"/>
          </a:xfrm>
          <a:prstGeom prst="rect">
            <a:avLst/>
          </a:prstGeom>
        </p:spPr>
      </p:pic>
      <p:pic>
        <p:nvPicPr>
          <p:cNvPr id="20" name="Picture 29">
            <a:hlinkClick r:id="rId4" action="ppaction://program"/>
            <a:extLst>
              <a:ext uri="{FF2B5EF4-FFF2-40B4-BE49-F238E27FC236}">
                <a16:creationId xmlns:a16="http://schemas.microsoft.com/office/drawing/2014/main" id="{FF4E7D71-44D6-B654-C122-C2778145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/>
          <a:stretch>
            <a:fillRect/>
          </a:stretch>
        </p:blipFill>
        <p:spPr bwMode="auto">
          <a:xfrm>
            <a:off x="1701371" y="3881998"/>
            <a:ext cx="3024187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A2D7FBF5-1886-98ED-DA5C-582850C2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26869" r="2710" b="11081"/>
          <a:stretch>
            <a:fillRect/>
          </a:stretch>
        </p:blipFill>
        <p:spPr bwMode="auto">
          <a:xfrm>
            <a:off x="3696930" y="3429000"/>
            <a:ext cx="2057255" cy="13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576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Basin Testing and Validation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F92D9-7EEB-F6DD-4E46-C975F7D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29" y="1294258"/>
            <a:ext cx="4729780" cy="296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75F751-31B4-1211-44A1-D87935BF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14" y="1294259"/>
            <a:ext cx="5345557" cy="3309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F94352-5828-CA75-D0C4-D8627BBC3394}"/>
              </a:ext>
            </a:extLst>
          </p:cNvPr>
          <p:cNvSpPr txBox="1"/>
          <p:nvPr/>
        </p:nvSpPr>
        <p:spPr>
          <a:xfrm>
            <a:off x="176328" y="881257"/>
            <a:ext cx="259969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Fundamental Concept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8DFA7-6A38-BAFF-31D9-D09E372B4E87}"/>
              </a:ext>
            </a:extLst>
          </p:cNvPr>
          <p:cNvSpPr txBox="1"/>
          <p:nvPr/>
        </p:nvSpPr>
        <p:spPr>
          <a:xfrm>
            <a:off x="176328" y="5161742"/>
            <a:ext cx="210788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Power Absorption Code 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96106-18C5-0EB2-35A9-FE2457DE3656}"/>
              </a:ext>
            </a:extLst>
          </p:cNvPr>
          <p:cNvSpPr txBox="1"/>
          <p:nvPr/>
        </p:nvSpPr>
        <p:spPr>
          <a:xfrm>
            <a:off x="5673622" y="1197554"/>
            <a:ext cx="145611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Survival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90E2F-FDED-9296-A204-2A0897572F86}"/>
              </a:ext>
            </a:extLst>
          </p:cNvPr>
          <p:cNvSpPr txBox="1"/>
          <p:nvPr/>
        </p:nvSpPr>
        <p:spPr>
          <a:xfrm>
            <a:off x="8845062" y="4700022"/>
            <a:ext cx="321670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Advanced Control Testing </a:t>
            </a:r>
          </a:p>
          <a:p>
            <a:r>
              <a:rPr lang="en-US" sz="2000" dirty="0"/>
              <a:t>Sophisticated Direct Generation Power Take-Off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1C82B-46E5-B8CF-E38F-CCDC3890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236" y="3824654"/>
            <a:ext cx="4890657" cy="26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Bench and Laboratory Testing and Characterization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5D186-36CE-45DE-9060-E40731E1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0" y="959171"/>
            <a:ext cx="4568106" cy="358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566E2-2D61-2F5A-9D61-4B48C862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10" y="999862"/>
            <a:ext cx="5220260" cy="289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6D322-42F1-AE7C-B9BC-67EBFEB5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894" y="3021460"/>
            <a:ext cx="4472955" cy="33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Open Water Demonstration – Test Sites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57723-A096-2E00-1AE5-C254463E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209" y="1404360"/>
            <a:ext cx="5007511" cy="474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075EF-C723-0200-B843-CCB5C8A8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5" y="1404360"/>
            <a:ext cx="4186643" cy="2442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765C0-23AD-4416-A1E6-BD377B45092B}"/>
              </a:ext>
            </a:extLst>
          </p:cNvPr>
          <p:cNvSpPr txBox="1"/>
          <p:nvPr/>
        </p:nvSpPr>
        <p:spPr>
          <a:xfrm>
            <a:off x="6709421" y="1061174"/>
            <a:ext cx="2730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/>
              <a:t>EU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65C1FF-ADD1-EC35-0B70-B009EFE4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245" y="3528260"/>
            <a:ext cx="4073865" cy="2625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9C59C7-7C23-F9BC-B198-B545C3692C60}"/>
              </a:ext>
            </a:extLst>
          </p:cNvPr>
          <p:cNvSpPr txBox="1"/>
          <p:nvPr/>
        </p:nvSpPr>
        <p:spPr>
          <a:xfrm>
            <a:off x="407279" y="1065806"/>
            <a:ext cx="2730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/>
              <a:t>US: </a:t>
            </a:r>
            <a:r>
              <a:rPr lang="en-US" sz="1600" dirty="0">
                <a:latin typeface="Franklin Gothic Book"/>
                <a:cs typeface="Calibri"/>
              </a:rPr>
              <a:t>Hawaii &amp; Pacific Coast </a:t>
            </a:r>
          </a:p>
        </p:txBody>
      </p:sp>
    </p:spTree>
    <p:extLst>
      <p:ext uri="{BB962C8B-B14F-4D97-AF65-F5344CB8AC3E}">
        <p14:creationId xmlns:p14="http://schemas.microsoft.com/office/powerpoint/2010/main" val="35980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Technology Development History</a:t>
            </a:r>
          </a:p>
        </p:txBody>
      </p:sp>
    </p:spTree>
    <p:extLst>
      <p:ext uri="{BB962C8B-B14F-4D97-AF65-F5344CB8AC3E}">
        <p14:creationId xmlns:p14="http://schemas.microsoft.com/office/powerpoint/2010/main" val="146741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Early Developments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4"/>
            <a:ext cx="7470631" cy="85212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First patent is reported to have been filed as early as 1799 by Girard and since then patent numbers are well in the thousands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12EA3-EF00-42DE-9792-6EF9FC77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5" y="2731317"/>
            <a:ext cx="4040070" cy="3458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653CB-AF03-6AAE-92A5-E614B78A722F}"/>
              </a:ext>
            </a:extLst>
          </p:cNvPr>
          <p:cNvSpPr txBox="1"/>
          <p:nvPr/>
        </p:nvSpPr>
        <p:spPr>
          <a:xfrm>
            <a:off x="6736208" y="2023432"/>
            <a:ext cx="429813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First oscillating water column designed by Palme in 1920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435E9-1A76-B0F4-7B90-BE7C02DBCEAE}"/>
              </a:ext>
            </a:extLst>
          </p:cNvPr>
          <p:cNvSpPr txBox="1"/>
          <p:nvPr/>
        </p:nvSpPr>
        <p:spPr>
          <a:xfrm>
            <a:off x="477615" y="2023432"/>
            <a:ext cx="456755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Early developments in the US include 1898 patent by Wright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F2763-0135-5275-1265-F20B3779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98" y="2724936"/>
            <a:ext cx="3324444" cy="35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Early Developments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5184631" cy="53707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First commercial application of wave energy: </a:t>
            </a:r>
          </a:p>
          <a:p>
            <a:r>
              <a:rPr lang="en-US" sz="2000" dirty="0"/>
              <a:t>In 1940s, Japanese inventor, Yoshio Masuda, lead substantial research and invented, designed and build floating of oscillating water column device to generate power for navigation buoys. </a:t>
            </a:r>
          </a:p>
          <a:p>
            <a:r>
              <a:rPr lang="en-US" sz="2000" dirty="0"/>
              <a:t>Commercialization in large numbers in Japan from 1965 and later in USA.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3F087-2328-76B3-0F6F-D0BC579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911" y="1354015"/>
            <a:ext cx="5165579" cy="4413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206554-5927-50C4-9E71-96C9A3DD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76" y="597964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0B099-D5DC-AE2C-7C4F-738C6F83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3" y="968775"/>
            <a:ext cx="4304454" cy="2914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ECE0B6-C530-1149-40B8-82D5947D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729" y="3639420"/>
            <a:ext cx="4499786" cy="293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98E44-8F18-4BF6-18F6-C58700B7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426" y="1100829"/>
            <a:ext cx="5224006" cy="4218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7406DF-9AC1-7FF5-3B8D-0DECCB00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Contributing to Leaderboard Scoring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402567" y="1368975"/>
            <a:ext cx="6995140" cy="3508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For questions about the prize overall, view our recorded conversation on April 12 2023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Participation in this webinar contributes to your final leaderboard score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Make sure to complete the Leaderboard Eligibility Form to receive points for your participation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If you haven’t done this yet, do so now: </a:t>
            </a:r>
            <a:r>
              <a:rPr lang="en-US" sz="2400" dirty="0">
                <a:solidFill>
                  <a:srgbClr val="000000"/>
                </a:solidFill>
                <a:latin typeface="Franklin Gothic Book"/>
                <a:hlinkClick r:id="rId3"/>
              </a:rPr>
              <a:t>https://www.herox.com/indeep</a:t>
            </a: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D9F2A-F4AC-4A3E-ACAF-443AE116EBB6}"/>
              </a:ext>
            </a:extLst>
          </p:cNvPr>
          <p:cNvSpPr/>
          <p:nvPr/>
        </p:nvSpPr>
        <p:spPr>
          <a:xfrm>
            <a:off x="1398170" y="5578786"/>
            <a:ext cx="10208251" cy="707886"/>
          </a:xfrm>
          <a:prstGeom prst="rect">
            <a:avLst/>
          </a:prstGeom>
          <a:solidFill>
            <a:srgbClr val="43BDBB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Franklin Gothic Book"/>
              </a:rPr>
              <a:t>WPTO’s desired outcome for InDEEP is an understanding of the landscape of innovators and </a:t>
            </a:r>
            <a:br>
              <a:rPr lang="en-US" sz="2000">
                <a:solidFill>
                  <a:srgbClr val="000000"/>
                </a:solidFill>
                <a:latin typeface="Franklin Gothic Book"/>
              </a:rPr>
            </a:br>
            <a:r>
              <a:rPr lang="en-US" sz="2000">
                <a:solidFill>
                  <a:srgbClr val="000000"/>
                </a:solidFill>
                <a:latin typeface="Franklin Gothic Book"/>
              </a:rPr>
              <a:t>potential DEEC-Tec solutions that could be applied to wave energy devices.</a:t>
            </a:r>
            <a:endParaRPr lang="en-US" sz="2800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991A3-ED51-70AA-2221-9609B8E2BF65}"/>
              </a:ext>
            </a:extLst>
          </p:cNvPr>
          <p:cNvCxnSpPr>
            <a:cxnSpLocks/>
          </p:cNvCxnSpPr>
          <p:nvPr/>
        </p:nvCxnSpPr>
        <p:spPr>
          <a:xfrm>
            <a:off x="7748257" y="1622966"/>
            <a:ext cx="0" cy="2972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E40619F2-1CDA-3D90-8E92-5559EEC4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359" y="1651156"/>
            <a:ext cx="2892425" cy="29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9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38E24-B41F-BA79-2B0F-E28B2DF12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1" b="6105"/>
          <a:stretch/>
        </p:blipFill>
        <p:spPr>
          <a:xfrm>
            <a:off x="7419320" y="979512"/>
            <a:ext cx="4547010" cy="4825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890CF-F6D5-6AE5-35F2-796EE128E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76" r="32661" b="-725"/>
          <a:stretch/>
        </p:blipFill>
        <p:spPr>
          <a:xfrm>
            <a:off x="8323020" y="5773306"/>
            <a:ext cx="2697216" cy="2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15747-1C32-FF39-7B49-22B9954F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CBA18-091F-8716-2431-114D9D4F3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676" y="979512"/>
            <a:ext cx="5591040" cy="260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A7B105-6B87-1DFC-2A98-DAFBB5071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7" y="3520845"/>
            <a:ext cx="4770444" cy="29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266E9-8730-B632-672B-F952FB7A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7" y="1047689"/>
            <a:ext cx="3176538" cy="5310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AA147-8EC2-D176-BD12-E24E19A4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08" y="2136531"/>
            <a:ext cx="5702275" cy="3915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DBA0-7A7F-7E92-8892-60171123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868" y="1064933"/>
            <a:ext cx="4087439" cy="3240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64DB9-00D5-489C-FC2B-09D12EF17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Floating 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B7992-58C8-AE3F-D311-1FCE80BB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74" y="1062203"/>
            <a:ext cx="4727904" cy="2598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19DEA-19BD-90B3-E634-AE1004C6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EFC0D-3BA0-B7DC-7F52-B80359134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245" y="3545966"/>
            <a:ext cx="4418885" cy="2539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0DFD8-20B3-3F1D-45E8-AF564E494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55" y="1062203"/>
            <a:ext cx="3306109" cy="3105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2F046-0C78-E60F-B66C-D35BB8B94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593" y="4296163"/>
            <a:ext cx="4954933" cy="21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 Turbines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19DEA-19BD-90B3-E634-AE1004C6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B1CCE-1119-0041-5695-E49D8E4B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53" y="1044244"/>
            <a:ext cx="3464332" cy="472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3E447-C560-0586-6D92-A021DEE2F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54"/>
          <a:stretch/>
        </p:blipFill>
        <p:spPr>
          <a:xfrm>
            <a:off x="105329" y="1077930"/>
            <a:ext cx="4140638" cy="4367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04A797-DEA6-B98C-40C8-836D460C82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1" r="16521" b="32120"/>
          <a:stretch/>
        </p:blipFill>
        <p:spPr>
          <a:xfrm>
            <a:off x="9929583" y="2224454"/>
            <a:ext cx="2069642" cy="3220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56D97C-A2A3-F307-9F3F-BDD66EE54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46" y="1044244"/>
            <a:ext cx="2145323" cy="31383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3CCBEE-2F19-B819-2D20-CD132751A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057"/>
          <a:stretch/>
        </p:blipFill>
        <p:spPr>
          <a:xfrm>
            <a:off x="9137209" y="5670752"/>
            <a:ext cx="2835890" cy="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B96C1-9502-1E3E-3FA0-FCC0FDFE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45" y="1084414"/>
            <a:ext cx="6182148" cy="4573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7C046-9A85-D4B5-CD1B-3D4F3C80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1" y="1115670"/>
            <a:ext cx="5178583" cy="39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26" name="Picture 2" descr="A close-up of a broken glass&#10;&#10;Description automatically generated">
            <a:extLst>
              <a:ext uri="{FF2B5EF4-FFF2-40B4-BE49-F238E27FC236}">
                <a16:creationId xmlns:a16="http://schemas.microsoft.com/office/drawing/2014/main" id="{401D9F35-0620-97E8-7544-BA92FACD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36" y="979861"/>
            <a:ext cx="4139196" cy="485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CAF6A0-714F-C7FF-0E41-DF359F1F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3" y="1454178"/>
            <a:ext cx="6871337" cy="5027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1E8A0-E66F-2864-3322-6BA97A3310F8}"/>
              </a:ext>
            </a:extLst>
          </p:cNvPr>
          <p:cNvSpPr txBox="1"/>
          <p:nvPr/>
        </p:nvSpPr>
        <p:spPr>
          <a:xfrm>
            <a:off x="319476" y="1054068"/>
            <a:ext cx="333145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Survivability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05E772-439D-323F-7CF1-434C4B31E8C3}"/>
              </a:ext>
            </a:extLst>
          </p:cNvPr>
          <p:cNvSpPr txBox="1"/>
          <p:nvPr/>
        </p:nvSpPr>
        <p:spPr>
          <a:xfrm>
            <a:off x="7422692" y="5878139"/>
            <a:ext cx="460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Ref: Salter, S. Wave energy: Nostalgic Ramblings, future hopes and heretical suggestions. J. Ocean Eng. Mar. Energy 2, 399–428 (2016). https://doi.org/10.1007/s40722-016-0057-3</a:t>
            </a:r>
          </a:p>
        </p:txBody>
      </p:sp>
    </p:spTree>
    <p:extLst>
      <p:ext uri="{BB962C8B-B14F-4D97-AF65-F5344CB8AC3E}">
        <p14:creationId xmlns:p14="http://schemas.microsoft.com/office/powerpoint/2010/main" val="18534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05C47-140D-BCAB-62BD-A5F311B2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5" y="999793"/>
            <a:ext cx="5251513" cy="3998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E6E87-8C4C-1728-328E-AE9B7273F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03" y="999793"/>
            <a:ext cx="2985797" cy="4743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B2E15-D677-5880-0076-78401B0DD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165" y="2623207"/>
            <a:ext cx="3515746" cy="31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 … Weptos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B129A-2627-2AB1-DD9F-D0CB443A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2" y="1001616"/>
            <a:ext cx="5374996" cy="5393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6F7E2-416E-0167-F218-2C4CAB02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80" y="1037597"/>
            <a:ext cx="6095435" cy="2843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B60D6-AFD7-CF96-6074-8546EC56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5" y="3191607"/>
            <a:ext cx="4194623" cy="33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AA13F-80B7-FE0C-B363-F135A424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6" y="920313"/>
            <a:ext cx="5171470" cy="3187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7EC57-34F4-D916-742C-93A77717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75" y="1547446"/>
            <a:ext cx="6073279" cy="4186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AFEF69-8968-6382-1F69-8C48334EF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32" y="6056712"/>
            <a:ext cx="4181075" cy="359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EDCE9F-DAC6-481B-8C59-57299E758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46" y="4343788"/>
            <a:ext cx="5371120" cy="20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C3669-523C-21AA-E1BD-69139139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3" y="3735941"/>
            <a:ext cx="5212591" cy="2357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287B1-3388-AE18-8615-A7081D3EC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03"/>
          <a:stretch/>
        </p:blipFill>
        <p:spPr>
          <a:xfrm>
            <a:off x="5899638" y="5556288"/>
            <a:ext cx="6125767" cy="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5D1D4-B493-2317-D5D2-843BA1139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18" y="949569"/>
            <a:ext cx="6458360" cy="254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C0D4B-3769-108A-1E3F-59AC65AD1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27" r="23758" b="21276"/>
          <a:stretch/>
        </p:blipFill>
        <p:spPr>
          <a:xfrm>
            <a:off x="6928819" y="845131"/>
            <a:ext cx="5096586" cy="47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</a:t>
            </a:r>
          </a:p>
        </p:txBody>
      </p:sp>
    </p:spTree>
    <p:extLst>
      <p:ext uri="{BB962C8B-B14F-4D97-AF65-F5344CB8AC3E}">
        <p14:creationId xmlns:p14="http://schemas.microsoft.com/office/powerpoint/2010/main" val="1903129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7B094-F5CF-1C27-972C-8A48D9B57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4" r="13157" b="27375"/>
          <a:stretch/>
        </p:blipFill>
        <p:spPr>
          <a:xfrm>
            <a:off x="150630" y="982550"/>
            <a:ext cx="6035407" cy="2102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6D5A2-C164-6853-7ED6-4A351F65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4233516" cy="298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E67E5-5D68-91A9-1372-E75836907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52" y="3421755"/>
            <a:ext cx="3972470" cy="279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5ACAC-9BB3-DBAF-8E1E-F65BA8082D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94" r="14322" b="37214"/>
          <a:stretch/>
        </p:blipFill>
        <p:spPr>
          <a:xfrm>
            <a:off x="6603023" y="1138045"/>
            <a:ext cx="5354515" cy="2024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718E63-6227-C0E0-477A-EA6AF0DF1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305" y="3483536"/>
            <a:ext cx="3706223" cy="27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Challenges &amp; Motivation</a:t>
            </a:r>
          </a:p>
        </p:txBody>
      </p:sp>
    </p:spTree>
    <p:extLst>
      <p:ext uri="{BB962C8B-B14F-4D97-AF65-F5344CB8AC3E}">
        <p14:creationId xmlns:p14="http://schemas.microsoft.com/office/powerpoint/2010/main" val="1173420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Development Challenges: Cost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29BC0-3483-6612-2E29-2DFB01DE2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1" t="10343" b="9555"/>
          <a:stretch/>
        </p:blipFill>
        <p:spPr bwMode="auto">
          <a:xfrm>
            <a:off x="1917534" y="944624"/>
            <a:ext cx="7882480" cy="528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39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Development Challenges: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C8001-9C58-A102-31A9-CA2A3FF7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" t="9057" r="6140" b="9626"/>
          <a:stretch/>
        </p:blipFill>
        <p:spPr bwMode="auto">
          <a:xfrm>
            <a:off x="2346674" y="932592"/>
            <a:ext cx="7498651" cy="54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64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Development Challenges: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B52F4-DDA6-598B-9FCC-55278EBC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3" t="16485" r="8006" b="11675"/>
          <a:stretch/>
        </p:blipFill>
        <p:spPr bwMode="auto">
          <a:xfrm>
            <a:off x="1545359" y="1189536"/>
            <a:ext cx="9101281" cy="51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885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Development Challenges: 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8105D-EA08-445B-CA98-AEAED986A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4" t="18285" r="13642" b="10102"/>
          <a:stretch/>
        </p:blipFill>
        <p:spPr bwMode="auto">
          <a:xfrm>
            <a:off x="2069432" y="1215189"/>
            <a:ext cx="7485988" cy="516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9B3FD-2FF0-AE16-9535-B28465C2FFFD}"/>
              </a:ext>
            </a:extLst>
          </p:cNvPr>
          <p:cNvSpPr/>
          <p:nvPr/>
        </p:nvSpPr>
        <p:spPr>
          <a:xfrm>
            <a:off x="8765007" y="836340"/>
            <a:ext cx="1888958" cy="1299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78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Challenges &amp; Motivation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4008096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Technological Evolution vs Intelligent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4350" y="4818891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cs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35502-3660-0F46-95A7-13074DDF8C66}"/>
              </a:ext>
            </a:extLst>
          </p:cNvPr>
          <p:cNvSpPr>
            <a:spLocks/>
          </p:cNvSpPr>
          <p:nvPr/>
        </p:nvSpPr>
        <p:spPr bwMode="auto">
          <a:xfrm>
            <a:off x="1174965" y="2169223"/>
            <a:ext cx="39830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Early convergence of concepts,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Technical feasibility, industrial production and market opportunity at all and growing scales,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Availability of technological knowhow &amp; experience in theory, design, production &amp; operation of very similar industrial applications,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Cheap and easy access (onshore) to operating system, allowing gradual failure rate reduction during commercial operations.  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endParaRPr lang="en-GB" altLang="en-US" sz="1800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BCE980-B096-F68C-CAAA-9298C74A4D3C}"/>
              </a:ext>
            </a:extLst>
          </p:cNvPr>
          <p:cNvSpPr>
            <a:spLocks/>
          </p:cNvSpPr>
          <p:nvPr/>
        </p:nvSpPr>
        <p:spPr bwMode="auto">
          <a:xfrm>
            <a:off x="1190840" y="113893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 dirty="0">
                <a:latin typeface="+mn-lt"/>
              </a:rPr>
              <a:t>Technological Evolution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FDD37-8EA2-8F5A-9D3B-F162C990CCB5}"/>
              </a:ext>
            </a:extLst>
          </p:cNvPr>
          <p:cNvSpPr>
            <a:spLocks/>
          </p:cNvSpPr>
          <p:nvPr/>
        </p:nvSpPr>
        <p:spPr bwMode="auto">
          <a:xfrm>
            <a:off x="5802527" y="1130998"/>
            <a:ext cx="37401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 dirty="0">
                <a:latin typeface="+mn-lt"/>
              </a:rPr>
              <a:t>Intelligent Design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C65386-5539-51DD-8E15-A5F6E9F25689}"/>
              </a:ext>
            </a:extLst>
          </p:cNvPr>
          <p:cNvSpPr>
            <a:spLocks/>
          </p:cNvSpPr>
          <p:nvPr/>
        </p:nvSpPr>
        <p:spPr bwMode="auto">
          <a:xfrm>
            <a:off x="5788240" y="2167723"/>
            <a:ext cx="3983037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Large spectrum of different converter system concepts,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Strongly decreased market opportunity at reduced scales,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Limited transferability of technological experience, design, production and operation of similar industrial applications,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Expensive and delayed access to operating system (offshore), prohibiting high failure rates from the onset of commercial operations.  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endParaRPr lang="en-GB" altLang="en-US" sz="1800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B1701C-FB35-0C48-DF49-630172348346}"/>
              </a:ext>
            </a:extLst>
          </p:cNvPr>
          <p:cNvSpPr>
            <a:spLocks/>
          </p:cNvSpPr>
          <p:nvPr/>
        </p:nvSpPr>
        <p:spPr bwMode="auto">
          <a:xfrm>
            <a:off x="1190840" y="162153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>
                <a:latin typeface="+mn-lt"/>
              </a:rPr>
              <a:t>Wind Energy 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58B9FA21-BAEB-E896-F116-921274950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655" y="1626298"/>
            <a:ext cx="826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22E3D5-2D26-0D94-EEA2-E699602937F9}"/>
              </a:ext>
            </a:extLst>
          </p:cNvPr>
          <p:cNvSpPr>
            <a:spLocks/>
          </p:cNvSpPr>
          <p:nvPr/>
        </p:nvSpPr>
        <p:spPr bwMode="auto">
          <a:xfrm>
            <a:off x="5804115" y="162788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>
                <a:latin typeface="+mn-lt"/>
              </a:rPr>
              <a:t>Wave Energy 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5960C52B-B59A-C060-9390-BE88C2CDC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55" y="2070798"/>
            <a:ext cx="826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Learnings and Leads Solutions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</p:spPr>
        <p:txBody>
          <a:bodyPr/>
          <a:lstStyle/>
          <a:p>
            <a:r>
              <a:rPr lang="en-US" sz="2000" dirty="0"/>
              <a:t>Technology Development Strategy, Methods and Tools </a:t>
            </a:r>
          </a:p>
          <a:p>
            <a:pPr lvl="1"/>
            <a:r>
              <a:rPr lang="en-US" sz="1800" dirty="0"/>
              <a:t>Development Protocols </a:t>
            </a:r>
          </a:p>
          <a:p>
            <a:pPr lvl="1"/>
            <a:r>
              <a:rPr lang="en-US" sz="1800" dirty="0"/>
              <a:t>Cost, Time and Risk Reduction </a:t>
            </a:r>
          </a:p>
          <a:p>
            <a:r>
              <a:rPr lang="en-US" sz="2000" dirty="0"/>
              <a:t>Techno-Economic Assessment </a:t>
            </a:r>
          </a:p>
          <a:p>
            <a:r>
              <a:rPr lang="en-US" sz="2000" dirty="0"/>
              <a:t>Significant improvement in Modelling, Simulation of Dynamics, Loads and Stresses </a:t>
            </a:r>
          </a:p>
          <a:p>
            <a:r>
              <a:rPr lang="en-US" sz="2000" dirty="0"/>
              <a:t>System Optimization &amp; Co-Design</a:t>
            </a:r>
          </a:p>
          <a:p>
            <a:r>
              <a:rPr lang="en-US" sz="2000" dirty="0"/>
              <a:t>Marine Operations Modelling </a:t>
            </a:r>
          </a:p>
          <a:p>
            <a:r>
              <a:rPr lang="en-US" sz="2000" dirty="0"/>
              <a:t>Novel Power Conversion Systems</a:t>
            </a:r>
          </a:p>
          <a:p>
            <a:r>
              <a:rPr lang="en-US" sz="2000" dirty="0"/>
              <a:t>Advanced Manufacturing Methods</a:t>
            </a:r>
          </a:p>
          <a:p>
            <a:r>
              <a:rPr lang="en-US" sz="2000" dirty="0"/>
              <a:t>Identification of Alternative Markets</a:t>
            </a:r>
          </a:p>
          <a:p>
            <a:pPr lvl="1"/>
            <a:r>
              <a:rPr lang="en-US" sz="1800" dirty="0"/>
              <a:t>Blue Economy </a:t>
            </a:r>
          </a:p>
          <a:p>
            <a:pPr lvl="1"/>
            <a:r>
              <a:rPr lang="en-US" sz="1800" dirty="0"/>
              <a:t>High Impact Applications</a:t>
            </a:r>
          </a:p>
          <a:p>
            <a:r>
              <a:rPr lang="en-US" sz="2000" dirty="0"/>
              <a:t>Design Paradigm Shifts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4344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Possibility for Paradigm Shift?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9B3FD-2FF0-AE16-9535-B28465C2FFFD}"/>
              </a:ext>
            </a:extLst>
          </p:cNvPr>
          <p:cNvSpPr/>
          <p:nvPr/>
        </p:nvSpPr>
        <p:spPr>
          <a:xfrm>
            <a:off x="8765007" y="836340"/>
            <a:ext cx="1888958" cy="1299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98758-6C13-C3B9-0B99-7149679E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90" y="1486045"/>
            <a:ext cx="4512833" cy="169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29D82-F2FC-2926-C414-762B9E8C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81" y="3376299"/>
            <a:ext cx="3146774" cy="1562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DE053-F761-FC12-3F4B-A5683BBC7403}"/>
              </a:ext>
            </a:extLst>
          </p:cNvPr>
          <p:cNvSpPr txBox="1"/>
          <p:nvPr/>
        </p:nvSpPr>
        <p:spPr>
          <a:xfrm>
            <a:off x="9016373" y="6021661"/>
            <a:ext cx="921711" cy="30995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SBM Offshore</a:t>
            </a:r>
          </a:p>
        </p:txBody>
      </p:sp>
      <p:pic>
        <p:nvPicPr>
          <p:cNvPr id="11" name="Picture 10" descr="A picture containing water, sky, outdoor&#10;&#10;Description automatically generated">
            <a:extLst>
              <a:ext uri="{FF2B5EF4-FFF2-40B4-BE49-F238E27FC236}">
                <a16:creationId xmlns:a16="http://schemas.microsoft.com/office/drawing/2014/main" id="{436418E6-AE67-E00A-9814-B2DCEB5D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" y="1236245"/>
            <a:ext cx="4603347" cy="141070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9246BF9-0BDC-68C1-895B-152FEC0C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1"/>
          <a:stretch/>
        </p:blipFill>
        <p:spPr>
          <a:xfrm>
            <a:off x="2314370" y="4768675"/>
            <a:ext cx="2484361" cy="1562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E24F54-6005-2AEE-EA77-933581047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373" y="4564624"/>
            <a:ext cx="2629458" cy="14107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61D4C4-0D7B-0033-3CA5-503E67989AC2}"/>
              </a:ext>
            </a:extLst>
          </p:cNvPr>
          <p:cNvSpPr txBox="1"/>
          <p:nvPr/>
        </p:nvSpPr>
        <p:spPr>
          <a:xfrm>
            <a:off x="1384770" y="6112042"/>
            <a:ext cx="524638" cy="21957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Pelamis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F1328EC-9CB4-8FB3-43D4-BA7B842805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>
          <a:xfrm>
            <a:off x="546169" y="2963840"/>
            <a:ext cx="2726478" cy="16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Ocean Waves – Key Geometric Parameters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2495A-E56D-6A6C-261E-94726478E36B}"/>
              </a:ext>
            </a:extLst>
          </p:cNvPr>
          <p:cNvGrpSpPr/>
          <p:nvPr/>
        </p:nvGrpSpPr>
        <p:grpSpPr>
          <a:xfrm>
            <a:off x="7870502" y="5088618"/>
            <a:ext cx="4321498" cy="1422847"/>
            <a:chOff x="7870502" y="5088618"/>
            <a:chExt cx="4321498" cy="1422847"/>
          </a:xfrm>
        </p:grpSpPr>
        <p:pic>
          <p:nvPicPr>
            <p:cNvPr id="3076" name="Picture 4" descr="https://upload.wikimedia.org/wikipedia/commons/d/d7/Local_wavelength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502" y="5088618"/>
              <a:ext cx="3862095" cy="101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493994" y="5970691"/>
              <a:ext cx="2698006" cy="54077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"Local wavelength" by Brews </a:t>
              </a:r>
              <a:r>
                <a:rPr lang="en-US" sz="800" dirty="0" err="1">
                  <a:latin typeface="Calibri" panose="020F0502020204030204" pitchFamily="34" charset="0"/>
                </a:rPr>
                <a:t>ohare</a:t>
              </a:r>
              <a:r>
                <a:rPr lang="en-US" sz="800" dirty="0">
                  <a:latin typeface="Calibri" panose="020F0502020204030204" pitchFamily="34" charset="0"/>
                </a:rPr>
                <a:t> - Own work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Licensed under CC BY-SA 3.0 via Commons</a:t>
              </a:r>
              <a:endPara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B753B-14BE-8FE1-24AA-09587A0F2DA6}"/>
              </a:ext>
            </a:extLst>
          </p:cNvPr>
          <p:cNvGrpSpPr/>
          <p:nvPr/>
        </p:nvGrpSpPr>
        <p:grpSpPr>
          <a:xfrm>
            <a:off x="2445630" y="3235743"/>
            <a:ext cx="6694202" cy="1859844"/>
            <a:chOff x="2445630" y="3235743"/>
            <a:chExt cx="6694202" cy="1859844"/>
          </a:xfrm>
        </p:grpSpPr>
        <p:pic>
          <p:nvPicPr>
            <p:cNvPr id="3078" name="Picture 6" descr="https://upload.wikimedia.org/wikipedia/commons/thumb/6/6d/Sine_waves_different_frequencies.svg/1920px-Sine_waves_different_frequencies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630" y="3235743"/>
              <a:ext cx="6694202" cy="136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14002" y="4726681"/>
              <a:ext cx="3984087" cy="368906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"Sine waves different frequencies" </a:t>
              </a:r>
              <a:r>
                <a:rPr lang="en-US" sz="800" dirty="0" err="1">
                  <a:latin typeface="Calibri" panose="020F0502020204030204" pitchFamily="34" charset="0"/>
                </a:rPr>
                <a:t>LucasVB</a:t>
              </a:r>
              <a:r>
                <a:rPr lang="en-US" sz="800" dirty="0">
                  <a:latin typeface="Calibri" panose="020F0502020204030204" pitchFamily="34" charset="0"/>
                </a:rPr>
                <a:t>. . Own work assumed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.. Licensed under Public Domain via Commons</a:t>
              </a:r>
              <a:endPara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9B907-E291-DFC9-AFF8-AF224BE8B90E}"/>
              </a:ext>
            </a:extLst>
          </p:cNvPr>
          <p:cNvGrpSpPr/>
          <p:nvPr/>
        </p:nvGrpSpPr>
        <p:grpSpPr>
          <a:xfrm>
            <a:off x="391081" y="1198821"/>
            <a:ext cx="5704919" cy="1914568"/>
            <a:chOff x="391081" y="1198821"/>
            <a:chExt cx="5704919" cy="1914568"/>
          </a:xfrm>
        </p:grpSpPr>
        <p:sp>
          <p:nvSpPr>
            <p:cNvPr id="5" name="TextBox 4"/>
            <p:cNvSpPr txBox="1"/>
            <p:nvPr/>
          </p:nvSpPr>
          <p:spPr>
            <a:xfrm>
              <a:off x="3140752" y="2718702"/>
              <a:ext cx="2955248" cy="39468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700" dirty="0">
                  <a:latin typeface="Calibri" panose="020F0502020204030204" pitchFamily="34" charset="0"/>
                </a:rPr>
                <a:t>"Sine wave amplitude" by </a:t>
              </a:r>
              <a:r>
                <a:rPr lang="en-US" sz="700" dirty="0" err="1">
                  <a:latin typeface="Calibri" panose="020F0502020204030204" pitchFamily="34" charset="0"/>
                </a:rPr>
                <a:t>Kraaiennest</a:t>
              </a:r>
              <a:r>
                <a:rPr lang="en-US" sz="700" dirty="0">
                  <a:latin typeface="Calibri" panose="020F0502020204030204" pitchFamily="34" charset="0"/>
                </a:rPr>
                <a:t> - Own work</a:t>
              </a:r>
            </a:p>
            <a:p>
              <a:pPr algn="ctr">
                <a:spcBef>
                  <a:spcPct val="20000"/>
                </a:spcBef>
              </a:pPr>
              <a:r>
                <a:rPr lang="en-US" sz="700" dirty="0">
                  <a:latin typeface="Calibri" panose="020F0502020204030204" pitchFamily="34" charset="0"/>
                </a:rPr>
                <a:t>Licensed under CC BY-SA 3.0 via Commons</a:t>
              </a:r>
              <a:endParaRPr lang="en-US" sz="7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2A40BF-AF24-2A2E-E4B0-F046A8CD3F2A}"/>
                </a:ext>
              </a:extLst>
            </p:cNvPr>
            <p:cNvGrpSpPr/>
            <p:nvPr/>
          </p:nvGrpSpPr>
          <p:grpSpPr>
            <a:xfrm>
              <a:off x="391081" y="1198821"/>
              <a:ext cx="4884261" cy="1730267"/>
              <a:chOff x="1524001" y="1390198"/>
              <a:chExt cx="5191125" cy="1890980"/>
            </a:xfrm>
          </p:grpSpPr>
          <p:pic>
            <p:nvPicPr>
              <p:cNvPr id="3074" name="Picture 2" descr="https://upload.wikimedia.org/wikipedia/commons/thumb/8/84/Sine_wave_amplitude.svg/679px-Sine_wave_amplitude.svg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1" y="1390198"/>
                <a:ext cx="4367261" cy="1890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4867275" y="2095500"/>
                <a:ext cx="0" cy="51435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17977" y="2439594"/>
                <a:ext cx="428625" cy="314325"/>
              </a:xfrm>
              <a:prstGeom prst="straightConnector1">
                <a:avLst/>
              </a:prstGeom>
              <a:ln w="9525">
                <a:solidFill>
                  <a:srgbClr val="00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035039" y="2667144"/>
                <a:ext cx="1680087" cy="54077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1400" b="1" dirty="0">
                    <a:latin typeface="Calibri" panose="020F0502020204030204" pitchFamily="34" charset="0"/>
                  </a:rPr>
                  <a:t>wave height</a:t>
                </a:r>
                <a:endParaRPr lang="en-US" sz="1400" b="1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3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1309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Ocean Waves – Key Temporal Parameter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7858" y="6004095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World Meteorological </a:t>
            </a:r>
            <a:r>
              <a:rPr lang="en-US" sz="800" dirty="0" err="1">
                <a:latin typeface="Calibri" panose="020F0502020204030204" pitchFamily="34" charset="0"/>
              </a:rPr>
              <a:t>Organisation</a:t>
            </a:r>
            <a:r>
              <a:rPr lang="en-US" sz="800" dirty="0">
                <a:latin typeface="Calibri" panose="020F0502020204030204" pitchFamily="34" charset="0"/>
              </a:rPr>
              <a:t>: Guide to wave analysis and forecasting (WMO 702), 2nd</a:t>
            </a:r>
          </a:p>
          <a:p>
            <a:pPr algn="ctr">
              <a:spcBef>
                <a:spcPct val="20000"/>
              </a:spcBef>
            </a:pPr>
            <a:r>
              <a:rPr lang="en-US" sz="800" dirty="0" err="1">
                <a:latin typeface="Calibri" panose="020F0502020204030204" pitchFamily="34" charset="0"/>
              </a:rPr>
              <a:t>edn</a:t>
            </a:r>
            <a:r>
              <a:rPr lang="en-US" sz="800" dirty="0">
                <a:latin typeface="Calibri" panose="020F0502020204030204" pitchFamily="34" charset="0"/>
              </a:rPr>
              <a:t>. WMO (1998)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1081" y="1736299"/>
            <a:ext cx="5454228" cy="115712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latin typeface="Franklin Gothic Book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705FAD-4B18-AA58-09C2-4584990F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37" y="1748963"/>
            <a:ext cx="8818325" cy="3674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47A223-92C4-119B-C5D4-E97E4B573B2C}"/>
              </a:ext>
            </a:extLst>
          </p:cNvPr>
          <p:cNvSpPr txBox="1"/>
          <p:nvPr/>
        </p:nvSpPr>
        <p:spPr>
          <a:xfrm>
            <a:off x="3002289" y="5552391"/>
            <a:ext cx="5620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</a:rPr>
              <a:t>Types of waves in the ocean by wave period</a:t>
            </a:r>
            <a:endParaRPr lang="en-US" sz="1600" dirty="0">
              <a:ea typeface="+mn-lt"/>
              <a:cs typeface="+mn-lt"/>
            </a:endParaRPr>
          </a:p>
          <a:p>
            <a:pPr algn="ctr"/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422756"/>
      </p:ext>
    </p:extLst>
  </p:cSld>
  <p:clrMapOvr>
    <a:masterClrMapping/>
  </p:clrMapOvr>
</p:sld>
</file>

<file path=ppt/theme/theme1.xml><?xml version="1.0" encoding="utf-8"?>
<a:theme xmlns:a="http://schemas.openxmlformats.org/drawingml/2006/main" name="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4.xml><?xml version="1.0" encoding="utf-8"?>
<a:theme xmlns:a="http://schemas.openxmlformats.org/drawingml/2006/main" name="1_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5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bc84d3-a77a-4ae4-8ed5-21b238562b07" xsi:nil="true"/>
    <lcf76f155ced4ddcb4097134ff3c332f xmlns="d551996f-fc85-4e5e-b3b7-3517f6f216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72E9F0484BF47A1A1E0A92CA306D3" ma:contentTypeVersion="16" ma:contentTypeDescription="Create a new document." ma:contentTypeScope="" ma:versionID="0b64704a4c15b1ee6cab116c5515e656">
  <xsd:schema xmlns:xsd="http://www.w3.org/2001/XMLSchema" xmlns:xs="http://www.w3.org/2001/XMLSchema" xmlns:p="http://schemas.microsoft.com/office/2006/metadata/properties" xmlns:ns2="d551996f-fc85-4e5e-b3b7-3517f6f216c5" xmlns:ns3="61bc84d3-a77a-4ae4-8ed5-21b238562b07" targetNamespace="http://schemas.microsoft.com/office/2006/metadata/properties" ma:root="true" ma:fieldsID="91af130f6dd9850ff5e0f9fa9186546b" ns2:_="" ns3:_="">
    <xsd:import namespace="d551996f-fc85-4e5e-b3b7-3517f6f216c5"/>
    <xsd:import namespace="61bc84d3-a77a-4ae4-8ed5-21b238562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1996f-fc85-4e5e-b3b7-3517f6f21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834da80-57da-4863-8816-2e6886d1e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c84d3-a77a-4ae4-8ed5-21b238562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12dfbc8-2ff9-41d9-b73a-440d30cc8c18}" ma:internalName="TaxCatchAll" ma:showField="CatchAllData" ma:web="61bc84d3-a77a-4ae4-8ed5-21b238562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A3F840-D874-4E2E-9D1B-5918583537A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551996f-fc85-4e5e-b3b7-3517f6f216c5"/>
    <ds:schemaRef ds:uri="61bc84d3-a77a-4ae4-8ed5-21b238562b0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166715-C469-425C-8180-91C250E8B5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51996f-fc85-4e5e-b3b7-3517f6f216c5"/>
    <ds:schemaRef ds:uri="61bc84d3-a77a-4ae4-8ed5-21b238562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C40CD9-F809-4813-A757-67C15FC33F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</TotalTime>
  <Words>1661</Words>
  <Application>Microsoft Office PowerPoint</Application>
  <PresentationFormat>Widescreen</PresentationFormat>
  <Paragraphs>301</Paragraphs>
  <Slides>80</Slides>
  <Notes>18</Notes>
  <HiddenSlides>2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WPTO overview</vt:lpstr>
      <vt:lpstr>Custom Design</vt:lpstr>
      <vt:lpstr>1_Custom Design</vt:lpstr>
      <vt:lpstr>1_WPTO overview</vt:lpstr>
      <vt:lpstr>PowerPoint Presentation</vt:lpstr>
      <vt:lpstr>PowerPoint Presentation</vt:lpstr>
      <vt:lpstr>Agenda 1.0</vt:lpstr>
      <vt:lpstr>PowerPoint Presentation</vt:lpstr>
      <vt:lpstr>Innovating Distributed Embedded Energy Prize</vt:lpstr>
      <vt:lpstr>Contributing to Leaderboard Scoring</vt:lpstr>
      <vt:lpstr>PowerPoint Presentation</vt:lpstr>
      <vt:lpstr>Ocean Waves – Key Geometric Parameters</vt:lpstr>
      <vt:lpstr>Ocean Waves – Key Temporal Parameter</vt:lpstr>
      <vt:lpstr>PowerPoint Presentation</vt:lpstr>
      <vt:lpstr>PowerPoint Presentation</vt:lpstr>
      <vt:lpstr>PowerPoint Presentation</vt:lpstr>
      <vt:lpstr>Ocean Waves – Three Dimensions</vt:lpstr>
      <vt:lpstr>PowerPoint Presentation</vt:lpstr>
      <vt:lpstr>Forces on a Floating Body</vt:lpstr>
      <vt:lpstr>Forces on a Floating Body</vt:lpstr>
      <vt:lpstr>Hydrostatics – Restoring Force</vt:lpstr>
      <vt:lpstr>Wave Diffraction – Excitation Force  </vt:lpstr>
      <vt:lpstr>Added Mass – Hydrodynamic Inertia  </vt:lpstr>
      <vt:lpstr>Added Mass – Hydrodynamic Inertia  </vt:lpstr>
      <vt:lpstr>Wave Radiation – Hydrodynamic Damping</vt:lpstr>
      <vt:lpstr>PowerPoint Presentation</vt:lpstr>
      <vt:lpstr>Wave Energy – Propagation</vt:lpstr>
      <vt:lpstr>Wave Energy – Time and Frequency Domain</vt:lpstr>
      <vt:lpstr>Wave Energy – Spectral Representation </vt:lpstr>
      <vt:lpstr>Wave Energy – Distribution of Spectra</vt:lpstr>
      <vt:lpstr>Wave Energy – Distribution of Spectra</vt:lpstr>
      <vt:lpstr>Wave Energy – Distribution of Orientation/Direction </vt:lpstr>
      <vt:lpstr>Wave Energy – Resource </vt:lpstr>
      <vt:lpstr>Wave Energy – Resource</vt:lpstr>
      <vt:lpstr>PowerPoint Presentation</vt:lpstr>
      <vt:lpstr>Energy Distribution </vt:lpstr>
      <vt:lpstr>Ocean Wave Dynamics – Dispersion Relation</vt:lpstr>
      <vt:lpstr>Wave Energy Absorption</vt:lpstr>
      <vt:lpstr>Power Takeoff – Damping &amp; Restoring</vt:lpstr>
      <vt:lpstr>From Wave Power to Power Matrix  </vt:lpstr>
      <vt:lpstr>Wave Energy Absorption – Benchmark Study </vt:lpstr>
      <vt:lpstr>Wave Energy Absorption – Benchmark Study </vt:lpstr>
      <vt:lpstr>Wave Energy Absorption – Benchmark Study </vt:lpstr>
      <vt:lpstr>Wave Energy Absorption – Benchmark Study </vt:lpstr>
      <vt:lpstr>PowerPoint Presentation</vt:lpstr>
      <vt:lpstr>Technology – Concept Classification</vt:lpstr>
      <vt:lpstr>Technology – Concept Classification</vt:lpstr>
      <vt:lpstr>Technology – Concept Classification</vt:lpstr>
      <vt:lpstr>Technology – Concepts</vt:lpstr>
      <vt:lpstr>Technology – Concepts</vt:lpstr>
      <vt:lpstr>Technology – Concepts</vt:lpstr>
      <vt:lpstr>Technology – Concepts</vt:lpstr>
      <vt:lpstr>Technology – Concepts</vt:lpstr>
      <vt:lpstr>Technology – Energy Conversion</vt:lpstr>
      <vt:lpstr>PowerPoint Presentation</vt:lpstr>
      <vt:lpstr>System Modelling and Simulation</vt:lpstr>
      <vt:lpstr>Wave Basin Testing and Validation </vt:lpstr>
      <vt:lpstr>Bench and Laboratory Testing and Characterization </vt:lpstr>
      <vt:lpstr>Open Water Demonstration – Test Sites  </vt:lpstr>
      <vt:lpstr>PowerPoint Presentation</vt:lpstr>
      <vt:lpstr>Early Developments</vt:lpstr>
      <vt:lpstr>Early Developments</vt:lpstr>
      <vt:lpstr>Oscillating Water Column Devices</vt:lpstr>
      <vt:lpstr>Oscillating Water Column Devices</vt:lpstr>
      <vt:lpstr>Oscillating Water Column Devices</vt:lpstr>
      <vt:lpstr>Floating Oscillating Water Column Devices</vt:lpstr>
      <vt:lpstr>Oscillating Water Column Devices Turbines</vt:lpstr>
      <vt:lpstr>Salter Duck</vt:lpstr>
      <vt:lpstr>Salter Duck</vt:lpstr>
      <vt:lpstr>Salter Duck</vt:lpstr>
      <vt:lpstr>Salter Duck … Weptos</vt:lpstr>
      <vt:lpstr>Pelamis</vt:lpstr>
      <vt:lpstr>Pelamis </vt:lpstr>
      <vt:lpstr>Pelamis</vt:lpstr>
      <vt:lpstr>PowerPoint Presentation</vt:lpstr>
      <vt:lpstr>Technology – Development Challenges: Cost</vt:lpstr>
      <vt:lpstr>Technology – Development Challenges: Risk</vt:lpstr>
      <vt:lpstr>Technology – Development Challenges: Time</vt:lpstr>
      <vt:lpstr>Technology – Development Challenges: Innovation</vt:lpstr>
      <vt:lpstr>PowerPoint Presentation</vt:lpstr>
      <vt:lpstr>Technological Evolution vs Intelligent Design</vt:lpstr>
      <vt:lpstr>Learnings and Leads Solutions</vt:lpstr>
      <vt:lpstr>Technology – Possibility for Paradigm Shift? 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McShane, William</dc:creator>
  <cp:lastModifiedBy>Weber, Jochem</cp:lastModifiedBy>
  <cp:revision>57</cp:revision>
  <dcterms:created xsi:type="dcterms:W3CDTF">2023-01-06T19:49:41Z</dcterms:created>
  <dcterms:modified xsi:type="dcterms:W3CDTF">2024-01-10T15:12:52Z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0x01010032A72E9F0484BF47A1A1E0A92CA306D3</vt:lpwstr>
  </property>
  <property fmtid="{D5CDD505-2E9C-101B-9397-08002B2CF9AE}" pid="3" name="MediaServiceImageTags">
    <vt:lpwstr/>
  </property>
  <property fmtid="{D5CDD505-2E9C-101B-9397-08002B2CF9AE}" pid="4" name="MSIP_Label_95965d95-ecc0-4720-b759-1f33c42ed7da_Enabled">
    <vt:lpwstr>true</vt:lpwstr>
  </property>
  <property fmtid="{D5CDD505-2E9C-101B-9397-08002B2CF9AE}" pid="5" name="MSIP_Label_95965d95-ecc0-4720-b759-1f33c42ed7da_SetDate">
    <vt:lpwstr>2023-12-20T16:29:17Z</vt:lpwstr>
  </property>
  <property fmtid="{D5CDD505-2E9C-101B-9397-08002B2CF9AE}" pid="6" name="MSIP_Label_95965d95-ecc0-4720-b759-1f33c42ed7da_Method">
    <vt:lpwstr>Standard</vt:lpwstr>
  </property>
  <property fmtid="{D5CDD505-2E9C-101B-9397-08002B2CF9AE}" pid="7" name="MSIP_Label_95965d95-ecc0-4720-b759-1f33c42ed7da_Name">
    <vt:lpwstr>General</vt:lpwstr>
  </property>
  <property fmtid="{D5CDD505-2E9C-101B-9397-08002B2CF9AE}" pid="8" name="MSIP_Label_95965d95-ecc0-4720-b759-1f33c42ed7da_SiteId">
    <vt:lpwstr>a0f29d7e-28cd-4f54-8442-7885aee7c080</vt:lpwstr>
  </property>
  <property fmtid="{D5CDD505-2E9C-101B-9397-08002B2CF9AE}" pid="9" name="MSIP_Label_95965d95-ecc0-4720-b759-1f33c42ed7da_ActionId">
    <vt:lpwstr>1a816e46-6af9-42c4-a157-8aad9be13313</vt:lpwstr>
  </property>
  <property fmtid="{D5CDD505-2E9C-101B-9397-08002B2CF9AE}" pid="10" name="MSIP_Label_95965d95-ecc0-4720-b759-1f33c42ed7da_ContentBits">
    <vt:lpwstr>0</vt:lpwstr>
  </property>
</Properties>
</file>