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147472267" r:id="rId6"/>
    <p:sldId id="2147472206" r:id="rId7"/>
    <p:sldId id="1347" r:id="rId8"/>
    <p:sldId id="366" r:id="rId9"/>
    <p:sldId id="459" r:id="rId10"/>
    <p:sldId id="2147472268" r:id="rId11"/>
    <p:sldId id="9290" r:id="rId12"/>
    <p:sldId id="2147472269" r:id="rId13"/>
    <p:sldId id="320" r:id="rId14"/>
    <p:sldId id="2147472187" r:id="rId15"/>
    <p:sldId id="349" r:id="rId16"/>
    <p:sldId id="2147472271" r:id="rId17"/>
    <p:sldId id="350" r:id="rId18"/>
    <p:sldId id="2147472272" r:id="rId19"/>
    <p:sldId id="2147472273" r:id="rId20"/>
    <p:sldId id="261" r:id="rId21"/>
    <p:sldId id="352" r:id="rId22"/>
    <p:sldId id="2147472283" r:id="rId23"/>
    <p:sldId id="2147472255" r:id="rId24"/>
    <p:sldId id="2147472285" r:id="rId25"/>
    <p:sldId id="2147472286" r:id="rId26"/>
    <p:sldId id="2147472287" r:id="rId27"/>
    <p:sldId id="2147472253" r:id="rId28"/>
    <p:sldId id="2147472284" r:id="rId29"/>
    <p:sldId id="2147472282" r:id="rId30"/>
    <p:sldId id="2147472281" r:id="rId31"/>
    <p:sldId id="359" r:id="rId32"/>
    <p:sldId id="2147472261" r:id="rId33"/>
    <p:sldId id="21474722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45D58-1B3F-8EA0-CBE8-6280765377D2}" name="Kobayashi, Noah" initials="" userId="S::nkobayas@nrel.gov::268c7259-76a7-4a63-a1f5-20019cfb0c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2B46"/>
    <a:srgbClr val="093250"/>
    <a:srgbClr val="053554"/>
    <a:srgbClr val="929395"/>
    <a:srgbClr val="445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5F4A1-B26E-0D44-8E48-4B90BA334AAB}" v="53" dt="2023-11-15T00:06:10.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9"/>
    <p:restoredTop sz="94737"/>
  </p:normalViewPr>
  <p:slideViewPr>
    <p:cSldViewPr snapToGrid="0">
      <p:cViewPr varScale="1">
        <p:scale>
          <a:sx n="129" d="100"/>
          <a:sy n="129" d="100"/>
        </p:scale>
        <p:origin x="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FA8DB-1B10-D648-858E-C1F27AC80C9C}"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6C05E-D570-BC43-AFEC-E1FF61D50279}" type="slidenum">
              <a:rPr lang="en-US" smtClean="0"/>
              <a:t>‹#›</a:t>
            </a:fld>
            <a:endParaRPr lang="en-US"/>
          </a:p>
        </p:txBody>
      </p:sp>
    </p:spTree>
    <p:extLst>
      <p:ext uri="{BB962C8B-B14F-4D97-AF65-F5344CB8AC3E}">
        <p14:creationId xmlns:p14="http://schemas.microsoft.com/office/powerpoint/2010/main" val="100826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6C05E-D570-BC43-AFEC-E1FF61D50279}" type="slidenum">
              <a:rPr lang="en-US" smtClean="0"/>
              <a:t>1</a:t>
            </a:fld>
            <a:endParaRPr lang="en-US"/>
          </a:p>
        </p:txBody>
      </p:sp>
    </p:spTree>
    <p:extLst>
      <p:ext uri="{BB962C8B-B14F-4D97-AF65-F5344CB8AC3E}">
        <p14:creationId xmlns:p14="http://schemas.microsoft.com/office/powerpoint/2010/main" val="266529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13</a:t>
            </a:fld>
            <a:endParaRPr lang="en-US" dirty="0"/>
          </a:p>
        </p:txBody>
      </p:sp>
    </p:spTree>
    <p:extLst>
      <p:ext uri="{BB962C8B-B14F-4D97-AF65-F5344CB8AC3E}">
        <p14:creationId xmlns:p14="http://schemas.microsoft.com/office/powerpoint/2010/main" val="374896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19</a:t>
            </a:fld>
            <a:endParaRPr lang="en-US" dirty="0"/>
          </a:p>
        </p:txBody>
      </p:sp>
    </p:spTree>
    <p:extLst>
      <p:ext uri="{BB962C8B-B14F-4D97-AF65-F5344CB8AC3E}">
        <p14:creationId xmlns:p14="http://schemas.microsoft.com/office/powerpoint/2010/main" val="4715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25</a:t>
            </a:fld>
            <a:endParaRPr lang="en-US" dirty="0"/>
          </a:p>
        </p:txBody>
      </p:sp>
    </p:spTree>
    <p:extLst>
      <p:ext uri="{BB962C8B-B14F-4D97-AF65-F5344CB8AC3E}">
        <p14:creationId xmlns:p14="http://schemas.microsoft.com/office/powerpoint/2010/main" val="377713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3</a:t>
            </a:fld>
            <a:endParaRPr lang="en-US" dirty="0"/>
          </a:p>
        </p:txBody>
      </p:sp>
    </p:spTree>
    <p:extLst>
      <p:ext uri="{BB962C8B-B14F-4D97-AF65-F5344CB8AC3E}">
        <p14:creationId xmlns:p14="http://schemas.microsoft.com/office/powerpoint/2010/main" val="343075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4</a:t>
            </a:fld>
            <a:endParaRPr lang="en-US"/>
          </a:p>
        </p:txBody>
      </p:sp>
    </p:spTree>
    <p:extLst>
      <p:ext uri="{BB962C8B-B14F-4D97-AF65-F5344CB8AC3E}">
        <p14:creationId xmlns:p14="http://schemas.microsoft.com/office/powerpoint/2010/main" val="227501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ACE6C1D6-E09B-764B-9451-E11C01C594DC}" type="slidenum">
              <a:rPr lang="en-US" smtClean="0"/>
              <a:t>5</a:t>
            </a:fld>
            <a:endParaRPr lang="en-US" dirty="0"/>
          </a:p>
        </p:txBody>
      </p:sp>
    </p:spTree>
    <p:extLst>
      <p:ext uri="{BB962C8B-B14F-4D97-AF65-F5344CB8AC3E}">
        <p14:creationId xmlns:p14="http://schemas.microsoft.com/office/powerpoint/2010/main" val="381219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ACE6C1D6-E09B-764B-9451-E11C01C594DC}" type="slidenum">
              <a:rPr lang="en-US" smtClean="0"/>
              <a:t>6</a:t>
            </a:fld>
            <a:endParaRPr lang="en-US" dirty="0"/>
          </a:p>
        </p:txBody>
      </p:sp>
    </p:spTree>
    <p:extLst>
      <p:ext uri="{BB962C8B-B14F-4D97-AF65-F5344CB8AC3E}">
        <p14:creationId xmlns:p14="http://schemas.microsoft.com/office/powerpoint/2010/main" val="226526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7</a:t>
            </a:fld>
            <a:endParaRPr lang="en-US" dirty="0"/>
          </a:p>
        </p:txBody>
      </p:sp>
    </p:spTree>
    <p:extLst>
      <p:ext uri="{BB962C8B-B14F-4D97-AF65-F5344CB8AC3E}">
        <p14:creationId xmlns:p14="http://schemas.microsoft.com/office/powerpoint/2010/main" val="343075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The grid of the future will be required to address a multi-threat environment.  As physical and virtual threats to our critical energy infrastructure continue to evolve, DOE is using all the tools at our disposal to lock down cybersecurity vulnerabilities of today and tomorrow.</a:t>
            </a:r>
          </a:p>
          <a:p>
            <a:pPr marL="171450" indent="-171450">
              <a:buFont typeface="Arial"/>
              <a:buChar char="•"/>
            </a:pPr>
            <a:r>
              <a:rPr lang="en-US"/>
              <a:t>CESER works to ensure these security functions are more resilient and better prepared to identify, prevent, mitigate, and respond to threats. </a:t>
            </a:r>
            <a:endParaRPr lang="en-US">
              <a:cs typeface="Calibri"/>
            </a:endParaRPr>
          </a:p>
          <a:p>
            <a:pPr marL="171450" indent="-171450">
              <a:buFont typeface="Arial"/>
              <a:buChar char="•"/>
            </a:pPr>
            <a:r>
              <a:rPr lang="en-US"/>
              <a:t>An integrated approach to the U.S. security mission is vital to successfully secure the nation’s energy system, especially as we embark on a journey to 100% clean energy and as distributed energy resources continue to grow. </a:t>
            </a:r>
            <a:endParaRPr lang="en-US">
              <a:cs typeface="Calibri"/>
            </a:endParaRPr>
          </a:p>
          <a:p>
            <a:pPr marL="171450" indent="-171450">
              <a:buFont typeface="Arial"/>
              <a:buChar char="•"/>
            </a:pPr>
            <a:endParaRPr lang="en-US">
              <a:cs typeface="Calibri"/>
            </a:endParaRPr>
          </a:p>
          <a:p>
            <a:r>
              <a:rPr lang="en-US">
                <a:cs typeface="Calibri"/>
              </a:rPr>
              <a:t>Cybersecurity:</a:t>
            </a:r>
          </a:p>
          <a:p>
            <a:pPr marL="171450" indent="-171450">
              <a:buFont typeface="Arial"/>
              <a:buChar char="•"/>
            </a:pPr>
            <a:r>
              <a:rPr lang="en-US"/>
              <a:t>Cybersecurity in the energy sector is one of the nation’s most important and complex national security challenges. </a:t>
            </a:r>
            <a:endParaRPr lang="en-US">
              <a:cs typeface="Calibri" panose="020F0502020204030204"/>
            </a:endParaRPr>
          </a:p>
          <a:p>
            <a:pPr marL="171450" indent="-171450">
              <a:buFont typeface="Arial"/>
              <a:buChar char="•"/>
            </a:pPr>
            <a:r>
              <a:rPr lang="en-US">
                <a:cs typeface="Calibri" panose="020F0502020204030204"/>
              </a:rPr>
              <a:t>Our</a:t>
            </a:r>
            <a:r>
              <a:rPr lang="en-US"/>
              <a:t> nation’s energy system has always been a primary target for our adversaries. When you consider how many other critical sectors depend on energy, it's easy to see why: a widespread disruption to energy infrastructure could affect hospitals, water, transportation, emergency services, the financial sector, and government operations. </a:t>
            </a:r>
            <a:endParaRPr lang="en-US">
              <a:cs typeface="Calibri"/>
            </a:endParaRPr>
          </a:p>
          <a:p>
            <a:endParaRPr lang="en-US"/>
          </a:p>
          <a:p>
            <a:r>
              <a:rPr lang="en-US"/>
              <a:t>Climate</a:t>
            </a:r>
            <a:endParaRPr lang="en-US">
              <a:cs typeface="Calibri"/>
            </a:endParaRPr>
          </a:p>
          <a:p>
            <a:pPr marL="171450" indent="-171450">
              <a:buFont typeface="Arial"/>
              <a:buChar char="•"/>
            </a:pPr>
            <a:r>
              <a:rPr lang="en-US"/>
              <a:t>Increased frequency and intensity of extreme weather events and potential attacks on electrical infrastructure require careful consideration of physical security. </a:t>
            </a:r>
            <a:endParaRPr lang="en-US">
              <a:cs typeface="Calibri"/>
            </a:endParaRPr>
          </a:p>
          <a:p>
            <a:endParaRPr lang="en-US">
              <a:cs typeface="Calibri"/>
            </a:endParaRPr>
          </a:p>
          <a:p>
            <a:r>
              <a:rPr lang="en-US"/>
              <a:t>Physical</a:t>
            </a:r>
            <a:endParaRPr lang="en-US">
              <a:cs typeface="Calibri" panose="020F0502020204030204"/>
            </a:endParaRPr>
          </a:p>
          <a:p>
            <a:pPr marL="171450" indent="-171450">
              <a:buFont typeface="Arial"/>
              <a:buChar char="•"/>
            </a:pPr>
            <a:r>
              <a:rPr lang="en-US"/>
              <a:t>Attacks on electric power systems are not new; utilities have faced physical threats ranging from copper theft at substations to ballistic incidents targeting substation equipment.</a:t>
            </a:r>
            <a:endParaRPr lang="en-US">
              <a:cs typeface="Calibri"/>
            </a:endParaRPr>
          </a:p>
          <a:p>
            <a:pPr marL="171450" indent="-171450">
              <a:buFont typeface="Arial"/>
              <a:buChar char="•"/>
            </a:pPr>
            <a:r>
              <a:rPr lang="en-US">
                <a:cs typeface="Calibri"/>
              </a:rPr>
              <a:t>This threat is evolving and becoming more sophisticated. </a:t>
            </a:r>
          </a:p>
          <a:p>
            <a:endParaRPr lang="en-US">
              <a:cs typeface="Calibri"/>
            </a:endParaRPr>
          </a:p>
          <a:p>
            <a:pPr>
              <a:buFont typeface="Arial"/>
            </a:pPr>
            <a:r>
              <a:rPr lang="en-US">
                <a:cs typeface="Calibri"/>
              </a:rPr>
              <a:t>Supply Chain:</a:t>
            </a:r>
          </a:p>
          <a:p>
            <a:pPr marL="171450" indent="-171450">
              <a:buFont typeface="Arial"/>
              <a:buChar char="•"/>
            </a:pPr>
            <a:r>
              <a:rPr lang="en-US"/>
              <a:t>Cyberattacks on the supply chains of digital components are a major area of national focus for the federal government.  </a:t>
            </a:r>
            <a:endParaRPr lang="en-US">
              <a:cs typeface="Calibri" panose="020F0502020204030204"/>
            </a:endParaRPr>
          </a:p>
          <a:p>
            <a:endParaRPr lang="en-US"/>
          </a:p>
          <a:p>
            <a:r>
              <a:rPr lang="en-US"/>
              <a:t>Security by Design</a:t>
            </a:r>
          </a:p>
          <a:p>
            <a:pPr marL="171450" indent="-171450">
              <a:buFont typeface="Arial"/>
              <a:buChar char="•"/>
            </a:pPr>
            <a:r>
              <a:rPr lang="en-US"/>
              <a:t>Because these threats will not diminish, it is important that the future electric power system be designed and operated in such a way that it can continue its critical functions after an attack. (Security by Design)</a:t>
            </a:r>
            <a:endParaRPr lang="en-US">
              <a:cs typeface="Calibri"/>
            </a:endParaRPr>
          </a:p>
        </p:txBody>
      </p:sp>
      <p:sp>
        <p:nvSpPr>
          <p:cNvPr id="4" name="Slide Number Placeholder 3"/>
          <p:cNvSpPr>
            <a:spLocks noGrp="1"/>
          </p:cNvSpPr>
          <p:nvPr>
            <p:ph type="sldNum" sz="quarter" idx="5"/>
          </p:nvPr>
        </p:nvSpPr>
        <p:spPr/>
        <p:txBody>
          <a:bodyPr/>
          <a:lstStyle/>
          <a:p>
            <a:fld id="{547E502E-40E6-7A4F-A442-F639AA347D3A}" type="slidenum">
              <a:rPr lang="en-US" smtClean="0"/>
              <a:t>8</a:t>
            </a:fld>
            <a:endParaRPr lang="en-US"/>
          </a:p>
        </p:txBody>
      </p:sp>
    </p:spTree>
    <p:extLst>
      <p:ext uri="{BB962C8B-B14F-4D97-AF65-F5344CB8AC3E}">
        <p14:creationId xmlns:p14="http://schemas.microsoft.com/office/powerpoint/2010/main" val="27829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9</a:t>
            </a:fld>
            <a:endParaRPr lang="en-US" dirty="0"/>
          </a:p>
        </p:txBody>
      </p:sp>
    </p:spTree>
    <p:extLst>
      <p:ext uri="{BB962C8B-B14F-4D97-AF65-F5344CB8AC3E}">
        <p14:creationId xmlns:p14="http://schemas.microsoft.com/office/powerpoint/2010/main" val="343075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11</a:t>
            </a:fld>
            <a:endParaRPr lang="en-US" dirty="0"/>
          </a:p>
        </p:txBody>
      </p:sp>
    </p:spTree>
    <p:extLst>
      <p:ext uri="{BB962C8B-B14F-4D97-AF65-F5344CB8AC3E}">
        <p14:creationId xmlns:p14="http://schemas.microsoft.com/office/powerpoint/2010/main" val="10162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6E7A-C55A-51FD-1B2B-D0CC38980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710AD3-0878-75BF-B916-F78310F5C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74BC7C-08EA-482F-BE3E-38E663F6E133}"/>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5" name="Footer Placeholder 4">
            <a:extLst>
              <a:ext uri="{FF2B5EF4-FFF2-40B4-BE49-F238E27FC236}">
                <a16:creationId xmlns:a16="http://schemas.microsoft.com/office/drawing/2014/main" id="{0383020C-E222-DE3D-3714-1D612E56C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C3720-AB1E-D298-65A7-FE83F0826028}"/>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155350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5BBF-ABE2-B5B3-5277-7383CA50C7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296706-63EB-C26F-41E6-7E50F5FB57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2D4C8-57EB-3D73-C482-A8430026140E}"/>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5" name="Footer Placeholder 4">
            <a:extLst>
              <a:ext uri="{FF2B5EF4-FFF2-40B4-BE49-F238E27FC236}">
                <a16:creationId xmlns:a16="http://schemas.microsoft.com/office/drawing/2014/main" id="{CB18EE6A-3A12-4D55-5619-D3DAFC839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094AB-E925-A02C-8549-92B40079ECF5}"/>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51280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A581-393D-9E13-0903-1FF2F188F6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91F113-CDB0-42BF-CBA3-1B7277727D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0B6EE-0DD4-916C-A62E-C4D0D6416C1E}"/>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5" name="Footer Placeholder 4">
            <a:extLst>
              <a:ext uri="{FF2B5EF4-FFF2-40B4-BE49-F238E27FC236}">
                <a16:creationId xmlns:a16="http://schemas.microsoft.com/office/drawing/2014/main" id="{760A8DA2-ED0C-E9D0-237F-58CE70480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0FBD1-F8D7-38E3-B4CE-270D65732377}"/>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282894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 Half Photo Horiz Top">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3958893"/>
            <a:ext cx="12192000" cy="2558321"/>
          </a:xfrm>
          <a:prstGeom prst="rect">
            <a:avLst/>
          </a:prstGeom>
          <a:solidFill>
            <a:schemeClr val="bg1">
              <a:lumMod val="85000"/>
            </a:schemeClr>
          </a:solidFill>
        </p:spPr>
        <p:txBody>
          <a:bodyPr>
            <a:normAutofit/>
          </a:bodyPr>
          <a:lstStyle>
            <a:lvl1pPr marL="0" indent="0" algn="r">
              <a:buNone/>
              <a:defRPr sz="2133"/>
            </a:lvl1pPr>
          </a:lstStyle>
          <a:p>
            <a:r>
              <a:rPr lang="en-US" dirty="0"/>
              <a:t>Insert a large image here</a:t>
            </a:r>
          </a:p>
        </p:txBody>
      </p:sp>
      <p:sp>
        <p:nvSpPr>
          <p:cNvPr id="15" name="Text Placeholder 14"/>
          <p:cNvSpPr>
            <a:spLocks noGrp="1"/>
          </p:cNvSpPr>
          <p:nvPr>
            <p:ph type="body" sz="quarter" idx="50" hasCustomPrompt="1"/>
          </p:nvPr>
        </p:nvSpPr>
        <p:spPr>
          <a:xfrm>
            <a:off x="4891010" y="1618937"/>
            <a:ext cx="6101777" cy="1460856"/>
          </a:xfrm>
          <a:prstGeom prst="rect">
            <a:avLst/>
          </a:prstGeom>
        </p:spPr>
        <p:txBody>
          <a:bodyPr lIns="0" tIns="0" rIns="0" bIns="0">
            <a:noAutofit/>
          </a:bodyPr>
          <a:lstStyle>
            <a:lvl1pPr marL="0" indent="0">
              <a:buNone/>
              <a:defRPr sz="18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dirty="0"/>
              <a:t>Short Slide Summary</a:t>
            </a:r>
          </a:p>
        </p:txBody>
      </p:sp>
      <p:sp>
        <p:nvSpPr>
          <p:cNvPr id="2" name="Title 1"/>
          <p:cNvSpPr>
            <a:spLocks noGrp="1"/>
          </p:cNvSpPr>
          <p:nvPr>
            <p:ph type="title" hasCustomPrompt="1"/>
          </p:nvPr>
        </p:nvSpPr>
        <p:spPr>
          <a:xfrm>
            <a:off x="913619" y="1511387"/>
            <a:ext cx="3263640" cy="1357295"/>
          </a:xfrm>
        </p:spPr>
        <p:txBody>
          <a:bodyPr wrap="square"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106610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Half Photo Horiz Top">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2558321"/>
          </a:xfrm>
          <a:prstGeom prst="rect">
            <a:avLst/>
          </a:prstGeom>
          <a:solidFill>
            <a:schemeClr val="bg1">
              <a:lumMod val="85000"/>
            </a:schemeClr>
          </a:solidFill>
        </p:spPr>
        <p:txBody>
          <a:bodyPr>
            <a:normAutofit/>
          </a:bodyPr>
          <a:lstStyle>
            <a:lvl1pPr marL="0" indent="0" algn="r">
              <a:buNone/>
              <a:defRPr sz="2133"/>
            </a:lvl1pPr>
          </a:lstStyle>
          <a:p>
            <a:r>
              <a:rPr lang="en-US" dirty="0"/>
              <a:t>Insert a large image here</a:t>
            </a:r>
          </a:p>
        </p:txBody>
      </p:sp>
      <p:sp>
        <p:nvSpPr>
          <p:cNvPr id="15" name="Text Placeholder 14"/>
          <p:cNvSpPr>
            <a:spLocks noGrp="1"/>
          </p:cNvSpPr>
          <p:nvPr>
            <p:ph type="body" sz="quarter" idx="50" hasCustomPrompt="1"/>
          </p:nvPr>
        </p:nvSpPr>
        <p:spPr>
          <a:xfrm>
            <a:off x="913619" y="3958892"/>
            <a:ext cx="10159116" cy="1828181"/>
          </a:xfrm>
          <a:prstGeom prst="rect">
            <a:avLst/>
          </a:prstGeom>
        </p:spPr>
        <p:txBody>
          <a:bodyPr lIns="0" tIns="0" rIns="0" bIns="0">
            <a:noAutofit/>
          </a:bodyPr>
          <a:lstStyle>
            <a:lvl1pPr marL="0" indent="0">
              <a:buNone/>
              <a:defRPr sz="18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dirty="0"/>
              <a:t>Short Slide Summary</a:t>
            </a:r>
          </a:p>
        </p:txBody>
      </p:sp>
      <p:sp>
        <p:nvSpPr>
          <p:cNvPr id="2" name="Title 1"/>
          <p:cNvSpPr>
            <a:spLocks noGrp="1"/>
          </p:cNvSpPr>
          <p:nvPr>
            <p:ph type="title" hasCustomPrompt="1"/>
          </p:nvPr>
        </p:nvSpPr>
        <p:spPr>
          <a:xfrm>
            <a:off x="913619" y="3055052"/>
            <a:ext cx="6582643" cy="747897"/>
          </a:xfrm>
        </p:spPr>
        <p:txBody>
          <a:bodyPr lIns="0" tIns="91440" bIns="45720">
            <a:spAutoFit/>
          </a:bodyPr>
          <a:lstStyle>
            <a:lvl1pPr algn="l">
              <a:defRPr/>
            </a:lvl1pPr>
          </a:lstStyle>
          <a:p>
            <a:pPr lvl="0"/>
            <a:r>
              <a:rPr lang="en-US" dirty="0"/>
              <a:t>Title: Content Slide</a:t>
            </a:r>
          </a:p>
        </p:txBody>
      </p:sp>
    </p:spTree>
    <p:extLst>
      <p:ext uri="{BB962C8B-B14F-4D97-AF65-F5344CB8AC3E}">
        <p14:creationId xmlns:p14="http://schemas.microsoft.com/office/powerpoint/2010/main" val="50100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88610"/>
            <a:ext cx="4797287" cy="1022919"/>
          </a:xfrm>
        </p:spPr>
        <p:txBody>
          <a:bodyPr/>
          <a:lstStyle/>
          <a:p>
            <a:r>
              <a:rPr lang="en-US"/>
              <a:t>Contents</a:t>
            </a:r>
          </a:p>
        </p:txBody>
      </p:sp>
      <p:sp>
        <p:nvSpPr>
          <p:cNvPr id="5" name="Text Placeholder 4">
            <a:extLst>
              <a:ext uri="{FF2B5EF4-FFF2-40B4-BE49-F238E27FC236}">
                <a16:creationId xmlns:a16="http://schemas.microsoft.com/office/drawing/2014/main" id="{608871AD-86B8-EB47-8F04-CA2256C48BE4}"/>
              </a:ext>
            </a:extLst>
          </p:cNvPr>
          <p:cNvSpPr>
            <a:spLocks noGrp="1"/>
          </p:cNvSpPr>
          <p:nvPr>
            <p:ph type="body" sz="quarter" idx="30" hasCustomPrompt="1"/>
          </p:nvPr>
        </p:nvSpPr>
        <p:spPr>
          <a:xfrm>
            <a:off x="609601" y="1452032"/>
            <a:ext cx="569844" cy="519429"/>
          </a:xfrm>
          <a:prstGeom prst="rect">
            <a:avLst/>
          </a:prstGeom>
          <a:solidFill>
            <a:srgbClr val="FDCE15"/>
          </a:solidFill>
        </p:spPr>
        <p:txBody>
          <a:bodyPr anchor="ctr" anchorCtr="0">
            <a:noAutofit/>
          </a:bodyPr>
          <a:lstStyle>
            <a:lvl1pPr marL="0" indent="0" algn="ctr">
              <a:buNone/>
              <a:defRPr sz="2400">
                <a:latin typeface="+mj-lt"/>
              </a:defRPr>
            </a:lvl1pPr>
          </a:lstStyle>
          <a:p>
            <a:pPr lvl="0"/>
            <a:r>
              <a:rPr lang="en-US"/>
              <a:t>1</a:t>
            </a:r>
          </a:p>
        </p:txBody>
      </p:sp>
      <p:sp>
        <p:nvSpPr>
          <p:cNvPr id="8" name="Text Placeholder 7">
            <a:extLst>
              <a:ext uri="{FF2B5EF4-FFF2-40B4-BE49-F238E27FC236}">
                <a16:creationId xmlns:a16="http://schemas.microsoft.com/office/drawing/2014/main" id="{1E8B1571-60FF-4F44-8BA7-24B9345291E4}"/>
              </a:ext>
            </a:extLst>
          </p:cNvPr>
          <p:cNvSpPr>
            <a:spLocks noGrp="1"/>
          </p:cNvSpPr>
          <p:nvPr>
            <p:ph type="body" sz="quarter" idx="31" hasCustomPrompt="1"/>
          </p:nvPr>
        </p:nvSpPr>
        <p:spPr>
          <a:xfrm>
            <a:off x="1226009" y="1452031"/>
            <a:ext cx="10197364" cy="519431"/>
          </a:xfrm>
          <a:prstGeom prst="rect">
            <a:avLst/>
          </a:prstGeom>
          <a:solidFill>
            <a:schemeClr val="bg1"/>
          </a:solidFill>
        </p:spPr>
        <p:txBody>
          <a:bodyPr>
            <a:normAutofit/>
          </a:bodyPr>
          <a:lstStyle>
            <a:lvl1pPr marL="0" indent="0">
              <a:buNone/>
              <a:defRPr sz="2667"/>
            </a:lvl1pPr>
          </a:lstStyle>
          <a:p>
            <a:pPr lvl="0"/>
            <a:r>
              <a:rPr lang="en-US"/>
              <a:t>Section Name</a:t>
            </a:r>
          </a:p>
        </p:txBody>
      </p:sp>
    </p:spTree>
    <p:extLst>
      <p:ext uri="{BB962C8B-B14F-4D97-AF65-F5344CB8AC3E}">
        <p14:creationId xmlns:p14="http://schemas.microsoft.com/office/powerpoint/2010/main" val="323133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ansition Slide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4BCFC-0933-E440-88EA-148CB8024D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536987"/>
          </a:xfrm>
          <a:prstGeom prst="rect">
            <a:avLst/>
          </a:prstGeom>
        </p:spPr>
      </p:pic>
      <p:sp>
        <p:nvSpPr>
          <p:cNvPr id="3" name="Text Placeholder 7"/>
          <p:cNvSpPr>
            <a:spLocks noGrp="1"/>
          </p:cNvSpPr>
          <p:nvPr>
            <p:ph type="body" sz="quarter" idx="10" hasCustomPrompt="1"/>
          </p:nvPr>
        </p:nvSpPr>
        <p:spPr>
          <a:xfrm>
            <a:off x="623272" y="1669356"/>
            <a:ext cx="5269528" cy="1797768"/>
          </a:xfrm>
          <a:prstGeom prst="rect">
            <a:avLst/>
          </a:prstGeom>
        </p:spPr>
        <p:txBody>
          <a:bodyPr anchor="b" anchorCtr="0">
            <a:noAutofit/>
          </a:bodyPr>
          <a:lstStyle>
            <a:lvl1pPr marL="0" indent="0">
              <a:buNone/>
              <a:defRPr sz="4000">
                <a:solidFill>
                  <a:srgbClr val="FFFFFF"/>
                </a:solidFill>
              </a:defRPr>
            </a:lvl1pPr>
          </a:lstStyle>
          <a:p>
            <a:pPr lvl="0"/>
            <a:r>
              <a:rPr lang="en-US"/>
              <a:t>Transition Slide Title</a:t>
            </a:r>
          </a:p>
        </p:txBody>
      </p:sp>
      <p:sp>
        <p:nvSpPr>
          <p:cNvPr id="5" name="Text Placeholder 14"/>
          <p:cNvSpPr>
            <a:spLocks noGrp="1"/>
          </p:cNvSpPr>
          <p:nvPr>
            <p:ph type="body" sz="quarter" idx="11" hasCustomPrompt="1"/>
          </p:nvPr>
        </p:nvSpPr>
        <p:spPr>
          <a:xfrm>
            <a:off x="623273" y="3948645"/>
            <a:ext cx="5270283" cy="1468735"/>
          </a:xfrm>
          <a:prstGeom prst="rect">
            <a:avLst/>
          </a:prstGeom>
        </p:spPr>
        <p:txBody>
          <a:bodyPr>
            <a:noAutofit/>
          </a:bodyPr>
          <a:lstStyle>
            <a:lvl1pPr marL="0" indent="0">
              <a:spcBef>
                <a:spcPts val="533"/>
              </a:spcBef>
              <a:buNone/>
              <a:defRPr sz="2400"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 or additional text</a:t>
            </a:r>
          </a:p>
        </p:txBody>
      </p:sp>
      <p:cxnSp>
        <p:nvCxnSpPr>
          <p:cNvPr id="9" name="Straight Connector 8">
            <a:extLst>
              <a:ext uri="{FF2B5EF4-FFF2-40B4-BE49-F238E27FC236}">
                <a16:creationId xmlns:a16="http://schemas.microsoft.com/office/drawing/2014/main" id="{759E0119-BBA6-434F-8073-F5E4900470B2}"/>
              </a:ext>
            </a:extLst>
          </p:cNvPr>
          <p:cNvCxnSpPr>
            <a:cxnSpLocks/>
          </p:cNvCxnSpPr>
          <p:nvPr userDrawn="1"/>
        </p:nvCxnSpPr>
        <p:spPr>
          <a:xfrm flipV="1">
            <a:off x="726333" y="3681941"/>
            <a:ext cx="8936476" cy="1"/>
          </a:xfrm>
          <a:prstGeom prst="line">
            <a:avLst/>
          </a:prstGeom>
          <a:ln w="31750"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6D61BE98-2B60-4D47-B133-38DA324D9F8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80390" y="3087745"/>
            <a:ext cx="1488337" cy="860900"/>
          </a:xfrm>
          <a:prstGeom prst="rect">
            <a:avLst/>
          </a:prstGeom>
        </p:spPr>
      </p:pic>
    </p:spTree>
    <p:extLst>
      <p:ext uri="{BB962C8B-B14F-4D97-AF65-F5344CB8AC3E}">
        <p14:creationId xmlns:p14="http://schemas.microsoft.com/office/powerpoint/2010/main" val="379504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 Full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488A81-9176-0C46-9B44-1EC9FBEFB66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4697392"/>
            <a:ext cx="12192000" cy="2160609"/>
          </a:xfrm>
          <a:prstGeom prst="rect">
            <a:avLst/>
          </a:prstGeom>
        </p:spPr>
      </p:pic>
      <p:pic>
        <p:nvPicPr>
          <p:cNvPr id="4" name="Graphic 3">
            <a:extLst>
              <a:ext uri="{FF2B5EF4-FFF2-40B4-BE49-F238E27FC236}">
                <a16:creationId xmlns:a16="http://schemas.microsoft.com/office/drawing/2014/main" id="{E37FDF76-E41C-834C-852F-B4F6339AEFD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53" r="1842" b="21448"/>
          <a:stretch/>
        </p:blipFill>
        <p:spPr>
          <a:xfrm rot="10800000">
            <a:off x="1" y="4573088"/>
            <a:ext cx="12194932" cy="2132241"/>
          </a:xfrm>
          <a:prstGeom prst="rect">
            <a:avLst/>
          </a:prstGeom>
        </p:spPr>
      </p:pic>
      <p:sp>
        <p:nvSpPr>
          <p:cNvPr id="16" name="Text Placeholder 7">
            <a:extLst>
              <a:ext uri="{FF2B5EF4-FFF2-40B4-BE49-F238E27FC236}">
                <a16:creationId xmlns:a16="http://schemas.microsoft.com/office/drawing/2014/main" id="{39A3FA61-48E7-AC4A-B7D6-ACCCDB556B19}"/>
              </a:ext>
            </a:extLst>
          </p:cNvPr>
          <p:cNvSpPr>
            <a:spLocks noGrp="1"/>
          </p:cNvSpPr>
          <p:nvPr>
            <p:ph type="body" sz="quarter" idx="10" hasCustomPrompt="1"/>
          </p:nvPr>
        </p:nvSpPr>
        <p:spPr>
          <a:xfrm>
            <a:off x="684860" y="1218793"/>
            <a:ext cx="8108945" cy="1844609"/>
          </a:xfrm>
          <a:prstGeom prst="rect">
            <a:avLst/>
          </a:prstGeom>
        </p:spPr>
        <p:txBody>
          <a:bodyPr anchor="b" anchorCtr="0">
            <a:noAutofit/>
          </a:bodyPr>
          <a:lstStyle>
            <a:lvl1pPr marL="0" indent="0">
              <a:buNone/>
              <a:defRPr sz="4000">
                <a:solidFill>
                  <a:srgbClr val="05344F"/>
                </a:solidFill>
                <a:latin typeface="+mj-lt"/>
              </a:defRPr>
            </a:lvl1pPr>
          </a:lstStyle>
          <a:p>
            <a:pPr lvl="0"/>
            <a:r>
              <a:rPr lang="en-US"/>
              <a:t>Title of Presentation</a:t>
            </a:r>
          </a:p>
        </p:txBody>
      </p:sp>
      <p:sp>
        <p:nvSpPr>
          <p:cNvPr id="3" name="Text Placeholder 2">
            <a:extLst>
              <a:ext uri="{FF2B5EF4-FFF2-40B4-BE49-F238E27FC236}">
                <a16:creationId xmlns:a16="http://schemas.microsoft.com/office/drawing/2014/main" id="{BFDF4044-0A4C-2549-B652-8B80AD99EB76}"/>
              </a:ext>
            </a:extLst>
          </p:cNvPr>
          <p:cNvSpPr>
            <a:spLocks noGrp="1"/>
          </p:cNvSpPr>
          <p:nvPr>
            <p:ph type="body" sz="quarter" idx="12" hasCustomPrompt="1"/>
          </p:nvPr>
        </p:nvSpPr>
        <p:spPr>
          <a:xfrm>
            <a:off x="684859" y="3407857"/>
            <a:ext cx="7139707" cy="1150505"/>
          </a:xfrm>
          <a:prstGeom prst="rect">
            <a:avLst/>
          </a:prstGeom>
        </p:spPr>
        <p:txBody>
          <a:bodyPr>
            <a:normAutofit/>
          </a:bodyPr>
          <a:lstStyle>
            <a:lvl1pPr marL="0" indent="0">
              <a:spcBef>
                <a:spcPts val="0"/>
              </a:spcBef>
              <a:buNone/>
              <a:defRPr sz="1467">
                <a:solidFill>
                  <a:schemeClr val="tx1">
                    <a:lumMod val="50000"/>
                  </a:schemeClr>
                </a:solidFill>
              </a:defRPr>
            </a:lvl1pPr>
          </a:lstStyle>
          <a:p>
            <a:pPr lvl="0"/>
            <a:r>
              <a:rPr lang="en-US"/>
              <a:t>Presenter Name</a:t>
            </a:r>
            <a:br>
              <a:rPr lang="en-US"/>
            </a:br>
            <a:r>
              <a:rPr lang="en-US"/>
              <a:t>Presenter Organization</a:t>
            </a:r>
            <a:br>
              <a:rPr lang="en-US"/>
            </a:br>
            <a:r>
              <a:rPr lang="en-US"/>
              <a:t>Place or event</a:t>
            </a:r>
            <a:br>
              <a:rPr lang="en-US"/>
            </a:br>
            <a:r>
              <a:rPr lang="en-US"/>
              <a:t>Date</a:t>
            </a:r>
          </a:p>
        </p:txBody>
      </p:sp>
      <p:pic>
        <p:nvPicPr>
          <p:cNvPr id="21" name="Graphic 20">
            <a:extLst>
              <a:ext uri="{FF2B5EF4-FFF2-40B4-BE49-F238E27FC236}">
                <a16:creationId xmlns:a16="http://schemas.microsoft.com/office/drawing/2014/main" id="{6445E869-CE34-2F4D-B8E4-5F3DA2D282B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019818" y="2669270"/>
            <a:ext cx="1889471" cy="1092929"/>
          </a:xfrm>
          <a:prstGeom prst="rect">
            <a:avLst/>
          </a:prstGeom>
        </p:spPr>
      </p:pic>
      <p:cxnSp>
        <p:nvCxnSpPr>
          <p:cNvPr id="12" name="Straight Connector 11">
            <a:extLst>
              <a:ext uri="{FF2B5EF4-FFF2-40B4-BE49-F238E27FC236}">
                <a16:creationId xmlns:a16="http://schemas.microsoft.com/office/drawing/2014/main" id="{0CE569FB-21BA-E149-918C-1096177D0950}"/>
              </a:ext>
            </a:extLst>
          </p:cNvPr>
          <p:cNvCxnSpPr>
            <a:cxnSpLocks/>
          </p:cNvCxnSpPr>
          <p:nvPr userDrawn="1"/>
        </p:nvCxnSpPr>
        <p:spPr>
          <a:xfrm flipV="1">
            <a:off x="817125" y="3215736"/>
            <a:ext cx="8936476" cy="1"/>
          </a:xfrm>
          <a:prstGeom prst="line">
            <a:avLst/>
          </a:prstGeom>
          <a:ln w="25400" cmpd="dbl">
            <a:solidFill>
              <a:srgbClr val="F9D6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58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90B7BD-3588-8E4B-8320-BF94FE995F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A0F86EEF-6E00-3A40-B9AB-FF6EF48AAF2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6338" b="25610"/>
          <a:stretch/>
        </p:blipFill>
        <p:spPr>
          <a:xfrm>
            <a:off x="-84813" y="4720593"/>
            <a:ext cx="12279745" cy="2147071"/>
          </a:xfrm>
          <a:prstGeom prst="rect">
            <a:avLst/>
          </a:prstGeom>
        </p:spPr>
      </p:pic>
      <p:sp>
        <p:nvSpPr>
          <p:cNvPr id="14" name="Text Placeholder 7">
            <a:extLst>
              <a:ext uri="{FF2B5EF4-FFF2-40B4-BE49-F238E27FC236}">
                <a16:creationId xmlns:a16="http://schemas.microsoft.com/office/drawing/2014/main" id="{D1D5305E-26B0-2340-B09C-F7EDE236ABBB}"/>
              </a:ext>
            </a:extLst>
          </p:cNvPr>
          <p:cNvSpPr>
            <a:spLocks noGrp="1"/>
          </p:cNvSpPr>
          <p:nvPr>
            <p:ph type="body" sz="quarter" idx="10" hasCustomPrompt="1"/>
          </p:nvPr>
        </p:nvSpPr>
        <p:spPr>
          <a:xfrm>
            <a:off x="684860" y="1218793"/>
            <a:ext cx="8108945" cy="1844609"/>
          </a:xfrm>
          <a:prstGeom prst="rect">
            <a:avLst/>
          </a:prstGeom>
        </p:spPr>
        <p:txBody>
          <a:bodyPr anchor="b" anchorCtr="0">
            <a:noAutofit/>
          </a:bodyPr>
          <a:lstStyle>
            <a:lvl1pPr marL="0" indent="0">
              <a:buNone/>
              <a:defRPr sz="4000">
                <a:solidFill>
                  <a:srgbClr val="03A0F7"/>
                </a:solidFill>
                <a:latin typeface="+mj-lt"/>
              </a:defRPr>
            </a:lvl1pPr>
          </a:lstStyle>
          <a:p>
            <a:pPr lvl="0"/>
            <a:r>
              <a:rPr lang="en-US"/>
              <a:t>Thank You or Q&amp;A</a:t>
            </a:r>
          </a:p>
        </p:txBody>
      </p:sp>
      <p:pic>
        <p:nvPicPr>
          <p:cNvPr id="18" name="Graphic 17">
            <a:extLst>
              <a:ext uri="{FF2B5EF4-FFF2-40B4-BE49-F238E27FC236}">
                <a16:creationId xmlns:a16="http://schemas.microsoft.com/office/drawing/2014/main" id="{F644DDF4-7AEF-4447-86F0-CE26AB2E290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967937" y="2452807"/>
            <a:ext cx="1889471" cy="1092928"/>
          </a:xfrm>
          <a:prstGeom prst="rect">
            <a:avLst/>
          </a:prstGeom>
        </p:spPr>
      </p:pic>
      <p:cxnSp>
        <p:nvCxnSpPr>
          <p:cNvPr id="19" name="Straight Connector 18">
            <a:extLst>
              <a:ext uri="{FF2B5EF4-FFF2-40B4-BE49-F238E27FC236}">
                <a16:creationId xmlns:a16="http://schemas.microsoft.com/office/drawing/2014/main" id="{3B37F0C5-D874-B24D-B795-8124DA1DA593}"/>
              </a:ext>
            </a:extLst>
          </p:cNvPr>
          <p:cNvCxnSpPr>
            <a:cxnSpLocks/>
          </p:cNvCxnSpPr>
          <p:nvPr userDrawn="1"/>
        </p:nvCxnSpPr>
        <p:spPr>
          <a:xfrm flipV="1">
            <a:off x="817125" y="3215736"/>
            <a:ext cx="8936476" cy="1"/>
          </a:xfrm>
          <a:prstGeom prst="line">
            <a:avLst/>
          </a:prstGeom>
          <a:ln w="31750"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130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mple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lvl1pPr>
              <a:defRPr/>
            </a:lvl1pPr>
          </a:lstStyle>
          <a:p>
            <a:r>
              <a:rPr lang="en-US" dirty="0"/>
              <a:t>Simple Slide – 1 column</a:t>
            </a:r>
          </a:p>
        </p:txBody>
      </p:sp>
      <p:sp>
        <p:nvSpPr>
          <p:cNvPr id="9" name="Text Placeholder 8"/>
          <p:cNvSpPr>
            <a:spLocks noGrp="1"/>
          </p:cNvSpPr>
          <p:nvPr>
            <p:ph type="body" sz="quarter" idx="10"/>
          </p:nvPr>
        </p:nvSpPr>
        <p:spPr>
          <a:xfrm>
            <a:off x="609601" y="1499810"/>
            <a:ext cx="10826751" cy="4829025"/>
          </a:xfrm>
          <a:prstGeom prst="rect">
            <a:avLst/>
          </a:prstGeom>
        </p:spPr>
        <p:txBody>
          <a:bodyPr>
            <a:normAutofit/>
          </a:bodyPr>
          <a:lstStyle>
            <a:lvl1pPr marL="457189" indent="-300559">
              <a:tabLst/>
              <a:defRPr sz="2667">
                <a:solidFill>
                  <a:schemeClr val="tx1">
                    <a:lumMod val="50000"/>
                  </a:schemeClr>
                </a:solidFill>
              </a:defRPr>
            </a:lvl1pPr>
            <a:lvl2pPr marL="838179" indent="-378875">
              <a:buFont typeface="Arial" panose="020B0604020202020204" pitchFamily="34" charset="0"/>
              <a:buChar char="•"/>
              <a:tabLst/>
              <a:defRPr sz="2667">
                <a:solidFill>
                  <a:schemeClr val="tx1">
                    <a:lumMod val="50000"/>
                  </a:schemeClr>
                </a:solidFill>
              </a:defRPr>
            </a:lvl2pPr>
            <a:lvl3pPr marL="1219170" indent="-315376">
              <a:tabLst/>
              <a:defRPr sz="2667">
                <a:solidFill>
                  <a:schemeClr val="tx1">
                    <a:lumMod val="50000"/>
                  </a:schemeClr>
                </a:solidFill>
              </a:defRPr>
            </a:lvl3pPr>
            <a:lvl4pPr marL="1534546" indent="-302676">
              <a:buFont typeface="Arial" panose="020B0604020202020204" pitchFamily="34" charset="0"/>
              <a:buChar char="•"/>
              <a:tabLst/>
              <a:defRPr sz="2667">
                <a:solidFill>
                  <a:schemeClr val="tx1">
                    <a:lumMod val="50000"/>
                  </a:schemeClr>
                </a:solidFill>
              </a:defRPr>
            </a:lvl4pPr>
            <a:lvl5pPr marL="1915536" indent="-302676">
              <a:buFont typeface="Arial" panose="020B0604020202020204" pitchFamily="34" charset="0"/>
              <a:buChar char="•"/>
              <a:tabLst/>
              <a:defRPr sz="2667">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297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11B2873-55A0-444D-9E8D-5DFB4AFACF54}"/>
              </a:ext>
            </a:extLst>
          </p:cNvPr>
          <p:cNvPicPr>
            <a:picLocks noChangeAspect="1"/>
          </p:cNvPicPr>
          <p:nvPr userDrawn="1"/>
        </p:nvPicPr>
        <p:blipFill>
          <a:blip r:embed="rId2">
            <a:alphaModFix amt="12000"/>
          </a:blip>
          <a:stretch>
            <a:fillRect/>
          </a:stretch>
        </p:blipFill>
        <p:spPr>
          <a:xfrm>
            <a:off x="720205" y="-18728"/>
            <a:ext cx="11471795" cy="6452885"/>
          </a:xfrm>
          <a:prstGeom prst="rect">
            <a:avLst/>
          </a:prstGeom>
        </p:spPr>
      </p:pic>
      <p:sp>
        <p:nvSpPr>
          <p:cNvPr id="9" name="Slide Number Placeholder 5">
            <a:extLst>
              <a:ext uri="{FF2B5EF4-FFF2-40B4-BE49-F238E27FC236}">
                <a16:creationId xmlns:a16="http://schemas.microsoft.com/office/drawing/2014/main" id="{6ED85A73-A7BA-E443-9E32-6F4024776B77}"/>
              </a:ext>
            </a:extLst>
          </p:cNvPr>
          <p:cNvSpPr>
            <a:spLocks noGrp="1"/>
          </p:cNvSpPr>
          <p:nvPr>
            <p:ph type="sldNum" sz="quarter" idx="4"/>
          </p:nvPr>
        </p:nvSpPr>
        <p:spPr>
          <a:xfrm>
            <a:off x="10582683" y="6472880"/>
            <a:ext cx="1279634" cy="365125"/>
          </a:xfrm>
          <a:prstGeom prst="rect">
            <a:avLst/>
          </a:prstGeom>
        </p:spPr>
        <p:txBody>
          <a:bodyPr vert="horz" lIns="91440" tIns="45720" rIns="91440" bIns="45720" rtlCol="0" anchor="ctr"/>
          <a:lstStyle>
            <a:lvl1pPr algn="r">
              <a:defRPr sz="1200" b="0" i="0">
                <a:solidFill>
                  <a:schemeClr val="bg1"/>
                </a:solidFill>
                <a:latin typeface="Franklin Gothic Book" panose="020B0503020102020204" pitchFamily="34" charset="0"/>
              </a:defRPr>
            </a:lvl1pPr>
          </a:lstStyle>
          <a:p>
            <a:r>
              <a:rPr lang="en-US"/>
              <a:t>- </a:t>
            </a:r>
            <a:fld id="{A832EBB2-C8C3-6346-899B-5AA7E42A487A}" type="slidenum">
              <a:rPr lang="en-US" smtClean="0"/>
              <a:pPr/>
              <a:t>‹#›</a:t>
            </a:fld>
            <a:r>
              <a:rPr lang="en-US"/>
              <a:t> -</a:t>
            </a:r>
          </a:p>
        </p:txBody>
      </p:sp>
      <p:sp>
        <p:nvSpPr>
          <p:cNvPr id="4" name="Title 1">
            <a:extLst>
              <a:ext uri="{FF2B5EF4-FFF2-40B4-BE49-F238E27FC236}">
                <a16:creationId xmlns:a16="http://schemas.microsoft.com/office/drawing/2014/main" id="{79678558-3DDB-44BC-A62A-F71A898CF5B6}"/>
              </a:ext>
            </a:extLst>
          </p:cNvPr>
          <p:cNvSpPr>
            <a:spLocks noGrp="1"/>
          </p:cNvSpPr>
          <p:nvPr>
            <p:ph type="title"/>
          </p:nvPr>
        </p:nvSpPr>
        <p:spPr>
          <a:xfrm>
            <a:off x="683270" y="2871662"/>
            <a:ext cx="10825459" cy="672104"/>
          </a:xfrm>
        </p:spPr>
        <p:txBody>
          <a:bodyPr/>
          <a:lstStyle>
            <a:lvl1pPr algn="ctr">
              <a:defRPr>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48021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4EEA-2797-0388-A41B-D5F4B7A76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663065-CCC8-9549-02CA-7C8973C59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28A48-7FA4-4930-EADE-382A6FD80AE0}"/>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5" name="Footer Placeholder 4">
            <a:extLst>
              <a:ext uri="{FF2B5EF4-FFF2-40B4-BE49-F238E27FC236}">
                <a16:creationId xmlns:a16="http://schemas.microsoft.com/office/drawing/2014/main" id="{C65FB117-71D4-C8E7-9317-0E57CD2AC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89D85-9DC7-6AE0-2AD3-B11F2CA67CF9}"/>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863022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 Full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159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 Vertical Left">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5605669" cy="6546573"/>
          </a:xfrm>
          <a:prstGeom prst="rect">
            <a:avLst/>
          </a:prstGeo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15" name="Text Placeholder 14"/>
          <p:cNvSpPr>
            <a:spLocks noGrp="1"/>
          </p:cNvSpPr>
          <p:nvPr>
            <p:ph type="body" sz="quarter" idx="50" hasCustomPrompt="1"/>
          </p:nvPr>
        </p:nvSpPr>
        <p:spPr>
          <a:xfrm>
            <a:off x="5950226" y="1405349"/>
            <a:ext cx="5844209" cy="4783416"/>
          </a:xfrm>
          <a:prstGeom prst="rect">
            <a:avLst/>
          </a:prstGeom>
        </p:spPr>
        <p:txBody>
          <a:bodyPr lIns="0" tIns="0" rIns="0" bIns="0">
            <a:noAutofit/>
          </a:bodyPr>
          <a:lstStyle>
            <a:lvl1pPr marL="0" indent="0">
              <a:buNone/>
              <a:defRPr sz="26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a:t>Short Slide Summary</a:t>
            </a:r>
          </a:p>
        </p:txBody>
      </p:sp>
      <p:sp>
        <p:nvSpPr>
          <p:cNvPr id="2" name="Title 1"/>
          <p:cNvSpPr>
            <a:spLocks noGrp="1"/>
          </p:cNvSpPr>
          <p:nvPr>
            <p:ph type="title" hasCustomPrompt="1"/>
          </p:nvPr>
        </p:nvSpPr>
        <p:spPr>
          <a:xfrm>
            <a:off x="5950226" y="526918"/>
            <a:ext cx="5844209" cy="747897"/>
          </a:xfrm>
        </p:spPr>
        <p:txBody>
          <a:bodyPr wrap="square" lIns="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44185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030C-C92D-EC8D-6BA1-6501F0622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5A9ABC-963E-2296-1C72-A8E17EEC5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C00A18-CEB0-D361-C368-43492EE76A00}"/>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5" name="Footer Placeholder 4">
            <a:extLst>
              <a:ext uri="{FF2B5EF4-FFF2-40B4-BE49-F238E27FC236}">
                <a16:creationId xmlns:a16="http://schemas.microsoft.com/office/drawing/2014/main" id="{211C4032-0211-2367-6634-6ED75ACD8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3DAB4-4DAD-63CD-9ADD-DAB39D65901E}"/>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325131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7D50-3825-964B-960F-F530677D6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CC565-94E5-2CFA-40A5-0D9377080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913CB7-07BA-348B-49F1-4FC89E22A4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D69576-A9A0-EEFD-DCF4-D0ED246D5859}"/>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6" name="Footer Placeholder 5">
            <a:extLst>
              <a:ext uri="{FF2B5EF4-FFF2-40B4-BE49-F238E27FC236}">
                <a16:creationId xmlns:a16="http://schemas.microsoft.com/office/drawing/2014/main" id="{2F3CA366-6919-5671-F5EA-DE263F310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3E32B-6A21-BF50-0917-F9C5B9CD3879}"/>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33879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A935-5FD7-613D-2829-1D625B445C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535E1F-7ED2-4647-14C6-7FB1E7EA8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0C591F-BA91-462A-63D7-BE53C63DBE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D2069-98C7-4CD6-4F91-2996C606A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AC45E-751C-A9AB-29E5-B2C4AA2E46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FF23D8-9991-9FA1-16AD-AF641B6E1333}"/>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8" name="Footer Placeholder 7">
            <a:extLst>
              <a:ext uri="{FF2B5EF4-FFF2-40B4-BE49-F238E27FC236}">
                <a16:creationId xmlns:a16="http://schemas.microsoft.com/office/drawing/2014/main" id="{4769087E-A738-91D6-C8FC-E2C06D684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955F3-51E8-AE77-F7A6-3B1D2E81594A}"/>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306502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B7E4-65BA-9F4E-735D-85801EFD8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19D7B-4D43-78C4-FF67-515820EC0C69}"/>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4" name="Footer Placeholder 3">
            <a:extLst>
              <a:ext uri="{FF2B5EF4-FFF2-40B4-BE49-F238E27FC236}">
                <a16:creationId xmlns:a16="http://schemas.microsoft.com/office/drawing/2014/main" id="{EF7C9674-A6D2-9067-5105-3084A8B3C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D56FD-655D-D94D-B414-B7153A82B42D}"/>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15856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59273-1CBD-2527-163B-B13EB1FCD955}"/>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3" name="Footer Placeholder 2">
            <a:extLst>
              <a:ext uri="{FF2B5EF4-FFF2-40B4-BE49-F238E27FC236}">
                <a16:creationId xmlns:a16="http://schemas.microsoft.com/office/drawing/2014/main" id="{CD23D897-57E6-E838-10B5-D2C6ADF7E8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59551-17A9-9555-14AC-33C24E210C74}"/>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221227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93DC-F9EE-3492-557D-7915D3AD8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F241AD-8ABC-0B99-C74D-5342A0170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CC7F3D-D9B5-C99C-C94E-83FA9CA03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F71FD-D6D2-492A-BAB1-AA60434764EA}"/>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6" name="Footer Placeholder 5">
            <a:extLst>
              <a:ext uri="{FF2B5EF4-FFF2-40B4-BE49-F238E27FC236}">
                <a16:creationId xmlns:a16="http://schemas.microsoft.com/office/drawing/2014/main" id="{D84EA93C-C0A6-C685-D666-17673F3B8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7ED4A-80F7-143A-CCD1-77705AA0F2CC}"/>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75232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5248-FE12-309F-602A-BA76866DB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2A42D-8833-8CD5-4E0C-141AAFC15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62B4E-079E-CBB6-1030-6FA4EB0DB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59209-6150-46D0-1DF4-F6564B3E3A78}"/>
              </a:ext>
            </a:extLst>
          </p:cNvPr>
          <p:cNvSpPr>
            <a:spLocks noGrp="1"/>
          </p:cNvSpPr>
          <p:nvPr>
            <p:ph type="dt" sz="half" idx="10"/>
          </p:nvPr>
        </p:nvSpPr>
        <p:spPr/>
        <p:txBody>
          <a:bodyPr/>
          <a:lstStyle/>
          <a:p>
            <a:fld id="{94FBD20F-CE18-594F-A083-4F07B1EB3967}" type="datetimeFigureOut">
              <a:rPr lang="en-US" smtClean="0"/>
              <a:t>11/28/23</a:t>
            </a:fld>
            <a:endParaRPr lang="en-US"/>
          </a:p>
        </p:txBody>
      </p:sp>
      <p:sp>
        <p:nvSpPr>
          <p:cNvPr id="6" name="Footer Placeholder 5">
            <a:extLst>
              <a:ext uri="{FF2B5EF4-FFF2-40B4-BE49-F238E27FC236}">
                <a16:creationId xmlns:a16="http://schemas.microsoft.com/office/drawing/2014/main" id="{843191A5-60A7-DA02-8EE9-FE924AB59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34EC3-14EE-BA17-7CD4-8486DECE93C2}"/>
              </a:ext>
            </a:extLst>
          </p:cNvPr>
          <p:cNvSpPr>
            <a:spLocks noGrp="1"/>
          </p:cNvSpPr>
          <p:nvPr>
            <p:ph type="sldNum" sz="quarter" idx="12"/>
          </p:nvPr>
        </p:nvSpPr>
        <p:spPr/>
        <p:txBody>
          <a:bodyPr/>
          <a:lstStyle/>
          <a:p>
            <a:fld id="{A8475C1C-6CCA-ED42-B0CA-A30E51F52FBC}" type="slidenum">
              <a:rPr lang="en-US" smtClean="0"/>
              <a:t>‹#›</a:t>
            </a:fld>
            <a:endParaRPr lang="en-US"/>
          </a:p>
        </p:txBody>
      </p:sp>
    </p:spTree>
    <p:extLst>
      <p:ext uri="{BB962C8B-B14F-4D97-AF65-F5344CB8AC3E}">
        <p14:creationId xmlns:p14="http://schemas.microsoft.com/office/powerpoint/2010/main" val="297782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46C4D-C633-C3BC-42DC-75F684FA6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CCF24A-5E12-FB8E-4D25-8907DCFC2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0C8A7-9A80-6BD6-B9E3-000440059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BD20F-CE18-594F-A083-4F07B1EB3967}" type="datetimeFigureOut">
              <a:rPr lang="en-US" smtClean="0"/>
              <a:t>11/28/23</a:t>
            </a:fld>
            <a:endParaRPr lang="en-US"/>
          </a:p>
        </p:txBody>
      </p:sp>
      <p:sp>
        <p:nvSpPr>
          <p:cNvPr id="5" name="Footer Placeholder 4">
            <a:extLst>
              <a:ext uri="{FF2B5EF4-FFF2-40B4-BE49-F238E27FC236}">
                <a16:creationId xmlns:a16="http://schemas.microsoft.com/office/drawing/2014/main" id="{A71A5401-C365-F3B6-8528-D5D48E0DB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87F98-6D84-2C76-0234-A5D78A9AB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75C1C-6CCA-ED42-B0CA-A30E51F52FBC}" type="slidenum">
              <a:rPr lang="en-US" smtClean="0"/>
              <a:t>‹#›</a:t>
            </a:fld>
            <a:endParaRPr lang="en-US"/>
          </a:p>
        </p:txBody>
      </p:sp>
    </p:spTree>
    <p:extLst>
      <p:ext uri="{BB962C8B-B14F-4D97-AF65-F5344CB8AC3E}">
        <p14:creationId xmlns:p14="http://schemas.microsoft.com/office/powerpoint/2010/main" val="341542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5" r:id="rId14"/>
    <p:sldLayoutId id="2147483666" r:id="rId15"/>
    <p:sldLayoutId id="2147483669" r:id="rId16"/>
    <p:sldLayoutId id="2147483670" r:id="rId17"/>
    <p:sldLayoutId id="2147483671" r:id="rId18"/>
    <p:sldLayoutId id="2147483672" r:id="rId19"/>
    <p:sldLayoutId id="2147483673" r:id="rId20"/>
    <p:sldLayoutId id="21474836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herox.com/DigitizingUtilitiesRound2/resource/1434"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herox.com/DigitizingUtilitiesRound2"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rox.com/DigitizingUtilitiesRound2/resource/1434" TargetMode="External"/><Relationship Id="rId2" Type="http://schemas.openxmlformats.org/officeDocument/2006/relationships/hyperlink" Target="https://www.herox.com/DigitizingUtilitiesRound2"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mailto:digitizingutilitiesprize@nrel.gov"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D724BD-EA3C-7745-C1A2-D860569F4985}"/>
              </a:ext>
            </a:extLst>
          </p:cNvPr>
          <p:cNvSpPr txBox="1"/>
          <p:nvPr/>
        </p:nvSpPr>
        <p:spPr>
          <a:xfrm>
            <a:off x="457198" y="4868447"/>
            <a:ext cx="6845645" cy="584775"/>
          </a:xfrm>
          <a:prstGeom prst="rect">
            <a:avLst/>
          </a:prstGeom>
          <a:noFill/>
        </p:spPr>
        <p:txBody>
          <a:bodyPr wrap="square" lIns="91440" tIns="45720" rIns="91440" bIns="45720" rtlCol="0" anchor="t">
            <a:spAutoFit/>
          </a:bodyPr>
          <a:lstStyle/>
          <a:p>
            <a:r>
              <a:rPr lang="en-US" sz="3200" dirty="0">
                <a:solidFill>
                  <a:schemeClr val="tx2"/>
                </a:solidFill>
                <a:latin typeface="Franklin Gothic Medium"/>
              </a:rPr>
              <a:t>Digitizing Utilities Prize Round 2 </a:t>
            </a:r>
            <a:endParaRPr lang="en-US" sz="3200" dirty="0">
              <a:solidFill>
                <a:schemeClr val="tx2"/>
              </a:solidFill>
              <a:latin typeface="Franklin Gothic Medium" panose="020B0603020102020204" pitchFamily="34" charset="0"/>
            </a:endParaRPr>
          </a:p>
        </p:txBody>
      </p:sp>
      <p:pic>
        <p:nvPicPr>
          <p:cNvPr id="21" name="Picture 20" descr="A person holding a tablet&#10;&#10;Description automatically generated">
            <a:extLst>
              <a:ext uri="{FF2B5EF4-FFF2-40B4-BE49-F238E27FC236}">
                <a16:creationId xmlns:a16="http://schemas.microsoft.com/office/drawing/2014/main" id="{7F8CEC82-F45E-424D-22EC-1704B5679968}"/>
              </a:ext>
            </a:extLst>
          </p:cNvPr>
          <p:cNvPicPr>
            <a:picLocks noChangeAspect="1"/>
          </p:cNvPicPr>
          <p:nvPr/>
        </p:nvPicPr>
        <p:blipFill rotWithShape="1">
          <a:blip r:embed="rId3"/>
          <a:srcRect t="29483"/>
          <a:stretch/>
        </p:blipFill>
        <p:spPr>
          <a:xfrm>
            <a:off x="0" y="0"/>
            <a:ext cx="12192000" cy="4837670"/>
          </a:xfrm>
          <a:prstGeom prst="rect">
            <a:avLst/>
          </a:prstGeom>
        </p:spPr>
      </p:pic>
      <p:pic>
        <p:nvPicPr>
          <p:cNvPr id="23" name="Graphic 22">
            <a:extLst>
              <a:ext uri="{FF2B5EF4-FFF2-40B4-BE49-F238E27FC236}">
                <a16:creationId xmlns:a16="http://schemas.microsoft.com/office/drawing/2014/main" id="{75F6CC85-1F97-56F5-78D5-5981C54395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439" r="14439"/>
          <a:stretch/>
        </p:blipFill>
        <p:spPr bwMode="auto">
          <a:xfrm>
            <a:off x="0" y="2332337"/>
            <a:ext cx="12192000" cy="2890576"/>
          </a:xfrm>
          <a:prstGeom prst="rect">
            <a:avLst/>
          </a:prstGeom>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909A79F5-3CD5-2EE7-06B5-CF2C5625F9D0}"/>
              </a:ext>
            </a:extLst>
          </p:cNvPr>
          <p:cNvSpPr txBox="1"/>
          <p:nvPr/>
        </p:nvSpPr>
        <p:spPr>
          <a:xfrm>
            <a:off x="457198" y="5453222"/>
            <a:ext cx="1834733" cy="369332"/>
          </a:xfrm>
          <a:prstGeom prst="rect">
            <a:avLst/>
          </a:prstGeom>
          <a:noFill/>
        </p:spPr>
        <p:txBody>
          <a:bodyPr wrap="none" rtlCol="0">
            <a:spAutoFit/>
          </a:bodyPr>
          <a:lstStyle/>
          <a:p>
            <a:r>
              <a:rPr lang="en-US" dirty="0">
                <a:latin typeface="Franklin Gothic Book" panose="020B0503020102020204" pitchFamily="34" charset="0"/>
              </a:rPr>
              <a:t>November 2023</a:t>
            </a:r>
          </a:p>
        </p:txBody>
      </p:sp>
      <p:pic>
        <p:nvPicPr>
          <p:cNvPr id="15" name="Picture 14" descr="A black and white logo&#10;&#10;Description automatically generated">
            <a:extLst>
              <a:ext uri="{FF2B5EF4-FFF2-40B4-BE49-F238E27FC236}">
                <a16:creationId xmlns:a16="http://schemas.microsoft.com/office/drawing/2014/main" id="{EA55D822-8DC6-F220-E9A4-337D4443836E}"/>
              </a:ext>
            </a:extLst>
          </p:cNvPr>
          <p:cNvPicPr>
            <a:picLocks noChangeAspect="1"/>
          </p:cNvPicPr>
          <p:nvPr/>
        </p:nvPicPr>
        <p:blipFill>
          <a:blip r:embed="rId6"/>
          <a:stretch>
            <a:fillRect/>
          </a:stretch>
        </p:blipFill>
        <p:spPr>
          <a:xfrm>
            <a:off x="9918249" y="6928"/>
            <a:ext cx="2267432" cy="1391889"/>
          </a:xfrm>
          <a:prstGeom prst="rect">
            <a:avLst/>
          </a:prstGeom>
        </p:spPr>
      </p:pic>
      <p:pic>
        <p:nvPicPr>
          <p:cNvPr id="18" name="Picture 17">
            <a:extLst>
              <a:ext uri="{FF2B5EF4-FFF2-40B4-BE49-F238E27FC236}">
                <a16:creationId xmlns:a16="http://schemas.microsoft.com/office/drawing/2014/main" id="{A31052CF-7646-2BD6-C344-90795F86BAD8}"/>
              </a:ext>
            </a:extLst>
          </p:cNvPr>
          <p:cNvPicPr>
            <a:picLocks noChangeAspect="1"/>
          </p:cNvPicPr>
          <p:nvPr/>
        </p:nvPicPr>
        <p:blipFill rotWithShape="1">
          <a:blip r:embed="rId7"/>
          <a:srcRect l="3957" t="28295" r="66467" b="-166"/>
          <a:stretch/>
        </p:blipFill>
        <p:spPr>
          <a:xfrm>
            <a:off x="8385353" y="5551536"/>
            <a:ext cx="3779308" cy="624297"/>
          </a:xfrm>
          <a:prstGeom prst="rect">
            <a:avLst/>
          </a:prstGeom>
        </p:spPr>
      </p:pic>
      <p:pic>
        <p:nvPicPr>
          <p:cNvPr id="28" name="Picture 27">
            <a:extLst>
              <a:ext uri="{FF2B5EF4-FFF2-40B4-BE49-F238E27FC236}">
                <a16:creationId xmlns:a16="http://schemas.microsoft.com/office/drawing/2014/main" id="{18EBDA0E-6D03-96A3-7CC6-C0302310FFE7}"/>
              </a:ext>
            </a:extLst>
          </p:cNvPr>
          <p:cNvPicPr>
            <a:picLocks noChangeAspect="1"/>
          </p:cNvPicPr>
          <p:nvPr/>
        </p:nvPicPr>
        <p:blipFill rotWithShape="1">
          <a:blip r:embed="rId7"/>
          <a:srcRect l="66322" t="27884" r="4414"/>
          <a:stretch/>
        </p:blipFill>
        <p:spPr>
          <a:xfrm>
            <a:off x="8465127" y="6156432"/>
            <a:ext cx="3726873" cy="624297"/>
          </a:xfrm>
          <a:prstGeom prst="rect">
            <a:avLst/>
          </a:prstGeom>
        </p:spPr>
      </p:pic>
    </p:spTree>
    <p:extLst>
      <p:ext uri="{BB962C8B-B14F-4D97-AF65-F5344CB8AC3E}">
        <p14:creationId xmlns:p14="http://schemas.microsoft.com/office/powerpoint/2010/main" val="84601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F8286A-718A-DE04-AA22-A21338FC484C}"/>
              </a:ext>
            </a:extLst>
          </p:cNvPr>
          <p:cNvPicPr>
            <a:picLocks noGrp="1" noChangeAspect="1"/>
          </p:cNvPicPr>
          <p:nvPr>
            <p:ph idx="1"/>
          </p:nvPr>
        </p:nvPicPr>
        <p:blipFill rotWithShape="1">
          <a:blip r:embed="rId2"/>
          <a:srcRect r="4000" b="4000"/>
          <a:stretch/>
        </p:blipFill>
        <p:spPr>
          <a:xfrm>
            <a:off x="0" y="0"/>
            <a:ext cx="12192000" cy="6858000"/>
          </a:xfrm>
        </p:spPr>
      </p:pic>
    </p:spTree>
    <p:extLst>
      <p:ext uri="{BB962C8B-B14F-4D97-AF65-F5344CB8AC3E}">
        <p14:creationId xmlns:p14="http://schemas.microsoft.com/office/powerpoint/2010/main" val="92884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32D2762-4C12-3BD3-4E31-1C3704521A3F}"/>
              </a:ext>
            </a:extLst>
          </p:cNvPr>
          <p:cNvPicPr>
            <a:picLocks noChangeAspect="1"/>
          </p:cNvPicPr>
          <p:nvPr/>
        </p:nvPicPr>
        <p:blipFill rotWithShape="1">
          <a:blip r:embed="rId3"/>
          <a:srcRect l="2010" t="2580" r="2010"/>
          <a:stretch/>
        </p:blipFill>
        <p:spPr>
          <a:xfrm>
            <a:off x="0" y="1"/>
            <a:ext cx="12192000" cy="6858000"/>
          </a:xfrm>
          <a:prstGeom prst="rect">
            <a:avLst/>
          </a:prstGeom>
        </p:spPr>
      </p:pic>
      <p:pic>
        <p:nvPicPr>
          <p:cNvPr id="3" name="Picture 2">
            <a:extLst>
              <a:ext uri="{FF2B5EF4-FFF2-40B4-BE49-F238E27FC236}">
                <a16:creationId xmlns:a16="http://schemas.microsoft.com/office/drawing/2014/main" id="{B2822F0A-4277-78AE-9392-6CC6A6AA2EBC}"/>
              </a:ext>
            </a:extLst>
          </p:cNvPr>
          <p:cNvPicPr>
            <a:picLocks noChangeAspect="1"/>
          </p:cNvPicPr>
          <p:nvPr/>
        </p:nvPicPr>
        <p:blipFill>
          <a:blip r:embed="rId4"/>
          <a:stretch>
            <a:fillRect/>
          </a:stretch>
        </p:blipFill>
        <p:spPr>
          <a:xfrm>
            <a:off x="2901095" y="4728700"/>
            <a:ext cx="1061203" cy="1061203"/>
          </a:xfrm>
          <a:prstGeom prst="rect">
            <a:avLst/>
          </a:prstGeom>
        </p:spPr>
      </p:pic>
      <p:pic>
        <p:nvPicPr>
          <p:cNvPr id="4" name="Picture 3">
            <a:extLst>
              <a:ext uri="{FF2B5EF4-FFF2-40B4-BE49-F238E27FC236}">
                <a16:creationId xmlns:a16="http://schemas.microsoft.com/office/drawing/2014/main" id="{A3BD99AB-D2A1-3DF6-93CB-EF175486CFA3}"/>
              </a:ext>
            </a:extLst>
          </p:cNvPr>
          <p:cNvPicPr>
            <a:picLocks noChangeAspect="1"/>
          </p:cNvPicPr>
          <p:nvPr/>
        </p:nvPicPr>
        <p:blipFill>
          <a:blip r:embed="rId5"/>
          <a:stretch>
            <a:fillRect/>
          </a:stretch>
        </p:blipFill>
        <p:spPr>
          <a:xfrm>
            <a:off x="6467071" y="4728700"/>
            <a:ext cx="1086469" cy="1086469"/>
          </a:xfrm>
          <a:prstGeom prst="rect">
            <a:avLst/>
          </a:prstGeom>
        </p:spPr>
      </p:pic>
      <p:pic>
        <p:nvPicPr>
          <p:cNvPr id="5" name="Picture 4">
            <a:extLst>
              <a:ext uri="{FF2B5EF4-FFF2-40B4-BE49-F238E27FC236}">
                <a16:creationId xmlns:a16="http://schemas.microsoft.com/office/drawing/2014/main" id="{06319DBD-D626-A5A7-4E00-966CEDE1DCA5}"/>
              </a:ext>
            </a:extLst>
          </p:cNvPr>
          <p:cNvPicPr>
            <a:picLocks noChangeAspect="1"/>
          </p:cNvPicPr>
          <p:nvPr/>
        </p:nvPicPr>
        <p:blipFill>
          <a:blip r:embed="rId6"/>
          <a:stretch>
            <a:fillRect/>
          </a:stretch>
        </p:blipFill>
        <p:spPr>
          <a:xfrm>
            <a:off x="9164692" y="4728700"/>
            <a:ext cx="1086469" cy="1086469"/>
          </a:xfrm>
          <a:prstGeom prst="rect">
            <a:avLst/>
          </a:prstGeom>
        </p:spPr>
      </p:pic>
      <p:sp>
        <p:nvSpPr>
          <p:cNvPr id="6" name="TextBox 5">
            <a:extLst>
              <a:ext uri="{FF2B5EF4-FFF2-40B4-BE49-F238E27FC236}">
                <a16:creationId xmlns:a16="http://schemas.microsoft.com/office/drawing/2014/main" id="{FF30AE48-48AB-5865-CCCF-55670BE625F1}"/>
              </a:ext>
            </a:extLst>
          </p:cNvPr>
          <p:cNvSpPr txBox="1"/>
          <p:nvPr/>
        </p:nvSpPr>
        <p:spPr>
          <a:xfrm>
            <a:off x="3802251" y="3895241"/>
            <a:ext cx="8069451" cy="502766"/>
          </a:xfrm>
          <a:prstGeom prst="rect">
            <a:avLst/>
          </a:prstGeom>
          <a:noFill/>
        </p:spPr>
        <p:txBody>
          <a:bodyPr wrap="square" rtlCol="0">
            <a:spAutoFit/>
          </a:bodyPr>
          <a:lstStyle/>
          <a:p>
            <a:r>
              <a:rPr lang="en-US" sz="2667" b="1" dirty="0">
                <a:solidFill>
                  <a:schemeClr val="bg1"/>
                </a:solidFill>
                <a:latin typeface="+mj-lt"/>
              </a:rPr>
              <a:t>Fast track </a:t>
            </a:r>
            <a:r>
              <a:rPr lang="en-US" sz="2667" dirty="0">
                <a:solidFill>
                  <a:schemeClr val="bg1"/>
                </a:solidFill>
              </a:rPr>
              <a:t>your ideas for the clean energy revolution</a:t>
            </a:r>
          </a:p>
        </p:txBody>
      </p:sp>
      <p:sp>
        <p:nvSpPr>
          <p:cNvPr id="7" name="TextBox 6">
            <a:extLst>
              <a:ext uri="{FF2B5EF4-FFF2-40B4-BE49-F238E27FC236}">
                <a16:creationId xmlns:a16="http://schemas.microsoft.com/office/drawing/2014/main" id="{B6753DAE-F5AB-B1FB-F2D5-6AF056B7E40A}"/>
              </a:ext>
            </a:extLst>
          </p:cNvPr>
          <p:cNvSpPr txBox="1"/>
          <p:nvPr/>
        </p:nvSpPr>
        <p:spPr>
          <a:xfrm>
            <a:off x="3897877" y="4629836"/>
            <a:ext cx="2664820" cy="830997"/>
          </a:xfrm>
          <a:prstGeom prst="rect">
            <a:avLst/>
          </a:prstGeom>
          <a:noFill/>
        </p:spPr>
        <p:txBody>
          <a:bodyPr wrap="square" rtlCol="0">
            <a:spAutoFit/>
          </a:bodyPr>
          <a:lstStyle/>
          <a:p>
            <a:r>
              <a:rPr lang="en-US" sz="4800" b="1" dirty="0">
                <a:solidFill>
                  <a:srgbClr val="F8D635"/>
                </a:solidFill>
                <a:latin typeface="Franklin Gothic Book" panose="020B0503020102020204" pitchFamily="34" charset="0"/>
              </a:rPr>
              <a:t>$240M+</a:t>
            </a:r>
            <a:endParaRPr lang="en-US" sz="4800" dirty="0">
              <a:solidFill>
                <a:srgbClr val="F8D635"/>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33623325-F7E3-6C64-F1D4-DA38CD5A00BB}"/>
              </a:ext>
            </a:extLst>
          </p:cNvPr>
          <p:cNvSpPr txBox="1"/>
          <p:nvPr/>
        </p:nvSpPr>
        <p:spPr>
          <a:xfrm>
            <a:off x="4057291" y="5268518"/>
            <a:ext cx="2157397" cy="830997"/>
          </a:xfrm>
          <a:prstGeom prst="rect">
            <a:avLst/>
          </a:prstGeom>
          <a:noFill/>
        </p:spPr>
        <p:txBody>
          <a:bodyPr wrap="square" rtlCol="0">
            <a:spAutoFit/>
          </a:bodyPr>
          <a:lstStyle/>
          <a:p>
            <a:r>
              <a:rPr lang="en-US" sz="2400" dirty="0">
                <a:solidFill>
                  <a:schemeClr val="bg1"/>
                </a:solidFill>
                <a:latin typeface="Franklin Gothic Book" panose="020B0503020102020204" pitchFamily="34" charset="0"/>
              </a:rPr>
              <a:t>in cash prizes and support</a:t>
            </a:r>
          </a:p>
        </p:txBody>
      </p:sp>
      <p:sp>
        <p:nvSpPr>
          <p:cNvPr id="9" name="TextBox 8">
            <a:extLst>
              <a:ext uri="{FF2B5EF4-FFF2-40B4-BE49-F238E27FC236}">
                <a16:creationId xmlns:a16="http://schemas.microsoft.com/office/drawing/2014/main" id="{54295153-3EA1-E45A-60ED-4CEA825CA8C4}"/>
              </a:ext>
            </a:extLst>
          </p:cNvPr>
          <p:cNvSpPr txBox="1"/>
          <p:nvPr/>
        </p:nvSpPr>
        <p:spPr>
          <a:xfrm>
            <a:off x="7609357" y="4629836"/>
            <a:ext cx="1455033" cy="830997"/>
          </a:xfrm>
          <a:prstGeom prst="rect">
            <a:avLst/>
          </a:prstGeom>
          <a:noFill/>
        </p:spPr>
        <p:txBody>
          <a:bodyPr wrap="square" rtlCol="0">
            <a:spAutoFit/>
          </a:bodyPr>
          <a:lstStyle/>
          <a:p>
            <a:r>
              <a:rPr lang="en-US" sz="4800" b="1" dirty="0">
                <a:solidFill>
                  <a:srgbClr val="F8D635"/>
                </a:solidFill>
                <a:latin typeface="Franklin Gothic Book" panose="020B0503020102020204" pitchFamily="34" charset="0"/>
              </a:rPr>
              <a:t>70+</a:t>
            </a:r>
          </a:p>
        </p:txBody>
      </p:sp>
      <p:sp>
        <p:nvSpPr>
          <p:cNvPr id="10" name="TextBox 9">
            <a:extLst>
              <a:ext uri="{FF2B5EF4-FFF2-40B4-BE49-F238E27FC236}">
                <a16:creationId xmlns:a16="http://schemas.microsoft.com/office/drawing/2014/main" id="{93D0F0EC-6632-62B2-F31E-F404E3FD8E02}"/>
              </a:ext>
            </a:extLst>
          </p:cNvPr>
          <p:cNvSpPr txBox="1"/>
          <p:nvPr/>
        </p:nvSpPr>
        <p:spPr>
          <a:xfrm>
            <a:off x="7613958" y="5268518"/>
            <a:ext cx="1208375" cy="461665"/>
          </a:xfrm>
          <a:prstGeom prst="rect">
            <a:avLst/>
          </a:prstGeom>
          <a:noFill/>
        </p:spPr>
        <p:txBody>
          <a:bodyPr wrap="square" rtlCol="0">
            <a:spAutoFit/>
          </a:bodyPr>
          <a:lstStyle/>
          <a:p>
            <a:r>
              <a:rPr lang="en-US" sz="2400" dirty="0">
                <a:solidFill>
                  <a:schemeClr val="bg1"/>
                </a:solidFill>
                <a:latin typeface="Franklin Gothic Book" panose="020B0503020102020204" pitchFamily="34" charset="0"/>
              </a:rPr>
              <a:t>prizes</a:t>
            </a:r>
          </a:p>
        </p:txBody>
      </p:sp>
      <p:sp>
        <p:nvSpPr>
          <p:cNvPr id="11" name="TextBox 10">
            <a:extLst>
              <a:ext uri="{FF2B5EF4-FFF2-40B4-BE49-F238E27FC236}">
                <a16:creationId xmlns:a16="http://schemas.microsoft.com/office/drawing/2014/main" id="{73136D6C-03D6-8A0B-B7AB-9D3286ADD4A1}"/>
              </a:ext>
            </a:extLst>
          </p:cNvPr>
          <p:cNvSpPr txBox="1"/>
          <p:nvPr/>
        </p:nvSpPr>
        <p:spPr>
          <a:xfrm>
            <a:off x="10306977" y="4629836"/>
            <a:ext cx="1780521" cy="830997"/>
          </a:xfrm>
          <a:prstGeom prst="rect">
            <a:avLst/>
          </a:prstGeom>
          <a:noFill/>
        </p:spPr>
        <p:txBody>
          <a:bodyPr wrap="square" rtlCol="0">
            <a:spAutoFit/>
          </a:bodyPr>
          <a:lstStyle/>
          <a:p>
            <a:r>
              <a:rPr lang="en-US" sz="4800" b="1" dirty="0">
                <a:solidFill>
                  <a:srgbClr val="F8D635"/>
                </a:solidFill>
                <a:latin typeface="Franklin Gothic Book" panose="020B0503020102020204" pitchFamily="34" charset="0"/>
              </a:rPr>
              <a:t>400+</a:t>
            </a:r>
          </a:p>
        </p:txBody>
      </p:sp>
      <p:sp>
        <p:nvSpPr>
          <p:cNvPr id="12" name="TextBox 11">
            <a:extLst>
              <a:ext uri="{FF2B5EF4-FFF2-40B4-BE49-F238E27FC236}">
                <a16:creationId xmlns:a16="http://schemas.microsoft.com/office/drawing/2014/main" id="{AB5E487B-EC0B-0ED8-EA61-C5AE708D18C7}"/>
              </a:ext>
            </a:extLst>
          </p:cNvPr>
          <p:cNvSpPr txBox="1"/>
          <p:nvPr/>
        </p:nvSpPr>
        <p:spPr>
          <a:xfrm>
            <a:off x="10333483" y="5268517"/>
            <a:ext cx="1573236" cy="830997"/>
          </a:xfrm>
          <a:prstGeom prst="rect">
            <a:avLst/>
          </a:prstGeom>
          <a:noFill/>
        </p:spPr>
        <p:txBody>
          <a:bodyPr wrap="square" rtlCol="0">
            <a:spAutoFit/>
          </a:bodyPr>
          <a:lstStyle/>
          <a:p>
            <a:r>
              <a:rPr lang="en-US" sz="2400" dirty="0">
                <a:solidFill>
                  <a:schemeClr val="bg1"/>
                </a:solidFill>
                <a:latin typeface="Franklin Gothic Book" panose="020B0503020102020204" pitchFamily="34" charset="0"/>
              </a:rPr>
              <a:t>Network members</a:t>
            </a:r>
          </a:p>
        </p:txBody>
      </p:sp>
    </p:spTree>
    <p:extLst>
      <p:ext uri="{BB962C8B-B14F-4D97-AF65-F5344CB8AC3E}">
        <p14:creationId xmlns:p14="http://schemas.microsoft.com/office/powerpoint/2010/main" val="150950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F855F4-FD32-331B-3E38-0541B7C3786E}"/>
              </a:ext>
            </a:extLst>
          </p:cNvPr>
          <p:cNvPicPr>
            <a:picLocks noGrp="1" noChangeAspect="1"/>
          </p:cNvPicPr>
          <p:nvPr>
            <p:ph idx="1"/>
          </p:nvPr>
        </p:nvPicPr>
        <p:blipFill rotWithShape="1">
          <a:blip r:embed="rId2"/>
          <a:srcRect b="4000"/>
          <a:stretch/>
        </p:blipFill>
        <p:spPr>
          <a:xfrm>
            <a:off x="0" y="0"/>
            <a:ext cx="12192000" cy="6583680"/>
          </a:xfrm>
        </p:spPr>
      </p:pic>
    </p:spTree>
    <p:extLst>
      <p:ext uri="{BB962C8B-B14F-4D97-AF65-F5344CB8AC3E}">
        <p14:creationId xmlns:p14="http://schemas.microsoft.com/office/powerpoint/2010/main" val="37187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a:xfrm>
            <a:off x="623271" y="1669356"/>
            <a:ext cx="9046245" cy="1797768"/>
          </a:xfrm>
        </p:spPr>
        <p:txBody>
          <a:bodyPr/>
          <a:lstStyle/>
          <a:p>
            <a:r>
              <a:rPr lang="en-US" dirty="0">
                <a:latin typeface="Franklin Gothic Book" panose="020B0503020102020204" pitchFamily="34" charset="0"/>
              </a:rPr>
              <a:t>Digitizing Utilities Round 2 Overview</a:t>
            </a:r>
          </a:p>
        </p:txBody>
      </p:sp>
    </p:spTree>
    <p:extLst>
      <p:ext uri="{BB962C8B-B14F-4D97-AF65-F5344CB8AC3E}">
        <p14:creationId xmlns:p14="http://schemas.microsoft.com/office/powerpoint/2010/main" val="109464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181F56-ABBD-834F-9DC6-503FB5E9CB48}"/>
              </a:ext>
            </a:extLst>
          </p:cNvPr>
          <p:cNvSpPr>
            <a:spLocks noGrp="1"/>
          </p:cNvSpPr>
          <p:nvPr>
            <p:ph type="body" sz="quarter" idx="50"/>
          </p:nvPr>
        </p:nvSpPr>
        <p:spPr>
          <a:xfrm>
            <a:off x="3092813" y="385599"/>
            <a:ext cx="8613831" cy="1941170"/>
          </a:xfrm>
        </p:spPr>
        <p:txBody>
          <a:bodyPr/>
          <a:lstStyle/>
          <a:p>
            <a:r>
              <a:rPr lang="en-US" sz="1800" b="1" dirty="0">
                <a:latin typeface="Franklin Gothic Book" panose="020B0503020102020204" pitchFamily="34" charset="0"/>
              </a:rPr>
              <a:t>This $1.85M prize connects utilities with interdisciplinary teams of software developers and data experts to transform digital systems and data analytics for utilities in the energy sector. </a:t>
            </a:r>
          </a:p>
          <a:p>
            <a:r>
              <a:rPr lang="en-US" sz="1800" dirty="0">
                <a:latin typeface="Franklin Gothic Book" panose="020B0503020102020204" pitchFamily="34" charset="0"/>
              </a:rPr>
              <a:t>Recent advances in sensor technologies allow utilities to access fast-streaming data sets, challenging traditional methods of data acquisition, use, and storage. To fully utilize the massive influx of data from these sensors, </a:t>
            </a:r>
            <a:r>
              <a:rPr lang="en-US" sz="1800" b="1" dirty="0">
                <a:solidFill>
                  <a:schemeClr val="accent5"/>
                </a:solidFill>
                <a:latin typeface="Franklin Gothic Book" panose="020B0503020102020204" pitchFamily="34" charset="0"/>
              </a:rPr>
              <a:t>the electricity sector must undergo a transformation </a:t>
            </a:r>
            <a:r>
              <a:rPr lang="en-US" sz="1800" dirty="0">
                <a:latin typeface="Franklin Gothic Book" panose="020B0503020102020204" pitchFamily="34" charset="0"/>
              </a:rPr>
              <a:t>in how it manages data quality, storage, and processing. </a:t>
            </a:r>
          </a:p>
          <a:p>
            <a:r>
              <a:rPr lang="en-US" sz="1800" dirty="0">
                <a:latin typeface="Franklin Gothic Book" panose="020B0503020102020204" pitchFamily="34" charset="0"/>
              </a:rPr>
              <a:t>The Digitizing Utilities Prize supports competitors as they </a:t>
            </a:r>
            <a:r>
              <a:rPr lang="en-US" sz="1800" b="1" dirty="0">
                <a:solidFill>
                  <a:schemeClr val="accent5"/>
                </a:solidFill>
                <a:latin typeface="Franklin Gothic Book" panose="020B0503020102020204" pitchFamily="34" charset="0"/>
              </a:rPr>
              <a:t>develop innovative solutions to transform data analytics and system digitization for utilities</a:t>
            </a:r>
            <a:r>
              <a:rPr lang="en-US" sz="1800" dirty="0">
                <a:latin typeface="Franklin Gothic Book" panose="020B0503020102020204" pitchFamily="34" charset="0"/>
              </a:rPr>
              <a:t>, such as energy use data, synchrophasor data, weather data, fire assessment data, and more. In Round 2, innovators have the option to focus specifically on addressing </a:t>
            </a:r>
            <a:r>
              <a:rPr lang="en-US" sz="1800" b="1" dirty="0">
                <a:solidFill>
                  <a:schemeClr val="accent5"/>
                </a:solidFill>
                <a:latin typeface="Franklin Gothic Book" panose="020B0503020102020204" pitchFamily="34" charset="0"/>
              </a:rPr>
              <a:t>cybersecurity threats and risks</a:t>
            </a:r>
            <a:r>
              <a:rPr lang="en-US" sz="1800" dirty="0">
                <a:solidFill>
                  <a:schemeClr val="accent5"/>
                </a:solidFill>
                <a:latin typeface="Franklin Gothic Book" panose="020B0503020102020204" pitchFamily="34" charset="0"/>
              </a:rPr>
              <a:t> </a:t>
            </a:r>
            <a:r>
              <a:rPr lang="en-US" sz="1800" dirty="0">
                <a:latin typeface="Franklin Gothic Book" panose="020B0503020102020204" pitchFamily="34" charset="0"/>
              </a:rPr>
              <a:t>through demonstrated improvements in risk identification, analysis, prediction, or proactive response for enhanced protection of digital energy infrastructures.</a:t>
            </a:r>
          </a:p>
        </p:txBody>
      </p:sp>
      <p:sp>
        <p:nvSpPr>
          <p:cNvPr id="4" name="Title 3">
            <a:extLst>
              <a:ext uri="{FF2B5EF4-FFF2-40B4-BE49-F238E27FC236}">
                <a16:creationId xmlns:a16="http://schemas.microsoft.com/office/drawing/2014/main" id="{ED64EECE-7D7E-5745-A290-7FCA11B9A967}"/>
              </a:ext>
            </a:extLst>
          </p:cNvPr>
          <p:cNvSpPr>
            <a:spLocks noGrp="1"/>
          </p:cNvSpPr>
          <p:nvPr>
            <p:ph type="title"/>
          </p:nvPr>
        </p:nvSpPr>
        <p:spPr>
          <a:xfrm>
            <a:off x="485356" y="385599"/>
            <a:ext cx="2801854" cy="1246495"/>
          </a:xfrm>
        </p:spPr>
        <p:txBody>
          <a:bodyPr/>
          <a:lstStyle/>
          <a:p>
            <a:r>
              <a:rPr lang="en-US" b="1" dirty="0">
                <a:solidFill>
                  <a:schemeClr val="tx2"/>
                </a:solidFill>
                <a:latin typeface="Franklin Gothic Book" panose="020B0503020102020204" pitchFamily="34" charset="0"/>
              </a:rPr>
              <a:t>Round 2 </a:t>
            </a:r>
            <a:r>
              <a:rPr lang="en-US" sz="3600" dirty="0">
                <a:solidFill>
                  <a:schemeClr val="tx2"/>
                </a:solidFill>
                <a:latin typeface="Franklin Gothic Book" panose="020B0503020102020204" pitchFamily="34" charset="0"/>
              </a:rPr>
              <a:t>Overview</a:t>
            </a:r>
            <a:endParaRPr lang="en-US" dirty="0">
              <a:solidFill>
                <a:schemeClr val="tx2"/>
              </a:solidFill>
              <a:latin typeface="Franklin Gothic Book" panose="020B0503020102020204" pitchFamily="34" charset="0"/>
            </a:endParaRPr>
          </a:p>
        </p:txBody>
      </p:sp>
      <p:cxnSp>
        <p:nvCxnSpPr>
          <p:cNvPr id="5" name="Straight Connector 4">
            <a:extLst>
              <a:ext uri="{FF2B5EF4-FFF2-40B4-BE49-F238E27FC236}">
                <a16:creationId xmlns:a16="http://schemas.microsoft.com/office/drawing/2014/main" id="{54745266-7FAF-2D42-8167-8D149ECCA7A7}"/>
              </a:ext>
            </a:extLst>
          </p:cNvPr>
          <p:cNvCxnSpPr>
            <a:cxnSpLocks/>
          </p:cNvCxnSpPr>
          <p:nvPr/>
        </p:nvCxnSpPr>
        <p:spPr>
          <a:xfrm flipV="1">
            <a:off x="2859091" y="330198"/>
            <a:ext cx="0" cy="3698876"/>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pic>
        <p:nvPicPr>
          <p:cNvPr id="12" name="Picture Placeholder 11" descr="A white snow on ground&#10;&#10;Description automatically generated">
            <a:extLst>
              <a:ext uri="{FF2B5EF4-FFF2-40B4-BE49-F238E27FC236}">
                <a16:creationId xmlns:a16="http://schemas.microsoft.com/office/drawing/2014/main" id="{086E5120-000E-EDE8-186B-3A6E13258A92}"/>
              </a:ext>
            </a:extLst>
          </p:cNvPr>
          <p:cNvPicPr>
            <a:picLocks noGrp="1" noChangeAspect="1"/>
          </p:cNvPicPr>
          <p:nvPr>
            <p:ph type="pic" sz="quarter" idx="49"/>
          </p:nvPr>
        </p:nvPicPr>
        <p:blipFill>
          <a:blip r:embed="rId2"/>
          <a:srcRect l="15567" r="15567"/>
          <a:stretch>
            <a:fillRect/>
          </a:stretch>
        </p:blipFill>
        <p:spPr>
          <a:xfrm>
            <a:off x="0" y="4299680"/>
            <a:ext cx="12192000" cy="2228122"/>
          </a:xfrm>
        </p:spPr>
      </p:pic>
    </p:spTree>
    <p:extLst>
      <p:ext uri="{BB962C8B-B14F-4D97-AF65-F5344CB8AC3E}">
        <p14:creationId xmlns:p14="http://schemas.microsoft.com/office/powerpoint/2010/main" val="272441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12136C92-C426-C24D-8D6B-6F1C2E4D427A}"/>
              </a:ext>
            </a:extLst>
          </p:cNvPr>
          <p:cNvPicPr>
            <a:picLocks noGrp="1" noChangeAspect="1"/>
          </p:cNvPicPr>
          <p:nvPr>
            <p:ph type="pic" sz="quarter" idx="49"/>
          </p:nvPr>
        </p:nvPicPr>
        <p:blipFill rotWithShape="1">
          <a:blip r:embed="rId2"/>
          <a:srcRect l="781" t="63011" r="508" b="-305"/>
          <a:stretch/>
        </p:blipFill>
        <p:spPr>
          <a:xfrm>
            <a:off x="0" y="15691"/>
            <a:ext cx="12191999" cy="2558321"/>
          </a:xfrm>
        </p:spPr>
      </p:pic>
      <p:sp>
        <p:nvSpPr>
          <p:cNvPr id="4" name="Title 3">
            <a:extLst>
              <a:ext uri="{FF2B5EF4-FFF2-40B4-BE49-F238E27FC236}">
                <a16:creationId xmlns:a16="http://schemas.microsoft.com/office/drawing/2014/main" id="{FE462159-7831-1341-A21E-F623DC8EFFCC}"/>
              </a:ext>
            </a:extLst>
          </p:cNvPr>
          <p:cNvSpPr>
            <a:spLocks noGrp="1"/>
          </p:cNvSpPr>
          <p:nvPr>
            <p:ph type="title"/>
          </p:nvPr>
        </p:nvSpPr>
        <p:spPr>
          <a:xfrm>
            <a:off x="913619" y="2871711"/>
            <a:ext cx="6582643" cy="747897"/>
          </a:xfrm>
        </p:spPr>
        <p:txBody>
          <a:bodyPr/>
          <a:lstStyle/>
          <a:p>
            <a:r>
              <a:rPr lang="en-US" dirty="0">
                <a:solidFill>
                  <a:schemeClr val="tx2"/>
                </a:solidFill>
                <a:latin typeface="Franklin Gothic Book" panose="020B0503020102020204" pitchFamily="34" charset="0"/>
              </a:rPr>
              <a:t>Prize Tracks</a:t>
            </a:r>
            <a:endParaRPr lang="en-US" dirty="0"/>
          </a:p>
        </p:txBody>
      </p:sp>
      <p:cxnSp>
        <p:nvCxnSpPr>
          <p:cNvPr id="5" name="Straight Connector 4">
            <a:extLst>
              <a:ext uri="{FF2B5EF4-FFF2-40B4-BE49-F238E27FC236}">
                <a16:creationId xmlns:a16="http://schemas.microsoft.com/office/drawing/2014/main" id="{00C74AF6-EBC5-C74D-8CD7-E166BF12FC17}"/>
              </a:ext>
            </a:extLst>
          </p:cNvPr>
          <p:cNvCxnSpPr>
            <a:cxnSpLocks/>
          </p:cNvCxnSpPr>
          <p:nvPr/>
        </p:nvCxnSpPr>
        <p:spPr>
          <a:xfrm flipH="1">
            <a:off x="913619" y="3649001"/>
            <a:ext cx="10048849"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BDC8F123-AE90-22EB-9802-B37030735C73}"/>
              </a:ext>
            </a:extLst>
          </p:cNvPr>
          <p:cNvSpPr>
            <a:spLocks noGrp="1"/>
          </p:cNvSpPr>
          <p:nvPr>
            <p:ph type="body" sz="quarter" idx="50"/>
          </p:nvPr>
        </p:nvSpPr>
        <p:spPr>
          <a:xfrm>
            <a:off x="913619" y="3958893"/>
            <a:ext cx="5044269" cy="1128488"/>
          </a:xfrm>
        </p:spPr>
        <p:txBody>
          <a:bodyPr/>
          <a:lstStyle/>
          <a:p>
            <a:r>
              <a:rPr lang="en-US" b="1" dirty="0">
                <a:latin typeface="Franklin Gothic Book" panose="020B0503020102020204" pitchFamily="34" charset="0"/>
              </a:rPr>
              <a:t>Track 1</a:t>
            </a:r>
            <a:r>
              <a:rPr lang="en-US" dirty="0">
                <a:latin typeface="Franklin Gothic Book" panose="020B0503020102020204" pitchFamily="34" charset="0"/>
              </a:rPr>
              <a:t>: </a:t>
            </a:r>
            <a:r>
              <a:rPr lang="en-US" b="1" dirty="0">
                <a:latin typeface="Franklin Gothic Book" panose="020B0503020102020204" pitchFamily="34" charset="0"/>
              </a:rPr>
              <a:t>Utility Digitization/Data Challenge</a:t>
            </a:r>
          </a:p>
          <a:p>
            <a:r>
              <a:rPr lang="en-US" dirty="0">
                <a:latin typeface="Franklin Gothic Book" panose="020B0503020102020204" pitchFamily="34" charset="0"/>
              </a:rPr>
              <a:t>Competitors will work with their utility partner to identify a </a:t>
            </a:r>
            <a:r>
              <a:rPr lang="en-US" b="1" dirty="0">
                <a:solidFill>
                  <a:schemeClr val="accent4"/>
                </a:solidFill>
                <a:latin typeface="Franklin Gothic Book" panose="020B0503020102020204" pitchFamily="34" charset="0"/>
              </a:rPr>
              <a:t>data-related challenge </a:t>
            </a:r>
            <a:r>
              <a:rPr lang="en-US" dirty="0">
                <a:latin typeface="Franklin Gothic Book" panose="020B0503020102020204" pitchFamily="34" charset="0"/>
              </a:rPr>
              <a:t>and propose a thorough solution by the end of Stage 2. </a:t>
            </a:r>
          </a:p>
          <a:p>
            <a:endParaRPr lang="en-US" dirty="0">
              <a:latin typeface="Franklin Gothic Book" panose="020B0503020102020204" pitchFamily="34" charset="0"/>
            </a:endParaRPr>
          </a:p>
        </p:txBody>
      </p:sp>
      <p:sp>
        <p:nvSpPr>
          <p:cNvPr id="8" name="TextBox 7">
            <a:extLst>
              <a:ext uri="{FF2B5EF4-FFF2-40B4-BE49-F238E27FC236}">
                <a16:creationId xmlns:a16="http://schemas.microsoft.com/office/drawing/2014/main" id="{1DFC0165-3A02-5CD0-DCFA-0436960440D9}"/>
              </a:ext>
            </a:extLst>
          </p:cNvPr>
          <p:cNvSpPr txBox="1"/>
          <p:nvPr/>
        </p:nvSpPr>
        <p:spPr>
          <a:xfrm>
            <a:off x="1528763" y="4286250"/>
            <a:ext cx="184731" cy="369332"/>
          </a:xfrm>
          <a:prstGeom prst="rect">
            <a:avLst/>
          </a:prstGeom>
          <a:noFill/>
        </p:spPr>
        <p:txBody>
          <a:bodyPr wrap="none" rtlCol="0">
            <a:spAutoFit/>
          </a:bodyPr>
          <a:lstStyle/>
          <a:p>
            <a:endParaRPr lang="en-US" dirty="0"/>
          </a:p>
        </p:txBody>
      </p:sp>
      <p:sp>
        <p:nvSpPr>
          <p:cNvPr id="9" name="Text Placeholder 5">
            <a:extLst>
              <a:ext uri="{FF2B5EF4-FFF2-40B4-BE49-F238E27FC236}">
                <a16:creationId xmlns:a16="http://schemas.microsoft.com/office/drawing/2014/main" id="{0B348BDD-DFAF-0E22-3C4F-CD8C8E5CA812}"/>
              </a:ext>
            </a:extLst>
          </p:cNvPr>
          <p:cNvSpPr txBox="1">
            <a:spLocks/>
          </p:cNvSpPr>
          <p:nvPr/>
        </p:nvSpPr>
        <p:spPr>
          <a:xfrm>
            <a:off x="6234112" y="3958891"/>
            <a:ext cx="5153026" cy="182818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67" kern="1200">
                <a:solidFill>
                  <a:schemeClr val="tx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Franklin Gothic Book" panose="020B0503020102020204" pitchFamily="34" charset="0"/>
              </a:rPr>
              <a:t>Track 2: Utility Cybersecurity Challenge </a:t>
            </a:r>
          </a:p>
          <a:p>
            <a:r>
              <a:rPr lang="en-US" dirty="0">
                <a:latin typeface="Franklin Gothic Book" panose="020B0503020102020204" pitchFamily="34" charset="0"/>
              </a:rPr>
              <a:t>Competitors will work with their utility partner to identify a </a:t>
            </a:r>
            <a:r>
              <a:rPr lang="en-US" b="1" dirty="0">
                <a:solidFill>
                  <a:schemeClr val="accent1"/>
                </a:solidFill>
                <a:latin typeface="Franklin Gothic Book" panose="020B0503020102020204" pitchFamily="34" charset="0"/>
              </a:rPr>
              <a:t>cybersecurity-related</a:t>
            </a:r>
            <a:r>
              <a:rPr lang="en-US" dirty="0">
                <a:latin typeface="Franklin Gothic Book" panose="020B0503020102020204" pitchFamily="34" charset="0"/>
              </a:rPr>
              <a:t> challenge and propose a thorough solution by the end of Stage 2. </a:t>
            </a:r>
          </a:p>
          <a:p>
            <a:endParaRPr lang="en-US" dirty="0">
              <a:latin typeface="Franklin Gothic Book" panose="020B0503020102020204" pitchFamily="34" charset="0"/>
            </a:endParaRPr>
          </a:p>
        </p:txBody>
      </p:sp>
      <p:sp>
        <p:nvSpPr>
          <p:cNvPr id="10" name="TextBox 9">
            <a:extLst>
              <a:ext uri="{FF2B5EF4-FFF2-40B4-BE49-F238E27FC236}">
                <a16:creationId xmlns:a16="http://schemas.microsoft.com/office/drawing/2014/main" id="{BAC45E35-1A91-E6D8-31FD-72D870401FCF}"/>
              </a:ext>
            </a:extLst>
          </p:cNvPr>
          <p:cNvSpPr txBox="1"/>
          <p:nvPr/>
        </p:nvSpPr>
        <p:spPr>
          <a:xfrm>
            <a:off x="784621" y="5414738"/>
            <a:ext cx="10346533" cy="923330"/>
          </a:xfrm>
          <a:prstGeom prst="rect">
            <a:avLst/>
          </a:prstGeom>
          <a:noFill/>
        </p:spPr>
        <p:txBody>
          <a:bodyPr wrap="square" rtlCol="0">
            <a:spAutoFit/>
          </a:bodyPr>
          <a:lstStyle/>
          <a:p>
            <a:r>
              <a:rPr lang="en-US" dirty="0">
                <a:latin typeface="Franklin Gothic Book" panose="020B0503020102020204" pitchFamily="34" charset="0"/>
              </a:rPr>
              <a:t>Competitors must identify whether their proposed solution applies to Track 1, Track 2, or </a:t>
            </a:r>
            <a:r>
              <a:rPr lang="en-US" b="1" dirty="0">
                <a:latin typeface="Franklin Gothic Book" panose="020B0503020102020204" pitchFamily="34" charset="0"/>
              </a:rPr>
              <a:t>both</a:t>
            </a:r>
            <a:r>
              <a:rPr lang="en-US" dirty="0">
                <a:latin typeface="Franklin Gothic Book" panose="020B0503020102020204" pitchFamily="34" charset="0"/>
              </a:rPr>
              <a:t> within the application. Applicants who choose to compete in both Track 1 and Track 2 are </a:t>
            </a:r>
            <a:r>
              <a:rPr lang="en-US" b="1" dirty="0">
                <a:latin typeface="Franklin Gothic Book" panose="020B0503020102020204" pitchFamily="34" charset="0"/>
              </a:rPr>
              <a:t>eligible to receive prizes from both tracks.</a:t>
            </a:r>
          </a:p>
        </p:txBody>
      </p:sp>
    </p:spTree>
    <p:extLst>
      <p:ext uri="{BB962C8B-B14F-4D97-AF65-F5344CB8AC3E}">
        <p14:creationId xmlns:p14="http://schemas.microsoft.com/office/powerpoint/2010/main" val="234090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AE330B-C542-7648-7B3A-3ADF0BDDB917}"/>
              </a:ext>
            </a:extLst>
          </p:cNvPr>
          <p:cNvSpPr/>
          <p:nvPr/>
        </p:nvSpPr>
        <p:spPr>
          <a:xfrm>
            <a:off x="1073949" y="1478668"/>
            <a:ext cx="4748213" cy="4802894"/>
          </a:xfrm>
          <a:prstGeom prst="rect">
            <a:avLst/>
          </a:prstGeom>
          <a:solidFill>
            <a:srgbClr val="92939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E60406-0EEF-54EA-6498-E919604D664C}"/>
              </a:ext>
            </a:extLst>
          </p:cNvPr>
          <p:cNvSpPr/>
          <p:nvPr/>
        </p:nvSpPr>
        <p:spPr>
          <a:xfrm>
            <a:off x="6369839" y="1478668"/>
            <a:ext cx="4748213" cy="4802894"/>
          </a:xfrm>
          <a:prstGeom prst="rect">
            <a:avLst/>
          </a:prstGeom>
          <a:solidFill>
            <a:srgbClr val="92939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82CFF-856C-CCAF-5B7C-EEB79614A740}"/>
              </a:ext>
            </a:extLst>
          </p:cNvPr>
          <p:cNvSpPr>
            <a:spLocks noGrp="1"/>
          </p:cNvSpPr>
          <p:nvPr>
            <p:ph type="title"/>
          </p:nvPr>
        </p:nvSpPr>
        <p:spPr>
          <a:xfrm>
            <a:off x="375532" y="136524"/>
            <a:ext cx="3962400" cy="1325563"/>
          </a:xfrm>
        </p:spPr>
        <p:txBody>
          <a:bodyPr/>
          <a:lstStyle/>
          <a:p>
            <a:r>
              <a:rPr lang="en-US" b="1" dirty="0">
                <a:solidFill>
                  <a:schemeClr val="tx2"/>
                </a:solidFill>
                <a:latin typeface="Franklin Gothic Book" panose="020B0503020102020204" pitchFamily="34" charset="0"/>
              </a:rPr>
              <a:t>Prize Structure</a:t>
            </a:r>
          </a:p>
        </p:txBody>
      </p:sp>
      <p:cxnSp>
        <p:nvCxnSpPr>
          <p:cNvPr id="7" name="Straight Connector 6">
            <a:extLst>
              <a:ext uri="{FF2B5EF4-FFF2-40B4-BE49-F238E27FC236}">
                <a16:creationId xmlns:a16="http://schemas.microsoft.com/office/drawing/2014/main" id="{131634F0-44F6-B3DE-C163-E7FB4154BDEB}"/>
              </a:ext>
            </a:extLst>
          </p:cNvPr>
          <p:cNvCxnSpPr>
            <a:cxnSpLocks/>
          </p:cNvCxnSpPr>
          <p:nvPr/>
        </p:nvCxnSpPr>
        <p:spPr>
          <a:xfrm flipH="1">
            <a:off x="375532" y="1219298"/>
            <a:ext cx="3954043"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2655A5A-BB20-E1C3-3AAB-B6C3F343D582}"/>
              </a:ext>
            </a:extLst>
          </p:cNvPr>
          <p:cNvSpPr/>
          <p:nvPr/>
        </p:nvSpPr>
        <p:spPr>
          <a:xfrm>
            <a:off x="6519860" y="1580554"/>
            <a:ext cx="4448173" cy="4564857"/>
          </a:xfrm>
          <a:prstGeom prst="rect">
            <a:avLst/>
          </a:prstGeom>
          <a:solidFill>
            <a:srgbClr val="0535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6E4A74-E855-8C7D-4660-476EC2F86512}"/>
              </a:ext>
            </a:extLst>
          </p:cNvPr>
          <p:cNvSpPr/>
          <p:nvPr/>
        </p:nvSpPr>
        <p:spPr>
          <a:xfrm>
            <a:off x="1223967" y="1580553"/>
            <a:ext cx="4448175" cy="4564857"/>
          </a:xfrm>
          <a:prstGeom prst="rect">
            <a:avLst/>
          </a:prstGeom>
          <a:solidFill>
            <a:srgbClr val="0535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69D8C47-5B66-1FE6-264B-A618BBD3CB4D}"/>
              </a:ext>
            </a:extLst>
          </p:cNvPr>
          <p:cNvSpPr txBox="1"/>
          <p:nvPr/>
        </p:nvSpPr>
        <p:spPr>
          <a:xfrm>
            <a:off x="2040735" y="1588470"/>
            <a:ext cx="2814637" cy="584775"/>
          </a:xfrm>
          <a:prstGeom prst="rect">
            <a:avLst/>
          </a:prstGeom>
          <a:noFill/>
        </p:spPr>
        <p:txBody>
          <a:bodyPr wrap="square" rtlCol="0">
            <a:spAutoFit/>
          </a:bodyPr>
          <a:lstStyle/>
          <a:p>
            <a:r>
              <a:rPr lang="en-US" sz="3200" dirty="0">
                <a:solidFill>
                  <a:schemeClr val="accent4"/>
                </a:solidFill>
                <a:latin typeface="Franklin Gothic Book" panose="020B0503020102020204" pitchFamily="34" charset="0"/>
              </a:rPr>
              <a:t>Phase 1:</a:t>
            </a:r>
            <a:r>
              <a:rPr lang="en-US" sz="3200" b="1" dirty="0">
                <a:solidFill>
                  <a:schemeClr val="accent4"/>
                </a:solidFill>
                <a:latin typeface="Franklin Gothic Book" panose="020B0503020102020204" pitchFamily="34" charset="0"/>
              </a:rPr>
              <a:t> </a:t>
            </a:r>
            <a:r>
              <a:rPr lang="en-US" sz="3200" b="1" dirty="0">
                <a:solidFill>
                  <a:schemeClr val="bg1"/>
                </a:solidFill>
                <a:latin typeface="Franklin Gothic Book" panose="020B0503020102020204" pitchFamily="34" charset="0"/>
              </a:rPr>
              <a:t>Plan</a:t>
            </a:r>
          </a:p>
        </p:txBody>
      </p:sp>
      <p:sp>
        <p:nvSpPr>
          <p:cNvPr id="13" name="TextBox 12">
            <a:extLst>
              <a:ext uri="{FF2B5EF4-FFF2-40B4-BE49-F238E27FC236}">
                <a16:creationId xmlns:a16="http://schemas.microsoft.com/office/drawing/2014/main" id="{D12FBD54-E321-0944-2D20-9C4B1CF2409C}"/>
              </a:ext>
            </a:extLst>
          </p:cNvPr>
          <p:cNvSpPr txBox="1"/>
          <p:nvPr/>
        </p:nvSpPr>
        <p:spPr>
          <a:xfrm>
            <a:off x="6840141" y="1588470"/>
            <a:ext cx="3350418" cy="584775"/>
          </a:xfrm>
          <a:prstGeom prst="rect">
            <a:avLst/>
          </a:prstGeom>
          <a:noFill/>
        </p:spPr>
        <p:txBody>
          <a:bodyPr wrap="square" rtlCol="0">
            <a:spAutoFit/>
          </a:bodyPr>
          <a:lstStyle/>
          <a:p>
            <a:r>
              <a:rPr lang="en-US" sz="3200" dirty="0">
                <a:solidFill>
                  <a:schemeClr val="accent4"/>
                </a:solidFill>
                <a:latin typeface="Franklin Gothic Book" panose="020B0503020102020204" pitchFamily="34" charset="0"/>
              </a:rPr>
              <a:t>Phase 2:</a:t>
            </a:r>
            <a:r>
              <a:rPr lang="en-US" sz="3200" b="1" dirty="0">
                <a:solidFill>
                  <a:schemeClr val="accent4"/>
                </a:solidFill>
                <a:latin typeface="Franklin Gothic Book" panose="020B0503020102020204" pitchFamily="34" charset="0"/>
              </a:rPr>
              <a:t> </a:t>
            </a:r>
            <a:r>
              <a:rPr lang="en-US" sz="3200" b="1" dirty="0">
                <a:solidFill>
                  <a:schemeClr val="bg1"/>
                </a:solidFill>
                <a:latin typeface="Franklin Gothic Book" panose="020B0503020102020204" pitchFamily="34" charset="0"/>
              </a:rPr>
              <a:t>Progress</a:t>
            </a:r>
          </a:p>
        </p:txBody>
      </p:sp>
      <p:sp>
        <p:nvSpPr>
          <p:cNvPr id="17" name="TextBox 16">
            <a:extLst>
              <a:ext uri="{FF2B5EF4-FFF2-40B4-BE49-F238E27FC236}">
                <a16:creationId xmlns:a16="http://schemas.microsoft.com/office/drawing/2014/main" id="{43755D40-BDAC-49AE-777B-EDDD58167EB7}"/>
              </a:ext>
            </a:extLst>
          </p:cNvPr>
          <p:cNvSpPr txBox="1"/>
          <p:nvPr/>
        </p:nvSpPr>
        <p:spPr>
          <a:xfrm>
            <a:off x="1412084" y="2302073"/>
            <a:ext cx="4071937" cy="3170099"/>
          </a:xfrm>
          <a:prstGeom prst="rect">
            <a:avLst/>
          </a:prstGeom>
          <a:noFill/>
        </p:spPr>
        <p:txBody>
          <a:bodyPr wrap="square" rtlCol="0">
            <a:spAutoFit/>
          </a:bodyPr>
          <a:lstStyle/>
          <a:p>
            <a:r>
              <a:rPr lang="en-US" dirty="0">
                <a:solidFill>
                  <a:schemeClr val="bg1"/>
                </a:solidFill>
                <a:latin typeface="Franklin Gothic Book" panose="020B0503020102020204" pitchFamily="34" charset="0"/>
              </a:rPr>
              <a:t>Form teams and connect with a utility partner to identify a data challenge and propose a solution. </a:t>
            </a:r>
          </a:p>
          <a:p>
            <a:endParaRPr lang="en-US" dirty="0">
              <a:solidFill>
                <a:schemeClr val="bg1"/>
              </a:solidFill>
              <a:latin typeface="Franklin Gothic Book" panose="020B0503020102020204" pitchFamily="34" charset="0"/>
            </a:endParaRPr>
          </a:p>
          <a:p>
            <a:r>
              <a:rPr lang="en-US" sz="2000" b="1" dirty="0">
                <a:solidFill>
                  <a:schemeClr val="accent4"/>
                </a:solidFill>
                <a:latin typeface="Franklin Gothic Book" panose="020B0503020102020204" pitchFamily="34" charset="0"/>
              </a:rPr>
              <a:t>Prizes</a:t>
            </a:r>
          </a:p>
          <a:p>
            <a:r>
              <a:rPr lang="en-US" dirty="0">
                <a:solidFill>
                  <a:schemeClr val="bg1"/>
                </a:solidFill>
                <a:latin typeface="Franklin Gothic Book" panose="020B0503020102020204" pitchFamily="34" charset="0"/>
              </a:rPr>
              <a:t>Track 1 (Utility Digitization/Data Challenge): Up to 8 cash prizes of $75,000 each </a:t>
            </a:r>
          </a:p>
          <a:p>
            <a:br>
              <a:rPr lang="en-US" dirty="0">
                <a:solidFill>
                  <a:schemeClr val="bg1"/>
                </a:solidFill>
                <a:latin typeface="Franklin Gothic Book" panose="020B0503020102020204" pitchFamily="34" charset="0"/>
              </a:rPr>
            </a:br>
            <a:r>
              <a:rPr lang="en-US" dirty="0">
                <a:solidFill>
                  <a:schemeClr val="bg1"/>
                </a:solidFill>
                <a:latin typeface="Franklin Gothic Book" panose="020B0503020102020204" pitchFamily="34" charset="0"/>
              </a:rPr>
              <a:t>Track 2 (Utility Cybersecurity Challenge): Up to 6 cash prizes of $75,000 each</a:t>
            </a:r>
          </a:p>
        </p:txBody>
      </p:sp>
      <p:sp>
        <p:nvSpPr>
          <p:cNvPr id="18" name="TextBox 17">
            <a:extLst>
              <a:ext uri="{FF2B5EF4-FFF2-40B4-BE49-F238E27FC236}">
                <a16:creationId xmlns:a16="http://schemas.microsoft.com/office/drawing/2014/main" id="{A5421203-4461-C5DD-AB9F-58701019BB1A}"/>
              </a:ext>
            </a:extLst>
          </p:cNvPr>
          <p:cNvSpPr txBox="1"/>
          <p:nvPr/>
        </p:nvSpPr>
        <p:spPr>
          <a:xfrm>
            <a:off x="6613918" y="2302132"/>
            <a:ext cx="4260054" cy="3170099"/>
          </a:xfrm>
          <a:prstGeom prst="rect">
            <a:avLst/>
          </a:prstGeom>
          <a:noFill/>
        </p:spPr>
        <p:txBody>
          <a:bodyPr wrap="square" rtlCol="0">
            <a:spAutoFit/>
          </a:bodyPr>
          <a:lstStyle/>
          <a:p>
            <a:r>
              <a:rPr lang="en-US" dirty="0">
                <a:solidFill>
                  <a:schemeClr val="bg1"/>
                </a:solidFill>
                <a:latin typeface="Franklin Gothic Book" panose="020B0503020102020204" pitchFamily="34" charset="0"/>
              </a:rPr>
              <a:t>Work with utility partners for 6 months to develop and refine a software solution that addresses the chosen challenge.</a:t>
            </a:r>
          </a:p>
          <a:p>
            <a:endParaRPr lang="en-US" dirty="0">
              <a:solidFill>
                <a:schemeClr val="bg1"/>
              </a:solidFill>
              <a:latin typeface="Franklin Gothic Book" panose="020B0503020102020204" pitchFamily="34" charset="0"/>
            </a:endParaRPr>
          </a:p>
          <a:p>
            <a:r>
              <a:rPr lang="en-US" sz="2000" b="1" dirty="0">
                <a:solidFill>
                  <a:schemeClr val="accent4"/>
                </a:solidFill>
                <a:latin typeface="Franklin Gothic Book" panose="020B0503020102020204" pitchFamily="34" charset="0"/>
              </a:rPr>
              <a:t>Prizes</a:t>
            </a:r>
          </a:p>
          <a:p>
            <a:r>
              <a:rPr lang="en-US" dirty="0">
                <a:solidFill>
                  <a:schemeClr val="bg1"/>
                </a:solidFill>
                <a:latin typeface="Franklin Gothic Book" panose="020B0503020102020204" pitchFamily="34" charset="0"/>
              </a:rPr>
              <a:t>Track 1 (Utility Digitization/Data Challenge): Up to 3 cash prizes of $200,000 each</a:t>
            </a:r>
          </a:p>
          <a:p>
            <a:br>
              <a:rPr lang="en-US" dirty="0">
                <a:solidFill>
                  <a:schemeClr val="bg1"/>
                </a:solidFill>
                <a:latin typeface="Franklin Gothic Book" panose="020B0503020102020204" pitchFamily="34" charset="0"/>
              </a:rPr>
            </a:br>
            <a:r>
              <a:rPr lang="en-US" dirty="0">
                <a:solidFill>
                  <a:schemeClr val="bg1"/>
                </a:solidFill>
                <a:latin typeface="Franklin Gothic Book" panose="020B0503020102020204" pitchFamily="34" charset="0"/>
              </a:rPr>
              <a:t>Track 2 (Utility Cybersecurity Challenge): Up to 1 cash prize of $200,000</a:t>
            </a:r>
          </a:p>
        </p:txBody>
      </p:sp>
    </p:spTree>
    <p:extLst>
      <p:ext uri="{BB962C8B-B14F-4D97-AF65-F5344CB8AC3E}">
        <p14:creationId xmlns:p14="http://schemas.microsoft.com/office/powerpoint/2010/main" val="38630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showing the time of a business&#10;&#10;Description automatically generated with medium confidence">
            <a:extLst>
              <a:ext uri="{FF2B5EF4-FFF2-40B4-BE49-F238E27FC236}">
                <a16:creationId xmlns:a16="http://schemas.microsoft.com/office/drawing/2014/main" id="{B394C62C-540F-0463-DB38-D5F9982097C1}"/>
              </a:ext>
            </a:extLst>
          </p:cNvPr>
          <p:cNvPicPr>
            <a:picLocks noChangeAspect="1"/>
          </p:cNvPicPr>
          <p:nvPr/>
        </p:nvPicPr>
        <p:blipFill>
          <a:blip r:embed="rId2"/>
          <a:stretch>
            <a:fillRect/>
          </a:stretch>
        </p:blipFill>
        <p:spPr>
          <a:xfrm>
            <a:off x="0" y="450056"/>
            <a:ext cx="12171898" cy="5957888"/>
          </a:xfrm>
          <a:prstGeom prst="rect">
            <a:avLst/>
          </a:prstGeom>
        </p:spPr>
      </p:pic>
    </p:spTree>
    <p:extLst>
      <p:ext uri="{BB962C8B-B14F-4D97-AF65-F5344CB8AC3E}">
        <p14:creationId xmlns:p14="http://schemas.microsoft.com/office/powerpoint/2010/main" val="278566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181F56-ABBD-834F-9DC6-503FB5E9CB48}"/>
              </a:ext>
            </a:extLst>
          </p:cNvPr>
          <p:cNvSpPr>
            <a:spLocks noGrp="1"/>
          </p:cNvSpPr>
          <p:nvPr>
            <p:ph type="body" sz="quarter" idx="50"/>
          </p:nvPr>
        </p:nvSpPr>
        <p:spPr>
          <a:xfrm>
            <a:off x="3186126" y="330198"/>
            <a:ext cx="8520518" cy="3914082"/>
          </a:xfrm>
        </p:spPr>
        <p:txBody>
          <a:bodyPr/>
          <a:lstStyle/>
          <a:p>
            <a:r>
              <a:rPr lang="en-US" sz="1800" dirty="0">
                <a:solidFill>
                  <a:srgbClr val="161616"/>
                </a:solidFill>
                <a:effectLst/>
                <a:latin typeface="Franklin Gothic Book" panose="020B0503020102020204" pitchFamily="34" charset="0"/>
              </a:rPr>
              <a:t>Individuals, teams of individuals, private entities (for-profits and nonprofits), and nonfederal government entities (such as states, counties, tribes, municipalities, and academic institutions) are eligible to compete in this prize. </a:t>
            </a:r>
          </a:p>
          <a:p>
            <a:pPr marL="285750" indent="-285750">
              <a:buFont typeface="Arial" panose="020B0604020202020204" pitchFamily="34" charset="0"/>
              <a:buChar char="•"/>
            </a:pPr>
            <a:r>
              <a:rPr lang="en-US" sz="1800" b="1" dirty="0">
                <a:solidFill>
                  <a:srgbClr val="161616"/>
                </a:solidFill>
                <a:effectLst/>
                <a:latin typeface="Franklin Gothic Book" panose="020B0503020102020204" pitchFamily="34" charset="0"/>
              </a:rPr>
              <a:t>Past competitors of the Digitizing Utilities Prize Round 1 are encouraged to reapply with updated submission materials; </a:t>
            </a:r>
            <a:r>
              <a:rPr lang="en-US" sz="1800" dirty="0">
                <a:solidFill>
                  <a:srgbClr val="161616"/>
                </a:solidFill>
                <a:effectLst/>
                <a:latin typeface="Franklin Gothic Book" panose="020B0503020102020204" pitchFamily="34" charset="0"/>
              </a:rPr>
              <a:t>however, teams who won any phase of Round 1 are discouraged from submitting the same or similar idea to this round or any future round of the prize.</a:t>
            </a:r>
          </a:p>
          <a:p>
            <a:pPr marL="285750" indent="-285750">
              <a:buFont typeface="Arial" panose="020B0604020202020204" pitchFamily="34" charset="0"/>
              <a:buChar char="•"/>
            </a:pPr>
            <a:r>
              <a:rPr lang="en-US" sz="1800" dirty="0">
                <a:solidFill>
                  <a:srgbClr val="161616"/>
                </a:solidFill>
                <a:effectLst/>
                <a:latin typeface="Franklin Gothic Book" panose="020B0503020102020204" pitchFamily="34" charset="0"/>
              </a:rPr>
              <a:t>Private entities shall be incorporated and maintain a primary place of business in the United States.</a:t>
            </a:r>
          </a:p>
          <a:p>
            <a:pPr marL="285750" indent="-285750">
              <a:buFont typeface="Arial" panose="020B0604020202020204" pitchFamily="34" charset="0"/>
              <a:buChar char="•"/>
            </a:pPr>
            <a:r>
              <a:rPr lang="en-US" sz="1800" dirty="0">
                <a:solidFill>
                  <a:srgbClr val="161616"/>
                </a:solidFill>
                <a:effectLst/>
                <a:latin typeface="Franklin Gothic Book" panose="020B0503020102020204" pitchFamily="34" charset="0"/>
              </a:rPr>
              <a:t>Academic institutions must be based in the United States. </a:t>
            </a:r>
            <a:endParaRPr lang="en-US" sz="1800" dirty="0">
              <a:effectLst/>
              <a:latin typeface="Franklin Gothic Book" panose="020B0503020102020204" pitchFamily="34" charset="0"/>
            </a:endParaRPr>
          </a:p>
          <a:p>
            <a:pPr marL="285750" indent="-285750">
              <a:buFont typeface="Arial" panose="020B0604020202020204" pitchFamily="34" charset="0"/>
              <a:buChar char="•"/>
            </a:pPr>
            <a:r>
              <a:rPr lang="en-US" sz="1800" dirty="0">
                <a:solidFill>
                  <a:srgbClr val="161616"/>
                </a:solidFill>
                <a:effectLst/>
                <a:latin typeface="Franklin Gothic Book" panose="020B0503020102020204" pitchFamily="34" charset="0"/>
              </a:rPr>
              <a:t>Individuals competing as part of an incorporated private entity may participate if they are legally allowed to work in the United States. </a:t>
            </a:r>
            <a:endParaRPr lang="en-US" sz="1800" dirty="0">
              <a:effectLst/>
              <a:latin typeface="Franklin Gothic Book" panose="020B0503020102020204" pitchFamily="34" charset="0"/>
            </a:endParaRPr>
          </a:p>
          <a:p>
            <a:r>
              <a:rPr lang="en-US" sz="1800" b="1" dirty="0">
                <a:solidFill>
                  <a:schemeClr val="accent5"/>
                </a:solidFill>
                <a:effectLst/>
                <a:latin typeface="Franklin Gothic Book" panose="020B0503020102020204" pitchFamily="34" charset="0"/>
              </a:rPr>
              <a:t>Refer to the official rules for the complete eligibility requirements. </a:t>
            </a:r>
          </a:p>
        </p:txBody>
      </p:sp>
      <p:sp>
        <p:nvSpPr>
          <p:cNvPr id="4" name="Title 3">
            <a:extLst>
              <a:ext uri="{FF2B5EF4-FFF2-40B4-BE49-F238E27FC236}">
                <a16:creationId xmlns:a16="http://schemas.microsoft.com/office/drawing/2014/main" id="{ED64EECE-7D7E-5745-A290-7FCA11B9A967}"/>
              </a:ext>
            </a:extLst>
          </p:cNvPr>
          <p:cNvSpPr>
            <a:spLocks noGrp="1"/>
          </p:cNvSpPr>
          <p:nvPr>
            <p:ph type="title"/>
          </p:nvPr>
        </p:nvSpPr>
        <p:spPr>
          <a:xfrm>
            <a:off x="485356" y="385599"/>
            <a:ext cx="2272131" cy="1246495"/>
          </a:xfrm>
        </p:spPr>
        <p:txBody>
          <a:bodyPr/>
          <a:lstStyle/>
          <a:p>
            <a:r>
              <a:rPr lang="en-US" b="1" dirty="0">
                <a:solidFill>
                  <a:schemeClr val="tx2"/>
                </a:solidFill>
                <a:latin typeface="Franklin Gothic Book" panose="020B0503020102020204" pitchFamily="34" charset="0"/>
              </a:rPr>
              <a:t>Round 2 </a:t>
            </a:r>
            <a:r>
              <a:rPr lang="en-US" sz="3600" dirty="0">
                <a:solidFill>
                  <a:schemeClr val="tx2"/>
                </a:solidFill>
                <a:latin typeface="Franklin Gothic Book" panose="020B0503020102020204" pitchFamily="34" charset="0"/>
              </a:rPr>
              <a:t>Eligibility</a:t>
            </a:r>
            <a:endParaRPr lang="en-US" dirty="0">
              <a:solidFill>
                <a:schemeClr val="tx2"/>
              </a:solidFill>
              <a:latin typeface="Franklin Gothic Book" panose="020B0503020102020204" pitchFamily="34" charset="0"/>
            </a:endParaRPr>
          </a:p>
        </p:txBody>
      </p:sp>
      <p:cxnSp>
        <p:nvCxnSpPr>
          <p:cNvPr id="5" name="Straight Connector 4">
            <a:extLst>
              <a:ext uri="{FF2B5EF4-FFF2-40B4-BE49-F238E27FC236}">
                <a16:creationId xmlns:a16="http://schemas.microsoft.com/office/drawing/2014/main" id="{54745266-7FAF-2D42-8167-8D149ECCA7A7}"/>
              </a:ext>
            </a:extLst>
          </p:cNvPr>
          <p:cNvCxnSpPr>
            <a:cxnSpLocks/>
          </p:cNvCxnSpPr>
          <p:nvPr/>
        </p:nvCxnSpPr>
        <p:spPr>
          <a:xfrm flipV="1">
            <a:off x="2859091" y="330198"/>
            <a:ext cx="0" cy="3698876"/>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pic>
        <p:nvPicPr>
          <p:cNvPr id="9" name="Picture Placeholder 8" descr="A person writing on a glass wall&#10;&#10;Description automatically generated">
            <a:extLst>
              <a:ext uri="{FF2B5EF4-FFF2-40B4-BE49-F238E27FC236}">
                <a16:creationId xmlns:a16="http://schemas.microsoft.com/office/drawing/2014/main" id="{A6CCE91D-2B44-3B4C-5451-68B976B2D4E8}"/>
              </a:ext>
            </a:extLst>
          </p:cNvPr>
          <p:cNvPicPr>
            <a:picLocks noGrp="1" noChangeAspect="1"/>
          </p:cNvPicPr>
          <p:nvPr>
            <p:ph type="pic" sz="quarter" idx="49"/>
          </p:nvPr>
        </p:nvPicPr>
        <p:blipFill rotWithShape="1">
          <a:blip r:embed="rId2"/>
          <a:srcRect l="10" t="7225" r="10"/>
          <a:stretch/>
        </p:blipFill>
        <p:spPr>
          <a:xfrm>
            <a:off x="0" y="4244280"/>
            <a:ext cx="12191997" cy="2373476"/>
          </a:xfrm>
        </p:spPr>
      </p:pic>
    </p:spTree>
    <p:extLst>
      <p:ext uri="{BB962C8B-B14F-4D97-AF65-F5344CB8AC3E}">
        <p14:creationId xmlns:p14="http://schemas.microsoft.com/office/powerpoint/2010/main" val="392691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a:xfrm>
            <a:off x="623271" y="1669356"/>
            <a:ext cx="9046245" cy="1797768"/>
          </a:xfrm>
        </p:spPr>
        <p:txBody>
          <a:bodyPr/>
          <a:lstStyle/>
          <a:p>
            <a:r>
              <a:rPr lang="en-US" dirty="0">
                <a:latin typeface="Franklin Gothic Book" panose="020B0503020102020204" pitchFamily="34" charset="0"/>
              </a:rPr>
              <a:t>Submitting to the Prize</a:t>
            </a:r>
          </a:p>
        </p:txBody>
      </p:sp>
    </p:spTree>
    <p:extLst>
      <p:ext uri="{BB962C8B-B14F-4D97-AF65-F5344CB8AC3E}">
        <p14:creationId xmlns:p14="http://schemas.microsoft.com/office/powerpoint/2010/main" val="249876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1A8E-6A97-0023-BA76-7D0EE6417E08}"/>
              </a:ext>
            </a:extLst>
          </p:cNvPr>
          <p:cNvSpPr>
            <a:spLocks noGrp="1"/>
          </p:cNvSpPr>
          <p:nvPr>
            <p:ph type="title"/>
          </p:nvPr>
        </p:nvSpPr>
        <p:spPr/>
        <p:txBody>
          <a:bodyPr/>
          <a:lstStyle/>
          <a:p>
            <a:r>
              <a:rPr lang="en-US" dirty="0">
                <a:latin typeface="Franklin Gothic Book" panose="020B0503020102020204" pitchFamily="34" charset="0"/>
              </a:rPr>
              <a:t>Agenda</a:t>
            </a:r>
          </a:p>
        </p:txBody>
      </p:sp>
      <p:sp>
        <p:nvSpPr>
          <p:cNvPr id="3" name="Text Placeholder 2">
            <a:extLst>
              <a:ext uri="{FF2B5EF4-FFF2-40B4-BE49-F238E27FC236}">
                <a16:creationId xmlns:a16="http://schemas.microsoft.com/office/drawing/2014/main" id="{4D605202-ADAF-D030-1443-7011F429F819}"/>
              </a:ext>
            </a:extLst>
          </p:cNvPr>
          <p:cNvSpPr>
            <a:spLocks noGrp="1"/>
          </p:cNvSpPr>
          <p:nvPr>
            <p:ph type="body" sz="quarter" idx="30"/>
          </p:nvPr>
        </p:nvSpPr>
        <p:spPr/>
        <p:txBody>
          <a:bodyPr/>
          <a:lstStyle/>
          <a:p>
            <a:r>
              <a:rPr lang="en-US" dirty="0">
                <a:latin typeface="Franklin Gothic Book" panose="020B0503020102020204" pitchFamily="34" charset="0"/>
              </a:rPr>
              <a:t>1</a:t>
            </a:r>
          </a:p>
        </p:txBody>
      </p:sp>
      <p:sp>
        <p:nvSpPr>
          <p:cNvPr id="4" name="Text Placeholder 3">
            <a:extLst>
              <a:ext uri="{FF2B5EF4-FFF2-40B4-BE49-F238E27FC236}">
                <a16:creationId xmlns:a16="http://schemas.microsoft.com/office/drawing/2014/main" id="{269C8280-8699-6E37-C0EB-41092AC20DC6}"/>
              </a:ext>
            </a:extLst>
          </p:cNvPr>
          <p:cNvSpPr>
            <a:spLocks noGrp="1"/>
          </p:cNvSpPr>
          <p:nvPr>
            <p:ph type="body" sz="quarter" idx="31"/>
          </p:nvPr>
        </p:nvSpPr>
        <p:spPr/>
        <p:txBody>
          <a:bodyPr>
            <a:normAutofit/>
          </a:bodyPr>
          <a:lstStyle/>
          <a:p>
            <a:r>
              <a:rPr lang="en-US" dirty="0">
                <a:latin typeface="Franklin Gothic Book" panose="020B0503020102020204" pitchFamily="34" charset="0"/>
              </a:rPr>
              <a:t>Office of Electricity Overview</a:t>
            </a:r>
          </a:p>
        </p:txBody>
      </p:sp>
      <p:sp>
        <p:nvSpPr>
          <p:cNvPr id="5" name="Text Placeholder 2">
            <a:extLst>
              <a:ext uri="{FF2B5EF4-FFF2-40B4-BE49-F238E27FC236}">
                <a16:creationId xmlns:a16="http://schemas.microsoft.com/office/drawing/2014/main" id="{9BDE01A5-C0DA-3732-0337-0D9765F6B04B}"/>
              </a:ext>
            </a:extLst>
          </p:cNvPr>
          <p:cNvSpPr txBox="1">
            <a:spLocks/>
          </p:cNvSpPr>
          <p:nvPr/>
        </p:nvSpPr>
        <p:spPr>
          <a:xfrm>
            <a:off x="609601" y="2013502"/>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2</a:t>
            </a:r>
          </a:p>
        </p:txBody>
      </p:sp>
      <p:sp>
        <p:nvSpPr>
          <p:cNvPr id="6" name="Text Placeholder 3">
            <a:extLst>
              <a:ext uri="{FF2B5EF4-FFF2-40B4-BE49-F238E27FC236}">
                <a16:creationId xmlns:a16="http://schemas.microsoft.com/office/drawing/2014/main" id="{7B7E611C-1C3F-5C1B-A3F0-2E6863380934}"/>
              </a:ext>
            </a:extLst>
          </p:cNvPr>
          <p:cNvSpPr txBox="1">
            <a:spLocks/>
          </p:cNvSpPr>
          <p:nvPr/>
        </p:nvSpPr>
        <p:spPr>
          <a:xfrm>
            <a:off x="1226008" y="2013501"/>
            <a:ext cx="10965991" cy="51943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Office of Cybersecurity, Energy Security &amp; Emergency Response Overview</a:t>
            </a:r>
          </a:p>
        </p:txBody>
      </p:sp>
      <p:sp>
        <p:nvSpPr>
          <p:cNvPr id="7" name="Text Placeholder 2">
            <a:extLst>
              <a:ext uri="{FF2B5EF4-FFF2-40B4-BE49-F238E27FC236}">
                <a16:creationId xmlns:a16="http://schemas.microsoft.com/office/drawing/2014/main" id="{1497F0CF-1D65-9C98-7361-638B96A24896}"/>
              </a:ext>
            </a:extLst>
          </p:cNvPr>
          <p:cNvSpPr txBox="1">
            <a:spLocks/>
          </p:cNvSpPr>
          <p:nvPr/>
        </p:nvSpPr>
        <p:spPr>
          <a:xfrm>
            <a:off x="609601" y="2574972"/>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3</a:t>
            </a:r>
          </a:p>
        </p:txBody>
      </p:sp>
      <p:sp>
        <p:nvSpPr>
          <p:cNvPr id="8" name="Text Placeholder 3">
            <a:extLst>
              <a:ext uri="{FF2B5EF4-FFF2-40B4-BE49-F238E27FC236}">
                <a16:creationId xmlns:a16="http://schemas.microsoft.com/office/drawing/2014/main" id="{A148CD26-E9B3-3530-5270-6B4CAFBD308F}"/>
              </a:ext>
            </a:extLst>
          </p:cNvPr>
          <p:cNvSpPr txBox="1">
            <a:spLocks/>
          </p:cNvSpPr>
          <p:nvPr/>
        </p:nvSpPr>
        <p:spPr>
          <a:xfrm>
            <a:off x="1226009" y="2574971"/>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American-Made Overview</a:t>
            </a:r>
          </a:p>
        </p:txBody>
      </p:sp>
      <p:sp>
        <p:nvSpPr>
          <p:cNvPr id="12" name="Text Placeholder 3">
            <a:extLst>
              <a:ext uri="{FF2B5EF4-FFF2-40B4-BE49-F238E27FC236}">
                <a16:creationId xmlns:a16="http://schemas.microsoft.com/office/drawing/2014/main" id="{3E13E87C-8BAC-1FDF-0452-21DCCC3C2DEC}"/>
              </a:ext>
            </a:extLst>
          </p:cNvPr>
          <p:cNvSpPr txBox="1">
            <a:spLocks/>
          </p:cNvSpPr>
          <p:nvPr/>
        </p:nvSpPr>
        <p:spPr>
          <a:xfrm>
            <a:off x="1226009" y="3136441"/>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2">
            <a:extLst>
              <a:ext uri="{FF2B5EF4-FFF2-40B4-BE49-F238E27FC236}">
                <a16:creationId xmlns:a16="http://schemas.microsoft.com/office/drawing/2014/main" id="{033718FF-8CD0-9DC2-34F1-60BD0A91497B}"/>
              </a:ext>
            </a:extLst>
          </p:cNvPr>
          <p:cNvSpPr txBox="1">
            <a:spLocks/>
          </p:cNvSpPr>
          <p:nvPr/>
        </p:nvSpPr>
        <p:spPr>
          <a:xfrm>
            <a:off x="609601" y="3136442"/>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4</a:t>
            </a:r>
          </a:p>
        </p:txBody>
      </p:sp>
      <p:sp>
        <p:nvSpPr>
          <p:cNvPr id="14" name="Text Placeholder 3">
            <a:extLst>
              <a:ext uri="{FF2B5EF4-FFF2-40B4-BE49-F238E27FC236}">
                <a16:creationId xmlns:a16="http://schemas.microsoft.com/office/drawing/2014/main" id="{EA7AD9C6-6366-27E3-AD13-1005F1F357ED}"/>
              </a:ext>
            </a:extLst>
          </p:cNvPr>
          <p:cNvSpPr txBox="1">
            <a:spLocks/>
          </p:cNvSpPr>
          <p:nvPr/>
        </p:nvSpPr>
        <p:spPr>
          <a:xfrm>
            <a:off x="1226009" y="3136441"/>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Digitizing Utilities Round 2 Overview</a:t>
            </a:r>
          </a:p>
        </p:txBody>
      </p:sp>
      <p:sp>
        <p:nvSpPr>
          <p:cNvPr id="15" name="Text Placeholder 2">
            <a:extLst>
              <a:ext uri="{FF2B5EF4-FFF2-40B4-BE49-F238E27FC236}">
                <a16:creationId xmlns:a16="http://schemas.microsoft.com/office/drawing/2014/main" id="{4A9792DB-3454-C664-131F-1F2761B2A6AB}"/>
              </a:ext>
            </a:extLst>
          </p:cNvPr>
          <p:cNvSpPr txBox="1">
            <a:spLocks/>
          </p:cNvSpPr>
          <p:nvPr/>
        </p:nvSpPr>
        <p:spPr>
          <a:xfrm>
            <a:off x="609601" y="3697912"/>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5</a:t>
            </a:r>
          </a:p>
        </p:txBody>
      </p:sp>
      <p:sp>
        <p:nvSpPr>
          <p:cNvPr id="16" name="Text Placeholder 3">
            <a:extLst>
              <a:ext uri="{FF2B5EF4-FFF2-40B4-BE49-F238E27FC236}">
                <a16:creationId xmlns:a16="http://schemas.microsoft.com/office/drawing/2014/main" id="{E8B8B561-9FCB-9327-F94C-E1C73EB43169}"/>
              </a:ext>
            </a:extLst>
          </p:cNvPr>
          <p:cNvSpPr txBox="1">
            <a:spLocks/>
          </p:cNvSpPr>
          <p:nvPr/>
        </p:nvSpPr>
        <p:spPr>
          <a:xfrm>
            <a:off x="1226009" y="3697911"/>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Important Dates &amp; Events</a:t>
            </a:r>
          </a:p>
        </p:txBody>
      </p:sp>
      <p:sp>
        <p:nvSpPr>
          <p:cNvPr id="17" name="Text Placeholder 2">
            <a:extLst>
              <a:ext uri="{FF2B5EF4-FFF2-40B4-BE49-F238E27FC236}">
                <a16:creationId xmlns:a16="http://schemas.microsoft.com/office/drawing/2014/main" id="{340553D5-BA0D-4949-1521-CB3054603549}"/>
              </a:ext>
            </a:extLst>
          </p:cNvPr>
          <p:cNvSpPr txBox="1">
            <a:spLocks/>
          </p:cNvSpPr>
          <p:nvPr/>
        </p:nvSpPr>
        <p:spPr>
          <a:xfrm>
            <a:off x="609601" y="4271747"/>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6</a:t>
            </a:r>
          </a:p>
        </p:txBody>
      </p:sp>
      <p:sp>
        <p:nvSpPr>
          <p:cNvPr id="18" name="Text Placeholder 3">
            <a:extLst>
              <a:ext uri="{FF2B5EF4-FFF2-40B4-BE49-F238E27FC236}">
                <a16:creationId xmlns:a16="http://schemas.microsoft.com/office/drawing/2014/main" id="{0B048617-96FE-7630-9862-F5AF920FBBE8}"/>
              </a:ext>
            </a:extLst>
          </p:cNvPr>
          <p:cNvSpPr txBox="1">
            <a:spLocks/>
          </p:cNvSpPr>
          <p:nvPr/>
        </p:nvSpPr>
        <p:spPr>
          <a:xfrm>
            <a:off x="1226009" y="4271746"/>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Submitting to the Prize</a:t>
            </a:r>
          </a:p>
        </p:txBody>
      </p:sp>
      <p:sp>
        <p:nvSpPr>
          <p:cNvPr id="19" name="Text Placeholder 2">
            <a:extLst>
              <a:ext uri="{FF2B5EF4-FFF2-40B4-BE49-F238E27FC236}">
                <a16:creationId xmlns:a16="http://schemas.microsoft.com/office/drawing/2014/main" id="{86F535DA-F42B-D19A-6E92-69A1F01DC1C6}"/>
              </a:ext>
            </a:extLst>
          </p:cNvPr>
          <p:cNvSpPr txBox="1">
            <a:spLocks/>
          </p:cNvSpPr>
          <p:nvPr/>
        </p:nvSpPr>
        <p:spPr>
          <a:xfrm>
            <a:off x="609601" y="4833217"/>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7</a:t>
            </a:r>
          </a:p>
        </p:txBody>
      </p:sp>
      <p:sp>
        <p:nvSpPr>
          <p:cNvPr id="20" name="Text Placeholder 3">
            <a:extLst>
              <a:ext uri="{FF2B5EF4-FFF2-40B4-BE49-F238E27FC236}">
                <a16:creationId xmlns:a16="http://schemas.microsoft.com/office/drawing/2014/main" id="{D42A5A64-C2E3-D8F4-4F67-66262F4D4528}"/>
              </a:ext>
            </a:extLst>
          </p:cNvPr>
          <p:cNvSpPr txBox="1">
            <a:spLocks/>
          </p:cNvSpPr>
          <p:nvPr/>
        </p:nvSpPr>
        <p:spPr>
          <a:xfrm>
            <a:off x="1226009" y="4833216"/>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Utility Partner Support</a:t>
            </a:r>
          </a:p>
        </p:txBody>
      </p:sp>
      <p:sp>
        <p:nvSpPr>
          <p:cNvPr id="9" name="Text Placeholder 2">
            <a:extLst>
              <a:ext uri="{FF2B5EF4-FFF2-40B4-BE49-F238E27FC236}">
                <a16:creationId xmlns:a16="http://schemas.microsoft.com/office/drawing/2014/main" id="{7E8FF256-AC9F-F5A0-23B8-AE623833B857}"/>
              </a:ext>
            </a:extLst>
          </p:cNvPr>
          <p:cNvSpPr txBox="1">
            <a:spLocks/>
          </p:cNvSpPr>
          <p:nvPr/>
        </p:nvSpPr>
        <p:spPr>
          <a:xfrm>
            <a:off x="609599" y="5405969"/>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8</a:t>
            </a:r>
          </a:p>
        </p:txBody>
      </p:sp>
      <p:sp>
        <p:nvSpPr>
          <p:cNvPr id="10" name="Text Placeholder 3">
            <a:extLst>
              <a:ext uri="{FF2B5EF4-FFF2-40B4-BE49-F238E27FC236}">
                <a16:creationId xmlns:a16="http://schemas.microsoft.com/office/drawing/2014/main" id="{AFBE7E3E-F563-2089-FE9C-A1088AB2AA9D}"/>
              </a:ext>
            </a:extLst>
          </p:cNvPr>
          <p:cNvSpPr txBox="1">
            <a:spLocks/>
          </p:cNvSpPr>
          <p:nvPr/>
        </p:nvSpPr>
        <p:spPr>
          <a:xfrm>
            <a:off x="1226007" y="5405968"/>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Power Connectors</a:t>
            </a:r>
          </a:p>
          <a:p>
            <a:endParaRPr lang="en-US" dirty="0">
              <a:latin typeface="Franklin Gothic Book" panose="020B0503020102020204" pitchFamily="34" charset="0"/>
            </a:endParaRPr>
          </a:p>
        </p:txBody>
      </p:sp>
      <p:sp>
        <p:nvSpPr>
          <p:cNvPr id="11" name="Text Placeholder 2">
            <a:extLst>
              <a:ext uri="{FF2B5EF4-FFF2-40B4-BE49-F238E27FC236}">
                <a16:creationId xmlns:a16="http://schemas.microsoft.com/office/drawing/2014/main" id="{B41E1AED-1A3F-DB42-F8A4-EE6B66B5A293}"/>
              </a:ext>
            </a:extLst>
          </p:cNvPr>
          <p:cNvSpPr txBox="1">
            <a:spLocks/>
          </p:cNvSpPr>
          <p:nvPr/>
        </p:nvSpPr>
        <p:spPr>
          <a:xfrm>
            <a:off x="609599" y="5978721"/>
            <a:ext cx="569844" cy="519429"/>
          </a:xfrm>
          <a:prstGeom prst="rect">
            <a:avLst/>
          </a:prstGeom>
          <a:solidFill>
            <a:srgbClr val="FDCE15"/>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9</a:t>
            </a:r>
          </a:p>
        </p:txBody>
      </p:sp>
      <p:sp>
        <p:nvSpPr>
          <p:cNvPr id="21" name="Text Placeholder 3">
            <a:extLst>
              <a:ext uri="{FF2B5EF4-FFF2-40B4-BE49-F238E27FC236}">
                <a16:creationId xmlns:a16="http://schemas.microsoft.com/office/drawing/2014/main" id="{EDA8B56D-3490-1BD6-440E-455201468294}"/>
              </a:ext>
            </a:extLst>
          </p:cNvPr>
          <p:cNvSpPr txBox="1">
            <a:spLocks/>
          </p:cNvSpPr>
          <p:nvPr/>
        </p:nvSpPr>
        <p:spPr>
          <a:xfrm>
            <a:off x="1226007" y="5978720"/>
            <a:ext cx="10197364" cy="51943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panose="020B0503020102020204" pitchFamily="34" charset="0"/>
              </a:rPr>
              <a:t>Questions</a:t>
            </a:r>
          </a:p>
        </p:txBody>
      </p:sp>
    </p:spTree>
    <p:extLst>
      <p:ext uri="{BB962C8B-B14F-4D97-AF65-F5344CB8AC3E}">
        <p14:creationId xmlns:p14="http://schemas.microsoft.com/office/powerpoint/2010/main" val="328575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C90C50-E446-73FD-B144-450A057C009B}"/>
              </a:ext>
            </a:extLst>
          </p:cNvPr>
          <p:cNvSpPr>
            <a:spLocks noGrp="1"/>
          </p:cNvSpPr>
          <p:nvPr>
            <p:ph type="body" sz="quarter" idx="50"/>
          </p:nvPr>
        </p:nvSpPr>
        <p:spPr>
          <a:xfrm>
            <a:off x="5950226" y="1439731"/>
            <a:ext cx="5844209" cy="4783416"/>
          </a:xfrm>
        </p:spPr>
        <p:txBody>
          <a:bodyPr/>
          <a:lstStyle/>
          <a:p>
            <a:pPr algn="ctr">
              <a:spcBef>
                <a:spcPts val="0"/>
              </a:spcBef>
            </a:pPr>
            <a:r>
              <a:rPr lang="en-US" sz="2800" dirty="0">
                <a:solidFill>
                  <a:schemeClr val="dk1"/>
                </a:solidFill>
                <a:latin typeface="Franklin Gothic Book" panose="020B0503020102020204" pitchFamily="34" charset="0"/>
              </a:rPr>
              <a:t>Official Rules for the American-Made Digitizing Utilities Prize Round 2</a:t>
            </a:r>
          </a:p>
          <a:p>
            <a:pPr algn="ctr">
              <a:spcBef>
                <a:spcPts val="0"/>
              </a:spcBef>
            </a:pPr>
            <a:r>
              <a:rPr lang="en-US" sz="2800" dirty="0">
                <a:solidFill>
                  <a:schemeClr val="dk1"/>
                </a:solidFill>
                <a:latin typeface="Franklin Gothic Book" panose="020B0503020102020204" pitchFamily="34" charset="0"/>
              </a:rPr>
              <a:t>are available online! </a:t>
            </a:r>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endParaRPr lang="en-US" sz="1800" dirty="0">
              <a:solidFill>
                <a:schemeClr val="dk1"/>
              </a:solidFill>
              <a:latin typeface="Franklin Gothic Book" panose="020B0503020102020204" pitchFamily="34" charset="0"/>
            </a:endParaRPr>
          </a:p>
          <a:p>
            <a:r>
              <a:rPr lang="en-US" sz="1800" dirty="0">
                <a:solidFill>
                  <a:schemeClr val="dk1"/>
                </a:solidFill>
                <a:latin typeface="Franklin Gothic Book" panose="020B0503020102020204" pitchFamily="34" charset="0"/>
                <a:hlinkClick r:id="rId2"/>
              </a:rPr>
              <a:t>https://www.herox.com/DigitizingUtilitiesRound2/resource/1434</a:t>
            </a:r>
            <a:r>
              <a:rPr lang="en-US" sz="1800" dirty="0">
                <a:solidFill>
                  <a:schemeClr val="dk1"/>
                </a:solidFill>
                <a:latin typeface="Franklin Gothic Book" panose="020B0503020102020204" pitchFamily="34" charset="0"/>
              </a:rPr>
              <a:t> </a:t>
            </a:r>
          </a:p>
        </p:txBody>
      </p:sp>
      <p:sp>
        <p:nvSpPr>
          <p:cNvPr id="4" name="Title 3">
            <a:extLst>
              <a:ext uri="{FF2B5EF4-FFF2-40B4-BE49-F238E27FC236}">
                <a16:creationId xmlns:a16="http://schemas.microsoft.com/office/drawing/2014/main" id="{5C482B1C-10D0-57A6-0A69-A6600553F2FB}"/>
              </a:ext>
            </a:extLst>
          </p:cNvPr>
          <p:cNvSpPr>
            <a:spLocks noGrp="1"/>
          </p:cNvSpPr>
          <p:nvPr>
            <p:ph type="title"/>
          </p:nvPr>
        </p:nvSpPr>
        <p:spPr/>
        <p:txBody>
          <a:bodyPr/>
          <a:lstStyle/>
          <a:p>
            <a:pPr algn="ctr"/>
            <a:r>
              <a:rPr lang="en-US" b="1" dirty="0">
                <a:solidFill>
                  <a:schemeClr val="tx2"/>
                </a:solidFill>
                <a:latin typeface="Franklin Gothic Book" panose="020B0503020102020204" pitchFamily="34" charset="0"/>
              </a:rPr>
              <a:t>Read the Rules!</a:t>
            </a:r>
          </a:p>
        </p:txBody>
      </p:sp>
      <p:pic>
        <p:nvPicPr>
          <p:cNvPr id="7" name="Picture Placeholder 6" descr="A person looking at a blue background&#10;&#10;Description automatically generated">
            <a:extLst>
              <a:ext uri="{FF2B5EF4-FFF2-40B4-BE49-F238E27FC236}">
                <a16:creationId xmlns:a16="http://schemas.microsoft.com/office/drawing/2014/main" id="{A822D4B3-9A90-F57A-A29E-FD321E41BD91}"/>
              </a:ext>
            </a:extLst>
          </p:cNvPr>
          <p:cNvPicPr>
            <a:picLocks noGrp="1" noChangeAspect="1"/>
          </p:cNvPicPr>
          <p:nvPr>
            <p:ph type="pic" sz="quarter" idx="49"/>
          </p:nvPr>
        </p:nvPicPr>
        <p:blipFill rotWithShape="1">
          <a:blip r:embed="rId3"/>
          <a:srcRect t="1100" r="1221" b="1100"/>
          <a:stretch/>
        </p:blipFill>
        <p:spPr>
          <a:xfrm>
            <a:off x="0" y="0"/>
            <a:ext cx="5537200" cy="6858000"/>
          </a:xfrm>
        </p:spPr>
      </p:pic>
    </p:spTree>
    <p:extLst>
      <p:ext uri="{BB962C8B-B14F-4D97-AF65-F5344CB8AC3E}">
        <p14:creationId xmlns:p14="http://schemas.microsoft.com/office/powerpoint/2010/main" val="357105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036C-46A2-00A8-E8AB-73F078B7A560}"/>
              </a:ext>
            </a:extLst>
          </p:cNvPr>
          <p:cNvSpPr>
            <a:spLocks noGrp="1"/>
          </p:cNvSpPr>
          <p:nvPr>
            <p:ph type="title"/>
          </p:nvPr>
        </p:nvSpPr>
        <p:spPr/>
        <p:txBody>
          <a:bodyPr/>
          <a:lstStyle/>
          <a:p>
            <a:r>
              <a:rPr lang="en-US" b="1" dirty="0">
                <a:solidFill>
                  <a:schemeClr val="tx2"/>
                </a:solidFill>
                <a:latin typeface="Franklin Gothic Book" panose="020B0503020102020204" pitchFamily="34" charset="0"/>
              </a:rPr>
              <a:t>Plan Phase Submission</a:t>
            </a:r>
            <a:endParaRPr lang="en-US" dirty="0"/>
          </a:p>
        </p:txBody>
      </p:sp>
      <p:sp>
        <p:nvSpPr>
          <p:cNvPr id="3" name="Text Placeholder 2">
            <a:extLst>
              <a:ext uri="{FF2B5EF4-FFF2-40B4-BE49-F238E27FC236}">
                <a16:creationId xmlns:a16="http://schemas.microsoft.com/office/drawing/2014/main" id="{1496336B-784B-FBAE-E5D9-B43C1F8AC50B}"/>
              </a:ext>
            </a:extLst>
          </p:cNvPr>
          <p:cNvSpPr>
            <a:spLocks noGrp="1"/>
          </p:cNvSpPr>
          <p:nvPr>
            <p:ph type="body" sz="quarter" idx="10"/>
          </p:nvPr>
        </p:nvSpPr>
        <p:spPr/>
        <p:txBody>
          <a:bodyPr>
            <a:normAutofit/>
          </a:bodyPr>
          <a:lstStyle/>
          <a:p>
            <a:pPr marL="156630" indent="0">
              <a:buNone/>
            </a:pPr>
            <a:r>
              <a:rPr lang="en-US" sz="2800" b="1" dirty="0">
                <a:latin typeface="Franklin Gothic Book" panose="020B0503020102020204" pitchFamily="34" charset="0"/>
              </a:rPr>
              <a:t>What to submit:</a:t>
            </a:r>
          </a:p>
          <a:p>
            <a:pPr marL="1432961" lvl="2" indent="-514350">
              <a:lnSpc>
                <a:spcPct val="150000"/>
              </a:lnSpc>
              <a:buFont typeface="+mj-lt"/>
              <a:buAutoNum type="arabicPeriod"/>
            </a:pPr>
            <a:r>
              <a:rPr lang="en-US" sz="2800" dirty="0">
                <a:latin typeface="Franklin Gothic Book" panose="020B0503020102020204" pitchFamily="34" charset="0"/>
              </a:rPr>
              <a:t>90-second video (public)</a:t>
            </a:r>
          </a:p>
          <a:p>
            <a:pPr marL="1432961" lvl="2" indent="-514350">
              <a:lnSpc>
                <a:spcPct val="150000"/>
              </a:lnSpc>
              <a:buFont typeface="+mj-lt"/>
              <a:buAutoNum type="arabicPeriod"/>
            </a:pPr>
            <a:r>
              <a:rPr lang="en-US" sz="2800" dirty="0">
                <a:latin typeface="Franklin Gothic Book" panose="020B0503020102020204" pitchFamily="34" charset="0"/>
              </a:rPr>
              <a:t>Cover page</a:t>
            </a:r>
          </a:p>
          <a:p>
            <a:pPr marL="1432961" lvl="2" indent="-514350">
              <a:lnSpc>
                <a:spcPct val="150000"/>
              </a:lnSpc>
              <a:buFont typeface="+mj-lt"/>
              <a:buAutoNum type="arabicPeriod"/>
            </a:pPr>
            <a:r>
              <a:rPr lang="en-US" sz="2800" dirty="0">
                <a:latin typeface="Franklin Gothic Book" panose="020B0503020102020204" pitchFamily="34" charset="0"/>
              </a:rPr>
              <a:t>Narrative that answers four questions</a:t>
            </a:r>
          </a:p>
          <a:p>
            <a:pPr marL="1432961" lvl="2" indent="-514350">
              <a:lnSpc>
                <a:spcPct val="150000"/>
              </a:lnSpc>
              <a:buFont typeface="+mj-lt"/>
              <a:buAutoNum type="arabicPeriod"/>
            </a:pPr>
            <a:r>
              <a:rPr lang="en-US" sz="2800" dirty="0">
                <a:latin typeface="Franklin Gothic Book" panose="020B0503020102020204" pitchFamily="34" charset="0"/>
              </a:rPr>
              <a:t>One summary PowerPoint slide (public)</a:t>
            </a:r>
          </a:p>
          <a:p>
            <a:pPr marL="1432961" lvl="2" indent="-514350">
              <a:lnSpc>
                <a:spcPct val="150000"/>
              </a:lnSpc>
              <a:buFont typeface="+mj-lt"/>
              <a:buAutoNum type="arabicPeriod"/>
            </a:pPr>
            <a:r>
              <a:rPr lang="en-US" sz="2800" dirty="0">
                <a:latin typeface="Franklin Gothic Book" panose="020B0503020102020204" pitchFamily="34" charset="0"/>
              </a:rPr>
              <a:t>Required letters of commitment or support from utility partner</a:t>
            </a:r>
          </a:p>
        </p:txBody>
      </p:sp>
      <p:cxnSp>
        <p:nvCxnSpPr>
          <p:cNvPr id="4" name="Straight Connector 3">
            <a:extLst>
              <a:ext uri="{FF2B5EF4-FFF2-40B4-BE49-F238E27FC236}">
                <a16:creationId xmlns:a16="http://schemas.microsoft.com/office/drawing/2014/main" id="{A3C6FAB9-B58D-BACA-202C-43BF8C97840A}"/>
              </a:ext>
            </a:extLst>
          </p:cNvPr>
          <p:cNvCxnSpPr>
            <a:cxnSpLocks/>
          </p:cNvCxnSpPr>
          <p:nvPr/>
        </p:nvCxnSpPr>
        <p:spPr>
          <a:xfrm flipH="1">
            <a:off x="713679" y="962820"/>
            <a:ext cx="5675971"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62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1241-9DFA-4350-4625-BA58E585C2E1}"/>
              </a:ext>
            </a:extLst>
          </p:cNvPr>
          <p:cNvSpPr>
            <a:spLocks noGrp="1"/>
          </p:cNvSpPr>
          <p:nvPr>
            <p:ph type="title"/>
          </p:nvPr>
        </p:nvSpPr>
        <p:spPr/>
        <p:txBody>
          <a:bodyPr/>
          <a:lstStyle/>
          <a:p>
            <a:r>
              <a:rPr lang="en-US" b="1" dirty="0">
                <a:solidFill>
                  <a:schemeClr val="tx2"/>
                </a:solidFill>
                <a:latin typeface="Franklin Gothic Book" panose="020B0503020102020204" pitchFamily="34" charset="0"/>
              </a:rPr>
              <a:t>Online Public Video</a:t>
            </a:r>
            <a:endParaRPr lang="en-US" dirty="0"/>
          </a:p>
        </p:txBody>
      </p:sp>
      <p:sp>
        <p:nvSpPr>
          <p:cNvPr id="3" name="Text Placeholder 2">
            <a:extLst>
              <a:ext uri="{FF2B5EF4-FFF2-40B4-BE49-F238E27FC236}">
                <a16:creationId xmlns:a16="http://schemas.microsoft.com/office/drawing/2014/main" id="{4E1B79FC-C18E-F6E6-4B93-F7025A3ECB90}"/>
              </a:ext>
            </a:extLst>
          </p:cNvPr>
          <p:cNvSpPr>
            <a:spLocks noGrp="1"/>
          </p:cNvSpPr>
          <p:nvPr>
            <p:ph type="body" sz="quarter" idx="10"/>
          </p:nvPr>
        </p:nvSpPr>
        <p:spPr>
          <a:xfrm>
            <a:off x="609602" y="1499810"/>
            <a:ext cx="7731159" cy="4829025"/>
          </a:xfrm>
        </p:spPr>
        <p:txBody>
          <a:bodyPr>
            <a:normAutofit/>
          </a:bodyPr>
          <a:lstStyle/>
          <a:p>
            <a:r>
              <a:rPr lang="en-US" sz="2400" dirty="0">
                <a:latin typeface="Franklin Gothic Book" panose="020B0503020102020204" pitchFamily="34" charset="0"/>
              </a:rPr>
              <a:t>Suggested content for 90-second video:</a:t>
            </a:r>
          </a:p>
          <a:p>
            <a:pPr lvl="1"/>
            <a:r>
              <a:rPr lang="en-US" sz="2000" dirty="0">
                <a:solidFill>
                  <a:srgbClr val="161616"/>
                </a:solidFill>
                <a:effectLst/>
                <a:latin typeface="Franklin Gothic Book" panose="020B0503020102020204" pitchFamily="34" charset="0"/>
              </a:rPr>
              <a:t>Describe your team and how it is uniquely qualified to solve the selected utility’s problems. </a:t>
            </a:r>
            <a:endParaRPr lang="en-US" sz="2000" dirty="0">
              <a:solidFill>
                <a:srgbClr val="161616"/>
              </a:solidFill>
              <a:latin typeface="Franklin Gothic Book" panose="020B0503020102020204" pitchFamily="34" charset="0"/>
            </a:endParaRPr>
          </a:p>
          <a:p>
            <a:pPr lvl="1"/>
            <a:r>
              <a:rPr lang="en-US" sz="2000" dirty="0">
                <a:solidFill>
                  <a:srgbClr val="161616"/>
                </a:solidFill>
                <a:effectLst/>
                <a:latin typeface="Franklin Gothic Book" panose="020B0503020102020204" pitchFamily="34" charset="0"/>
              </a:rPr>
              <a:t>Describe your proposed solution and why it is the best approach to the utility’s problem. </a:t>
            </a:r>
          </a:p>
          <a:p>
            <a:r>
              <a:rPr lang="en-US" sz="2400" dirty="0">
                <a:solidFill>
                  <a:srgbClr val="161616"/>
                </a:solidFill>
                <a:effectLst/>
                <a:latin typeface="Franklin Gothic Book" panose="020B0503020102020204" pitchFamily="34" charset="0"/>
              </a:rPr>
              <a:t>Judges will be evaluating for similar content.</a:t>
            </a:r>
            <a:endParaRPr lang="en-US" sz="2400" dirty="0">
              <a:latin typeface="Franklin Gothic Book" panose="020B0503020102020204" pitchFamily="34" charset="0"/>
            </a:endParaRPr>
          </a:p>
          <a:p>
            <a:pPr lvl="1"/>
            <a:r>
              <a:rPr lang="en-US" sz="2000" dirty="0">
                <a:solidFill>
                  <a:srgbClr val="161616"/>
                </a:solidFill>
                <a:effectLst/>
                <a:latin typeface="Franklin Gothic Book" panose="020B0503020102020204" pitchFamily="34" charset="0"/>
              </a:rPr>
              <a:t>While there are no specific scoring criteria for the video, it will be evaluated as part of the entire submission package. The video serves as a first introduction of your team and solution to the reviewers.</a:t>
            </a:r>
            <a:endParaRPr lang="en-US" sz="2000" dirty="0">
              <a:effectLst/>
              <a:latin typeface="Franklin Gothic Book" panose="020B0503020102020204" pitchFamily="34" charset="0"/>
            </a:endParaRPr>
          </a:p>
        </p:txBody>
      </p:sp>
      <p:cxnSp>
        <p:nvCxnSpPr>
          <p:cNvPr id="6" name="Straight Connector 5">
            <a:extLst>
              <a:ext uri="{FF2B5EF4-FFF2-40B4-BE49-F238E27FC236}">
                <a16:creationId xmlns:a16="http://schemas.microsoft.com/office/drawing/2014/main" id="{492658E9-DE0D-51EB-80DA-278BF6DD4D28}"/>
              </a:ext>
            </a:extLst>
          </p:cNvPr>
          <p:cNvCxnSpPr>
            <a:cxnSpLocks/>
          </p:cNvCxnSpPr>
          <p:nvPr/>
        </p:nvCxnSpPr>
        <p:spPr>
          <a:xfrm flipH="1">
            <a:off x="713679" y="962820"/>
            <a:ext cx="4760021"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yellow sign with black text&#10;&#10;Description automatically generated">
            <a:extLst>
              <a:ext uri="{FF2B5EF4-FFF2-40B4-BE49-F238E27FC236}">
                <a16:creationId xmlns:a16="http://schemas.microsoft.com/office/drawing/2014/main" id="{AC66D504-A732-9D51-01A5-C5244CD8CF39}"/>
              </a:ext>
            </a:extLst>
          </p:cNvPr>
          <p:cNvPicPr>
            <a:picLocks noChangeAspect="1"/>
          </p:cNvPicPr>
          <p:nvPr/>
        </p:nvPicPr>
        <p:blipFill>
          <a:blip r:embed="rId2"/>
          <a:stretch>
            <a:fillRect/>
          </a:stretch>
        </p:blipFill>
        <p:spPr>
          <a:xfrm>
            <a:off x="8340761" y="3211022"/>
            <a:ext cx="3655975" cy="2501900"/>
          </a:xfrm>
          <a:prstGeom prst="rect">
            <a:avLst/>
          </a:prstGeom>
        </p:spPr>
      </p:pic>
      <p:pic>
        <p:nvPicPr>
          <p:cNvPr id="8" name="Picture 7" descr="A blue play button in a circle&#10;&#10;Description automatically generated">
            <a:extLst>
              <a:ext uri="{FF2B5EF4-FFF2-40B4-BE49-F238E27FC236}">
                <a16:creationId xmlns:a16="http://schemas.microsoft.com/office/drawing/2014/main" id="{492ED4D7-DDD2-C91B-79A7-D0F0C2CF7AD3}"/>
              </a:ext>
            </a:extLst>
          </p:cNvPr>
          <p:cNvPicPr>
            <a:picLocks noChangeAspect="1"/>
          </p:cNvPicPr>
          <p:nvPr/>
        </p:nvPicPr>
        <p:blipFill>
          <a:blip r:embed="rId3"/>
          <a:stretch>
            <a:fillRect/>
          </a:stretch>
        </p:blipFill>
        <p:spPr>
          <a:xfrm>
            <a:off x="9176910" y="962820"/>
            <a:ext cx="1983679" cy="1957917"/>
          </a:xfrm>
          <a:prstGeom prst="rect">
            <a:avLst/>
          </a:prstGeom>
        </p:spPr>
      </p:pic>
    </p:spTree>
    <p:extLst>
      <p:ext uri="{BB962C8B-B14F-4D97-AF65-F5344CB8AC3E}">
        <p14:creationId xmlns:p14="http://schemas.microsoft.com/office/powerpoint/2010/main" val="71359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1241-9DFA-4350-4625-BA58E585C2E1}"/>
              </a:ext>
            </a:extLst>
          </p:cNvPr>
          <p:cNvSpPr>
            <a:spLocks noGrp="1"/>
          </p:cNvSpPr>
          <p:nvPr>
            <p:ph type="title"/>
          </p:nvPr>
        </p:nvSpPr>
        <p:spPr/>
        <p:txBody>
          <a:bodyPr/>
          <a:lstStyle/>
          <a:p>
            <a:r>
              <a:rPr lang="en-US" b="1" dirty="0">
                <a:solidFill>
                  <a:schemeClr val="tx2"/>
                </a:solidFill>
                <a:latin typeface="Franklin Gothic Book" panose="020B0503020102020204" pitchFamily="34" charset="0"/>
              </a:rPr>
              <a:t>Narrative</a:t>
            </a:r>
            <a:endParaRPr lang="en-US" dirty="0"/>
          </a:p>
        </p:txBody>
      </p:sp>
      <p:sp>
        <p:nvSpPr>
          <p:cNvPr id="3" name="Text Placeholder 2">
            <a:extLst>
              <a:ext uri="{FF2B5EF4-FFF2-40B4-BE49-F238E27FC236}">
                <a16:creationId xmlns:a16="http://schemas.microsoft.com/office/drawing/2014/main" id="{4E1B79FC-C18E-F6E6-4B93-F7025A3ECB90}"/>
              </a:ext>
            </a:extLst>
          </p:cNvPr>
          <p:cNvSpPr>
            <a:spLocks noGrp="1"/>
          </p:cNvSpPr>
          <p:nvPr>
            <p:ph type="body" sz="quarter" idx="10"/>
          </p:nvPr>
        </p:nvSpPr>
        <p:spPr>
          <a:xfrm>
            <a:off x="609603" y="1499810"/>
            <a:ext cx="5780047" cy="4829025"/>
          </a:xfrm>
        </p:spPr>
        <p:txBody>
          <a:bodyPr>
            <a:normAutofit/>
          </a:bodyPr>
          <a:lstStyle/>
          <a:p>
            <a:pPr marL="156630" indent="0">
              <a:buNone/>
            </a:pPr>
            <a:r>
              <a:rPr lang="en-US" sz="2400" dirty="0">
                <a:effectLst/>
                <a:latin typeface="Franklin Gothic Book" panose="020B0503020102020204" pitchFamily="34" charset="0"/>
              </a:rPr>
              <a:t>1. Team</a:t>
            </a:r>
          </a:p>
          <a:p>
            <a:pPr marL="156630" indent="0">
              <a:buNone/>
            </a:pPr>
            <a:r>
              <a:rPr lang="en-US" sz="2000" i="1" dirty="0">
                <a:solidFill>
                  <a:srgbClr val="2D5193"/>
                </a:solidFill>
                <a:effectLst/>
                <a:latin typeface="Franklin Gothic Book" panose="020B0503020102020204" pitchFamily="34" charset="0"/>
              </a:rPr>
              <a:t>What is your team’s past experience providing solutions for this or related problems? </a:t>
            </a:r>
            <a:endParaRPr lang="en-US" sz="2400" dirty="0">
              <a:effectLst/>
              <a:latin typeface="Franklin Gothic Book" panose="020B0503020102020204" pitchFamily="34" charset="0"/>
            </a:endParaRPr>
          </a:p>
          <a:p>
            <a:pPr marL="156630" indent="0">
              <a:buNone/>
            </a:pPr>
            <a:r>
              <a:rPr lang="en-US" sz="2400" dirty="0">
                <a:latin typeface="Franklin Gothic Book" panose="020B0503020102020204" pitchFamily="34" charset="0"/>
              </a:rPr>
              <a:t>2. Solution</a:t>
            </a:r>
          </a:p>
          <a:p>
            <a:pPr marL="156630" indent="0">
              <a:buNone/>
            </a:pPr>
            <a:r>
              <a:rPr lang="en-US" sz="2000" i="1" dirty="0">
                <a:solidFill>
                  <a:srgbClr val="2D5193"/>
                </a:solidFill>
                <a:effectLst/>
                <a:latin typeface="Franklin Gothic Book" panose="020B0503020102020204" pitchFamily="34" charset="0"/>
              </a:rPr>
              <a:t>What is your solution to the problem? </a:t>
            </a:r>
            <a:endParaRPr lang="en-US" sz="1600" dirty="0">
              <a:effectLst/>
              <a:latin typeface="Franklin Gothic Book" panose="020B0503020102020204" pitchFamily="34" charset="0"/>
            </a:endParaRPr>
          </a:p>
          <a:p>
            <a:pPr marL="156630" indent="0">
              <a:buNone/>
            </a:pPr>
            <a:r>
              <a:rPr lang="en-US" sz="2400" dirty="0">
                <a:effectLst/>
                <a:latin typeface="Franklin Gothic Book" panose="020B0503020102020204" pitchFamily="34" charset="0"/>
              </a:rPr>
              <a:t>3. Goals</a:t>
            </a:r>
          </a:p>
          <a:p>
            <a:pPr marL="156630" indent="0">
              <a:buNone/>
            </a:pPr>
            <a:r>
              <a:rPr lang="en-US" sz="2000" i="1" dirty="0">
                <a:solidFill>
                  <a:srgbClr val="2D5193"/>
                </a:solidFill>
                <a:effectLst/>
                <a:latin typeface="Franklin Gothic Book" panose="020B0503020102020204" pitchFamily="34" charset="0"/>
              </a:rPr>
              <a:t>What are the goals you are aiming to achieve during the Progress Phase?</a:t>
            </a:r>
            <a:endParaRPr lang="en-US" sz="2400" dirty="0">
              <a:effectLst/>
              <a:latin typeface="Franklin Gothic Book" panose="020B0503020102020204" pitchFamily="34" charset="0"/>
            </a:endParaRPr>
          </a:p>
        </p:txBody>
      </p:sp>
      <p:cxnSp>
        <p:nvCxnSpPr>
          <p:cNvPr id="6" name="Straight Connector 5">
            <a:extLst>
              <a:ext uri="{FF2B5EF4-FFF2-40B4-BE49-F238E27FC236}">
                <a16:creationId xmlns:a16="http://schemas.microsoft.com/office/drawing/2014/main" id="{492658E9-DE0D-51EB-80DA-278BF6DD4D28}"/>
              </a:ext>
            </a:extLst>
          </p:cNvPr>
          <p:cNvCxnSpPr>
            <a:cxnSpLocks/>
          </p:cNvCxnSpPr>
          <p:nvPr/>
        </p:nvCxnSpPr>
        <p:spPr>
          <a:xfrm flipH="1">
            <a:off x="713679" y="962820"/>
            <a:ext cx="2296221"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2">
            <a:extLst>
              <a:ext uri="{FF2B5EF4-FFF2-40B4-BE49-F238E27FC236}">
                <a16:creationId xmlns:a16="http://schemas.microsoft.com/office/drawing/2014/main" id="{DC0BFD51-DEA6-CD48-F5FA-E5B1B6450926}"/>
              </a:ext>
            </a:extLst>
          </p:cNvPr>
          <p:cNvSpPr txBox="1">
            <a:spLocks/>
          </p:cNvSpPr>
          <p:nvPr/>
        </p:nvSpPr>
        <p:spPr>
          <a:xfrm>
            <a:off x="6388103" y="1499810"/>
            <a:ext cx="5780047" cy="4829025"/>
          </a:xfrm>
          <a:prstGeom prst="rect">
            <a:avLst/>
          </a:prstGeom>
        </p:spPr>
        <p:txBody>
          <a:bodyPr vert="horz" lIns="91440" tIns="45720" rIns="91440" bIns="45720" rtlCol="0">
            <a:normAutofit/>
          </a:bodyPr>
          <a:lstStyle>
            <a:lvl1pPr marL="457189" indent="-300559" algn="l" defTabSz="914400" rtl="0" eaLnBrk="1" latinLnBrk="0" hangingPunct="1">
              <a:lnSpc>
                <a:spcPct val="90000"/>
              </a:lnSpc>
              <a:spcBef>
                <a:spcPts val="1000"/>
              </a:spcBef>
              <a:buFont typeface="Arial" panose="020B0604020202020204" pitchFamily="34" charset="0"/>
              <a:buChar char="•"/>
              <a:tabLst/>
              <a:defRPr sz="2667" kern="1200">
                <a:solidFill>
                  <a:schemeClr val="tx1">
                    <a:lumMod val="50000"/>
                  </a:schemeClr>
                </a:solidFill>
                <a:latin typeface="+mn-lt"/>
                <a:ea typeface="+mn-ea"/>
                <a:cs typeface="+mn-cs"/>
              </a:defRPr>
            </a:lvl1pPr>
            <a:lvl2pPr marL="838179" indent="-378875" algn="l" defTabSz="914400" rtl="0" eaLnBrk="1" latinLnBrk="0" hangingPunct="1">
              <a:lnSpc>
                <a:spcPct val="90000"/>
              </a:lnSpc>
              <a:spcBef>
                <a:spcPts val="500"/>
              </a:spcBef>
              <a:buFont typeface="Arial" panose="020B0604020202020204" pitchFamily="34" charset="0"/>
              <a:buChar char="•"/>
              <a:tabLst/>
              <a:defRPr sz="2667" kern="1200">
                <a:solidFill>
                  <a:schemeClr val="tx1">
                    <a:lumMod val="50000"/>
                  </a:schemeClr>
                </a:solidFill>
                <a:latin typeface="+mn-lt"/>
                <a:ea typeface="+mn-ea"/>
                <a:cs typeface="+mn-cs"/>
              </a:defRPr>
            </a:lvl2pPr>
            <a:lvl3pPr marL="1219170" indent="-315376" algn="l" defTabSz="914400" rtl="0" eaLnBrk="1" latinLnBrk="0" hangingPunct="1">
              <a:lnSpc>
                <a:spcPct val="90000"/>
              </a:lnSpc>
              <a:spcBef>
                <a:spcPts val="500"/>
              </a:spcBef>
              <a:buFont typeface="Arial" panose="020B0604020202020204" pitchFamily="34" charset="0"/>
              <a:buChar char="•"/>
              <a:tabLst/>
              <a:defRPr sz="2667" kern="1200">
                <a:solidFill>
                  <a:schemeClr val="tx1">
                    <a:lumMod val="50000"/>
                  </a:schemeClr>
                </a:solidFill>
                <a:latin typeface="+mn-lt"/>
                <a:ea typeface="+mn-ea"/>
                <a:cs typeface="+mn-cs"/>
              </a:defRPr>
            </a:lvl3pPr>
            <a:lvl4pPr marL="1534546" indent="-302676" algn="l" defTabSz="914400" rtl="0" eaLnBrk="1" latinLnBrk="0" hangingPunct="1">
              <a:lnSpc>
                <a:spcPct val="90000"/>
              </a:lnSpc>
              <a:spcBef>
                <a:spcPts val="500"/>
              </a:spcBef>
              <a:buFont typeface="Arial" panose="020B0604020202020204" pitchFamily="34" charset="0"/>
              <a:buChar char="•"/>
              <a:tabLst/>
              <a:defRPr sz="2667" kern="1200">
                <a:solidFill>
                  <a:schemeClr val="tx1">
                    <a:lumMod val="50000"/>
                  </a:schemeClr>
                </a:solidFill>
                <a:latin typeface="+mn-lt"/>
                <a:ea typeface="+mn-ea"/>
                <a:cs typeface="+mn-cs"/>
              </a:defRPr>
            </a:lvl4pPr>
            <a:lvl5pPr marL="1915536" indent="-302676" algn="l" defTabSz="914400" rtl="0" eaLnBrk="1" latinLnBrk="0" hangingPunct="1">
              <a:lnSpc>
                <a:spcPct val="90000"/>
              </a:lnSpc>
              <a:spcBef>
                <a:spcPts val="500"/>
              </a:spcBef>
              <a:buFont typeface="Arial" panose="020B0604020202020204" pitchFamily="34" charset="0"/>
              <a:buChar char="•"/>
              <a:tabLst/>
              <a:defRPr sz="2667"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30" indent="0">
              <a:buFont typeface="Arial" panose="020B0604020202020204" pitchFamily="34" charset="0"/>
              <a:buNone/>
            </a:pPr>
            <a:r>
              <a:rPr lang="en-US" sz="2400" dirty="0">
                <a:latin typeface="Franklin Gothic Book" panose="020B0503020102020204" pitchFamily="34" charset="0"/>
              </a:rPr>
              <a:t>4. Implementation Plan</a:t>
            </a:r>
          </a:p>
          <a:p>
            <a:pPr marL="156630" indent="0">
              <a:buFont typeface="Arial" panose="020B0604020202020204" pitchFamily="34" charset="0"/>
              <a:buNone/>
            </a:pPr>
            <a:r>
              <a:rPr lang="en-US" sz="2000" i="1" dirty="0">
                <a:solidFill>
                  <a:srgbClr val="2D5193"/>
                </a:solidFill>
                <a:latin typeface="Franklin Gothic Book" panose="020B0503020102020204" pitchFamily="34" charset="0"/>
              </a:rPr>
              <a:t>How will you measure the success of your approach? </a:t>
            </a:r>
            <a:endParaRPr lang="en-US" sz="2400" i="1" dirty="0">
              <a:solidFill>
                <a:srgbClr val="2D5193"/>
              </a:solidFill>
              <a:latin typeface="Franklin Gothic Book" panose="020B0503020102020204" pitchFamily="34" charset="0"/>
            </a:endParaRPr>
          </a:p>
          <a:p>
            <a:pPr marL="156630" indent="0">
              <a:buFont typeface="Arial" panose="020B0604020202020204" pitchFamily="34" charset="0"/>
              <a:buNone/>
            </a:pPr>
            <a:r>
              <a:rPr lang="en-US" sz="2400" dirty="0">
                <a:latin typeface="Franklin Gothic Book" panose="020B0503020102020204" pitchFamily="34" charset="0"/>
              </a:rPr>
              <a:t>5. Both Tracks Submission</a:t>
            </a:r>
          </a:p>
          <a:p>
            <a:pPr marL="156630" indent="0">
              <a:buFont typeface="Arial" panose="020B0604020202020204" pitchFamily="34" charset="0"/>
              <a:buNone/>
            </a:pPr>
            <a:r>
              <a:rPr lang="en-US" sz="2000" i="1" dirty="0">
                <a:solidFill>
                  <a:srgbClr val="2D5193"/>
                </a:solidFill>
                <a:latin typeface="Franklin Gothic Book" panose="020B0503020102020204" pitchFamily="34" charset="0"/>
              </a:rPr>
              <a:t>How does your solution simultaneously address both the utility digitization/data challenge and utility cybersecurity challenge?</a:t>
            </a:r>
          </a:p>
        </p:txBody>
      </p:sp>
      <p:pic>
        <p:nvPicPr>
          <p:cNvPr id="9" name="Picture 8" descr="A yellow sign with black text&#10;&#10;Description automatically generated">
            <a:extLst>
              <a:ext uri="{FF2B5EF4-FFF2-40B4-BE49-F238E27FC236}">
                <a16:creationId xmlns:a16="http://schemas.microsoft.com/office/drawing/2014/main" id="{F7375C50-8D84-3B02-ECA6-1A4EF2E89AB5}"/>
              </a:ext>
            </a:extLst>
          </p:cNvPr>
          <p:cNvPicPr>
            <a:picLocks noChangeAspect="1"/>
          </p:cNvPicPr>
          <p:nvPr/>
        </p:nvPicPr>
        <p:blipFill>
          <a:blip r:embed="rId2"/>
          <a:stretch>
            <a:fillRect/>
          </a:stretch>
        </p:blipFill>
        <p:spPr>
          <a:xfrm>
            <a:off x="6585726" y="4038601"/>
            <a:ext cx="5384800" cy="2819399"/>
          </a:xfrm>
          <a:prstGeom prst="rect">
            <a:avLst/>
          </a:prstGeom>
        </p:spPr>
      </p:pic>
      <p:sp>
        <p:nvSpPr>
          <p:cNvPr id="10" name="Rectangle 9">
            <a:extLst>
              <a:ext uri="{FF2B5EF4-FFF2-40B4-BE49-F238E27FC236}">
                <a16:creationId xmlns:a16="http://schemas.microsoft.com/office/drawing/2014/main" id="{2899BF16-0E61-BA69-9EB3-08F1A9D4331F}"/>
              </a:ext>
            </a:extLst>
          </p:cNvPr>
          <p:cNvSpPr/>
          <p:nvPr/>
        </p:nvSpPr>
        <p:spPr>
          <a:xfrm>
            <a:off x="876300" y="4737100"/>
            <a:ext cx="4927598" cy="1371600"/>
          </a:xfrm>
          <a:prstGeom prst="rect">
            <a:avLst/>
          </a:prstGeom>
          <a:solidFill>
            <a:srgbClr val="053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Franklin Gothic Book" panose="020B0503020102020204" pitchFamily="34" charset="0"/>
              </a:rPr>
              <a:t>Word Limit: 2,500 words </a:t>
            </a:r>
          </a:p>
          <a:p>
            <a:pPr algn="ctr"/>
            <a:r>
              <a:rPr lang="en-US" sz="2000" dirty="0">
                <a:latin typeface="Franklin Gothic Book" panose="020B0503020102020204" pitchFamily="34" charset="0"/>
              </a:rPr>
              <a:t>(3,250 words if competing in both tracks)</a:t>
            </a:r>
          </a:p>
          <a:p>
            <a:pPr algn="ctr"/>
            <a:r>
              <a:rPr lang="en-US" sz="2000" dirty="0">
                <a:latin typeface="Franklin Gothic Book" panose="020B0503020102020204" pitchFamily="34" charset="0"/>
              </a:rPr>
              <a:t>Up to 5 supporting images, figures or graphs</a:t>
            </a:r>
          </a:p>
        </p:txBody>
      </p:sp>
    </p:spTree>
    <p:extLst>
      <p:ext uri="{BB962C8B-B14F-4D97-AF65-F5344CB8AC3E}">
        <p14:creationId xmlns:p14="http://schemas.microsoft.com/office/powerpoint/2010/main" val="114585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B2564F-2755-2783-0588-5CFD7B51CE84}"/>
              </a:ext>
            </a:extLst>
          </p:cNvPr>
          <p:cNvSpPr>
            <a:spLocks noGrp="1"/>
          </p:cNvSpPr>
          <p:nvPr>
            <p:ph type="body" sz="quarter" idx="50"/>
          </p:nvPr>
        </p:nvSpPr>
        <p:spPr>
          <a:xfrm>
            <a:off x="913619" y="5039800"/>
            <a:ext cx="10159116" cy="1439378"/>
          </a:xfrm>
        </p:spPr>
        <p:txBody>
          <a:bodyPr/>
          <a:lstStyle/>
          <a:p>
            <a:pPr marL="342900" indent="-342900">
              <a:buFont typeface="Arial" panose="020B0604020202020204" pitchFamily="34" charset="0"/>
              <a:buChar char="•"/>
            </a:pPr>
            <a:r>
              <a:rPr lang="en-US" sz="2200" dirty="0">
                <a:latin typeface="Franklin Gothic Book" panose="020B0503020102020204" pitchFamily="34" charset="0"/>
              </a:rPr>
              <a:t>Your Plan — Phase Submissions are due by February 26</a:t>
            </a:r>
            <a:r>
              <a:rPr lang="en-US" sz="2200" baseline="30000" dirty="0">
                <a:latin typeface="Franklin Gothic Book" panose="020B0503020102020204" pitchFamily="34" charset="0"/>
              </a:rPr>
              <a:t>th</a:t>
            </a:r>
            <a:r>
              <a:rPr lang="en-US" sz="2200" dirty="0">
                <a:latin typeface="Franklin Gothic Book" panose="020B0503020102020204" pitchFamily="34" charset="0"/>
              </a:rPr>
              <a:t>, 2024, at 5 PM Eastern.</a:t>
            </a:r>
          </a:p>
          <a:p>
            <a:pPr marL="342900" indent="-342900">
              <a:buFont typeface="Arial" panose="020B0604020202020204" pitchFamily="34" charset="0"/>
              <a:buChar char="•"/>
            </a:pPr>
            <a:r>
              <a:rPr lang="en-US" sz="2200" dirty="0">
                <a:latin typeface="Franklin Gothic Book" panose="020B0503020102020204" pitchFamily="34" charset="0"/>
              </a:rPr>
              <a:t>Late submissions will not be accepted!</a:t>
            </a:r>
          </a:p>
          <a:p>
            <a:pPr marL="342900" indent="-342900">
              <a:buFont typeface="Arial" panose="020B0604020202020204" pitchFamily="34" charset="0"/>
              <a:buChar char="•"/>
            </a:pPr>
            <a:r>
              <a:rPr lang="en-US" sz="2200" dirty="0">
                <a:latin typeface="Franklin Gothic Book" panose="020B0503020102020204" pitchFamily="34" charset="0"/>
              </a:rPr>
              <a:t>Submissions can be entered at: </a:t>
            </a:r>
            <a:r>
              <a:rPr lang="en-US" sz="2200" dirty="0">
                <a:latin typeface="Franklin Gothic Book" panose="020B0503020102020204" pitchFamily="34" charset="0"/>
                <a:hlinkClick r:id="rId2"/>
              </a:rPr>
              <a:t>https://www.herox.com/DigitizingUtilitiesRound2</a:t>
            </a:r>
            <a:r>
              <a:rPr lang="en-US" sz="2200" dirty="0">
                <a:latin typeface="Franklin Gothic Book" panose="020B0503020102020204" pitchFamily="34" charset="0"/>
              </a:rPr>
              <a:t> </a:t>
            </a:r>
          </a:p>
        </p:txBody>
      </p:sp>
      <p:pic>
        <p:nvPicPr>
          <p:cNvPr id="8" name="Picture Placeholder 7" descr="A screenshot of a web page&#10;&#10;Description automatically generated">
            <a:extLst>
              <a:ext uri="{FF2B5EF4-FFF2-40B4-BE49-F238E27FC236}">
                <a16:creationId xmlns:a16="http://schemas.microsoft.com/office/drawing/2014/main" id="{15C1ABD0-6FEE-6EBE-5FE3-9ED8035D177D}"/>
              </a:ext>
            </a:extLst>
          </p:cNvPr>
          <p:cNvPicPr>
            <a:picLocks noGrp="1" noChangeAspect="1"/>
          </p:cNvPicPr>
          <p:nvPr>
            <p:ph type="pic" sz="quarter" idx="49"/>
          </p:nvPr>
        </p:nvPicPr>
        <p:blipFill rotWithShape="1">
          <a:blip r:embed="rId3"/>
          <a:srcRect t="13766" b="1986"/>
          <a:stretch/>
        </p:blipFill>
        <p:spPr>
          <a:xfrm>
            <a:off x="0" y="-1"/>
            <a:ext cx="12192000" cy="4092773"/>
          </a:xfrm>
        </p:spPr>
      </p:pic>
      <p:sp>
        <p:nvSpPr>
          <p:cNvPr id="9" name="Title 1">
            <a:extLst>
              <a:ext uri="{FF2B5EF4-FFF2-40B4-BE49-F238E27FC236}">
                <a16:creationId xmlns:a16="http://schemas.microsoft.com/office/drawing/2014/main" id="{AC828B84-4EFA-AE20-B962-C0F4D1D61897}"/>
              </a:ext>
            </a:extLst>
          </p:cNvPr>
          <p:cNvSpPr txBox="1">
            <a:spLocks/>
          </p:cNvSpPr>
          <p:nvPr/>
        </p:nvSpPr>
        <p:spPr>
          <a:xfrm>
            <a:off x="913619" y="4123066"/>
            <a:ext cx="6871844" cy="747897"/>
          </a:xfrm>
          <a:prstGeom prst="rect">
            <a:avLst/>
          </a:prstGeom>
        </p:spPr>
        <p:txBody>
          <a:bodyPr vert="horz" wrap="square" lIns="0" tIns="9144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Franklin Gothic Book" panose="020B0503020102020204" pitchFamily="34" charset="0"/>
              </a:rPr>
              <a:t>HeroX Submission</a:t>
            </a:r>
            <a:endParaRPr lang="en-US" dirty="0"/>
          </a:p>
        </p:txBody>
      </p:sp>
      <p:cxnSp>
        <p:nvCxnSpPr>
          <p:cNvPr id="10" name="Straight Connector 9">
            <a:extLst>
              <a:ext uri="{FF2B5EF4-FFF2-40B4-BE49-F238E27FC236}">
                <a16:creationId xmlns:a16="http://schemas.microsoft.com/office/drawing/2014/main" id="{2794A413-696D-2729-93EB-38025C96598D}"/>
              </a:ext>
            </a:extLst>
          </p:cNvPr>
          <p:cNvCxnSpPr>
            <a:cxnSpLocks/>
          </p:cNvCxnSpPr>
          <p:nvPr/>
        </p:nvCxnSpPr>
        <p:spPr>
          <a:xfrm flipH="1">
            <a:off x="913619" y="4840672"/>
            <a:ext cx="5675971"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75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a:xfrm>
            <a:off x="623271" y="1669356"/>
            <a:ext cx="9046245" cy="1797768"/>
          </a:xfrm>
        </p:spPr>
        <p:txBody>
          <a:bodyPr/>
          <a:lstStyle/>
          <a:p>
            <a:r>
              <a:rPr lang="en-US" dirty="0">
                <a:latin typeface="Franklin Gothic Book" panose="020B0503020102020204" pitchFamily="34" charset="0"/>
              </a:rPr>
              <a:t>Competitor Support</a:t>
            </a:r>
          </a:p>
        </p:txBody>
      </p:sp>
    </p:spTree>
    <p:extLst>
      <p:ext uri="{BB962C8B-B14F-4D97-AF65-F5344CB8AC3E}">
        <p14:creationId xmlns:p14="http://schemas.microsoft.com/office/powerpoint/2010/main" val="226065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3AAC9B-E55B-37F3-28F7-4FEFFB3F2ECB}"/>
              </a:ext>
            </a:extLst>
          </p:cNvPr>
          <p:cNvSpPr>
            <a:spLocks noGrp="1"/>
          </p:cNvSpPr>
          <p:nvPr>
            <p:ph type="body" idx="1"/>
          </p:nvPr>
        </p:nvSpPr>
        <p:spPr>
          <a:xfrm>
            <a:off x="839788" y="1122257"/>
            <a:ext cx="5157787" cy="823912"/>
          </a:xfrm>
        </p:spPr>
        <p:txBody>
          <a:bodyPr>
            <a:normAutofit/>
          </a:bodyPr>
          <a:lstStyle/>
          <a:p>
            <a:pPr algn="ctr"/>
            <a:r>
              <a:rPr lang="en-US" sz="2800" dirty="0">
                <a:latin typeface="Franklin Gothic Book" panose="020B0503020102020204" pitchFamily="34" charset="0"/>
              </a:rPr>
              <a:t>Team Search</a:t>
            </a:r>
          </a:p>
        </p:txBody>
      </p:sp>
      <p:sp>
        <p:nvSpPr>
          <p:cNvPr id="4" name="Content Placeholder 3">
            <a:extLst>
              <a:ext uri="{FF2B5EF4-FFF2-40B4-BE49-F238E27FC236}">
                <a16:creationId xmlns:a16="http://schemas.microsoft.com/office/drawing/2014/main" id="{3EFF0283-5233-000F-EBBC-45609FC1AE2C}"/>
              </a:ext>
            </a:extLst>
          </p:cNvPr>
          <p:cNvSpPr>
            <a:spLocks noGrp="1"/>
          </p:cNvSpPr>
          <p:nvPr>
            <p:ph sz="half" idx="2"/>
          </p:nvPr>
        </p:nvSpPr>
        <p:spPr>
          <a:xfrm>
            <a:off x="839789" y="2105605"/>
            <a:ext cx="2576074" cy="4084058"/>
          </a:xfrm>
        </p:spPr>
        <p:txBody>
          <a:bodyPr>
            <a:normAutofit/>
          </a:bodyPr>
          <a:lstStyle/>
          <a:p>
            <a:pPr marL="0" indent="0" algn="ctr">
              <a:buNone/>
            </a:pPr>
            <a:r>
              <a:rPr lang="en-US" sz="2000" b="1" u="sng" dirty="0">
                <a:latin typeface="Franklin Gothic Book" panose="020B0503020102020204" pitchFamily="34" charset="0"/>
              </a:rPr>
              <a:t>HeroX Forum</a:t>
            </a:r>
          </a:p>
          <a:p>
            <a:r>
              <a:rPr lang="en-US" sz="2000" dirty="0">
                <a:latin typeface="Franklin Gothic Book" panose="020B0503020102020204" pitchFamily="34" charset="0"/>
              </a:rPr>
              <a:t>We will be posting a forum thread shortly.</a:t>
            </a:r>
          </a:p>
          <a:p>
            <a:r>
              <a:rPr lang="en-US" sz="2000" dirty="0">
                <a:latin typeface="Franklin Gothic Book" panose="020B0503020102020204" pitchFamily="34" charset="0"/>
              </a:rPr>
              <a:t>List the following:</a:t>
            </a:r>
          </a:p>
          <a:p>
            <a:pPr lvl="1"/>
            <a:r>
              <a:rPr lang="en-US" sz="2000" dirty="0">
                <a:latin typeface="Franklin Gothic Book" panose="020B0503020102020204" pitchFamily="34" charset="0"/>
              </a:rPr>
              <a:t>Name</a:t>
            </a:r>
          </a:p>
          <a:p>
            <a:pPr lvl="1"/>
            <a:r>
              <a:rPr lang="en-US" sz="2000" dirty="0">
                <a:latin typeface="Franklin Gothic Book" panose="020B0503020102020204" pitchFamily="34" charset="0"/>
              </a:rPr>
              <a:t>Team Partners</a:t>
            </a:r>
          </a:p>
          <a:p>
            <a:pPr lvl="1"/>
            <a:r>
              <a:rPr lang="en-US" sz="2000" dirty="0">
                <a:latin typeface="Franklin Gothic Book" panose="020B0503020102020204" pitchFamily="34" charset="0"/>
              </a:rPr>
              <a:t>Capabilities</a:t>
            </a:r>
          </a:p>
          <a:p>
            <a:pPr lvl="1"/>
            <a:r>
              <a:rPr lang="en-US" sz="2000" dirty="0">
                <a:latin typeface="Franklin Gothic Book" panose="020B0503020102020204" pitchFamily="34" charset="0"/>
              </a:rPr>
              <a:t>Areas of Interest</a:t>
            </a:r>
          </a:p>
          <a:p>
            <a:pPr lvl="1"/>
            <a:r>
              <a:rPr lang="en-US" sz="2000" dirty="0">
                <a:latin typeface="Franklin Gothic Book" panose="020B0503020102020204" pitchFamily="34" charset="0"/>
              </a:rPr>
              <a:t>Experience</a:t>
            </a:r>
          </a:p>
          <a:p>
            <a:pPr lvl="1"/>
            <a:endParaRPr lang="en-US" sz="1600" dirty="0">
              <a:latin typeface="Franklin Gothic Book" panose="020B0503020102020204" pitchFamily="34" charset="0"/>
            </a:endParaRPr>
          </a:p>
          <a:p>
            <a:endParaRPr lang="en-US" sz="1600" dirty="0">
              <a:latin typeface="Franklin Gothic Book" panose="020B0503020102020204" pitchFamily="34" charset="0"/>
            </a:endParaRPr>
          </a:p>
        </p:txBody>
      </p:sp>
      <p:sp>
        <p:nvSpPr>
          <p:cNvPr id="5" name="Text Placeholder 4">
            <a:extLst>
              <a:ext uri="{FF2B5EF4-FFF2-40B4-BE49-F238E27FC236}">
                <a16:creationId xmlns:a16="http://schemas.microsoft.com/office/drawing/2014/main" id="{90A27FAA-E8D0-C84C-F346-7CC4D398A0B9}"/>
              </a:ext>
            </a:extLst>
          </p:cNvPr>
          <p:cNvSpPr>
            <a:spLocks noGrp="1"/>
          </p:cNvSpPr>
          <p:nvPr>
            <p:ph type="body" sz="quarter" idx="3"/>
          </p:nvPr>
        </p:nvSpPr>
        <p:spPr>
          <a:xfrm>
            <a:off x="6172200" y="1122257"/>
            <a:ext cx="5183188" cy="823912"/>
          </a:xfrm>
        </p:spPr>
        <p:txBody>
          <a:bodyPr>
            <a:normAutofit/>
          </a:bodyPr>
          <a:lstStyle/>
          <a:p>
            <a:pPr algn="ctr"/>
            <a:r>
              <a:rPr lang="en-US" sz="2800" dirty="0">
                <a:latin typeface="Franklin Gothic Book" panose="020B0503020102020204" pitchFamily="34" charset="0"/>
              </a:rPr>
              <a:t>Power Connector</a:t>
            </a:r>
          </a:p>
        </p:txBody>
      </p:sp>
      <p:sp>
        <p:nvSpPr>
          <p:cNvPr id="6" name="Content Placeholder 5">
            <a:extLst>
              <a:ext uri="{FF2B5EF4-FFF2-40B4-BE49-F238E27FC236}">
                <a16:creationId xmlns:a16="http://schemas.microsoft.com/office/drawing/2014/main" id="{F73DB551-01A5-F5C7-BAC1-56EE060AB663}"/>
              </a:ext>
            </a:extLst>
          </p:cNvPr>
          <p:cNvSpPr>
            <a:spLocks noGrp="1"/>
          </p:cNvSpPr>
          <p:nvPr>
            <p:ph sz="quarter" idx="4"/>
          </p:nvPr>
        </p:nvSpPr>
        <p:spPr>
          <a:xfrm>
            <a:off x="6172200" y="2105605"/>
            <a:ext cx="5183188" cy="4084058"/>
          </a:xfrm>
        </p:spPr>
        <p:txBody>
          <a:bodyPr>
            <a:normAutofit/>
          </a:bodyPr>
          <a:lstStyle/>
          <a:p>
            <a:endParaRPr lang="en-US" sz="2000" dirty="0">
              <a:latin typeface="Franklin Gothic Book" panose="020B0503020102020204" pitchFamily="34" charset="0"/>
            </a:endParaRPr>
          </a:p>
          <a:p>
            <a:r>
              <a:rPr lang="en-US" sz="2000" dirty="0">
                <a:latin typeface="Franklin Gothic Book" panose="020B0503020102020204" pitchFamily="34" charset="0"/>
              </a:rPr>
              <a:t>Currently looking to expand our power connector support for a teaming event &amp; webinar!</a:t>
            </a:r>
          </a:p>
          <a:p>
            <a:r>
              <a:rPr lang="en-US" sz="2000" dirty="0">
                <a:latin typeface="Franklin Gothic Book" panose="020B0503020102020204" pitchFamily="34" charset="0"/>
              </a:rPr>
              <a:t>Teaming event to be held in early/mid-December</a:t>
            </a:r>
          </a:p>
          <a:p>
            <a:r>
              <a:rPr lang="en-US" sz="2000" i="1" dirty="0">
                <a:latin typeface="Franklin Gothic Book" panose="020B0503020102020204" pitchFamily="34" charset="0"/>
              </a:rPr>
              <a:t>Follow the challenge on HeroX for updates!</a:t>
            </a:r>
          </a:p>
        </p:txBody>
      </p:sp>
      <p:sp>
        <p:nvSpPr>
          <p:cNvPr id="7" name="Title 1">
            <a:extLst>
              <a:ext uri="{FF2B5EF4-FFF2-40B4-BE49-F238E27FC236}">
                <a16:creationId xmlns:a16="http://schemas.microsoft.com/office/drawing/2014/main" id="{45C0C8B7-217E-7B70-1503-585042A0845D}"/>
              </a:ext>
            </a:extLst>
          </p:cNvPr>
          <p:cNvSpPr txBox="1">
            <a:spLocks/>
          </p:cNvSpPr>
          <p:nvPr/>
        </p:nvSpPr>
        <p:spPr>
          <a:xfrm>
            <a:off x="609599" y="1"/>
            <a:ext cx="7915124" cy="1209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solidFill>
                <a:latin typeface="Franklin Gothic Book" panose="020B0503020102020204" pitchFamily="34" charset="0"/>
              </a:rPr>
              <a:t>Utility Partner Support</a:t>
            </a:r>
            <a:endParaRPr lang="en-US" dirty="0"/>
          </a:p>
        </p:txBody>
      </p:sp>
      <p:cxnSp>
        <p:nvCxnSpPr>
          <p:cNvPr id="8" name="Straight Connector 7">
            <a:extLst>
              <a:ext uri="{FF2B5EF4-FFF2-40B4-BE49-F238E27FC236}">
                <a16:creationId xmlns:a16="http://schemas.microsoft.com/office/drawing/2014/main" id="{6782ED88-D420-0BED-5EC3-9D6938AEA20C}"/>
              </a:ext>
            </a:extLst>
          </p:cNvPr>
          <p:cNvCxnSpPr>
            <a:cxnSpLocks/>
          </p:cNvCxnSpPr>
          <p:nvPr/>
        </p:nvCxnSpPr>
        <p:spPr>
          <a:xfrm flipH="1">
            <a:off x="713679" y="962820"/>
            <a:ext cx="5675971" cy="0"/>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E9F388A8-69D7-6259-794A-01BB007E10D0}"/>
              </a:ext>
            </a:extLst>
          </p:cNvPr>
          <p:cNvSpPr txBox="1">
            <a:spLocks/>
          </p:cNvSpPr>
          <p:nvPr/>
        </p:nvSpPr>
        <p:spPr>
          <a:xfrm>
            <a:off x="3504161" y="2105605"/>
            <a:ext cx="2576074" cy="4084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u="sng" dirty="0">
                <a:latin typeface="Franklin Gothic Book" panose="020B0503020102020204" pitchFamily="34" charset="0"/>
              </a:rPr>
              <a:t>Email Us</a:t>
            </a:r>
          </a:p>
          <a:p>
            <a:r>
              <a:rPr lang="en-US" sz="2000" dirty="0">
                <a:latin typeface="Franklin Gothic Book" panose="020B0503020102020204" pitchFamily="34" charset="0"/>
              </a:rPr>
              <a:t>Feel free to email us with the same information.</a:t>
            </a:r>
          </a:p>
          <a:p>
            <a:r>
              <a:rPr lang="en-US" sz="2000" dirty="0">
                <a:latin typeface="Franklin Gothic Book" panose="020B0503020102020204" pitchFamily="34" charset="0"/>
              </a:rPr>
              <a:t>We will pass along to interested utilities!</a:t>
            </a:r>
          </a:p>
          <a:p>
            <a:pPr lvl="1"/>
            <a:endParaRPr lang="en-US" sz="1600" dirty="0">
              <a:latin typeface="Franklin Gothic Book" panose="020B0503020102020204" pitchFamily="34" charset="0"/>
            </a:endParaRPr>
          </a:p>
        </p:txBody>
      </p:sp>
    </p:spTree>
    <p:extLst>
      <p:ext uri="{BB962C8B-B14F-4D97-AF65-F5344CB8AC3E}">
        <p14:creationId xmlns:p14="http://schemas.microsoft.com/office/powerpoint/2010/main" val="103803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4EECE-7D7E-5745-A290-7FCA11B9A967}"/>
              </a:ext>
            </a:extLst>
          </p:cNvPr>
          <p:cNvSpPr>
            <a:spLocks noGrp="1"/>
          </p:cNvSpPr>
          <p:nvPr>
            <p:ph type="title"/>
          </p:nvPr>
        </p:nvSpPr>
        <p:spPr>
          <a:xfrm>
            <a:off x="847795" y="2443254"/>
            <a:ext cx="3263640" cy="1357295"/>
          </a:xfrm>
        </p:spPr>
        <p:txBody>
          <a:bodyPr/>
          <a:lstStyle/>
          <a:p>
            <a:pPr algn="ctr"/>
            <a:r>
              <a:rPr lang="en-US" b="1" dirty="0">
                <a:solidFill>
                  <a:srgbClr val="053554"/>
                </a:solidFill>
                <a:latin typeface="Franklin Gothic Book" panose="020B0503020102020204" pitchFamily="34" charset="0"/>
              </a:rPr>
              <a:t>Power Connectors</a:t>
            </a:r>
          </a:p>
        </p:txBody>
      </p:sp>
      <p:sp>
        <p:nvSpPr>
          <p:cNvPr id="6" name="Text Placeholder 5">
            <a:extLst>
              <a:ext uri="{FF2B5EF4-FFF2-40B4-BE49-F238E27FC236}">
                <a16:creationId xmlns:a16="http://schemas.microsoft.com/office/drawing/2014/main" id="{FC0F6C3C-16CD-06AD-6E4D-7A1B95DEC8CD}"/>
              </a:ext>
            </a:extLst>
          </p:cNvPr>
          <p:cNvSpPr>
            <a:spLocks noGrp="1"/>
          </p:cNvSpPr>
          <p:nvPr>
            <p:ph type="body" sz="quarter" idx="50"/>
          </p:nvPr>
        </p:nvSpPr>
        <p:spPr>
          <a:xfrm>
            <a:off x="5667029" y="3121902"/>
            <a:ext cx="5345424" cy="2064460"/>
          </a:xfrm>
        </p:spPr>
        <p:txBody>
          <a:bodyPr/>
          <a:lstStyle/>
          <a:p>
            <a:pPr marL="285750" indent="-285750">
              <a:buFont typeface="Arial" panose="020B0604020202020204" pitchFamily="34" charset="0"/>
              <a:buChar char="•"/>
            </a:pPr>
            <a:r>
              <a:rPr lang="en-US" sz="2400" dirty="0">
                <a:latin typeface="Franklin Gothic Book" panose="020B0503020102020204" pitchFamily="34" charset="0"/>
              </a:rPr>
              <a:t>Yet2 will be providing mentorship office hours throughout Phase 1.</a:t>
            </a:r>
          </a:p>
          <a:p>
            <a:pPr marL="285750" indent="-285750">
              <a:buFont typeface="Arial" panose="020B0604020202020204" pitchFamily="34" charset="0"/>
              <a:buChar char="•"/>
            </a:pPr>
            <a:r>
              <a:rPr lang="en-US" sz="2400" dirty="0">
                <a:latin typeface="Franklin Gothic Book" panose="020B0503020102020204" pitchFamily="34" charset="0"/>
              </a:rPr>
              <a:t>See the Digitizing Utilities Round 2 HeroX page for the link to sign up!</a:t>
            </a:r>
          </a:p>
        </p:txBody>
      </p:sp>
      <p:pic>
        <p:nvPicPr>
          <p:cNvPr id="2" name="Picture 2" descr="About Us - Ensemble">
            <a:extLst>
              <a:ext uri="{FF2B5EF4-FFF2-40B4-BE49-F238E27FC236}">
                <a16:creationId xmlns:a16="http://schemas.microsoft.com/office/drawing/2014/main" id="{53500BA9-5393-DD17-34A6-EFB5C2811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735" y="1671639"/>
            <a:ext cx="3731832" cy="9903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336E8B8C-6BCB-6FFD-933E-14F28C48B53C}"/>
              </a:ext>
            </a:extLst>
          </p:cNvPr>
          <p:cNvPicPr>
            <a:picLocks noChangeAspect="1"/>
          </p:cNvPicPr>
          <p:nvPr/>
        </p:nvPicPr>
        <p:blipFill>
          <a:blip r:embed="rId3"/>
          <a:stretch>
            <a:fillRect/>
          </a:stretch>
        </p:blipFill>
        <p:spPr>
          <a:xfrm>
            <a:off x="5176117" y="1671638"/>
            <a:ext cx="1839765" cy="990372"/>
          </a:xfrm>
          <a:prstGeom prst="rect">
            <a:avLst/>
          </a:prstGeom>
        </p:spPr>
      </p:pic>
      <p:cxnSp>
        <p:nvCxnSpPr>
          <p:cNvPr id="7" name="Straight Connector 6">
            <a:extLst>
              <a:ext uri="{FF2B5EF4-FFF2-40B4-BE49-F238E27FC236}">
                <a16:creationId xmlns:a16="http://schemas.microsoft.com/office/drawing/2014/main" id="{BB09B45E-F79F-3114-1E58-A23E757BE61C}"/>
              </a:ext>
            </a:extLst>
          </p:cNvPr>
          <p:cNvCxnSpPr>
            <a:cxnSpLocks/>
          </p:cNvCxnSpPr>
          <p:nvPr/>
        </p:nvCxnSpPr>
        <p:spPr>
          <a:xfrm flipV="1">
            <a:off x="4533263" y="1432536"/>
            <a:ext cx="0" cy="3753827"/>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64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4EECE-7D7E-5745-A290-7FCA11B9A967}"/>
              </a:ext>
            </a:extLst>
          </p:cNvPr>
          <p:cNvSpPr>
            <a:spLocks noGrp="1"/>
          </p:cNvSpPr>
          <p:nvPr>
            <p:ph type="title"/>
          </p:nvPr>
        </p:nvSpPr>
        <p:spPr>
          <a:xfrm>
            <a:off x="911877" y="2935500"/>
            <a:ext cx="3263640" cy="747897"/>
          </a:xfrm>
        </p:spPr>
        <p:txBody>
          <a:bodyPr/>
          <a:lstStyle/>
          <a:p>
            <a:r>
              <a:rPr lang="en-US" b="1" dirty="0">
                <a:solidFill>
                  <a:srgbClr val="053554"/>
                </a:solidFill>
                <a:latin typeface="Franklin Gothic Book" panose="020B0503020102020204" pitchFamily="34" charset="0"/>
              </a:rPr>
              <a:t>Next Steps</a:t>
            </a:r>
          </a:p>
        </p:txBody>
      </p:sp>
      <p:cxnSp>
        <p:nvCxnSpPr>
          <p:cNvPr id="5" name="Straight Connector 4">
            <a:extLst>
              <a:ext uri="{FF2B5EF4-FFF2-40B4-BE49-F238E27FC236}">
                <a16:creationId xmlns:a16="http://schemas.microsoft.com/office/drawing/2014/main" id="{54745266-7FAF-2D42-8167-8D149ECCA7A7}"/>
              </a:ext>
            </a:extLst>
          </p:cNvPr>
          <p:cNvCxnSpPr>
            <a:cxnSpLocks/>
          </p:cNvCxnSpPr>
          <p:nvPr/>
        </p:nvCxnSpPr>
        <p:spPr>
          <a:xfrm flipV="1">
            <a:off x="4533263" y="1432536"/>
            <a:ext cx="0" cy="3753827"/>
          </a:xfrm>
          <a:prstGeom prst="line">
            <a:avLst/>
          </a:prstGeom>
          <a:ln w="41275" cmpd="dbl">
            <a:solidFill>
              <a:srgbClr val="F9D637">
                <a:alpha val="54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FC0F6C3C-16CD-06AD-6E4D-7A1B95DEC8CD}"/>
              </a:ext>
            </a:extLst>
          </p:cNvPr>
          <p:cNvSpPr>
            <a:spLocks noGrp="1"/>
          </p:cNvSpPr>
          <p:nvPr>
            <p:ph type="body" sz="quarter" idx="50"/>
          </p:nvPr>
        </p:nvSpPr>
        <p:spPr>
          <a:xfrm>
            <a:off x="4908727" y="2277218"/>
            <a:ext cx="6813373" cy="2064460"/>
          </a:xfrm>
        </p:spPr>
        <p:txBody>
          <a:bodyPr/>
          <a:lstStyle/>
          <a:p>
            <a:pPr marL="457200" indent="-457200">
              <a:buAutoNum type="arabicPeriod"/>
            </a:pPr>
            <a:r>
              <a:rPr lang="en-US" sz="2400" dirty="0">
                <a:latin typeface="Franklin Gothic Book" panose="020B0503020102020204" pitchFamily="34" charset="0"/>
              </a:rPr>
              <a:t>Follow Round 2 of the Digitizing Utilities Prize on the official prize platform, </a:t>
            </a:r>
            <a:r>
              <a:rPr lang="en-US" sz="2400" b="1" dirty="0">
                <a:latin typeface="Franklin Gothic Book" panose="020B0503020102020204" pitchFamily="34" charset="0"/>
                <a:hlinkClick r:id="rId2"/>
              </a:rPr>
              <a:t>HeroX</a:t>
            </a:r>
            <a:r>
              <a:rPr lang="en-US" sz="2400" dirty="0">
                <a:latin typeface="Franklin Gothic Book" panose="020B0503020102020204" pitchFamily="34" charset="0"/>
              </a:rPr>
              <a:t>.  </a:t>
            </a:r>
          </a:p>
          <a:p>
            <a:pPr marL="457200" indent="-457200">
              <a:buFont typeface="+mj-lt"/>
              <a:buAutoNum type="arabicPeriod"/>
            </a:pPr>
            <a:r>
              <a:rPr lang="en-US" sz="2400" dirty="0">
                <a:latin typeface="Franklin Gothic Book" panose="020B0503020102020204" pitchFamily="34" charset="0"/>
              </a:rPr>
              <a:t>Read the </a:t>
            </a:r>
            <a:r>
              <a:rPr lang="en-US" sz="2400" b="1" dirty="0">
                <a:latin typeface="Franklin Gothic Book" panose="020B0503020102020204" pitchFamily="34" charset="0"/>
                <a:hlinkClick r:id="rId3"/>
              </a:rPr>
              <a:t>Official Rules</a:t>
            </a:r>
            <a:r>
              <a:rPr lang="en-US" sz="2400" dirty="0">
                <a:latin typeface="Franklin Gothic Book" panose="020B0503020102020204" pitchFamily="34" charset="0"/>
              </a:rPr>
              <a:t>.</a:t>
            </a:r>
          </a:p>
          <a:p>
            <a:pPr marL="457200" indent="-457200">
              <a:buFont typeface="+mj-lt"/>
              <a:buAutoNum type="arabicPeriod"/>
            </a:pPr>
            <a:r>
              <a:rPr lang="en-US" sz="2400" dirty="0">
                <a:latin typeface="Franklin Gothic Book" panose="020B0503020102020204" pitchFamily="34" charset="0"/>
              </a:rPr>
              <a:t>Join us for the Utility Teaming event if you don’t already have a utility partner.</a:t>
            </a:r>
          </a:p>
          <a:p>
            <a:pPr marL="457200" indent="-457200">
              <a:buFont typeface="+mj-lt"/>
              <a:buAutoNum type="arabicPeriod"/>
            </a:pPr>
            <a:r>
              <a:rPr lang="en-US" sz="2400" dirty="0">
                <a:latin typeface="Franklin Gothic Book" panose="020B0503020102020204" pitchFamily="34" charset="0"/>
              </a:rPr>
              <a:t>Submit your application through HeroX before Feb. 26, 2024, at 5 p.m. ET. </a:t>
            </a:r>
          </a:p>
          <a:p>
            <a:endParaRPr lang="en-US" sz="1800" dirty="0">
              <a:latin typeface="Franklin Gothic Book" panose="020B0503020102020204" pitchFamily="34" charset="0"/>
            </a:endParaRPr>
          </a:p>
        </p:txBody>
      </p:sp>
    </p:spTree>
    <p:extLst>
      <p:ext uri="{BB962C8B-B14F-4D97-AF65-F5344CB8AC3E}">
        <p14:creationId xmlns:p14="http://schemas.microsoft.com/office/powerpoint/2010/main" val="295969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C9F39-024F-408C-0B88-5366040851F5}"/>
              </a:ext>
            </a:extLst>
          </p:cNvPr>
          <p:cNvSpPr>
            <a:spLocks noGrp="1"/>
          </p:cNvSpPr>
          <p:nvPr>
            <p:ph type="body" sz="quarter" idx="10"/>
          </p:nvPr>
        </p:nvSpPr>
        <p:spPr/>
        <p:txBody>
          <a:bodyPr/>
          <a:lstStyle/>
          <a:p>
            <a:r>
              <a:rPr lang="en-US" b="1" dirty="0">
                <a:latin typeface="Franklin Gothic Book" panose="020B0503020102020204" pitchFamily="34" charset="0"/>
              </a:rPr>
              <a:t>Contact Us</a:t>
            </a:r>
          </a:p>
        </p:txBody>
      </p:sp>
      <p:sp>
        <p:nvSpPr>
          <p:cNvPr id="3" name="Text Placeholder 2">
            <a:extLst>
              <a:ext uri="{FF2B5EF4-FFF2-40B4-BE49-F238E27FC236}">
                <a16:creationId xmlns:a16="http://schemas.microsoft.com/office/drawing/2014/main" id="{0CB6E3C6-4BB5-68ED-6140-90ED6FEDB6E3}"/>
              </a:ext>
            </a:extLst>
          </p:cNvPr>
          <p:cNvSpPr>
            <a:spLocks noGrp="1"/>
          </p:cNvSpPr>
          <p:nvPr>
            <p:ph type="body" sz="quarter" idx="12"/>
          </p:nvPr>
        </p:nvSpPr>
        <p:spPr/>
        <p:txBody>
          <a:bodyPr>
            <a:normAutofit/>
          </a:bodyPr>
          <a:lstStyle/>
          <a:p>
            <a:r>
              <a:rPr lang="en-US" sz="2000" dirty="0">
                <a:latin typeface="Franklin Gothic Book" panose="020B0503020102020204" pitchFamily="34" charset="0"/>
              </a:rPr>
              <a:t>Should you have any questions or need further clarification, please contact us at: </a:t>
            </a:r>
            <a:r>
              <a:rPr lang="en-US" sz="2000" dirty="0">
                <a:latin typeface="Franklin Gothic Book" panose="020B0503020102020204" pitchFamily="34" charset="0"/>
                <a:hlinkClick r:id="rId2"/>
              </a:rPr>
              <a:t>digitizingutilitiesprize@nrel.gov</a:t>
            </a:r>
            <a:r>
              <a:rPr lang="en-US" sz="2000" dirty="0">
                <a:latin typeface="Franklin Gothic Book" panose="020B0503020102020204" pitchFamily="34" charset="0"/>
              </a:rPr>
              <a:t> </a:t>
            </a:r>
          </a:p>
        </p:txBody>
      </p:sp>
    </p:spTree>
    <p:extLst>
      <p:ext uri="{BB962C8B-B14F-4D97-AF65-F5344CB8AC3E}">
        <p14:creationId xmlns:p14="http://schemas.microsoft.com/office/powerpoint/2010/main" val="16769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p:txBody>
          <a:bodyPr/>
          <a:lstStyle/>
          <a:p>
            <a:r>
              <a:rPr lang="en-US" dirty="0">
                <a:latin typeface="Franklin Gothic Book" panose="020B0503020102020204" pitchFamily="34" charset="0"/>
              </a:rPr>
              <a:t>Office of Electricity (OE) Overview</a:t>
            </a:r>
          </a:p>
        </p:txBody>
      </p:sp>
    </p:spTree>
    <p:extLst>
      <p:ext uri="{BB962C8B-B14F-4D97-AF65-F5344CB8AC3E}">
        <p14:creationId xmlns:p14="http://schemas.microsoft.com/office/powerpoint/2010/main" val="1925465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941FBD-3E2F-3057-AAED-16272A2C1F67}"/>
              </a:ext>
            </a:extLst>
          </p:cNvPr>
          <p:cNvSpPr>
            <a:spLocks noGrp="1"/>
          </p:cNvSpPr>
          <p:nvPr>
            <p:ph type="body" sz="quarter" idx="10"/>
          </p:nvPr>
        </p:nvSpPr>
        <p:spPr/>
        <p:txBody>
          <a:bodyPr/>
          <a:lstStyle/>
          <a:p>
            <a:r>
              <a:rPr lang="en-US" dirty="0">
                <a:latin typeface="Franklin Gothic Book" panose="020B0503020102020204" pitchFamily="34" charset="0"/>
              </a:rPr>
              <a:t>Thank you!</a:t>
            </a:r>
          </a:p>
        </p:txBody>
      </p:sp>
    </p:spTree>
    <p:extLst>
      <p:ext uri="{BB962C8B-B14F-4D97-AF65-F5344CB8AC3E}">
        <p14:creationId xmlns:p14="http://schemas.microsoft.com/office/powerpoint/2010/main" val="302260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FA534-EA85-BE20-6A06-4C6FC92C7B41}"/>
              </a:ext>
            </a:extLst>
          </p:cNvPr>
          <p:cNvSpPr>
            <a:spLocks noGrp="1"/>
          </p:cNvSpPr>
          <p:nvPr>
            <p:ph type="title"/>
          </p:nvPr>
        </p:nvSpPr>
        <p:spPr/>
        <p:txBody>
          <a:bodyPr/>
          <a:lstStyle/>
          <a:p>
            <a:r>
              <a:rPr lang="en-US" sz="3200" dirty="0"/>
              <a:t>The Office of Electricity</a:t>
            </a:r>
          </a:p>
        </p:txBody>
      </p:sp>
      <p:pic>
        <p:nvPicPr>
          <p:cNvPr id="5" name="Picture 4">
            <a:extLst>
              <a:ext uri="{FF2B5EF4-FFF2-40B4-BE49-F238E27FC236}">
                <a16:creationId xmlns:a16="http://schemas.microsoft.com/office/drawing/2014/main" id="{58F3B306-958B-27D0-73EC-3F7393B6F698}"/>
              </a:ext>
            </a:extLst>
          </p:cNvPr>
          <p:cNvPicPr>
            <a:picLocks noChangeAspect="1"/>
          </p:cNvPicPr>
          <p:nvPr/>
        </p:nvPicPr>
        <p:blipFill>
          <a:blip r:embed="rId3"/>
          <a:stretch>
            <a:fillRect/>
          </a:stretch>
        </p:blipFill>
        <p:spPr>
          <a:xfrm>
            <a:off x="2419416" y="935645"/>
            <a:ext cx="7353169" cy="4986711"/>
          </a:xfrm>
          <a:prstGeom prst="rect">
            <a:avLst/>
          </a:prstGeom>
        </p:spPr>
      </p:pic>
      <p:pic>
        <p:nvPicPr>
          <p:cNvPr id="11" name="Picture 10">
            <a:extLst>
              <a:ext uri="{FF2B5EF4-FFF2-40B4-BE49-F238E27FC236}">
                <a16:creationId xmlns:a16="http://schemas.microsoft.com/office/drawing/2014/main" id="{F6052A41-6448-6999-ADB9-792EA97AF09C}"/>
              </a:ext>
            </a:extLst>
          </p:cNvPr>
          <p:cNvPicPr>
            <a:picLocks noChangeAspect="1"/>
          </p:cNvPicPr>
          <p:nvPr/>
        </p:nvPicPr>
        <p:blipFill>
          <a:blip r:embed="rId4"/>
          <a:stretch>
            <a:fillRect/>
          </a:stretch>
        </p:blipFill>
        <p:spPr>
          <a:xfrm>
            <a:off x="9225683" y="6095860"/>
            <a:ext cx="2748605" cy="401483"/>
          </a:xfrm>
          <a:prstGeom prst="rect">
            <a:avLst/>
          </a:prstGeom>
        </p:spPr>
      </p:pic>
    </p:spTree>
    <p:extLst>
      <p:ext uri="{BB962C8B-B14F-4D97-AF65-F5344CB8AC3E}">
        <p14:creationId xmlns:p14="http://schemas.microsoft.com/office/powerpoint/2010/main" val="84627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1"/>
            <a:ext cx="10826751" cy="1209524"/>
          </a:xfrm>
        </p:spPr>
        <p:txBody>
          <a:bodyPr/>
          <a:lstStyle/>
          <a:p>
            <a:r>
              <a:rPr lang="en-US" sz="3200" dirty="0"/>
              <a:t>Transmission Reliability and Renewable Integration (TRRI) </a:t>
            </a:r>
          </a:p>
        </p:txBody>
      </p:sp>
      <p:sp>
        <p:nvSpPr>
          <p:cNvPr id="92" name="Rectangle 91"/>
          <p:cNvSpPr/>
          <p:nvPr/>
        </p:nvSpPr>
        <p:spPr>
          <a:xfrm>
            <a:off x="6026485" y="4881597"/>
            <a:ext cx="6089875" cy="1569660"/>
          </a:xfrm>
          <a:prstGeom prst="rect">
            <a:avLst/>
          </a:prstGeom>
        </p:spPr>
        <p:txBody>
          <a:bodyPr wrap="square">
            <a:spAutoFit/>
          </a:bodyPr>
          <a:lstStyle/>
          <a:p>
            <a:r>
              <a:rPr lang="en-US" sz="2400" dirty="0">
                <a:latin typeface="Calibri" panose="020F0502020204030204" pitchFamily="34" charset="0"/>
              </a:rPr>
              <a:t>Develop new ways of measuring and characterizing the power system to ensure high quality, accurate data for model and tool development.</a:t>
            </a:r>
          </a:p>
        </p:txBody>
      </p:sp>
      <p:sp>
        <p:nvSpPr>
          <p:cNvPr id="93" name="TextBox 92"/>
          <p:cNvSpPr txBox="1"/>
          <p:nvPr/>
        </p:nvSpPr>
        <p:spPr>
          <a:xfrm>
            <a:off x="1253333" y="5182167"/>
            <a:ext cx="4503067"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Reliability Metrics, Standards, and Emerging Issues </a:t>
            </a:r>
          </a:p>
        </p:txBody>
      </p:sp>
      <p:sp>
        <p:nvSpPr>
          <p:cNvPr id="108" name="TextBox 107"/>
          <p:cNvSpPr txBox="1"/>
          <p:nvPr/>
        </p:nvSpPr>
        <p:spPr>
          <a:xfrm>
            <a:off x="1343364" y="3364467"/>
            <a:ext cx="4323009"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Decision Support Systems for Transmission Operations </a:t>
            </a:r>
          </a:p>
        </p:txBody>
      </p:sp>
      <p:sp>
        <p:nvSpPr>
          <p:cNvPr id="110" name="Rectangle 109"/>
          <p:cNvSpPr/>
          <p:nvPr/>
        </p:nvSpPr>
        <p:spPr>
          <a:xfrm>
            <a:off x="5974080" y="3113721"/>
            <a:ext cx="6142280" cy="1569660"/>
          </a:xfrm>
          <a:prstGeom prst="rect">
            <a:avLst/>
          </a:prstGeom>
        </p:spPr>
        <p:txBody>
          <a:bodyPr wrap="square">
            <a:spAutoFit/>
          </a:bodyPr>
          <a:lstStyle/>
          <a:p>
            <a:r>
              <a:rPr lang="en-US" sz="2400" dirty="0">
                <a:latin typeface="Calibri" panose="020F0502020204030204" pitchFamily="34" charset="0"/>
              </a:rPr>
              <a:t>Build sector capability to develop effective visualizations, and to </a:t>
            </a:r>
            <a:r>
              <a:rPr lang="en-US" sz="2400" dirty="0">
                <a:solidFill>
                  <a:srgbClr val="000000"/>
                </a:solidFill>
                <a:latin typeface="Calibri" panose="020F0502020204030204" pitchFamily="34" charset="0"/>
              </a:rPr>
              <a:t>provide more useful alarms and cues for grid operation, planning, and workforce development.</a:t>
            </a:r>
          </a:p>
        </p:txBody>
      </p:sp>
      <p:sp>
        <p:nvSpPr>
          <p:cNvPr id="111" name="Rectangle 110"/>
          <p:cNvSpPr/>
          <p:nvPr/>
        </p:nvSpPr>
        <p:spPr>
          <a:xfrm>
            <a:off x="487682" y="840976"/>
            <a:ext cx="3202807" cy="584775"/>
          </a:xfrm>
          <a:prstGeom prst="rect">
            <a:avLst/>
          </a:prstGeom>
          <a:noFill/>
        </p:spPr>
        <p:txBody>
          <a:bodyPr wrap="square">
            <a:spAutoFit/>
          </a:bodyPr>
          <a:lstStyle/>
          <a:p>
            <a:r>
              <a:rPr lang="en-US" sz="3200" b="1" dirty="0">
                <a:solidFill>
                  <a:srgbClr val="000000"/>
                </a:solidFill>
                <a:latin typeface="Calibri"/>
                <a:cs typeface="Calibri"/>
              </a:rPr>
              <a:t>Program Areas</a:t>
            </a:r>
          </a:p>
        </p:txBody>
      </p:sp>
      <p:sp>
        <p:nvSpPr>
          <p:cNvPr id="112" name="Rectangle 111"/>
          <p:cNvSpPr/>
          <p:nvPr/>
        </p:nvSpPr>
        <p:spPr>
          <a:xfrm>
            <a:off x="5846428" y="839358"/>
            <a:ext cx="1600200" cy="584775"/>
          </a:xfrm>
          <a:prstGeom prst="rect">
            <a:avLst/>
          </a:prstGeom>
          <a:noFill/>
        </p:spPr>
        <p:txBody>
          <a:bodyPr wrap="square">
            <a:spAutoFit/>
          </a:bodyPr>
          <a:lstStyle/>
          <a:p>
            <a:pPr algn="ctr"/>
            <a:r>
              <a:rPr lang="en-US" sz="3200" b="1" dirty="0">
                <a:solidFill>
                  <a:srgbClr val="000000"/>
                </a:solidFill>
                <a:latin typeface="Calibri"/>
                <a:cs typeface="Calibri"/>
              </a:rPr>
              <a:t>Goal</a:t>
            </a:r>
          </a:p>
        </p:txBody>
      </p:sp>
      <p:cxnSp>
        <p:nvCxnSpPr>
          <p:cNvPr id="116" name="Straight Connector 115"/>
          <p:cNvCxnSpPr>
            <a:cxnSpLocks/>
          </p:cNvCxnSpPr>
          <p:nvPr/>
        </p:nvCxnSpPr>
        <p:spPr bwMode="auto">
          <a:xfrm>
            <a:off x="487681" y="2915504"/>
            <a:ext cx="10828020" cy="0"/>
          </a:xfrm>
          <a:prstGeom prst="line">
            <a:avLst/>
          </a:prstGeom>
          <a:solidFill>
            <a:srgbClr val="FFFFFF">
              <a:alpha val="85098"/>
            </a:srgbClr>
          </a:solidFill>
          <a:ln w="9525" cap="flat" cmpd="sng" algn="ctr">
            <a:solidFill>
              <a:schemeClr val="tx1">
                <a:alpha val="15000"/>
              </a:schemeClr>
            </a:solidFill>
            <a:prstDash val="solid"/>
            <a:round/>
            <a:headEnd type="none" w="med" len="med"/>
            <a:tailEnd type="none" w="med" len="med"/>
          </a:ln>
          <a:effectLst/>
        </p:spPr>
      </p:cxnSp>
      <p:sp>
        <p:nvSpPr>
          <p:cNvPr id="128" name="TextBox 127"/>
          <p:cNvSpPr txBox="1"/>
          <p:nvPr/>
        </p:nvSpPr>
        <p:spPr>
          <a:xfrm>
            <a:off x="1343361" y="1699627"/>
            <a:ext cx="4503067"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Advanced Applications Research and Development</a:t>
            </a:r>
          </a:p>
        </p:txBody>
      </p:sp>
      <p:sp>
        <p:nvSpPr>
          <p:cNvPr id="129" name="Rectangle 128"/>
          <p:cNvSpPr/>
          <p:nvPr/>
        </p:nvSpPr>
        <p:spPr>
          <a:xfrm>
            <a:off x="5983070" y="1530512"/>
            <a:ext cx="6743325" cy="1200329"/>
          </a:xfrm>
          <a:prstGeom prst="rect">
            <a:avLst/>
          </a:prstGeom>
        </p:spPr>
        <p:txBody>
          <a:bodyPr wrap="square">
            <a:spAutoFit/>
          </a:bodyPr>
          <a:lstStyle/>
          <a:p>
            <a:r>
              <a:rPr lang="en-US" sz="2400" dirty="0">
                <a:solidFill>
                  <a:srgbClr val="000000"/>
                </a:solidFill>
                <a:latin typeface="Calibri" panose="020F0502020204030204" pitchFamily="34" charset="0"/>
              </a:rPr>
              <a:t>Improve transmission system visibility and controllability to ensure reliability and resilience given new operational challenges.</a:t>
            </a:r>
          </a:p>
        </p:txBody>
      </p:sp>
      <p:pic>
        <p:nvPicPr>
          <p:cNvPr id="34" name="Picture 3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7099" y="1862641"/>
            <a:ext cx="785172" cy="548455"/>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0267" y="3478530"/>
            <a:ext cx="642091" cy="721705"/>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0269" y="5290360"/>
            <a:ext cx="642089" cy="726664"/>
          </a:xfrm>
          <a:prstGeom prst="rect">
            <a:avLst/>
          </a:prstGeom>
        </p:spPr>
      </p:pic>
      <p:cxnSp>
        <p:nvCxnSpPr>
          <p:cNvPr id="9" name="Straight Connector 8">
            <a:extLst>
              <a:ext uri="{FF2B5EF4-FFF2-40B4-BE49-F238E27FC236}">
                <a16:creationId xmlns:a16="http://schemas.microsoft.com/office/drawing/2014/main" id="{D40992DC-E433-C5B0-8B6C-77D1A9049F2E}"/>
              </a:ext>
            </a:extLst>
          </p:cNvPr>
          <p:cNvCxnSpPr>
            <a:cxnSpLocks/>
          </p:cNvCxnSpPr>
          <p:nvPr/>
        </p:nvCxnSpPr>
        <p:spPr bwMode="auto">
          <a:xfrm>
            <a:off x="487681" y="4881597"/>
            <a:ext cx="10828020" cy="0"/>
          </a:xfrm>
          <a:prstGeom prst="line">
            <a:avLst/>
          </a:prstGeom>
          <a:solidFill>
            <a:srgbClr val="FFFFFF">
              <a:alpha val="85098"/>
            </a:srgbClr>
          </a:solidFill>
          <a:ln w="9525" cap="flat" cmpd="sng" algn="ctr">
            <a:solidFill>
              <a:schemeClr val="tx1">
                <a:alpha val="1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94A86C27-FCB7-EA7E-3450-36D6EA3BF26B}"/>
              </a:ext>
            </a:extLst>
          </p:cNvPr>
          <p:cNvCxnSpPr>
            <a:cxnSpLocks/>
          </p:cNvCxnSpPr>
          <p:nvPr/>
        </p:nvCxnSpPr>
        <p:spPr bwMode="auto">
          <a:xfrm>
            <a:off x="487681" y="1424132"/>
            <a:ext cx="10828020" cy="0"/>
          </a:xfrm>
          <a:prstGeom prst="line">
            <a:avLst/>
          </a:prstGeom>
          <a:solidFill>
            <a:srgbClr val="FFFFFF">
              <a:alpha val="85098"/>
            </a:srgbClr>
          </a:solidFill>
          <a:ln w="9525" cap="flat" cmpd="sng" algn="ctr">
            <a:solidFill>
              <a:schemeClr val="tx1">
                <a:alpha val="15000"/>
              </a:schemeClr>
            </a:solidFill>
            <a:prstDash val="solid"/>
            <a:round/>
            <a:headEnd type="none" w="med" len="med"/>
            <a:tailEnd type="none" w="med" len="med"/>
          </a:ln>
          <a:effectLst/>
        </p:spPr>
      </p:cxnSp>
      <p:pic>
        <p:nvPicPr>
          <p:cNvPr id="12" name="Picture 11">
            <a:extLst>
              <a:ext uri="{FF2B5EF4-FFF2-40B4-BE49-F238E27FC236}">
                <a16:creationId xmlns:a16="http://schemas.microsoft.com/office/drawing/2014/main" id="{EED580E1-52F3-C6E3-F219-7ECC0D009751}"/>
              </a:ext>
            </a:extLst>
          </p:cNvPr>
          <p:cNvPicPr>
            <a:picLocks noChangeAspect="1"/>
          </p:cNvPicPr>
          <p:nvPr/>
        </p:nvPicPr>
        <p:blipFill>
          <a:blip r:embed="rId6"/>
          <a:stretch>
            <a:fillRect/>
          </a:stretch>
        </p:blipFill>
        <p:spPr>
          <a:xfrm>
            <a:off x="9225683" y="6095860"/>
            <a:ext cx="2748605" cy="401483"/>
          </a:xfrm>
          <a:prstGeom prst="rect">
            <a:avLst/>
          </a:prstGeom>
        </p:spPr>
      </p:pic>
    </p:spTree>
    <p:extLst>
      <p:ext uri="{BB962C8B-B14F-4D97-AF65-F5344CB8AC3E}">
        <p14:creationId xmlns:p14="http://schemas.microsoft.com/office/powerpoint/2010/main" val="173505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7C9E914D-7F1F-4680-0A8D-8B29AADCA4C2}"/>
              </a:ext>
            </a:extLst>
          </p:cNvPr>
          <p:cNvSpPr txBox="1">
            <a:spLocks/>
          </p:cNvSpPr>
          <p:nvPr/>
        </p:nvSpPr>
        <p:spPr>
          <a:xfrm>
            <a:off x="609599" y="1"/>
            <a:ext cx="10826751" cy="1209524"/>
          </a:xfrm>
          <a:prstGeom prst="rect">
            <a:avLst/>
          </a:prstGeom>
          <a:noFill/>
          <a:ln>
            <a:noFill/>
            <a:extLst>
              <a:ext uri="{C807C97D-BFC1-408E-A445-0C87EB9F89A2}">
                <ask:lineSketchStyleProps xmlns:ask="http://schemas.microsoft.com/office/drawing/2018/sketchyshapes" sd="1219033472">
                  <a:custGeom>
                    <a:avLst/>
                    <a:gdLst>
                      <a:gd name="connsiteX0" fmla="*/ 0 w 5273040"/>
                      <a:gd name="connsiteY0" fmla="*/ 0 h 812800"/>
                      <a:gd name="connsiteX1" fmla="*/ 5273040 w 5273040"/>
                      <a:gd name="connsiteY1" fmla="*/ 0 h 812800"/>
                      <a:gd name="connsiteX2" fmla="*/ 5273040 w 5273040"/>
                      <a:gd name="connsiteY2" fmla="*/ 812800 h 812800"/>
                      <a:gd name="connsiteX3" fmla="*/ 0 w 5273040"/>
                      <a:gd name="connsiteY3" fmla="*/ 812800 h 812800"/>
                      <a:gd name="connsiteX4" fmla="*/ 0 w 527304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040" h="812800" extrusionOk="0">
                        <a:moveTo>
                          <a:pt x="0" y="0"/>
                        </a:moveTo>
                        <a:cubicBezTo>
                          <a:pt x="2580033" y="118645"/>
                          <a:pt x="2944590" y="116012"/>
                          <a:pt x="5273040" y="0"/>
                        </a:cubicBezTo>
                        <a:cubicBezTo>
                          <a:pt x="5202606" y="312345"/>
                          <a:pt x="5317495" y="453698"/>
                          <a:pt x="5273040" y="812800"/>
                        </a:cubicBezTo>
                        <a:cubicBezTo>
                          <a:pt x="3657638" y="947400"/>
                          <a:pt x="1406252" y="655604"/>
                          <a:pt x="0" y="812800"/>
                        </a:cubicBezTo>
                        <a:cubicBezTo>
                          <a:pt x="-63531" y="457734"/>
                          <a:pt x="-43856" y="298976"/>
                          <a:pt x="0" y="0"/>
                        </a:cubicBezTo>
                        <a:close/>
                      </a:path>
                    </a:pathLst>
                  </a:custGeom>
                  <ask:type>
                    <ask:lineSketchNone/>
                  </ask:type>
                </ask:lineSketchStyleProps>
              </a:ext>
            </a:extLst>
          </a:ln>
        </p:spPr>
        <p:txBody>
          <a:bodyPr vert="horz" lIns="0" tIns="0" rIns="0" bIns="0" rtlCol="0" anchor="ctr">
            <a:noAutofit/>
          </a:bodyPr>
          <a:lstStyle>
            <a:lvl1pPr marL="0" algn="l" defTabSz="457200" rtl="0" eaLnBrk="1" latinLnBrk="0" hangingPunct="1">
              <a:lnSpc>
                <a:spcPts val="2800"/>
              </a:lnSpc>
              <a:spcBef>
                <a:spcPct val="0"/>
              </a:spcBef>
              <a:buNone/>
              <a:defRPr sz="3000" kern="1200" spc="0">
                <a:solidFill>
                  <a:srgbClr val="05344F"/>
                </a:solidFill>
                <a:latin typeface="+mj-lt"/>
                <a:ea typeface="+mj-ea"/>
                <a:cs typeface="+mj-cs"/>
              </a:defRPr>
            </a:lvl1pPr>
          </a:lstStyle>
          <a:p>
            <a:r>
              <a:rPr lang="en-US" sz="3200" dirty="0"/>
              <a:t>Sensors and Data Analytics (SDA)</a:t>
            </a:r>
          </a:p>
        </p:txBody>
      </p:sp>
      <p:sp>
        <p:nvSpPr>
          <p:cNvPr id="92" name="Rectangle 91"/>
          <p:cNvSpPr/>
          <p:nvPr/>
        </p:nvSpPr>
        <p:spPr>
          <a:xfrm>
            <a:off x="6026485" y="5059056"/>
            <a:ext cx="6089875" cy="1200329"/>
          </a:xfrm>
          <a:prstGeom prst="rect">
            <a:avLst/>
          </a:prstGeom>
        </p:spPr>
        <p:txBody>
          <a:bodyPr wrap="square">
            <a:spAutoFit/>
          </a:bodyPr>
          <a:lstStyle/>
          <a:p>
            <a:r>
              <a:rPr lang="en-US" sz="2400" dirty="0">
                <a:latin typeface="Calibri" panose="020F0502020204030204" pitchFamily="34" charset="0"/>
              </a:rPr>
              <a:t>Improve system sensing through better sensor placement and </a:t>
            </a:r>
            <a:r>
              <a:rPr lang="en-US" sz="2400" dirty="0">
                <a:latin typeface="Calibri" panose="020F0502020204030204" pitchFamily="34" charset="0"/>
                <a:ea typeface="Calibri" panose="020F0502020204030204" pitchFamily="34" charset="0"/>
                <a:cs typeface="Times New Roman" panose="02020603050405020304" pitchFamily="18" charset="0"/>
              </a:rPr>
              <a:t>improved data acquisition, consistency and validity</a:t>
            </a:r>
            <a:endParaRPr lang="en-US" sz="2400" dirty="0">
              <a:latin typeface="Calibri" panose="020F0502020204030204" pitchFamily="34" charset="0"/>
            </a:endParaRPr>
          </a:p>
        </p:txBody>
      </p:sp>
      <p:sp>
        <p:nvSpPr>
          <p:cNvPr id="93" name="TextBox 92"/>
          <p:cNvSpPr txBox="1"/>
          <p:nvPr/>
        </p:nvSpPr>
        <p:spPr>
          <a:xfrm>
            <a:off x="1253333" y="5182167"/>
            <a:ext cx="4503067"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Sensor Valuation, Validation and Standards</a:t>
            </a:r>
          </a:p>
        </p:txBody>
      </p:sp>
      <p:sp>
        <p:nvSpPr>
          <p:cNvPr id="108" name="TextBox 107"/>
          <p:cNvSpPr txBox="1"/>
          <p:nvPr/>
        </p:nvSpPr>
        <p:spPr>
          <a:xfrm>
            <a:off x="1343364" y="3364466"/>
            <a:ext cx="4323009"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Data Integration and Event Detection </a:t>
            </a:r>
          </a:p>
        </p:txBody>
      </p:sp>
      <p:sp>
        <p:nvSpPr>
          <p:cNvPr id="110" name="Rectangle 109"/>
          <p:cNvSpPr/>
          <p:nvPr/>
        </p:nvSpPr>
        <p:spPr>
          <a:xfrm>
            <a:off x="5974080" y="3241355"/>
            <a:ext cx="6142280" cy="1200329"/>
          </a:xfrm>
          <a:prstGeom prst="rect">
            <a:avLst/>
          </a:prstGeom>
        </p:spPr>
        <p:txBody>
          <a:bodyPr wrap="square">
            <a:spAutoFit/>
          </a:bodyPr>
          <a:lstStyle/>
          <a:p>
            <a:r>
              <a:rPr lang="en-US" sz="2400" dirty="0">
                <a:latin typeface="Calibri" panose="020F0502020204030204" pitchFamily="34" charset="0"/>
              </a:rPr>
              <a:t>Data analytics for proactive resilience with high frequency data, ML/AI. Creating research data sets to develop applications. </a:t>
            </a:r>
          </a:p>
        </p:txBody>
      </p:sp>
      <p:sp>
        <p:nvSpPr>
          <p:cNvPr id="111" name="Rectangle 110"/>
          <p:cNvSpPr/>
          <p:nvPr/>
        </p:nvSpPr>
        <p:spPr>
          <a:xfrm>
            <a:off x="487682" y="840976"/>
            <a:ext cx="3202807" cy="584775"/>
          </a:xfrm>
          <a:prstGeom prst="rect">
            <a:avLst/>
          </a:prstGeom>
          <a:noFill/>
        </p:spPr>
        <p:txBody>
          <a:bodyPr wrap="square">
            <a:spAutoFit/>
          </a:bodyPr>
          <a:lstStyle/>
          <a:p>
            <a:r>
              <a:rPr lang="en-US" sz="3200" b="1" dirty="0">
                <a:solidFill>
                  <a:srgbClr val="000000"/>
                </a:solidFill>
                <a:latin typeface="Calibri"/>
                <a:cs typeface="Calibri"/>
              </a:rPr>
              <a:t>Program Areas</a:t>
            </a:r>
          </a:p>
        </p:txBody>
      </p:sp>
      <p:sp>
        <p:nvSpPr>
          <p:cNvPr id="112" name="Rectangle 111"/>
          <p:cNvSpPr/>
          <p:nvPr/>
        </p:nvSpPr>
        <p:spPr>
          <a:xfrm>
            <a:off x="5846428" y="839358"/>
            <a:ext cx="1600200" cy="584775"/>
          </a:xfrm>
          <a:prstGeom prst="rect">
            <a:avLst/>
          </a:prstGeom>
          <a:noFill/>
        </p:spPr>
        <p:txBody>
          <a:bodyPr wrap="square">
            <a:spAutoFit/>
          </a:bodyPr>
          <a:lstStyle/>
          <a:p>
            <a:pPr algn="ctr"/>
            <a:r>
              <a:rPr lang="en-US" sz="3200" b="1" dirty="0">
                <a:solidFill>
                  <a:srgbClr val="000000"/>
                </a:solidFill>
                <a:latin typeface="Calibri"/>
                <a:cs typeface="Calibri"/>
              </a:rPr>
              <a:t>Goal</a:t>
            </a:r>
          </a:p>
        </p:txBody>
      </p:sp>
      <p:cxnSp>
        <p:nvCxnSpPr>
          <p:cNvPr id="116" name="Straight Connector 115"/>
          <p:cNvCxnSpPr>
            <a:cxnSpLocks/>
          </p:cNvCxnSpPr>
          <p:nvPr/>
        </p:nvCxnSpPr>
        <p:spPr bwMode="auto">
          <a:xfrm>
            <a:off x="487681" y="2915504"/>
            <a:ext cx="10828020" cy="0"/>
          </a:xfrm>
          <a:prstGeom prst="line">
            <a:avLst/>
          </a:prstGeom>
          <a:solidFill>
            <a:srgbClr val="FFFFFF">
              <a:alpha val="85098"/>
            </a:srgbClr>
          </a:solidFill>
          <a:ln w="9525" cap="flat" cmpd="sng" algn="ctr">
            <a:solidFill>
              <a:schemeClr val="tx1">
                <a:alpha val="15000"/>
              </a:schemeClr>
            </a:solidFill>
            <a:prstDash val="solid"/>
            <a:round/>
            <a:headEnd type="none" w="med" len="med"/>
            <a:tailEnd type="none" w="med" len="med"/>
          </a:ln>
          <a:effectLst/>
        </p:spPr>
      </p:cxnSp>
      <p:sp>
        <p:nvSpPr>
          <p:cNvPr id="128" name="TextBox 127"/>
          <p:cNvSpPr txBox="1"/>
          <p:nvPr/>
        </p:nvSpPr>
        <p:spPr>
          <a:xfrm>
            <a:off x="1343361" y="1699627"/>
            <a:ext cx="4683124"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Enhanced Distribution System Resilience and Control </a:t>
            </a:r>
          </a:p>
        </p:txBody>
      </p:sp>
      <p:sp>
        <p:nvSpPr>
          <p:cNvPr id="129" name="Rectangle 128"/>
          <p:cNvSpPr/>
          <p:nvPr/>
        </p:nvSpPr>
        <p:spPr>
          <a:xfrm>
            <a:off x="5983069" y="1530512"/>
            <a:ext cx="6133291" cy="1200329"/>
          </a:xfrm>
          <a:prstGeom prst="rect">
            <a:avLst/>
          </a:prstGeom>
        </p:spPr>
        <p:txBody>
          <a:bodyPr wrap="square">
            <a:spAutoFit/>
          </a:bodyPr>
          <a:lstStyle/>
          <a:p>
            <a:r>
              <a:rPr lang="en-US" sz="2400" dirty="0">
                <a:solidFill>
                  <a:srgbClr val="000000"/>
                </a:solidFill>
                <a:latin typeface="Calibri" panose="020F0502020204030204" pitchFamily="34" charset="0"/>
              </a:rPr>
              <a:t>Utilizing sensors to improve distribution system visibility and controllability to address new operational challenges</a:t>
            </a:r>
          </a:p>
        </p:txBody>
      </p:sp>
      <p:cxnSp>
        <p:nvCxnSpPr>
          <p:cNvPr id="9" name="Straight Connector 8">
            <a:extLst>
              <a:ext uri="{FF2B5EF4-FFF2-40B4-BE49-F238E27FC236}">
                <a16:creationId xmlns:a16="http://schemas.microsoft.com/office/drawing/2014/main" id="{D40992DC-E433-C5B0-8B6C-77D1A9049F2E}"/>
              </a:ext>
            </a:extLst>
          </p:cNvPr>
          <p:cNvCxnSpPr>
            <a:cxnSpLocks/>
          </p:cNvCxnSpPr>
          <p:nvPr/>
        </p:nvCxnSpPr>
        <p:spPr bwMode="auto">
          <a:xfrm>
            <a:off x="487681" y="4881597"/>
            <a:ext cx="10828020" cy="0"/>
          </a:xfrm>
          <a:prstGeom prst="line">
            <a:avLst/>
          </a:prstGeom>
          <a:solidFill>
            <a:srgbClr val="FFFFFF">
              <a:alpha val="85098"/>
            </a:srgbClr>
          </a:solidFill>
          <a:ln w="9525" cap="flat" cmpd="sng" algn="ctr">
            <a:solidFill>
              <a:schemeClr val="tx1">
                <a:alpha val="1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94A86C27-FCB7-EA7E-3450-36D6EA3BF26B}"/>
              </a:ext>
            </a:extLst>
          </p:cNvPr>
          <p:cNvCxnSpPr>
            <a:cxnSpLocks/>
          </p:cNvCxnSpPr>
          <p:nvPr/>
        </p:nvCxnSpPr>
        <p:spPr bwMode="auto">
          <a:xfrm>
            <a:off x="487681" y="1424132"/>
            <a:ext cx="10828020" cy="0"/>
          </a:xfrm>
          <a:prstGeom prst="line">
            <a:avLst/>
          </a:prstGeom>
          <a:solidFill>
            <a:srgbClr val="FFFFFF">
              <a:alpha val="85098"/>
            </a:srgbClr>
          </a:solidFill>
          <a:ln w="9525" cap="flat" cmpd="sng" algn="ctr">
            <a:solidFill>
              <a:schemeClr val="tx1">
                <a:alpha val="15000"/>
              </a:schemeClr>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0EEB7041-DAE7-3261-E1BD-671D485FF22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9228" y="3622699"/>
            <a:ext cx="598635" cy="551704"/>
          </a:xfrm>
          <a:prstGeom prst="rect">
            <a:avLst/>
          </a:prstGeom>
        </p:spPr>
      </p:pic>
      <p:pic>
        <p:nvPicPr>
          <p:cNvPr id="5" name="Picture 4" descr="Icon&#10;&#10;Description automatically generated">
            <a:extLst>
              <a:ext uri="{FF2B5EF4-FFF2-40B4-BE49-F238E27FC236}">
                <a16:creationId xmlns:a16="http://schemas.microsoft.com/office/drawing/2014/main" id="{D90BE9E9-9001-5043-7151-64A63EE74079}"/>
              </a:ext>
            </a:extLst>
          </p:cNvPr>
          <p:cNvPicPr>
            <a:picLocks noChangeAspect="1"/>
          </p:cNvPicPr>
          <p:nvPr/>
        </p:nvPicPr>
        <p:blipFill>
          <a:blip r:embed="rId4"/>
          <a:stretch>
            <a:fillRect/>
          </a:stretch>
        </p:blipFill>
        <p:spPr>
          <a:xfrm>
            <a:off x="487682" y="5433869"/>
            <a:ext cx="694887" cy="64612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8AEDD91-1CFD-588E-4C32-CDCAD4D24409}"/>
              </a:ext>
            </a:extLst>
          </p:cNvPr>
          <p:cNvPicPr>
            <a:picLocks noChangeAspect="1"/>
          </p:cNvPicPr>
          <p:nvPr/>
        </p:nvPicPr>
        <p:blipFill>
          <a:blip r:embed="rId5"/>
          <a:stretch>
            <a:fillRect/>
          </a:stretch>
        </p:blipFill>
        <p:spPr>
          <a:xfrm>
            <a:off x="556100" y="1838472"/>
            <a:ext cx="702851" cy="702851"/>
          </a:xfrm>
          <a:prstGeom prst="rect">
            <a:avLst/>
          </a:prstGeom>
        </p:spPr>
      </p:pic>
      <p:pic>
        <p:nvPicPr>
          <p:cNvPr id="17" name="Picture 16">
            <a:extLst>
              <a:ext uri="{FF2B5EF4-FFF2-40B4-BE49-F238E27FC236}">
                <a16:creationId xmlns:a16="http://schemas.microsoft.com/office/drawing/2014/main" id="{FE830D19-E0A6-3153-62ED-1EEC2D0BB038}"/>
              </a:ext>
            </a:extLst>
          </p:cNvPr>
          <p:cNvPicPr>
            <a:picLocks noChangeAspect="1"/>
          </p:cNvPicPr>
          <p:nvPr/>
        </p:nvPicPr>
        <p:blipFill>
          <a:blip r:embed="rId6"/>
          <a:stretch>
            <a:fillRect/>
          </a:stretch>
        </p:blipFill>
        <p:spPr>
          <a:xfrm>
            <a:off x="9225683" y="6095860"/>
            <a:ext cx="2748605" cy="401483"/>
          </a:xfrm>
          <a:prstGeom prst="rect">
            <a:avLst/>
          </a:prstGeom>
        </p:spPr>
      </p:pic>
    </p:spTree>
    <p:extLst>
      <p:ext uri="{BB962C8B-B14F-4D97-AF65-F5344CB8AC3E}">
        <p14:creationId xmlns:p14="http://schemas.microsoft.com/office/powerpoint/2010/main" val="422483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a:xfrm>
            <a:off x="623271" y="1669356"/>
            <a:ext cx="9011383" cy="1797768"/>
          </a:xfrm>
        </p:spPr>
        <p:txBody>
          <a:bodyPr/>
          <a:lstStyle/>
          <a:p>
            <a:r>
              <a:rPr lang="en-US" dirty="0">
                <a:latin typeface="Franklin Gothic Book" panose="020B0503020102020204" pitchFamily="34" charset="0"/>
              </a:rPr>
              <a:t>Office of Cybersecurity, Energy Security &amp; Emergency Response (CESER) Overview</a:t>
            </a:r>
          </a:p>
        </p:txBody>
      </p:sp>
    </p:spTree>
    <p:extLst>
      <p:ext uri="{BB962C8B-B14F-4D97-AF65-F5344CB8AC3E}">
        <p14:creationId xmlns:p14="http://schemas.microsoft.com/office/powerpoint/2010/main" val="51391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149F34-FFE5-5DEC-C50F-97EFB9F3FC03}"/>
              </a:ext>
            </a:extLst>
          </p:cNvPr>
          <p:cNvSpPr/>
          <p:nvPr/>
        </p:nvSpPr>
        <p:spPr>
          <a:xfrm>
            <a:off x="0" y="0"/>
            <a:ext cx="12192000" cy="2286000"/>
          </a:xfrm>
          <a:prstGeom prst="rect">
            <a:avLst/>
          </a:prstGeom>
          <a:solidFill>
            <a:srgbClr val="314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BEC8F5D-A538-3420-4188-48B0C6EA2C80}"/>
              </a:ext>
            </a:extLst>
          </p:cNvPr>
          <p:cNvSpPr>
            <a:spLocks noGrp="1"/>
          </p:cNvSpPr>
          <p:nvPr>
            <p:ph type="sldNum" sz="quarter" idx="4"/>
          </p:nvPr>
        </p:nvSpPr>
        <p:spPr/>
        <p:txBody>
          <a:bodyPr/>
          <a:lstStyle/>
          <a:p>
            <a:r>
              <a:rPr lang="en-US"/>
              <a:t>- </a:t>
            </a:r>
            <a:fld id="{A832EBB2-C8C3-6346-899B-5AA7E42A487A}" type="slidenum">
              <a:rPr lang="en-US" smtClean="0"/>
              <a:pPr/>
              <a:t>8</a:t>
            </a:fld>
            <a:r>
              <a:rPr lang="en-US"/>
              <a:t> -</a:t>
            </a:r>
          </a:p>
        </p:txBody>
      </p:sp>
      <p:sp>
        <p:nvSpPr>
          <p:cNvPr id="5" name="Title 4">
            <a:extLst>
              <a:ext uri="{FF2B5EF4-FFF2-40B4-BE49-F238E27FC236}">
                <a16:creationId xmlns:a16="http://schemas.microsoft.com/office/drawing/2014/main" id="{52712652-EFC0-FC24-740D-D8545756A8F7}"/>
              </a:ext>
            </a:extLst>
          </p:cNvPr>
          <p:cNvSpPr>
            <a:spLocks noGrp="1"/>
          </p:cNvSpPr>
          <p:nvPr>
            <p:ph type="title"/>
          </p:nvPr>
        </p:nvSpPr>
        <p:spPr>
          <a:xfrm>
            <a:off x="2128902" y="553045"/>
            <a:ext cx="4601248" cy="1332203"/>
          </a:xfrm>
        </p:spPr>
        <p:txBody>
          <a:bodyPr anchor="ctr">
            <a:noAutofit/>
          </a:bodyPr>
          <a:lstStyle/>
          <a:p>
            <a:pPr algn="l">
              <a:lnSpc>
                <a:spcPct val="80000"/>
              </a:lnSpc>
            </a:pPr>
            <a:r>
              <a:rPr lang="en-US" sz="4600" b="1" dirty="0">
                <a:solidFill>
                  <a:schemeClr val="bg1"/>
                </a:solidFill>
              </a:rPr>
              <a:t>CESER </a:t>
            </a:r>
            <a:br>
              <a:rPr lang="en-US" sz="4600" b="1" dirty="0">
                <a:solidFill>
                  <a:schemeClr val="bg1"/>
                </a:solidFill>
              </a:rPr>
            </a:br>
            <a:r>
              <a:rPr lang="en-US" sz="4600" b="1" dirty="0">
                <a:solidFill>
                  <a:schemeClr val="bg1"/>
                </a:solidFill>
              </a:rPr>
              <a:t>Mission</a:t>
            </a:r>
          </a:p>
        </p:txBody>
      </p:sp>
      <p:sp>
        <p:nvSpPr>
          <p:cNvPr id="8" name="TextBox 7">
            <a:extLst>
              <a:ext uri="{FF2B5EF4-FFF2-40B4-BE49-F238E27FC236}">
                <a16:creationId xmlns:a16="http://schemas.microsoft.com/office/drawing/2014/main" id="{EF04F1DC-15D2-40E6-9468-61FE88DEAACF}"/>
              </a:ext>
            </a:extLst>
          </p:cNvPr>
          <p:cNvSpPr txBox="1"/>
          <p:nvPr/>
        </p:nvSpPr>
        <p:spPr>
          <a:xfrm>
            <a:off x="4891426" y="282855"/>
            <a:ext cx="6185734" cy="1759701"/>
          </a:xfrm>
          <a:prstGeom prst="rect">
            <a:avLst/>
          </a:prstGeom>
        </p:spPr>
        <p:txBody>
          <a:bodyPr vert="horz" wrap="square" lIns="91440" tIns="45720" rIns="91440" bIns="45720" rtlCol="0" anchor="ctr">
            <a:noAutofit/>
          </a:bodyPr>
          <a:lstStyle/>
          <a:p>
            <a:r>
              <a:rPr lang="en-US" sz="2000" dirty="0">
                <a:solidFill>
                  <a:schemeClr val="bg1"/>
                </a:solidFill>
                <a:latin typeface="Franklin Gothic Book"/>
              </a:rPr>
              <a:t>Strengthen the security and resilience of the U.S. energy sector from cyber, physical, and climate-based risks and disruptions.</a:t>
            </a:r>
          </a:p>
          <a:p>
            <a:endParaRPr lang="en-US" sz="1400" dirty="0">
              <a:solidFill>
                <a:schemeClr val="bg1"/>
              </a:solidFill>
              <a:latin typeface="Franklin Gothic Book"/>
              <a:cs typeface="Calibri"/>
            </a:endParaRPr>
          </a:p>
        </p:txBody>
      </p:sp>
      <p:sp>
        <p:nvSpPr>
          <p:cNvPr id="67" name="Rectangle 66">
            <a:extLst>
              <a:ext uri="{FF2B5EF4-FFF2-40B4-BE49-F238E27FC236}">
                <a16:creationId xmlns:a16="http://schemas.microsoft.com/office/drawing/2014/main" id="{1F24A240-6CD0-0797-F3BC-CF18E8878DD7}"/>
              </a:ext>
            </a:extLst>
          </p:cNvPr>
          <p:cNvSpPr/>
          <p:nvPr/>
        </p:nvSpPr>
        <p:spPr>
          <a:xfrm>
            <a:off x="4429526" y="382398"/>
            <a:ext cx="182880" cy="1554480"/>
          </a:xfrm>
          <a:prstGeom prst="rect">
            <a:avLst/>
          </a:prstGeom>
          <a:solidFill>
            <a:srgbClr val="33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Left Bracket 9">
            <a:extLst>
              <a:ext uri="{FF2B5EF4-FFF2-40B4-BE49-F238E27FC236}">
                <a16:creationId xmlns:a16="http://schemas.microsoft.com/office/drawing/2014/main" id="{ACE427AF-4BB1-24A1-C373-A77C96D49F55}"/>
              </a:ext>
            </a:extLst>
          </p:cNvPr>
          <p:cNvSpPr/>
          <p:nvPr/>
        </p:nvSpPr>
        <p:spPr>
          <a:xfrm rot="5400000">
            <a:off x="5857996" y="-1099023"/>
            <a:ext cx="476009" cy="10515600"/>
          </a:xfrm>
          <a:prstGeom prst="leftBracket">
            <a:avLst>
              <a:gd name="adj" fmla="val 133550"/>
            </a:avLst>
          </a:prstGeom>
          <a:ln w="19050">
            <a:solidFill>
              <a:srgbClr val="6E6D6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A611727-8450-10D2-9FAC-5980CA2ED55E}"/>
              </a:ext>
            </a:extLst>
          </p:cNvPr>
          <p:cNvSpPr txBox="1"/>
          <p:nvPr/>
        </p:nvSpPr>
        <p:spPr>
          <a:xfrm>
            <a:off x="1844094" y="2728937"/>
            <a:ext cx="8394535" cy="892293"/>
          </a:xfrm>
          <a:prstGeom prst="rect">
            <a:avLst/>
          </a:prstGeom>
          <a:effectLst>
            <a:outerShdw blurRad="63500" sx="105000" sy="105000" algn="ctr" rotWithShape="0">
              <a:prstClr val="black">
                <a:alpha val="70000"/>
              </a:prstClr>
            </a:outerShdw>
          </a:effectLst>
        </p:spPr>
        <p:txBody>
          <a:bodyPr vert="horz" wrap="square" lIns="91440" tIns="45720" rIns="91440" bIns="45720" rtlCol="0" anchor="ctr">
            <a:noAutofit/>
          </a:bodyPr>
          <a:lstStyle/>
          <a:p>
            <a:pPr algn="ctr">
              <a:lnSpc>
                <a:spcPct val="90000"/>
              </a:lnSpc>
            </a:pPr>
            <a:r>
              <a:rPr lang="en-US" sz="3200">
                <a:solidFill>
                  <a:srgbClr val="314C63"/>
                </a:solidFill>
                <a:latin typeface="Franklin Gothic Medium Cond" panose="020B0606030402020204" pitchFamily="34" charset="0"/>
              </a:rPr>
              <a:t>Evolving Threats </a:t>
            </a:r>
            <a:br>
              <a:rPr lang="en-US" sz="3200">
                <a:solidFill>
                  <a:srgbClr val="314C63"/>
                </a:solidFill>
                <a:latin typeface="Franklin Gothic Medium Cond" panose="020B0606030402020204" pitchFamily="34" charset="0"/>
              </a:rPr>
            </a:br>
            <a:r>
              <a:rPr lang="en-US" sz="3200">
                <a:solidFill>
                  <a:srgbClr val="314C63"/>
                </a:solidFill>
                <a:latin typeface="Franklin Gothic Medium Cond" panose="020B0606030402020204" pitchFamily="34" charset="0"/>
              </a:rPr>
              <a:t>to Energy Infrastructure</a:t>
            </a:r>
          </a:p>
        </p:txBody>
      </p:sp>
      <p:grpSp>
        <p:nvGrpSpPr>
          <p:cNvPr id="55" name="Group 54">
            <a:extLst>
              <a:ext uri="{FF2B5EF4-FFF2-40B4-BE49-F238E27FC236}">
                <a16:creationId xmlns:a16="http://schemas.microsoft.com/office/drawing/2014/main" id="{954E86C9-B0A4-2375-5DEF-EF71737E0DDD}"/>
              </a:ext>
            </a:extLst>
          </p:cNvPr>
          <p:cNvGrpSpPr/>
          <p:nvPr/>
        </p:nvGrpSpPr>
        <p:grpSpPr>
          <a:xfrm>
            <a:off x="5137646" y="3808492"/>
            <a:ext cx="1775288" cy="2353961"/>
            <a:chOff x="5531787" y="4349042"/>
            <a:chExt cx="1543316" cy="2046374"/>
          </a:xfrm>
        </p:grpSpPr>
        <p:grpSp>
          <p:nvGrpSpPr>
            <p:cNvPr id="14" name="Group 13">
              <a:extLst>
                <a:ext uri="{FF2B5EF4-FFF2-40B4-BE49-F238E27FC236}">
                  <a16:creationId xmlns:a16="http://schemas.microsoft.com/office/drawing/2014/main" id="{4CBF914F-7C00-5CB4-660C-30D1594A76D9}"/>
                </a:ext>
              </a:extLst>
            </p:cNvPr>
            <p:cNvGrpSpPr/>
            <p:nvPr/>
          </p:nvGrpSpPr>
          <p:grpSpPr>
            <a:xfrm>
              <a:off x="5531787" y="4349042"/>
              <a:ext cx="1543316" cy="2046374"/>
              <a:chOff x="6276717" y="4704519"/>
              <a:chExt cx="1361749" cy="1805623"/>
            </a:xfrm>
          </p:grpSpPr>
          <p:sp>
            <p:nvSpPr>
              <p:cNvPr id="35" name="Oval 34">
                <a:extLst>
                  <a:ext uri="{FF2B5EF4-FFF2-40B4-BE49-F238E27FC236}">
                    <a16:creationId xmlns:a16="http://schemas.microsoft.com/office/drawing/2014/main" id="{1DEEA496-2E53-5193-AF73-8C80F931B3CE}"/>
                  </a:ext>
                </a:extLst>
              </p:cNvPr>
              <p:cNvSpPr>
                <a:spLocks noChangeAspect="1"/>
              </p:cNvSpPr>
              <p:nvPr/>
            </p:nvSpPr>
            <p:spPr>
              <a:xfrm>
                <a:off x="6546112" y="5115013"/>
                <a:ext cx="822960" cy="822960"/>
              </a:xfrm>
              <a:prstGeom prst="ellipse">
                <a:avLst/>
              </a:prstGeom>
              <a:solidFill>
                <a:srgbClr val="FFCB77"/>
              </a:solidFill>
              <a:ln w="19050">
                <a:solidFill>
                  <a:schemeClr val="bg1">
                    <a:alpha val="50000"/>
                  </a:schemeClr>
                </a:solidFill>
              </a:ln>
              <a:effectLst>
                <a:outerShdw blurRad="139700" dist="38100" dir="2700000" sx="105188" sy="105188"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3FE711E-74B4-2DA1-E5A6-0BF3E718BADA}"/>
                  </a:ext>
                </a:extLst>
              </p:cNvPr>
              <p:cNvSpPr>
                <a:spLocks noChangeAspect="1"/>
              </p:cNvSpPr>
              <p:nvPr/>
            </p:nvSpPr>
            <p:spPr>
              <a:xfrm>
                <a:off x="6866152" y="4704519"/>
                <a:ext cx="182880" cy="182880"/>
              </a:xfrm>
              <a:prstGeom prst="ellipse">
                <a:avLst/>
              </a:prstGeom>
              <a:solidFill>
                <a:schemeClr val="bg1"/>
              </a:solidFill>
              <a:ln w="50800">
                <a:solidFill>
                  <a:srgbClr val="FFC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a:extLst>
                  <a:ext uri="{FF2B5EF4-FFF2-40B4-BE49-F238E27FC236}">
                    <a16:creationId xmlns:a16="http://schemas.microsoft.com/office/drawing/2014/main" id="{6FA26A58-0C8A-DA6A-B08F-390208303854}"/>
                  </a:ext>
                </a:extLst>
              </p:cNvPr>
              <p:cNvCxnSpPr>
                <a:cxnSpLocks/>
                <a:stCxn id="35" idx="0"/>
                <a:endCxn id="36" idx="4"/>
              </p:cNvCxnSpPr>
              <p:nvPr/>
            </p:nvCxnSpPr>
            <p:spPr>
              <a:xfrm flipV="1">
                <a:off x="6957592" y="4887399"/>
                <a:ext cx="0" cy="227614"/>
              </a:xfrm>
              <a:prstGeom prst="line">
                <a:avLst/>
              </a:prstGeom>
              <a:ln w="50800">
                <a:solidFill>
                  <a:srgbClr val="FFCB77"/>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DC66A4-1093-E959-A080-7FD0DB79FC45}"/>
                  </a:ext>
                </a:extLst>
              </p:cNvPr>
              <p:cNvSpPr txBox="1"/>
              <p:nvPr/>
            </p:nvSpPr>
            <p:spPr>
              <a:xfrm>
                <a:off x="6276717" y="5915448"/>
                <a:ext cx="1361749" cy="594694"/>
              </a:xfrm>
              <a:prstGeom prst="rect">
                <a:avLst/>
              </a:prstGeom>
            </p:spPr>
            <p:txBody>
              <a:bodyPr vert="horz" wrap="square" lIns="91440" tIns="182880" rIns="91440" bIns="91440" rtlCol="0">
                <a:noAutofit/>
              </a:bodyPr>
              <a:lstStyle/>
              <a:p>
                <a:pPr algn="ctr">
                  <a:lnSpc>
                    <a:spcPct val="90000"/>
                  </a:lnSpc>
                </a:pPr>
                <a:r>
                  <a:rPr lang="en-US" sz="1500">
                    <a:latin typeface="Franklin Gothic Demi Cond" panose="020B0603020102020204" pitchFamily="34" charset="0"/>
                  </a:rPr>
                  <a:t>Physical Threats</a:t>
                </a:r>
              </a:p>
            </p:txBody>
          </p:sp>
        </p:grpSp>
        <p:pic>
          <p:nvPicPr>
            <p:cNvPr id="18" name="Picture 17">
              <a:extLst>
                <a:ext uri="{FF2B5EF4-FFF2-40B4-BE49-F238E27FC236}">
                  <a16:creationId xmlns:a16="http://schemas.microsoft.com/office/drawing/2014/main" id="{A7D205C3-E819-6AE0-D3EB-ED7018CFB20A}"/>
                </a:ext>
              </a:extLst>
            </p:cNvPr>
            <p:cNvPicPr>
              <a:picLocks noChangeAspect="1"/>
            </p:cNvPicPr>
            <p:nvPr/>
          </p:nvPicPr>
          <p:blipFill>
            <a:blip r:embed="rId3"/>
            <a:stretch>
              <a:fillRect/>
            </a:stretch>
          </p:blipFill>
          <p:spPr>
            <a:xfrm>
              <a:off x="6060904" y="4989441"/>
              <a:ext cx="518160" cy="548640"/>
            </a:xfrm>
            <a:prstGeom prst="rect">
              <a:avLst/>
            </a:prstGeom>
          </p:spPr>
        </p:pic>
      </p:grpSp>
      <p:grpSp>
        <p:nvGrpSpPr>
          <p:cNvPr id="54" name="Group 53">
            <a:extLst>
              <a:ext uri="{FF2B5EF4-FFF2-40B4-BE49-F238E27FC236}">
                <a16:creationId xmlns:a16="http://schemas.microsoft.com/office/drawing/2014/main" id="{95E0AAB3-594A-5A31-E2C3-A1B05C031244}"/>
              </a:ext>
            </a:extLst>
          </p:cNvPr>
          <p:cNvGrpSpPr/>
          <p:nvPr/>
        </p:nvGrpSpPr>
        <p:grpSpPr>
          <a:xfrm>
            <a:off x="7274925" y="3808493"/>
            <a:ext cx="1775288" cy="2353961"/>
            <a:chOff x="7610952" y="4349042"/>
            <a:chExt cx="1543316" cy="2046374"/>
          </a:xfrm>
        </p:grpSpPr>
        <p:grpSp>
          <p:nvGrpSpPr>
            <p:cNvPr id="11" name="Group 10">
              <a:extLst>
                <a:ext uri="{FF2B5EF4-FFF2-40B4-BE49-F238E27FC236}">
                  <a16:creationId xmlns:a16="http://schemas.microsoft.com/office/drawing/2014/main" id="{A46A5717-D3D5-C063-33E7-F45EA40C9BA5}"/>
                </a:ext>
              </a:extLst>
            </p:cNvPr>
            <p:cNvGrpSpPr/>
            <p:nvPr/>
          </p:nvGrpSpPr>
          <p:grpSpPr>
            <a:xfrm>
              <a:off x="7610952" y="4349042"/>
              <a:ext cx="1543316" cy="2046374"/>
              <a:chOff x="8111274" y="4704519"/>
              <a:chExt cx="1361749" cy="1805623"/>
            </a:xfrm>
          </p:grpSpPr>
          <p:sp>
            <p:nvSpPr>
              <p:cNvPr id="39" name="Oval 38">
                <a:extLst>
                  <a:ext uri="{FF2B5EF4-FFF2-40B4-BE49-F238E27FC236}">
                    <a16:creationId xmlns:a16="http://schemas.microsoft.com/office/drawing/2014/main" id="{982EB9A6-2C84-C3CE-DADC-847B9ADE2723}"/>
                  </a:ext>
                </a:extLst>
              </p:cNvPr>
              <p:cNvSpPr>
                <a:spLocks noChangeAspect="1"/>
              </p:cNvSpPr>
              <p:nvPr/>
            </p:nvSpPr>
            <p:spPr>
              <a:xfrm>
                <a:off x="8389428" y="5115013"/>
                <a:ext cx="822960" cy="822960"/>
              </a:xfrm>
              <a:prstGeom prst="ellipse">
                <a:avLst/>
              </a:prstGeom>
              <a:solidFill>
                <a:srgbClr val="8FBFE0"/>
              </a:solidFill>
              <a:ln w="19050">
                <a:solidFill>
                  <a:schemeClr val="bg1">
                    <a:alpha val="50000"/>
                  </a:schemeClr>
                </a:solidFill>
              </a:ln>
              <a:effectLst>
                <a:outerShdw blurRad="139700" dist="38100" dir="2700000" sx="105188" sy="105188"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4088F8B-4ECF-9CB0-1987-E61BB8E61454}"/>
                  </a:ext>
                </a:extLst>
              </p:cNvPr>
              <p:cNvSpPr>
                <a:spLocks noChangeAspect="1"/>
              </p:cNvSpPr>
              <p:nvPr/>
            </p:nvSpPr>
            <p:spPr>
              <a:xfrm>
                <a:off x="8709468" y="4704519"/>
                <a:ext cx="182880" cy="182880"/>
              </a:xfrm>
              <a:prstGeom prst="ellipse">
                <a:avLst/>
              </a:prstGeom>
              <a:solidFill>
                <a:schemeClr val="bg1"/>
              </a:solidFill>
              <a:ln w="50800">
                <a:solidFill>
                  <a:srgbClr val="8FBF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Straight Connector 40">
                <a:extLst>
                  <a:ext uri="{FF2B5EF4-FFF2-40B4-BE49-F238E27FC236}">
                    <a16:creationId xmlns:a16="http://schemas.microsoft.com/office/drawing/2014/main" id="{67C141BC-ACCD-2C07-F445-FCF8E2EC1590}"/>
                  </a:ext>
                </a:extLst>
              </p:cNvPr>
              <p:cNvCxnSpPr>
                <a:cxnSpLocks/>
                <a:stCxn id="39" idx="0"/>
              </p:cNvCxnSpPr>
              <p:nvPr/>
            </p:nvCxnSpPr>
            <p:spPr>
              <a:xfrm flipV="1">
                <a:off x="8800908" y="4887399"/>
                <a:ext cx="0" cy="227614"/>
              </a:xfrm>
              <a:prstGeom prst="line">
                <a:avLst/>
              </a:prstGeom>
              <a:ln w="50800">
                <a:solidFill>
                  <a:srgbClr val="8FBFE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86B11BE-F315-BE06-64A5-22C337AF7C29}"/>
                  </a:ext>
                </a:extLst>
              </p:cNvPr>
              <p:cNvSpPr txBox="1"/>
              <p:nvPr/>
            </p:nvSpPr>
            <p:spPr>
              <a:xfrm>
                <a:off x="8111274" y="5915448"/>
                <a:ext cx="1361749" cy="594694"/>
              </a:xfrm>
              <a:prstGeom prst="rect">
                <a:avLst/>
              </a:prstGeom>
            </p:spPr>
            <p:txBody>
              <a:bodyPr vert="horz" wrap="square" lIns="91440" tIns="182880" rIns="91440" bIns="91440" rtlCol="0">
                <a:noAutofit/>
              </a:bodyPr>
              <a:lstStyle/>
              <a:p>
                <a:pPr algn="ctr">
                  <a:lnSpc>
                    <a:spcPct val="90000"/>
                  </a:lnSpc>
                </a:pPr>
                <a:r>
                  <a:rPr lang="en-US" sz="1500">
                    <a:latin typeface="Franklin Gothic Demi Cond" panose="020B0603020102020204" pitchFamily="34" charset="0"/>
                  </a:rPr>
                  <a:t>EMP | GMD</a:t>
                </a:r>
              </a:p>
            </p:txBody>
          </p:sp>
        </p:grpSp>
        <p:pic>
          <p:nvPicPr>
            <p:cNvPr id="19" name="Picture 18">
              <a:extLst>
                <a:ext uri="{FF2B5EF4-FFF2-40B4-BE49-F238E27FC236}">
                  <a16:creationId xmlns:a16="http://schemas.microsoft.com/office/drawing/2014/main" id="{CD05DC56-67E5-A238-EE8E-F97364ACE5A6}"/>
                </a:ext>
              </a:extLst>
            </p:cNvPr>
            <p:cNvPicPr>
              <a:picLocks noChangeAspect="1"/>
            </p:cNvPicPr>
            <p:nvPr/>
          </p:nvPicPr>
          <p:blipFill>
            <a:blip r:embed="rId4"/>
            <a:stretch>
              <a:fillRect/>
            </a:stretch>
          </p:blipFill>
          <p:spPr>
            <a:xfrm>
              <a:off x="8119649" y="5101499"/>
              <a:ext cx="567690" cy="400050"/>
            </a:xfrm>
            <a:prstGeom prst="rect">
              <a:avLst/>
            </a:prstGeom>
          </p:spPr>
        </p:pic>
      </p:grpSp>
      <p:grpSp>
        <p:nvGrpSpPr>
          <p:cNvPr id="13" name="Group 12">
            <a:extLst>
              <a:ext uri="{FF2B5EF4-FFF2-40B4-BE49-F238E27FC236}">
                <a16:creationId xmlns:a16="http://schemas.microsoft.com/office/drawing/2014/main" id="{093A638C-8CA7-3404-FF10-83914F49B86C}"/>
              </a:ext>
            </a:extLst>
          </p:cNvPr>
          <p:cNvGrpSpPr/>
          <p:nvPr/>
        </p:nvGrpSpPr>
        <p:grpSpPr>
          <a:xfrm>
            <a:off x="9412202" y="3808493"/>
            <a:ext cx="1775288" cy="2353961"/>
            <a:chOff x="9412202" y="3808493"/>
            <a:chExt cx="1775288" cy="2353961"/>
          </a:xfrm>
        </p:grpSpPr>
        <p:grpSp>
          <p:nvGrpSpPr>
            <p:cNvPr id="15" name="Group 14">
              <a:extLst>
                <a:ext uri="{FF2B5EF4-FFF2-40B4-BE49-F238E27FC236}">
                  <a16:creationId xmlns:a16="http://schemas.microsoft.com/office/drawing/2014/main" id="{4269A63B-5EF7-816C-F804-5E74027EB880}"/>
                </a:ext>
              </a:extLst>
            </p:cNvPr>
            <p:cNvGrpSpPr/>
            <p:nvPr/>
          </p:nvGrpSpPr>
          <p:grpSpPr>
            <a:xfrm>
              <a:off x="9412202" y="3808493"/>
              <a:ext cx="1775288" cy="2353961"/>
              <a:chOff x="9963350" y="4704519"/>
              <a:chExt cx="1361749" cy="1805623"/>
            </a:xfrm>
          </p:grpSpPr>
          <p:sp>
            <p:nvSpPr>
              <p:cNvPr id="31" name="Oval 30">
                <a:extLst>
                  <a:ext uri="{FF2B5EF4-FFF2-40B4-BE49-F238E27FC236}">
                    <a16:creationId xmlns:a16="http://schemas.microsoft.com/office/drawing/2014/main" id="{93F05196-D7FB-AEEA-61D8-16D17BBF5069}"/>
                  </a:ext>
                </a:extLst>
              </p:cNvPr>
              <p:cNvSpPr>
                <a:spLocks noChangeAspect="1"/>
              </p:cNvSpPr>
              <p:nvPr/>
            </p:nvSpPr>
            <p:spPr>
              <a:xfrm>
                <a:off x="10232743" y="5115013"/>
                <a:ext cx="822960" cy="822960"/>
              </a:xfrm>
              <a:prstGeom prst="ellipse">
                <a:avLst/>
              </a:prstGeom>
              <a:solidFill>
                <a:srgbClr val="C1DBE3"/>
              </a:solidFill>
              <a:ln w="19050">
                <a:solidFill>
                  <a:schemeClr val="bg1">
                    <a:alpha val="50000"/>
                  </a:schemeClr>
                </a:solidFill>
              </a:ln>
              <a:effectLst>
                <a:outerShdw blurRad="139700" dist="38100" dir="2700000" sx="105188" sy="105188"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DCFD00-B529-FBB9-7201-3322FE3E8BD1}"/>
                  </a:ext>
                </a:extLst>
              </p:cNvPr>
              <p:cNvSpPr>
                <a:spLocks noChangeAspect="1"/>
              </p:cNvSpPr>
              <p:nvPr/>
            </p:nvSpPr>
            <p:spPr>
              <a:xfrm>
                <a:off x="10552783" y="4704519"/>
                <a:ext cx="182880" cy="182880"/>
              </a:xfrm>
              <a:prstGeom prst="ellipse">
                <a:avLst/>
              </a:prstGeom>
              <a:solidFill>
                <a:schemeClr val="bg1"/>
              </a:solidFill>
              <a:ln w="50800">
                <a:solidFill>
                  <a:srgbClr val="C1D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a:extLst>
                  <a:ext uri="{FF2B5EF4-FFF2-40B4-BE49-F238E27FC236}">
                    <a16:creationId xmlns:a16="http://schemas.microsoft.com/office/drawing/2014/main" id="{64398451-873D-FD32-46E1-42470649FD5A}"/>
                  </a:ext>
                </a:extLst>
              </p:cNvPr>
              <p:cNvCxnSpPr>
                <a:cxnSpLocks/>
                <a:stCxn id="31" idx="0"/>
              </p:cNvCxnSpPr>
              <p:nvPr/>
            </p:nvCxnSpPr>
            <p:spPr>
              <a:xfrm flipV="1">
                <a:off x="10644223" y="4887399"/>
                <a:ext cx="0" cy="227614"/>
              </a:xfrm>
              <a:prstGeom prst="line">
                <a:avLst/>
              </a:prstGeom>
              <a:ln w="50800">
                <a:solidFill>
                  <a:srgbClr val="C1DBE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1BFB7D5-037E-EC07-FB62-62172712DC2F}"/>
                  </a:ext>
                </a:extLst>
              </p:cNvPr>
              <p:cNvSpPr txBox="1"/>
              <p:nvPr/>
            </p:nvSpPr>
            <p:spPr>
              <a:xfrm>
                <a:off x="9963350" y="5915448"/>
                <a:ext cx="1361749" cy="594694"/>
              </a:xfrm>
              <a:prstGeom prst="rect">
                <a:avLst/>
              </a:prstGeom>
            </p:spPr>
            <p:txBody>
              <a:bodyPr vert="horz" wrap="square" lIns="91440" tIns="182880" rIns="91440" bIns="91440" rtlCol="0">
                <a:noAutofit/>
              </a:bodyPr>
              <a:lstStyle/>
              <a:p>
                <a:pPr algn="ctr">
                  <a:lnSpc>
                    <a:spcPct val="90000"/>
                  </a:lnSpc>
                </a:pPr>
                <a:r>
                  <a:rPr lang="en-US" sz="1500">
                    <a:latin typeface="Franklin Gothic Demi Cond" panose="020B0603020102020204" pitchFamily="34" charset="0"/>
                  </a:rPr>
                  <a:t>Supply Chain</a:t>
                </a:r>
              </a:p>
            </p:txBody>
          </p:sp>
        </p:grpSp>
        <p:pic>
          <p:nvPicPr>
            <p:cNvPr id="63" name="Picture 62">
              <a:extLst>
                <a:ext uri="{FF2B5EF4-FFF2-40B4-BE49-F238E27FC236}">
                  <a16:creationId xmlns:a16="http://schemas.microsoft.com/office/drawing/2014/main" id="{B3E6AC63-CD67-5ADB-B691-CDD9B4D69BF4}"/>
                </a:ext>
              </a:extLst>
            </p:cNvPr>
            <p:cNvPicPr>
              <a:picLocks noChangeAspect="1"/>
            </p:cNvPicPr>
            <p:nvPr/>
          </p:nvPicPr>
          <p:blipFill>
            <a:blip r:embed="rId5"/>
            <a:stretch>
              <a:fillRect/>
            </a:stretch>
          </p:blipFill>
          <p:spPr>
            <a:xfrm>
              <a:off x="9939190" y="4521296"/>
              <a:ext cx="731906" cy="731907"/>
            </a:xfrm>
            <a:prstGeom prst="rect">
              <a:avLst/>
            </a:prstGeom>
          </p:spPr>
        </p:pic>
      </p:grpSp>
      <p:grpSp>
        <p:nvGrpSpPr>
          <p:cNvPr id="17" name="Group 16">
            <a:extLst>
              <a:ext uri="{FF2B5EF4-FFF2-40B4-BE49-F238E27FC236}">
                <a16:creationId xmlns:a16="http://schemas.microsoft.com/office/drawing/2014/main" id="{0E096F21-57B5-BC09-C2AA-666AD57C7AF1}"/>
              </a:ext>
            </a:extLst>
          </p:cNvPr>
          <p:cNvGrpSpPr/>
          <p:nvPr/>
        </p:nvGrpSpPr>
        <p:grpSpPr>
          <a:xfrm>
            <a:off x="863088" y="3808493"/>
            <a:ext cx="1775288" cy="2353961"/>
            <a:chOff x="863088" y="3808493"/>
            <a:chExt cx="1775288" cy="2353961"/>
          </a:xfrm>
        </p:grpSpPr>
        <p:grpSp>
          <p:nvGrpSpPr>
            <p:cNvPr id="43" name="Group 42">
              <a:extLst>
                <a:ext uri="{FF2B5EF4-FFF2-40B4-BE49-F238E27FC236}">
                  <a16:creationId xmlns:a16="http://schemas.microsoft.com/office/drawing/2014/main" id="{91F07C51-4275-4E8F-4051-DC7A5273B035}"/>
                </a:ext>
              </a:extLst>
            </p:cNvPr>
            <p:cNvGrpSpPr/>
            <p:nvPr/>
          </p:nvGrpSpPr>
          <p:grpSpPr>
            <a:xfrm>
              <a:off x="863088" y="3808493"/>
              <a:ext cx="1775288" cy="2353961"/>
              <a:chOff x="6276717" y="4704519"/>
              <a:chExt cx="1361749" cy="1805623"/>
            </a:xfrm>
          </p:grpSpPr>
          <p:sp>
            <p:nvSpPr>
              <p:cNvPr id="44" name="Oval 43">
                <a:extLst>
                  <a:ext uri="{FF2B5EF4-FFF2-40B4-BE49-F238E27FC236}">
                    <a16:creationId xmlns:a16="http://schemas.microsoft.com/office/drawing/2014/main" id="{95EF33B6-20CD-392B-1733-E6EF801D5170}"/>
                  </a:ext>
                </a:extLst>
              </p:cNvPr>
              <p:cNvSpPr>
                <a:spLocks noChangeAspect="1"/>
              </p:cNvSpPr>
              <p:nvPr/>
            </p:nvSpPr>
            <p:spPr>
              <a:xfrm>
                <a:off x="6546112" y="5115013"/>
                <a:ext cx="822960" cy="822960"/>
              </a:xfrm>
              <a:prstGeom prst="ellipse">
                <a:avLst/>
              </a:prstGeom>
              <a:solidFill>
                <a:srgbClr val="314C63"/>
              </a:solidFill>
              <a:ln w="19050">
                <a:solidFill>
                  <a:schemeClr val="bg1">
                    <a:alpha val="50000"/>
                  </a:schemeClr>
                </a:solidFill>
              </a:ln>
              <a:effectLst>
                <a:outerShdw blurRad="139700" dist="38100" dir="2700000" sx="105188" sy="105188"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983AC90-4E89-CFC6-4F0D-715EC6FD258E}"/>
                  </a:ext>
                </a:extLst>
              </p:cNvPr>
              <p:cNvSpPr>
                <a:spLocks noChangeAspect="1"/>
              </p:cNvSpPr>
              <p:nvPr/>
            </p:nvSpPr>
            <p:spPr>
              <a:xfrm>
                <a:off x="6866152" y="4704519"/>
                <a:ext cx="182880" cy="182880"/>
              </a:xfrm>
              <a:prstGeom prst="ellipse">
                <a:avLst/>
              </a:prstGeom>
              <a:solidFill>
                <a:schemeClr val="bg1"/>
              </a:solidFill>
              <a:ln w="50800">
                <a:solidFill>
                  <a:srgbClr val="314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85A108E1-672F-9828-F54D-EEC0943EE82F}"/>
                  </a:ext>
                </a:extLst>
              </p:cNvPr>
              <p:cNvCxnSpPr>
                <a:cxnSpLocks/>
                <a:stCxn id="44" idx="0"/>
                <a:endCxn id="45" idx="4"/>
              </p:cNvCxnSpPr>
              <p:nvPr/>
            </p:nvCxnSpPr>
            <p:spPr>
              <a:xfrm flipV="1">
                <a:off x="6957592" y="4887399"/>
                <a:ext cx="0" cy="227614"/>
              </a:xfrm>
              <a:prstGeom prst="line">
                <a:avLst/>
              </a:prstGeom>
              <a:ln w="50800">
                <a:solidFill>
                  <a:srgbClr val="314C63"/>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5939C0A-F5E8-F4A6-A877-7C67755AF555}"/>
                  </a:ext>
                </a:extLst>
              </p:cNvPr>
              <p:cNvSpPr txBox="1"/>
              <p:nvPr/>
            </p:nvSpPr>
            <p:spPr>
              <a:xfrm>
                <a:off x="6276717" y="5915448"/>
                <a:ext cx="1361749" cy="594694"/>
              </a:xfrm>
              <a:prstGeom prst="rect">
                <a:avLst/>
              </a:prstGeom>
            </p:spPr>
            <p:txBody>
              <a:bodyPr vert="horz" wrap="square" lIns="91440" tIns="182880" rIns="91440" bIns="91440" rtlCol="0">
                <a:noAutofit/>
              </a:bodyPr>
              <a:lstStyle/>
              <a:p>
                <a:pPr algn="ctr">
                  <a:lnSpc>
                    <a:spcPct val="90000"/>
                  </a:lnSpc>
                </a:pPr>
                <a:r>
                  <a:rPr lang="en-US" sz="1500">
                    <a:latin typeface="Franklin Gothic Demi Cond" panose="020B0603020102020204" pitchFamily="34" charset="0"/>
                  </a:rPr>
                  <a:t>Cyber Threats</a:t>
                </a:r>
              </a:p>
            </p:txBody>
          </p:sp>
        </p:grpSp>
        <p:pic>
          <p:nvPicPr>
            <p:cNvPr id="9" name="Picture 8">
              <a:extLst>
                <a:ext uri="{FF2B5EF4-FFF2-40B4-BE49-F238E27FC236}">
                  <a16:creationId xmlns:a16="http://schemas.microsoft.com/office/drawing/2014/main" id="{B10B607F-8AAD-5EB4-F1E3-1C0567D1AF73}"/>
                </a:ext>
              </a:extLst>
            </p:cNvPr>
            <p:cNvPicPr>
              <a:picLocks noChangeAspect="1"/>
            </p:cNvPicPr>
            <p:nvPr/>
          </p:nvPicPr>
          <p:blipFill>
            <a:blip r:embed="rId6"/>
            <a:stretch>
              <a:fillRect/>
            </a:stretch>
          </p:blipFill>
          <p:spPr>
            <a:xfrm>
              <a:off x="1404817" y="4510673"/>
              <a:ext cx="621792" cy="665580"/>
            </a:xfrm>
            <a:prstGeom prst="rect">
              <a:avLst/>
            </a:prstGeom>
          </p:spPr>
        </p:pic>
      </p:grpSp>
      <p:grpSp>
        <p:nvGrpSpPr>
          <p:cNvPr id="23" name="Group 22">
            <a:extLst>
              <a:ext uri="{FF2B5EF4-FFF2-40B4-BE49-F238E27FC236}">
                <a16:creationId xmlns:a16="http://schemas.microsoft.com/office/drawing/2014/main" id="{300C23CC-DD6E-CF4B-11B2-15A00BE0C485}"/>
              </a:ext>
            </a:extLst>
          </p:cNvPr>
          <p:cNvGrpSpPr/>
          <p:nvPr/>
        </p:nvGrpSpPr>
        <p:grpSpPr>
          <a:xfrm>
            <a:off x="3000365" y="3808492"/>
            <a:ext cx="1775287" cy="2353962"/>
            <a:chOff x="3000365" y="3808492"/>
            <a:chExt cx="1775287" cy="2353962"/>
          </a:xfrm>
        </p:grpSpPr>
        <p:grpSp>
          <p:nvGrpSpPr>
            <p:cNvPr id="48" name="Group 47">
              <a:extLst>
                <a:ext uri="{FF2B5EF4-FFF2-40B4-BE49-F238E27FC236}">
                  <a16:creationId xmlns:a16="http://schemas.microsoft.com/office/drawing/2014/main" id="{358A102E-4094-109C-8006-EA481103B86B}"/>
                </a:ext>
              </a:extLst>
            </p:cNvPr>
            <p:cNvGrpSpPr/>
            <p:nvPr/>
          </p:nvGrpSpPr>
          <p:grpSpPr>
            <a:xfrm>
              <a:off x="3000365" y="3808492"/>
              <a:ext cx="1775287" cy="2353962"/>
              <a:chOff x="6276717" y="4704519"/>
              <a:chExt cx="1361749" cy="1805623"/>
            </a:xfrm>
          </p:grpSpPr>
          <p:sp>
            <p:nvSpPr>
              <p:cNvPr id="49" name="Oval 48">
                <a:extLst>
                  <a:ext uri="{FF2B5EF4-FFF2-40B4-BE49-F238E27FC236}">
                    <a16:creationId xmlns:a16="http://schemas.microsoft.com/office/drawing/2014/main" id="{9346E49A-CC1D-3931-BF76-156787622479}"/>
                  </a:ext>
                </a:extLst>
              </p:cNvPr>
              <p:cNvSpPr>
                <a:spLocks noChangeAspect="1"/>
              </p:cNvSpPr>
              <p:nvPr/>
            </p:nvSpPr>
            <p:spPr>
              <a:xfrm>
                <a:off x="6546112" y="5115013"/>
                <a:ext cx="822960" cy="822960"/>
              </a:xfrm>
              <a:prstGeom prst="ellipse">
                <a:avLst/>
              </a:prstGeom>
              <a:solidFill>
                <a:srgbClr val="33669A"/>
              </a:solidFill>
              <a:ln w="19050">
                <a:solidFill>
                  <a:schemeClr val="bg1">
                    <a:alpha val="50000"/>
                  </a:schemeClr>
                </a:solidFill>
              </a:ln>
              <a:effectLst>
                <a:outerShdw blurRad="139700" dist="38100" dir="2700000" sx="105188" sy="105188"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E837D9D-4432-B53E-F007-C9F9BB19D380}"/>
                  </a:ext>
                </a:extLst>
              </p:cNvPr>
              <p:cNvSpPr>
                <a:spLocks noChangeAspect="1"/>
              </p:cNvSpPr>
              <p:nvPr/>
            </p:nvSpPr>
            <p:spPr>
              <a:xfrm>
                <a:off x="6866152" y="4704519"/>
                <a:ext cx="182880" cy="182880"/>
              </a:xfrm>
              <a:prstGeom prst="ellipse">
                <a:avLst/>
              </a:prstGeom>
              <a:solidFill>
                <a:schemeClr val="bg1"/>
              </a:solidFill>
              <a:ln w="50800">
                <a:solidFill>
                  <a:srgbClr val="336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1" name="Straight Connector 50">
                <a:extLst>
                  <a:ext uri="{FF2B5EF4-FFF2-40B4-BE49-F238E27FC236}">
                    <a16:creationId xmlns:a16="http://schemas.microsoft.com/office/drawing/2014/main" id="{266DFD80-53D8-2875-28B5-D8D6B168150D}"/>
                  </a:ext>
                </a:extLst>
              </p:cNvPr>
              <p:cNvCxnSpPr>
                <a:cxnSpLocks/>
                <a:stCxn id="49" idx="0"/>
                <a:endCxn id="50" idx="4"/>
              </p:cNvCxnSpPr>
              <p:nvPr/>
            </p:nvCxnSpPr>
            <p:spPr>
              <a:xfrm flipV="1">
                <a:off x="6957592" y="4887399"/>
                <a:ext cx="0" cy="227614"/>
              </a:xfrm>
              <a:prstGeom prst="line">
                <a:avLst/>
              </a:prstGeom>
              <a:ln w="50800">
                <a:solidFill>
                  <a:srgbClr val="33669A"/>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957371E-54BE-6C3E-CF5C-2391DA205BED}"/>
                  </a:ext>
                </a:extLst>
              </p:cNvPr>
              <p:cNvSpPr txBox="1"/>
              <p:nvPr/>
            </p:nvSpPr>
            <p:spPr>
              <a:xfrm>
                <a:off x="6276717" y="5915448"/>
                <a:ext cx="1361749" cy="594694"/>
              </a:xfrm>
              <a:prstGeom prst="rect">
                <a:avLst/>
              </a:prstGeom>
            </p:spPr>
            <p:txBody>
              <a:bodyPr vert="horz" wrap="square" lIns="91440" tIns="182880" rIns="91440" bIns="91440" rtlCol="0">
                <a:noAutofit/>
              </a:bodyPr>
              <a:lstStyle/>
              <a:p>
                <a:pPr algn="ctr">
                  <a:lnSpc>
                    <a:spcPct val="90000"/>
                  </a:lnSpc>
                </a:pPr>
                <a:r>
                  <a:rPr lang="en-US" sz="1500">
                    <a:latin typeface="Franklin Gothic Demi Cond" panose="020B0603020102020204" pitchFamily="34" charset="0"/>
                  </a:rPr>
                  <a:t>Climate Risks</a:t>
                </a:r>
              </a:p>
            </p:txBody>
          </p:sp>
        </p:grpSp>
        <p:pic>
          <p:nvPicPr>
            <p:cNvPr id="22" name="Picture 21">
              <a:extLst>
                <a:ext uri="{FF2B5EF4-FFF2-40B4-BE49-F238E27FC236}">
                  <a16:creationId xmlns:a16="http://schemas.microsoft.com/office/drawing/2014/main" id="{031AA081-75FC-1BED-1389-A71FF7DEBEBC}"/>
                </a:ext>
              </a:extLst>
            </p:cNvPr>
            <p:cNvPicPr>
              <a:picLocks noChangeAspect="1"/>
            </p:cNvPicPr>
            <p:nvPr/>
          </p:nvPicPr>
          <p:blipFill>
            <a:blip r:embed="rId7"/>
            <a:stretch>
              <a:fillRect/>
            </a:stretch>
          </p:blipFill>
          <p:spPr>
            <a:xfrm>
              <a:off x="3596860" y="4494827"/>
              <a:ext cx="585216" cy="728170"/>
            </a:xfrm>
            <a:prstGeom prst="rect">
              <a:avLst/>
            </a:prstGeom>
          </p:spPr>
        </p:pic>
      </p:grpSp>
    </p:spTree>
    <p:extLst>
      <p:ext uri="{BB962C8B-B14F-4D97-AF65-F5344CB8AC3E}">
        <p14:creationId xmlns:p14="http://schemas.microsoft.com/office/powerpoint/2010/main" val="158753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1464D-EF99-0541-A401-9098F5C56343}"/>
              </a:ext>
            </a:extLst>
          </p:cNvPr>
          <p:cNvSpPr>
            <a:spLocks noGrp="1"/>
          </p:cNvSpPr>
          <p:nvPr>
            <p:ph type="body" sz="quarter" idx="10"/>
          </p:nvPr>
        </p:nvSpPr>
        <p:spPr>
          <a:xfrm>
            <a:off x="623272" y="1669356"/>
            <a:ext cx="6089762" cy="1797768"/>
          </a:xfrm>
        </p:spPr>
        <p:txBody>
          <a:bodyPr/>
          <a:lstStyle/>
          <a:p>
            <a:r>
              <a:rPr lang="en-US" dirty="0">
                <a:latin typeface="Franklin Gothic Book" panose="020B0503020102020204" pitchFamily="34" charset="0"/>
              </a:rPr>
              <a:t>American Made Challenges Overview</a:t>
            </a:r>
          </a:p>
        </p:txBody>
      </p:sp>
    </p:spTree>
    <p:extLst>
      <p:ext uri="{BB962C8B-B14F-4D97-AF65-F5344CB8AC3E}">
        <p14:creationId xmlns:p14="http://schemas.microsoft.com/office/powerpoint/2010/main" val="2635462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D5848252954441A0466C104AD79BD5" ma:contentTypeVersion="11" ma:contentTypeDescription="Create a new document." ma:contentTypeScope="" ma:versionID="31680987feae9fb8ead6a3dc3aa099bd">
  <xsd:schema xmlns:xsd="http://www.w3.org/2001/XMLSchema" xmlns:xs="http://www.w3.org/2001/XMLSchema" xmlns:p="http://schemas.microsoft.com/office/2006/metadata/properties" xmlns:ns2="e7b39f21-a922-42d2-aae0-5a38f2f089d2" xmlns:ns3="5c54344c-951a-4a75-be4e-939dec7d7bab" targetNamespace="http://schemas.microsoft.com/office/2006/metadata/properties" ma:root="true" ma:fieldsID="56a5463805954820699a7e24ac20539e" ns2:_="" ns3:_="">
    <xsd:import namespace="e7b39f21-a922-42d2-aae0-5a38f2f089d2"/>
    <xsd:import namespace="5c54344c-951a-4a75-be4e-939dec7d7b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39f21-a922-42d2-aae0-5a38f2f08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834da80-57da-4863-8816-2e6886d1e86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54344c-951a-4a75-be4e-939dec7d7ba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b39f21-a922-42d2-aae0-5a38f2f089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436FC9-6BA2-4738-BEB6-7503A0499007}">
  <ds:schemaRefs>
    <ds:schemaRef ds:uri="5c54344c-951a-4a75-be4e-939dec7d7bab"/>
    <ds:schemaRef ds:uri="e7b39f21-a922-42d2-aae0-5a38f2f089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442C65-3336-42A8-8425-41232FDA805A}">
  <ds:schemaRefs>
    <ds:schemaRef ds:uri="http://www.w3.org/XML/1998/namespace"/>
    <ds:schemaRef ds:uri="http://purl.org/dc/elements/1.1/"/>
    <ds:schemaRef ds:uri="5c54344c-951a-4a75-be4e-939dec7d7bab"/>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e7b39f21-a922-42d2-aae0-5a38f2f089d2"/>
    <ds:schemaRef ds:uri="http://purl.org/dc/dcmitype/"/>
    <ds:schemaRef ds:uri="http://purl.org/dc/terms/"/>
  </ds:schemaRefs>
</ds:datastoreItem>
</file>

<file path=customXml/itemProps3.xml><?xml version="1.0" encoding="utf-8"?>
<ds:datastoreItem xmlns:ds="http://schemas.openxmlformats.org/officeDocument/2006/customXml" ds:itemID="{B96FFB4A-DB25-496B-8902-20E64E1AC7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6336</TotalTime>
  <Words>1703</Words>
  <Application>Microsoft Macintosh PowerPoint</Application>
  <PresentationFormat>Widescreen</PresentationFormat>
  <Paragraphs>196</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Franklin Gothic Book</vt:lpstr>
      <vt:lpstr>Franklin Gothic Demi Cond</vt:lpstr>
      <vt:lpstr>Franklin Gothic Medium</vt:lpstr>
      <vt:lpstr>Franklin Gothic Medium Cond</vt:lpstr>
      <vt:lpstr>Office Theme</vt:lpstr>
      <vt:lpstr>PowerPoint Presentation</vt:lpstr>
      <vt:lpstr>Agenda</vt:lpstr>
      <vt:lpstr>PowerPoint Presentation</vt:lpstr>
      <vt:lpstr>The Office of Electricity</vt:lpstr>
      <vt:lpstr>Transmission Reliability and Renewable Integration (TRRI) </vt:lpstr>
      <vt:lpstr>PowerPoint Presentation</vt:lpstr>
      <vt:lpstr>PowerPoint Presentation</vt:lpstr>
      <vt:lpstr>CESER  Mission</vt:lpstr>
      <vt:lpstr>PowerPoint Presentation</vt:lpstr>
      <vt:lpstr>PowerPoint Presentation</vt:lpstr>
      <vt:lpstr>PowerPoint Presentation</vt:lpstr>
      <vt:lpstr>PowerPoint Presentation</vt:lpstr>
      <vt:lpstr>PowerPoint Presentation</vt:lpstr>
      <vt:lpstr>Round 2 Overview</vt:lpstr>
      <vt:lpstr>Prize Tracks</vt:lpstr>
      <vt:lpstr>Prize Structure</vt:lpstr>
      <vt:lpstr>PowerPoint Presentation</vt:lpstr>
      <vt:lpstr>Round 2 Eligibility</vt:lpstr>
      <vt:lpstr>PowerPoint Presentation</vt:lpstr>
      <vt:lpstr>Read the Rules!</vt:lpstr>
      <vt:lpstr>Plan Phase Submission</vt:lpstr>
      <vt:lpstr>Online Public Video</vt:lpstr>
      <vt:lpstr>Narrative</vt:lpstr>
      <vt:lpstr>PowerPoint Presentation</vt:lpstr>
      <vt:lpstr>PowerPoint Presentation</vt:lpstr>
      <vt:lpstr>PowerPoint Presentation</vt:lpstr>
      <vt:lpstr>Power Connectors</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Ortiz, Carlie</dc:creator>
  <cp:lastModifiedBy>Ortiz, Carlie</cp:lastModifiedBy>
  <cp:revision>33</cp:revision>
  <dcterms:created xsi:type="dcterms:W3CDTF">2023-11-03T16:39:33Z</dcterms:created>
  <dcterms:modified xsi:type="dcterms:W3CDTF">2023-11-29T17:52:38Z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2023-11-03T16:54:54Z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4df552fd-42bd-43ac-b65b-2500ee439064</vt:lpwstr>
  </property>
  <property fmtid="{D5CDD505-2E9C-101B-9397-08002B2CF9AE}" pid="8" name="MSIP_Label_95965d95-ecc0-4720-b759-1f33c42ed7da_ContentBits">
    <vt:lpwstr>0</vt:lpwstr>
  </property>
  <property fmtid="{D5CDD505-2E9C-101B-9397-08002B2CF9AE}" pid="9" name="ContentTypeId">
    <vt:lpwstr>0x0101001AD5848252954441A0466C104AD79BD5</vt:lpwstr>
  </property>
  <property fmtid="{D5CDD505-2E9C-101B-9397-08002B2CF9AE}" pid="10" name="MediaServiceImageTags">
    <vt:lpwstr/>
  </property>
</Properties>
</file>