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1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695" r:id="rId5"/>
    <p:sldMasterId id="2147483716" r:id="rId6"/>
    <p:sldMasterId id="2147483706" r:id="rId7"/>
    <p:sldMasterId id="2147483670" r:id="rId8"/>
    <p:sldMasterId id="2147483895" r:id="rId9"/>
    <p:sldMasterId id="2147483783" r:id="rId10"/>
    <p:sldMasterId id="2147483802" r:id="rId11"/>
    <p:sldMasterId id="2147483822" r:id="rId12"/>
    <p:sldMasterId id="2147483851" r:id="rId13"/>
    <p:sldMasterId id="2147483864" r:id="rId14"/>
    <p:sldMasterId id="2147483761" r:id="rId15"/>
  </p:sldMasterIdLst>
  <p:notesMasterIdLst>
    <p:notesMasterId r:id="rId56"/>
  </p:notesMasterIdLst>
  <p:sldIdLst>
    <p:sldId id="1360" r:id="rId16"/>
    <p:sldId id="1370" r:id="rId17"/>
    <p:sldId id="2147472224" r:id="rId18"/>
    <p:sldId id="2147472230" r:id="rId19"/>
    <p:sldId id="2147472208" r:id="rId20"/>
    <p:sldId id="2147472178" r:id="rId21"/>
    <p:sldId id="2147472210" r:id="rId22"/>
    <p:sldId id="2147472188" r:id="rId23"/>
    <p:sldId id="2147472229" r:id="rId24"/>
    <p:sldId id="2147472198" r:id="rId25"/>
    <p:sldId id="2147472193" r:id="rId26"/>
    <p:sldId id="2147472228" r:id="rId27"/>
    <p:sldId id="2147472219" r:id="rId28"/>
    <p:sldId id="1500" r:id="rId29"/>
    <p:sldId id="2147472215" r:id="rId30"/>
    <p:sldId id="2147472216" r:id="rId31"/>
    <p:sldId id="2147472212" r:id="rId32"/>
    <p:sldId id="2147472213" r:id="rId33"/>
    <p:sldId id="2147472207" r:id="rId34"/>
    <p:sldId id="2147472191" r:id="rId35"/>
    <p:sldId id="2147472184" r:id="rId36"/>
    <p:sldId id="529" r:id="rId37"/>
    <p:sldId id="2147472221" r:id="rId38"/>
    <p:sldId id="2147472211" r:id="rId39"/>
    <p:sldId id="2147472206" r:id="rId40"/>
    <p:sldId id="2147472186" r:id="rId41"/>
    <p:sldId id="2147472200" r:id="rId42"/>
    <p:sldId id="2147472201" r:id="rId43"/>
    <p:sldId id="1542" r:id="rId44"/>
    <p:sldId id="2147472176" r:id="rId45"/>
    <p:sldId id="2913" r:id="rId46"/>
    <p:sldId id="1529" r:id="rId47"/>
    <p:sldId id="2147472225" r:id="rId48"/>
    <p:sldId id="1487" r:id="rId49"/>
    <p:sldId id="2147472214" r:id="rId50"/>
    <p:sldId id="1365" r:id="rId51"/>
    <p:sldId id="1532" r:id="rId52"/>
    <p:sldId id="1534" r:id="rId53"/>
    <p:sldId id="1488" r:id="rId54"/>
    <p:sldId id="1556" r:id="rId55"/>
  </p:sldIdLst>
  <p:sldSz cx="12188825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5AC812-0484-82F9-D3F9-62C193C889FD}" name="Boren, Blake" initials="BB" userId="S::bboren@nrel.gov::45205e90-6c2d-4f1b-9b65-662b1a809d8a" providerId="AD"/>
  <p188:author id="{30557C2A-DECC-8967-8D06-8733EECC2931}" name="Frumkin, Amber" initials="FA" userId="S::afrumkin@nrel.gov::1df1a19f-8250-4af2-bae9-18e7eb13d5f2" providerId="AD"/>
  <p188:author id="{12545449-5534-D525-A6BB-1CEA2E224B88}" name="Mendoza, Nicole" initials="MN" userId="S::nmendoza@nrel.gov::8ba84765-24ae-42b4-b824-98427d389b7e" providerId="AD"/>
  <p188:author id="{AF349155-0E28-69D9-0256-D1D44A66B90E}" name="William McShane" initials="WM" userId="S::William.Mcshane@ee.doe.gov::9c9481b3-c9c9-426b-a72c-27c46f0addf0" providerId="AD"/>
  <p188:author id="{5C838A81-7AA3-0C2D-FD89-DEF2F5F5F2ED}" name="Hericks, Spring" initials="HS" userId="S::shericks@nrel.gov::641e0e5b-a6bc-4589-b393-6d5f6c91692d" providerId="AD"/>
  <p188:author id="{FD984293-4108-0068-17DA-8B441A9A7367}" name="Wiegele, Jennifer" initials="WJ" userId="S::jwiegele@nrel.gov::e81e5088-4209-4973-bdcc-aa8b1ac87676" providerId="AD"/>
  <p188:author id="{77782795-47AA-0751-8CB8-77C8AD1F8D04}" name="Schmaus, Carrie" initials="SC" userId="S::Carrie.Schmaus@ee.doe.gov::caa10d2f-0b5c-437c-9347-9c604ebf636e" providerId="AD"/>
  <p188:author id="{3C3808D6-C7B5-3AD1-C8A2-F6CFEA7D3110}" name="Loftus, Sarah" initials="LS" userId="S::sarah.loftus_ee.doe.gov#ext#@nrel.onmicrosoft.com::4bd1c7c6-1163-49df-9645-1cfc77c0f50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eno, Alejandro" initials="MA" lastIdx="37" clrIdx="0">
    <p:extLst>
      <p:ext uri="{19B8F6BF-5375-455C-9EA6-DF929625EA0E}">
        <p15:presenceInfo xmlns:p15="http://schemas.microsoft.com/office/powerpoint/2012/main" userId="S::alejandro.moreno@ee.doe.gov::5af5ec9a-e555-41d5-951c-a7bca6cf7d57" providerId="AD"/>
      </p:ext>
    </p:extLst>
  </p:cmAuthor>
  <p:cmAuthor id="2" name="Johnson, Allison" initials="JA" lastIdx="4" clrIdx="1">
    <p:extLst>
      <p:ext uri="{19B8F6BF-5375-455C-9EA6-DF929625EA0E}">
        <p15:presenceInfo xmlns:p15="http://schemas.microsoft.com/office/powerpoint/2012/main" userId="S::allison.johnson@ee.doe.gov::3568daa2-a98e-4979-a7e1-3c92698edecd" providerId="AD"/>
      </p:ext>
    </p:extLst>
  </p:cmAuthor>
  <p:cmAuthor id="3" name="Garson, Jennifer" initials="GJ" lastIdx="1" clrIdx="2">
    <p:extLst>
      <p:ext uri="{19B8F6BF-5375-455C-9EA6-DF929625EA0E}">
        <p15:presenceInfo xmlns:p15="http://schemas.microsoft.com/office/powerpoint/2012/main" userId="S::jennifer.garson@ee.doe.gov::12e98988-ef6c-4da3-9dfb-4dd9381a94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755"/>
    <a:srgbClr val="43BDBB"/>
    <a:srgbClr val="FF6600"/>
    <a:srgbClr val="FCAC42"/>
    <a:srgbClr val="00CC99"/>
    <a:srgbClr val="EECE7E"/>
    <a:srgbClr val="FBFBFB"/>
    <a:srgbClr val="F3F3F3"/>
    <a:srgbClr val="FEFEFE"/>
    <a:srgbClr val="DCE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05B34-7D7F-4092-871E-941D9F92E70E}" v="1" dt="2023-11-14T18:00:14.781"/>
    <p1510:client id="{4C295B36-77F8-4A15-8BBB-B677C2654C46}" vWet="4" dt="2023-11-14T16:55:43.768"/>
    <p1510:client id="{786E6563-E511-4394-BC83-13B1453C9E71}" v="2" dt="2023-11-14T03:47:19.949"/>
    <p1510:client id="{8FC82571-8DB5-4399-88AB-7672E1EA3D88}" v="341" dt="2023-11-14T17:01:34.020"/>
    <p1510:client id="{97BCBCE5-011E-BD49-81A8-094E574A0F22}" v="2" dt="2023-11-21T14:11:54.986"/>
    <p1510:client id="{DFC599B5-F676-47BD-AE11-F302D7D92766}" v="1" dt="2023-11-14T17:17:13.4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17" d="100"/>
          <a:sy n="117" d="100"/>
        </p:scale>
        <p:origin x="504" y="16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8C966C-49DB-48EE-B6A2-350CC906214B}" type="doc">
      <dgm:prSet loTypeId="urn:microsoft.com/office/officeart/2005/8/layout/pList1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686D523-709A-4543-9F9B-37FF939A95C7}">
      <dgm:prSet phldrT="[Text]" custT="1"/>
      <dgm:spPr/>
      <dgm:t>
        <a:bodyPr/>
        <a:lstStyle/>
        <a:p>
          <a:r>
            <a:rPr lang="en-US" sz="1600" b="1">
              <a:solidFill>
                <a:schemeClr val="bg1"/>
              </a:solidFill>
            </a:rPr>
            <a:t>Modernizing the Existing Fleet</a:t>
          </a:r>
        </a:p>
      </dgm:t>
    </dgm:pt>
    <dgm:pt modelId="{3A690874-8C74-47D0-BA37-E22DD93F0239}" type="parTrans" cxnId="{3CD295B2-71E4-4729-A44F-48C631FE5441}">
      <dgm:prSet/>
      <dgm:spPr/>
      <dgm:t>
        <a:bodyPr/>
        <a:lstStyle/>
        <a:p>
          <a:endParaRPr lang="en-US" sz="3600"/>
        </a:p>
      </dgm:t>
    </dgm:pt>
    <dgm:pt modelId="{7B031A68-9FA3-42AC-BA8C-FF06CA1DFB59}" type="sibTrans" cxnId="{3CD295B2-71E4-4729-A44F-48C631FE5441}">
      <dgm:prSet/>
      <dgm:spPr/>
      <dgm:t>
        <a:bodyPr/>
        <a:lstStyle/>
        <a:p>
          <a:endParaRPr lang="en-US" sz="3600"/>
        </a:p>
      </dgm:t>
    </dgm:pt>
    <dgm:pt modelId="{B247AC0C-6791-4036-9F33-90BB0B74DC69}">
      <dgm:prSet phldrT="[Text]" custT="1"/>
      <dgm:spPr/>
      <dgm:t>
        <a:bodyPr/>
        <a:lstStyle/>
        <a:p>
          <a:pPr algn="ctr"/>
          <a:r>
            <a:rPr lang="en-US" sz="1600" b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New Low-Impact Projects</a:t>
          </a:r>
          <a:endParaRPr lang="en-US" sz="1600" b="1">
            <a:solidFill>
              <a:schemeClr val="bg1"/>
            </a:solidFill>
          </a:endParaRPr>
        </a:p>
      </dgm:t>
    </dgm:pt>
    <dgm:pt modelId="{D3B33D28-0C82-466D-A65A-04FD5652FA01}" type="parTrans" cxnId="{8B67EAFD-6883-44BD-BFEF-BC093F2A9FB6}">
      <dgm:prSet/>
      <dgm:spPr/>
      <dgm:t>
        <a:bodyPr/>
        <a:lstStyle/>
        <a:p>
          <a:endParaRPr lang="en-US" sz="3600"/>
        </a:p>
      </dgm:t>
    </dgm:pt>
    <dgm:pt modelId="{653BA0B2-EDE6-4834-8355-4AD91ACC23DA}" type="sibTrans" cxnId="{8B67EAFD-6883-44BD-BFEF-BC093F2A9FB6}">
      <dgm:prSet/>
      <dgm:spPr/>
      <dgm:t>
        <a:bodyPr/>
        <a:lstStyle/>
        <a:p>
          <a:endParaRPr lang="en-US" sz="3600"/>
        </a:p>
      </dgm:t>
    </dgm:pt>
    <dgm:pt modelId="{BF223A7D-00C1-4F0C-BCB4-CF7BB8BF0821}">
      <dgm:prSet phldrT="[Text]" custT="1"/>
      <dgm:spPr/>
      <dgm:t>
        <a:bodyPr/>
        <a:lstStyle/>
        <a:p>
          <a:pPr algn="l"/>
          <a:endParaRPr lang="en-US" sz="1600" b="1">
            <a:solidFill>
              <a:schemeClr val="bg1"/>
            </a:solidFill>
            <a:latin typeface="+mn-lt"/>
          </a:endParaRPr>
        </a:p>
      </dgm:t>
    </dgm:pt>
    <dgm:pt modelId="{51DB5B5D-C6C4-4059-B91D-E818D21E2232}" type="parTrans" cxnId="{BC0D3235-2346-4CAB-AE17-AE1F1A439E79}">
      <dgm:prSet/>
      <dgm:spPr/>
      <dgm:t>
        <a:bodyPr/>
        <a:lstStyle/>
        <a:p>
          <a:endParaRPr lang="en-US" sz="3600"/>
        </a:p>
      </dgm:t>
    </dgm:pt>
    <dgm:pt modelId="{D9890AB8-C61D-44B3-98B3-875456673426}" type="sibTrans" cxnId="{BC0D3235-2346-4CAB-AE17-AE1F1A439E79}">
      <dgm:prSet/>
      <dgm:spPr/>
      <dgm:t>
        <a:bodyPr/>
        <a:lstStyle/>
        <a:p>
          <a:endParaRPr lang="en-US" sz="3600"/>
        </a:p>
      </dgm:t>
    </dgm:pt>
    <dgm:pt modelId="{045C94FD-EEAB-4AAA-846E-EEC769882F88}">
      <dgm:prSet phldrT="[Text]" custT="1"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  <a:p>
          <a:r>
            <a:rPr lang="en-US" sz="1600" b="1">
              <a:solidFill>
                <a:schemeClr val="bg1"/>
              </a:solidFill>
            </a:rPr>
            <a:t>Ocean Thermal</a:t>
          </a:r>
        </a:p>
      </dgm:t>
    </dgm:pt>
    <dgm:pt modelId="{295BD2AB-37A1-4573-BB60-15D4F2AA3B12}" type="parTrans" cxnId="{2B23AE19-0CDA-4ABD-B69B-FFADB80D4C58}">
      <dgm:prSet/>
      <dgm:spPr/>
      <dgm:t>
        <a:bodyPr/>
        <a:lstStyle/>
        <a:p>
          <a:endParaRPr lang="en-US" sz="3600"/>
        </a:p>
      </dgm:t>
    </dgm:pt>
    <dgm:pt modelId="{3400E799-7EEA-4536-896F-DC6E4B170C4A}" type="sibTrans" cxnId="{2B23AE19-0CDA-4ABD-B69B-FFADB80D4C58}">
      <dgm:prSet/>
      <dgm:spPr/>
      <dgm:t>
        <a:bodyPr/>
        <a:lstStyle/>
        <a:p>
          <a:endParaRPr lang="en-US" sz="3600"/>
        </a:p>
      </dgm:t>
    </dgm:pt>
    <dgm:pt modelId="{25E915D4-575A-444B-81E1-7A266139C152}">
      <dgm:prSet phldrT="[Text]" custT="1"/>
      <dgm:spPr/>
      <dgm:t>
        <a:bodyPr/>
        <a:lstStyle/>
        <a:p>
          <a:r>
            <a:rPr lang="en-US" sz="1600" b="1">
              <a:solidFill>
                <a:schemeClr val="bg1"/>
              </a:solidFill>
            </a:rPr>
            <a:t>Pumped Storage Hydropower</a:t>
          </a:r>
        </a:p>
      </dgm:t>
    </dgm:pt>
    <dgm:pt modelId="{F7CCA5BB-6C56-431D-A462-3EB50C31498A}" type="parTrans" cxnId="{194674BC-62B4-4B65-AD34-998A9105F924}">
      <dgm:prSet/>
      <dgm:spPr/>
      <dgm:t>
        <a:bodyPr/>
        <a:lstStyle/>
        <a:p>
          <a:endParaRPr lang="en-US" sz="3600"/>
        </a:p>
      </dgm:t>
    </dgm:pt>
    <dgm:pt modelId="{E914C75B-0562-4036-8590-49855AA4012E}" type="sibTrans" cxnId="{194674BC-62B4-4B65-AD34-998A9105F924}">
      <dgm:prSet/>
      <dgm:spPr/>
      <dgm:t>
        <a:bodyPr/>
        <a:lstStyle/>
        <a:p>
          <a:endParaRPr lang="en-US" sz="3600"/>
        </a:p>
      </dgm:t>
    </dgm:pt>
    <dgm:pt modelId="{2A1AEFD9-179A-46ED-9FE7-9909188FA7B1}">
      <dgm:prSet phldrT="[Text]" custT="1"/>
      <dgm:spPr/>
      <dgm:t>
        <a:bodyPr/>
        <a:lstStyle/>
        <a:p>
          <a:pPr algn="ctr"/>
          <a:r>
            <a:rPr lang="en-US" sz="1600" b="1">
              <a:solidFill>
                <a:schemeClr val="bg1"/>
              </a:solidFill>
            </a:rPr>
            <a:t>Wave</a:t>
          </a:r>
        </a:p>
      </dgm:t>
    </dgm:pt>
    <dgm:pt modelId="{08880027-DFDF-4D0C-8304-04987EE9E231}" type="parTrans" cxnId="{24C07DA4-9BCF-4321-8DCA-B6EC9D9C9907}">
      <dgm:prSet/>
      <dgm:spPr/>
      <dgm:t>
        <a:bodyPr/>
        <a:lstStyle/>
        <a:p>
          <a:endParaRPr lang="en-US" sz="3600"/>
        </a:p>
      </dgm:t>
    </dgm:pt>
    <dgm:pt modelId="{07C128F1-1D1D-45DE-818B-1445EF3BC362}" type="sibTrans" cxnId="{24C07DA4-9BCF-4321-8DCA-B6EC9D9C9907}">
      <dgm:prSet/>
      <dgm:spPr/>
      <dgm:t>
        <a:bodyPr/>
        <a:lstStyle/>
        <a:p>
          <a:endParaRPr lang="en-US" sz="3600"/>
        </a:p>
      </dgm:t>
    </dgm:pt>
    <dgm:pt modelId="{F5878042-EE2F-4930-A5DC-E4C6593E80B3}">
      <dgm:prSet phldrT="[Text]" custT="1"/>
      <dgm:spPr/>
      <dgm:t>
        <a:bodyPr/>
        <a:lstStyle/>
        <a:p>
          <a:pPr algn="l"/>
          <a:endParaRPr lang="en-US" sz="1600" b="1">
            <a:solidFill>
              <a:schemeClr val="bg1"/>
            </a:solidFill>
          </a:endParaRPr>
        </a:p>
      </dgm:t>
    </dgm:pt>
    <dgm:pt modelId="{698517CB-C2B7-4632-9D1D-6DDC56186AB5}" type="parTrans" cxnId="{E6710A6D-361B-442E-8104-102A1FA995C5}">
      <dgm:prSet/>
      <dgm:spPr/>
      <dgm:t>
        <a:bodyPr/>
        <a:lstStyle/>
        <a:p>
          <a:endParaRPr lang="en-US" sz="3600"/>
        </a:p>
      </dgm:t>
    </dgm:pt>
    <dgm:pt modelId="{61AFE32D-897D-4F47-92E0-699016DAF565}" type="sibTrans" cxnId="{E6710A6D-361B-442E-8104-102A1FA995C5}">
      <dgm:prSet/>
      <dgm:spPr/>
      <dgm:t>
        <a:bodyPr/>
        <a:lstStyle/>
        <a:p>
          <a:endParaRPr lang="en-US" sz="3600"/>
        </a:p>
      </dgm:t>
    </dgm:pt>
    <dgm:pt modelId="{05CEB4FF-03DC-4A54-B7C4-ABBBB07832CE}">
      <dgm:prSet phldrT="[Text]" custT="1"/>
      <dgm:spPr/>
      <dgm:t>
        <a:bodyPr/>
        <a:lstStyle/>
        <a:p>
          <a:r>
            <a:rPr lang="en-US" sz="1600" b="1">
              <a:solidFill>
                <a:schemeClr val="bg1"/>
              </a:solidFill>
            </a:rPr>
            <a:t>Tidal, River and Ocean Current</a:t>
          </a:r>
        </a:p>
      </dgm:t>
    </dgm:pt>
    <dgm:pt modelId="{603BEF39-9008-4615-8BDE-D37FA1EF0C76}" type="parTrans" cxnId="{88AFC9B4-C743-4BB2-9AD4-7F2B5471A8A1}">
      <dgm:prSet/>
      <dgm:spPr/>
      <dgm:t>
        <a:bodyPr/>
        <a:lstStyle/>
        <a:p>
          <a:endParaRPr lang="en-US" sz="3600"/>
        </a:p>
      </dgm:t>
    </dgm:pt>
    <dgm:pt modelId="{B8DD0AC0-F4E0-4ECE-8975-66D4EFFD1A84}" type="sibTrans" cxnId="{88AFC9B4-C743-4BB2-9AD4-7F2B5471A8A1}">
      <dgm:prSet/>
      <dgm:spPr/>
      <dgm:t>
        <a:bodyPr/>
        <a:lstStyle/>
        <a:p>
          <a:endParaRPr lang="en-US" sz="3600"/>
        </a:p>
      </dgm:t>
    </dgm:pt>
    <dgm:pt modelId="{519EF2B2-97EC-45A6-B884-ECFF9A1FCE08}" type="pres">
      <dgm:prSet presAssocID="{B28C966C-49DB-48EE-B6A2-350CC906214B}" presName="Name0" presStyleCnt="0">
        <dgm:presLayoutVars>
          <dgm:dir/>
          <dgm:resizeHandles val="exact"/>
        </dgm:presLayoutVars>
      </dgm:prSet>
      <dgm:spPr/>
    </dgm:pt>
    <dgm:pt modelId="{9046D044-9E99-4268-BFD4-8F9A331B53DF}" type="pres">
      <dgm:prSet presAssocID="{8686D523-709A-4543-9F9B-37FF939A95C7}" presName="compNode" presStyleCnt="0"/>
      <dgm:spPr/>
    </dgm:pt>
    <dgm:pt modelId="{23C61D65-9F18-4063-8FC6-1D68C7769D5A}" type="pres">
      <dgm:prSet presAssocID="{8686D523-709A-4543-9F9B-37FF939A95C7}" presName="pictRect" presStyleLbl="node1" presStyleIdx="0" presStyleCnt="6" custScaleX="129733" custScaleY="145058" custLinFactNeighborX="16873" custLinFactNeighborY="37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F9CF695-EC80-4900-91AE-E25D04564E9D}" type="pres">
      <dgm:prSet presAssocID="{8686D523-709A-4543-9F9B-37FF939A95C7}" presName="textRect" presStyleLbl="revTx" presStyleIdx="0" presStyleCnt="6" custScaleX="169421" custLinFactNeighborX="15419" custLinFactNeighborY="44927">
        <dgm:presLayoutVars>
          <dgm:bulletEnabled val="1"/>
        </dgm:presLayoutVars>
      </dgm:prSet>
      <dgm:spPr/>
    </dgm:pt>
    <dgm:pt modelId="{86500203-D99E-4241-8E59-EB51206E1103}" type="pres">
      <dgm:prSet presAssocID="{7B031A68-9FA3-42AC-BA8C-FF06CA1DFB59}" presName="sibTrans" presStyleLbl="sibTrans2D1" presStyleIdx="0" presStyleCnt="0"/>
      <dgm:spPr/>
    </dgm:pt>
    <dgm:pt modelId="{9D309153-E4CF-452F-9BA8-E28A525105DA}" type="pres">
      <dgm:prSet presAssocID="{25E915D4-575A-444B-81E1-7A266139C152}" presName="compNode" presStyleCnt="0"/>
      <dgm:spPr/>
    </dgm:pt>
    <dgm:pt modelId="{A2C384EC-527D-45CD-84DD-9A3CDB0C9899}" type="pres">
      <dgm:prSet presAssocID="{25E915D4-575A-444B-81E1-7A266139C152}" presName="pictRect" presStyleLbl="node1" presStyleIdx="1" presStyleCnt="6" custScaleX="129733" custScaleY="145058" custLinFactNeighborX="-772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CEDFCC9-86CE-4B0E-96AF-D8A72B66EF84}" type="pres">
      <dgm:prSet presAssocID="{25E915D4-575A-444B-81E1-7A266139C152}" presName="textRect" presStyleLbl="revTx" presStyleIdx="1" presStyleCnt="6" custScaleX="180520" custLinFactNeighborX="923" custLinFactNeighborY="44927">
        <dgm:presLayoutVars>
          <dgm:bulletEnabled val="1"/>
        </dgm:presLayoutVars>
      </dgm:prSet>
      <dgm:spPr/>
    </dgm:pt>
    <dgm:pt modelId="{89971282-6BE9-4960-B18F-27ED1D7C5662}" type="pres">
      <dgm:prSet presAssocID="{E914C75B-0562-4036-8590-49855AA4012E}" presName="sibTrans" presStyleLbl="sibTrans2D1" presStyleIdx="0" presStyleCnt="0"/>
      <dgm:spPr/>
    </dgm:pt>
    <dgm:pt modelId="{1501775F-4858-42AB-B67C-FBCE5709FCEE}" type="pres">
      <dgm:prSet presAssocID="{B247AC0C-6791-4036-9F33-90BB0B74DC69}" presName="compNode" presStyleCnt="0"/>
      <dgm:spPr/>
    </dgm:pt>
    <dgm:pt modelId="{F2BD1E9B-0744-4D72-AC2C-74E7C5E5335D}" type="pres">
      <dgm:prSet presAssocID="{B247AC0C-6791-4036-9F33-90BB0B74DC69}" presName="pictRect" presStyleLbl="node1" presStyleIdx="2" presStyleCnt="6" custScaleX="129733" custScaleY="145058" custLinFactNeighborX="-18052" custLinFactNeighborY="123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BE03432-4CDD-4753-BCC2-6796EE26AE27}" type="pres">
      <dgm:prSet presAssocID="{B247AC0C-6791-4036-9F33-90BB0B74DC69}" presName="textRect" presStyleLbl="revTx" presStyleIdx="2" presStyleCnt="6" custScaleX="138427" custLinFactNeighborX="-16973" custLinFactNeighborY="40504">
        <dgm:presLayoutVars>
          <dgm:bulletEnabled val="1"/>
        </dgm:presLayoutVars>
      </dgm:prSet>
      <dgm:spPr/>
    </dgm:pt>
    <dgm:pt modelId="{913580BD-63AC-4205-872A-8D954016673E}" type="pres">
      <dgm:prSet presAssocID="{653BA0B2-EDE6-4834-8355-4AD91ACC23DA}" presName="sibTrans" presStyleLbl="sibTrans2D1" presStyleIdx="0" presStyleCnt="0"/>
      <dgm:spPr/>
    </dgm:pt>
    <dgm:pt modelId="{782EAA10-D952-407B-A9D6-8E3BA4BC74E6}" type="pres">
      <dgm:prSet presAssocID="{2A1AEFD9-179A-46ED-9FE7-9909188FA7B1}" presName="compNode" presStyleCnt="0"/>
      <dgm:spPr/>
    </dgm:pt>
    <dgm:pt modelId="{99D6E83A-90C0-4FCC-924A-E9E1B54D1037}" type="pres">
      <dgm:prSet presAssocID="{2A1AEFD9-179A-46ED-9FE7-9909188FA7B1}" presName="pictRect" presStyleLbl="node1" presStyleIdx="3" presStyleCnt="6" custScaleX="129733" custScaleY="145058" custLinFactNeighborX="18124" custLinFactNeighborY="7932"/>
      <dgm:spPr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8"/>
          </a:stretch>
        </a:blipFill>
      </dgm:spPr>
    </dgm:pt>
    <dgm:pt modelId="{00F94B26-6054-44C5-B9C7-06D9325B1242}" type="pres">
      <dgm:prSet presAssocID="{2A1AEFD9-179A-46ED-9FE7-9909188FA7B1}" presName="textRect" presStyleLbl="revTx" presStyleIdx="3" presStyleCnt="6" custLinFactNeighborX="16016" custLinFactNeighborY="67731">
        <dgm:presLayoutVars>
          <dgm:bulletEnabled val="1"/>
        </dgm:presLayoutVars>
      </dgm:prSet>
      <dgm:spPr/>
    </dgm:pt>
    <dgm:pt modelId="{7C5C61B1-2912-4DD7-8A09-ACDA2A29BF39}" type="pres">
      <dgm:prSet presAssocID="{07C128F1-1D1D-45DE-818B-1445EF3BC362}" presName="sibTrans" presStyleLbl="sibTrans2D1" presStyleIdx="0" presStyleCnt="0"/>
      <dgm:spPr/>
    </dgm:pt>
    <dgm:pt modelId="{288D267F-6D75-45D8-9DD9-CDB27CD8090C}" type="pres">
      <dgm:prSet presAssocID="{05CEB4FF-03DC-4A54-B7C4-ABBBB07832CE}" presName="compNode" presStyleCnt="0"/>
      <dgm:spPr/>
    </dgm:pt>
    <dgm:pt modelId="{B33232D5-E140-4066-934D-326B0D5BC5B2}" type="pres">
      <dgm:prSet presAssocID="{05CEB4FF-03DC-4A54-B7C4-ABBBB07832CE}" presName="pictRect" presStyleLbl="node1" presStyleIdx="4" presStyleCnt="6" custScaleX="129733" custScaleY="145058" custLinFactNeighborX="16431" custLinFactNeighborY="7932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9016A7D-C074-4908-BF8A-EDA30990832F}" type="pres">
      <dgm:prSet presAssocID="{05CEB4FF-03DC-4A54-B7C4-ABBBB07832CE}" presName="textRect" presStyleLbl="revTx" presStyleIdx="4" presStyleCnt="6" custScaleX="170596" custLinFactNeighborX="21371" custLinFactNeighborY="69104">
        <dgm:presLayoutVars>
          <dgm:bulletEnabled val="1"/>
        </dgm:presLayoutVars>
      </dgm:prSet>
      <dgm:spPr/>
    </dgm:pt>
    <dgm:pt modelId="{76DDC2D5-E7FF-4BB4-9F68-78ACE6B8FA85}" type="pres">
      <dgm:prSet presAssocID="{B8DD0AC0-F4E0-4ECE-8975-66D4EFFD1A84}" presName="sibTrans" presStyleLbl="sibTrans2D1" presStyleIdx="0" presStyleCnt="0"/>
      <dgm:spPr/>
    </dgm:pt>
    <dgm:pt modelId="{321916C9-6AFB-4A27-B876-1B88B6CD4695}" type="pres">
      <dgm:prSet presAssocID="{045C94FD-EEAB-4AAA-846E-EEC769882F88}" presName="compNode" presStyleCnt="0"/>
      <dgm:spPr/>
    </dgm:pt>
    <dgm:pt modelId="{CEDEBD5D-F08A-4852-835C-3F8612465FE5}" type="pres">
      <dgm:prSet presAssocID="{045C94FD-EEAB-4AAA-846E-EEC769882F88}" presName="pictRect" presStyleLbl="node1" presStyleIdx="5" presStyleCnt="6" custScaleX="129733" custScaleY="145058" custLinFactNeighborX="5790" custLinFactNeighborY="7932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2410CD-9F42-42D9-BB47-7839D7030636}" type="pres">
      <dgm:prSet presAssocID="{045C94FD-EEAB-4AAA-846E-EEC769882F88}" presName="textRect" presStyleLbl="revTx" presStyleIdx="5" presStyleCnt="6" custScaleX="150424" custLinFactNeighborX="5818" custLinFactNeighborY="23918">
        <dgm:presLayoutVars>
          <dgm:bulletEnabled val="1"/>
        </dgm:presLayoutVars>
      </dgm:prSet>
      <dgm:spPr/>
    </dgm:pt>
  </dgm:ptLst>
  <dgm:cxnLst>
    <dgm:cxn modelId="{9C64BA0D-2CD1-4DB7-822F-F046F2EA6278}" type="presOf" srcId="{E914C75B-0562-4036-8590-49855AA4012E}" destId="{89971282-6BE9-4960-B18F-27ED1D7C5662}" srcOrd="0" destOrd="0" presId="urn:microsoft.com/office/officeart/2005/8/layout/pList1"/>
    <dgm:cxn modelId="{2B23AE19-0CDA-4ABD-B69B-FFADB80D4C58}" srcId="{B28C966C-49DB-48EE-B6A2-350CC906214B}" destId="{045C94FD-EEAB-4AAA-846E-EEC769882F88}" srcOrd="5" destOrd="0" parTransId="{295BD2AB-37A1-4573-BB60-15D4F2AA3B12}" sibTransId="{3400E799-7EEA-4536-896F-DC6E4B170C4A}"/>
    <dgm:cxn modelId="{A5177529-9C27-49BF-B60C-DBAB5B445161}" type="presOf" srcId="{25E915D4-575A-444B-81E1-7A266139C152}" destId="{2CEDFCC9-86CE-4B0E-96AF-D8A72B66EF84}" srcOrd="0" destOrd="0" presId="urn:microsoft.com/office/officeart/2005/8/layout/pList1"/>
    <dgm:cxn modelId="{A0070033-272A-4DA7-ABF5-DC7A504EE762}" type="presOf" srcId="{B28C966C-49DB-48EE-B6A2-350CC906214B}" destId="{519EF2B2-97EC-45A6-B884-ECFF9A1FCE08}" srcOrd="0" destOrd="0" presId="urn:microsoft.com/office/officeart/2005/8/layout/pList1"/>
    <dgm:cxn modelId="{BC0D3235-2346-4CAB-AE17-AE1F1A439E79}" srcId="{B247AC0C-6791-4036-9F33-90BB0B74DC69}" destId="{BF223A7D-00C1-4F0C-BCB4-CF7BB8BF0821}" srcOrd="0" destOrd="0" parTransId="{51DB5B5D-C6C4-4059-B91D-E818D21E2232}" sibTransId="{D9890AB8-C61D-44B3-98B3-875456673426}"/>
    <dgm:cxn modelId="{7FB8F537-A1B5-4F55-A617-F43B8348579E}" type="presOf" srcId="{8686D523-709A-4543-9F9B-37FF939A95C7}" destId="{9F9CF695-EC80-4900-91AE-E25D04564E9D}" srcOrd="0" destOrd="0" presId="urn:microsoft.com/office/officeart/2005/8/layout/pList1"/>
    <dgm:cxn modelId="{7021703B-6D1C-4C97-8369-674B6D510819}" type="presOf" srcId="{653BA0B2-EDE6-4834-8355-4AD91ACC23DA}" destId="{913580BD-63AC-4205-872A-8D954016673E}" srcOrd="0" destOrd="0" presId="urn:microsoft.com/office/officeart/2005/8/layout/pList1"/>
    <dgm:cxn modelId="{B9979C40-B610-4443-BF82-2FF1047239F1}" type="presOf" srcId="{045C94FD-EEAB-4AAA-846E-EEC769882F88}" destId="{A12410CD-9F42-42D9-BB47-7839D7030636}" srcOrd="0" destOrd="0" presId="urn:microsoft.com/office/officeart/2005/8/layout/pList1"/>
    <dgm:cxn modelId="{D2452054-52D8-4D78-8309-442DFB06DEDE}" type="presOf" srcId="{2A1AEFD9-179A-46ED-9FE7-9909188FA7B1}" destId="{00F94B26-6054-44C5-B9C7-06D9325B1242}" srcOrd="0" destOrd="0" presId="urn:microsoft.com/office/officeart/2005/8/layout/pList1"/>
    <dgm:cxn modelId="{566CAA54-E9EC-48EF-BDEF-79FA8811E7AD}" type="presOf" srcId="{05CEB4FF-03DC-4A54-B7C4-ABBBB07832CE}" destId="{F9016A7D-C074-4908-BF8A-EDA30990832F}" srcOrd="0" destOrd="0" presId="urn:microsoft.com/office/officeart/2005/8/layout/pList1"/>
    <dgm:cxn modelId="{E6710A6D-361B-442E-8104-102A1FA995C5}" srcId="{2A1AEFD9-179A-46ED-9FE7-9909188FA7B1}" destId="{F5878042-EE2F-4930-A5DC-E4C6593E80B3}" srcOrd="0" destOrd="0" parTransId="{698517CB-C2B7-4632-9D1D-6DDC56186AB5}" sibTransId="{61AFE32D-897D-4F47-92E0-699016DAF565}"/>
    <dgm:cxn modelId="{AE4F956D-E31D-4810-8806-C3BAC81E9BD3}" type="presOf" srcId="{B247AC0C-6791-4036-9F33-90BB0B74DC69}" destId="{7BE03432-4CDD-4753-BCC2-6796EE26AE27}" srcOrd="0" destOrd="0" presId="urn:microsoft.com/office/officeart/2005/8/layout/pList1"/>
    <dgm:cxn modelId="{7561456E-9B4D-4E51-98F6-57AA626F5C24}" type="presOf" srcId="{BF223A7D-00C1-4F0C-BCB4-CF7BB8BF0821}" destId="{7BE03432-4CDD-4753-BCC2-6796EE26AE27}" srcOrd="0" destOrd="1" presId="urn:microsoft.com/office/officeart/2005/8/layout/pList1"/>
    <dgm:cxn modelId="{F150CE8C-749F-4506-97EC-DA96792E4A1E}" type="presOf" srcId="{F5878042-EE2F-4930-A5DC-E4C6593E80B3}" destId="{00F94B26-6054-44C5-B9C7-06D9325B1242}" srcOrd="0" destOrd="1" presId="urn:microsoft.com/office/officeart/2005/8/layout/pList1"/>
    <dgm:cxn modelId="{24C07DA4-9BCF-4321-8DCA-B6EC9D9C9907}" srcId="{B28C966C-49DB-48EE-B6A2-350CC906214B}" destId="{2A1AEFD9-179A-46ED-9FE7-9909188FA7B1}" srcOrd="3" destOrd="0" parTransId="{08880027-DFDF-4D0C-8304-04987EE9E231}" sibTransId="{07C128F1-1D1D-45DE-818B-1445EF3BC362}"/>
    <dgm:cxn modelId="{225ACCAB-7831-4C86-923F-E1F3316C7A7A}" type="presOf" srcId="{7B031A68-9FA3-42AC-BA8C-FF06CA1DFB59}" destId="{86500203-D99E-4241-8E59-EB51206E1103}" srcOrd="0" destOrd="0" presId="urn:microsoft.com/office/officeart/2005/8/layout/pList1"/>
    <dgm:cxn modelId="{3CD295B2-71E4-4729-A44F-48C631FE5441}" srcId="{B28C966C-49DB-48EE-B6A2-350CC906214B}" destId="{8686D523-709A-4543-9F9B-37FF939A95C7}" srcOrd="0" destOrd="0" parTransId="{3A690874-8C74-47D0-BA37-E22DD93F0239}" sibTransId="{7B031A68-9FA3-42AC-BA8C-FF06CA1DFB59}"/>
    <dgm:cxn modelId="{88AFC9B4-C743-4BB2-9AD4-7F2B5471A8A1}" srcId="{B28C966C-49DB-48EE-B6A2-350CC906214B}" destId="{05CEB4FF-03DC-4A54-B7C4-ABBBB07832CE}" srcOrd="4" destOrd="0" parTransId="{603BEF39-9008-4615-8BDE-D37FA1EF0C76}" sibTransId="{B8DD0AC0-F4E0-4ECE-8975-66D4EFFD1A84}"/>
    <dgm:cxn modelId="{194674BC-62B4-4B65-AD34-998A9105F924}" srcId="{B28C966C-49DB-48EE-B6A2-350CC906214B}" destId="{25E915D4-575A-444B-81E1-7A266139C152}" srcOrd="1" destOrd="0" parTransId="{F7CCA5BB-6C56-431D-A462-3EB50C31498A}" sibTransId="{E914C75B-0562-4036-8590-49855AA4012E}"/>
    <dgm:cxn modelId="{E1ADD0C2-6AB3-4EBC-A62A-0DBFA23255C7}" type="presOf" srcId="{B8DD0AC0-F4E0-4ECE-8975-66D4EFFD1A84}" destId="{76DDC2D5-E7FF-4BB4-9F68-78ACE6B8FA85}" srcOrd="0" destOrd="0" presId="urn:microsoft.com/office/officeart/2005/8/layout/pList1"/>
    <dgm:cxn modelId="{C34638D7-DAB6-4239-9D3E-73BC309A3241}" type="presOf" srcId="{07C128F1-1D1D-45DE-818B-1445EF3BC362}" destId="{7C5C61B1-2912-4DD7-8A09-ACDA2A29BF39}" srcOrd="0" destOrd="0" presId="urn:microsoft.com/office/officeart/2005/8/layout/pList1"/>
    <dgm:cxn modelId="{8B67EAFD-6883-44BD-BFEF-BC093F2A9FB6}" srcId="{B28C966C-49DB-48EE-B6A2-350CC906214B}" destId="{B247AC0C-6791-4036-9F33-90BB0B74DC69}" srcOrd="2" destOrd="0" parTransId="{D3B33D28-0C82-466D-A65A-04FD5652FA01}" sibTransId="{653BA0B2-EDE6-4834-8355-4AD91ACC23DA}"/>
    <dgm:cxn modelId="{CFF74806-D21A-4F6D-98AC-A90DAB8F588B}" type="presParOf" srcId="{519EF2B2-97EC-45A6-B884-ECFF9A1FCE08}" destId="{9046D044-9E99-4268-BFD4-8F9A331B53DF}" srcOrd="0" destOrd="0" presId="urn:microsoft.com/office/officeart/2005/8/layout/pList1"/>
    <dgm:cxn modelId="{8B81F2EA-22CB-4847-BFAE-2AE02F5B6D4A}" type="presParOf" srcId="{9046D044-9E99-4268-BFD4-8F9A331B53DF}" destId="{23C61D65-9F18-4063-8FC6-1D68C7769D5A}" srcOrd="0" destOrd="0" presId="urn:microsoft.com/office/officeart/2005/8/layout/pList1"/>
    <dgm:cxn modelId="{4A1DC515-C68D-4588-9F57-90589B3A535B}" type="presParOf" srcId="{9046D044-9E99-4268-BFD4-8F9A331B53DF}" destId="{9F9CF695-EC80-4900-91AE-E25D04564E9D}" srcOrd="1" destOrd="0" presId="urn:microsoft.com/office/officeart/2005/8/layout/pList1"/>
    <dgm:cxn modelId="{FBBFADCA-80A6-4434-84F8-E0EB74BDDAC5}" type="presParOf" srcId="{519EF2B2-97EC-45A6-B884-ECFF9A1FCE08}" destId="{86500203-D99E-4241-8E59-EB51206E1103}" srcOrd="1" destOrd="0" presId="urn:microsoft.com/office/officeart/2005/8/layout/pList1"/>
    <dgm:cxn modelId="{0D2811C7-F35C-4DB2-A31B-3B2293667279}" type="presParOf" srcId="{519EF2B2-97EC-45A6-B884-ECFF9A1FCE08}" destId="{9D309153-E4CF-452F-9BA8-E28A525105DA}" srcOrd="2" destOrd="0" presId="urn:microsoft.com/office/officeart/2005/8/layout/pList1"/>
    <dgm:cxn modelId="{45B66AA6-76EC-4DCF-87B9-D39363F45DD2}" type="presParOf" srcId="{9D309153-E4CF-452F-9BA8-E28A525105DA}" destId="{A2C384EC-527D-45CD-84DD-9A3CDB0C9899}" srcOrd="0" destOrd="0" presId="urn:microsoft.com/office/officeart/2005/8/layout/pList1"/>
    <dgm:cxn modelId="{53CC55BE-3DDA-4A57-BB30-1DB11896E8AE}" type="presParOf" srcId="{9D309153-E4CF-452F-9BA8-E28A525105DA}" destId="{2CEDFCC9-86CE-4B0E-96AF-D8A72B66EF84}" srcOrd="1" destOrd="0" presId="urn:microsoft.com/office/officeart/2005/8/layout/pList1"/>
    <dgm:cxn modelId="{78C38D31-DB13-4CEF-8467-3FFF1DCD9A18}" type="presParOf" srcId="{519EF2B2-97EC-45A6-B884-ECFF9A1FCE08}" destId="{89971282-6BE9-4960-B18F-27ED1D7C5662}" srcOrd="3" destOrd="0" presId="urn:microsoft.com/office/officeart/2005/8/layout/pList1"/>
    <dgm:cxn modelId="{F5D2FE32-3312-43EB-B92B-389CD2CBAAD7}" type="presParOf" srcId="{519EF2B2-97EC-45A6-B884-ECFF9A1FCE08}" destId="{1501775F-4858-42AB-B67C-FBCE5709FCEE}" srcOrd="4" destOrd="0" presId="urn:microsoft.com/office/officeart/2005/8/layout/pList1"/>
    <dgm:cxn modelId="{559E7377-A543-49FB-9979-D3FA5905482A}" type="presParOf" srcId="{1501775F-4858-42AB-B67C-FBCE5709FCEE}" destId="{F2BD1E9B-0744-4D72-AC2C-74E7C5E5335D}" srcOrd="0" destOrd="0" presId="urn:microsoft.com/office/officeart/2005/8/layout/pList1"/>
    <dgm:cxn modelId="{46995307-7303-4876-8104-03C52B0EAAE5}" type="presParOf" srcId="{1501775F-4858-42AB-B67C-FBCE5709FCEE}" destId="{7BE03432-4CDD-4753-BCC2-6796EE26AE27}" srcOrd="1" destOrd="0" presId="urn:microsoft.com/office/officeart/2005/8/layout/pList1"/>
    <dgm:cxn modelId="{7678EE4A-E707-4C63-BF92-EF587013C79A}" type="presParOf" srcId="{519EF2B2-97EC-45A6-B884-ECFF9A1FCE08}" destId="{913580BD-63AC-4205-872A-8D954016673E}" srcOrd="5" destOrd="0" presId="urn:microsoft.com/office/officeart/2005/8/layout/pList1"/>
    <dgm:cxn modelId="{15EEE5FE-060E-496D-8CB6-6667744AF7D9}" type="presParOf" srcId="{519EF2B2-97EC-45A6-B884-ECFF9A1FCE08}" destId="{782EAA10-D952-407B-A9D6-8E3BA4BC74E6}" srcOrd="6" destOrd="0" presId="urn:microsoft.com/office/officeart/2005/8/layout/pList1"/>
    <dgm:cxn modelId="{F5D064AA-1B54-42BA-9E9F-63A6F7910461}" type="presParOf" srcId="{782EAA10-D952-407B-A9D6-8E3BA4BC74E6}" destId="{99D6E83A-90C0-4FCC-924A-E9E1B54D1037}" srcOrd="0" destOrd="0" presId="urn:microsoft.com/office/officeart/2005/8/layout/pList1"/>
    <dgm:cxn modelId="{209D02C8-CB36-4E8B-A57A-DF6BF48E9894}" type="presParOf" srcId="{782EAA10-D952-407B-A9D6-8E3BA4BC74E6}" destId="{00F94B26-6054-44C5-B9C7-06D9325B1242}" srcOrd="1" destOrd="0" presId="urn:microsoft.com/office/officeart/2005/8/layout/pList1"/>
    <dgm:cxn modelId="{BCA86829-72B3-42AE-93B2-695F2DCD6790}" type="presParOf" srcId="{519EF2B2-97EC-45A6-B884-ECFF9A1FCE08}" destId="{7C5C61B1-2912-4DD7-8A09-ACDA2A29BF39}" srcOrd="7" destOrd="0" presId="urn:microsoft.com/office/officeart/2005/8/layout/pList1"/>
    <dgm:cxn modelId="{18871953-E063-4B43-87C1-BB227C43C32A}" type="presParOf" srcId="{519EF2B2-97EC-45A6-B884-ECFF9A1FCE08}" destId="{288D267F-6D75-45D8-9DD9-CDB27CD8090C}" srcOrd="8" destOrd="0" presId="urn:microsoft.com/office/officeart/2005/8/layout/pList1"/>
    <dgm:cxn modelId="{AC1BDD51-0E1F-4CA9-B79E-741A3F530D4C}" type="presParOf" srcId="{288D267F-6D75-45D8-9DD9-CDB27CD8090C}" destId="{B33232D5-E140-4066-934D-326B0D5BC5B2}" srcOrd="0" destOrd="0" presId="urn:microsoft.com/office/officeart/2005/8/layout/pList1"/>
    <dgm:cxn modelId="{305FDFBB-A8CB-44F9-9ED4-1FF2A88A8AD4}" type="presParOf" srcId="{288D267F-6D75-45D8-9DD9-CDB27CD8090C}" destId="{F9016A7D-C074-4908-BF8A-EDA30990832F}" srcOrd="1" destOrd="0" presId="urn:microsoft.com/office/officeart/2005/8/layout/pList1"/>
    <dgm:cxn modelId="{822E33E2-9E9B-4080-963C-54A92B97FD02}" type="presParOf" srcId="{519EF2B2-97EC-45A6-B884-ECFF9A1FCE08}" destId="{76DDC2D5-E7FF-4BB4-9F68-78ACE6B8FA85}" srcOrd="9" destOrd="0" presId="urn:microsoft.com/office/officeart/2005/8/layout/pList1"/>
    <dgm:cxn modelId="{BB123CB3-B260-4024-86A2-88A602D7A4FD}" type="presParOf" srcId="{519EF2B2-97EC-45A6-B884-ECFF9A1FCE08}" destId="{321916C9-6AFB-4A27-B876-1B88B6CD4695}" srcOrd="10" destOrd="0" presId="urn:microsoft.com/office/officeart/2005/8/layout/pList1"/>
    <dgm:cxn modelId="{87315849-DC9B-4B94-8884-AF2A1D131BA8}" type="presParOf" srcId="{321916C9-6AFB-4A27-B876-1B88B6CD4695}" destId="{CEDEBD5D-F08A-4852-835C-3F8612465FE5}" srcOrd="0" destOrd="0" presId="urn:microsoft.com/office/officeart/2005/8/layout/pList1"/>
    <dgm:cxn modelId="{53BD5466-1B7C-4FBB-B095-ABF8063C1775}" type="presParOf" srcId="{321916C9-6AFB-4A27-B876-1B88B6CD4695}" destId="{A12410CD-9F42-42D9-BB47-7839D703063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AB98CB-06D8-4081-8A92-FE4932B9DBEA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67BC8C27-96FF-4802-BA75-D1A465CC8096}">
      <dgm:prSet phldrT="[Text]"/>
      <dgm:spPr/>
      <dgm:t>
        <a:bodyPr/>
        <a:lstStyle/>
        <a:p>
          <a:r>
            <a:rPr lang="en-US"/>
            <a:t>Teams will build and laboratory test a single DEEC at the benchtop scale. </a:t>
          </a:r>
        </a:p>
      </dgm:t>
    </dgm:pt>
    <dgm:pt modelId="{F1C1999C-63DF-4C4E-A159-E8CD2DED77F7}" type="parTrans" cxnId="{9FDFB1B1-C07F-4CB4-B784-863DEAB16138}">
      <dgm:prSet/>
      <dgm:spPr/>
      <dgm:t>
        <a:bodyPr/>
        <a:lstStyle/>
        <a:p>
          <a:endParaRPr lang="en-US"/>
        </a:p>
      </dgm:t>
    </dgm:pt>
    <dgm:pt modelId="{506F98A2-CACB-49EC-955C-DCBA789FD19E}" type="sibTrans" cxnId="{9FDFB1B1-C07F-4CB4-B784-863DEAB16138}">
      <dgm:prSet/>
      <dgm:spPr/>
      <dgm:t>
        <a:bodyPr/>
        <a:lstStyle/>
        <a:p>
          <a:endParaRPr lang="en-US"/>
        </a:p>
      </dgm:t>
    </dgm:pt>
    <dgm:pt modelId="{A8F72548-FE83-4761-925D-282647D3CA10}">
      <dgm:prSet phldrT="[Text]"/>
      <dgm:spPr/>
      <dgm:t>
        <a:bodyPr/>
        <a:lstStyle/>
        <a:p>
          <a:r>
            <a:rPr lang="en-US"/>
            <a:t>Test Report (Required and scored)</a:t>
          </a:r>
        </a:p>
      </dgm:t>
    </dgm:pt>
    <dgm:pt modelId="{031CEC61-A6AC-4339-98C6-08E81A8A0093}" type="parTrans" cxnId="{65110F73-8DCE-4F34-8661-4AFC48EE2404}">
      <dgm:prSet/>
      <dgm:spPr/>
      <dgm:t>
        <a:bodyPr/>
        <a:lstStyle/>
        <a:p>
          <a:endParaRPr lang="en-US"/>
        </a:p>
      </dgm:t>
    </dgm:pt>
    <dgm:pt modelId="{B0619A08-B757-4368-BFF2-F9D62D3AABF1}" type="sibTrans" cxnId="{65110F73-8DCE-4F34-8661-4AFC48EE2404}">
      <dgm:prSet/>
      <dgm:spPr/>
      <dgm:t>
        <a:bodyPr/>
        <a:lstStyle/>
        <a:p>
          <a:endParaRPr lang="en-US"/>
        </a:p>
      </dgm:t>
    </dgm:pt>
    <dgm:pt modelId="{72AA4521-35F9-4B44-B620-DBC0FC50368A}">
      <dgm:prSet phldrT="[Text]"/>
      <dgm:spPr/>
      <dgm:t>
        <a:bodyPr/>
        <a:lstStyle/>
        <a:p>
          <a:r>
            <a:rPr lang="en-US"/>
            <a:t>TPL Assessment (Required and scored)</a:t>
          </a:r>
        </a:p>
      </dgm:t>
    </dgm:pt>
    <dgm:pt modelId="{86FB8D00-ED34-4D9A-B1CB-6F0009E6E1BB}" type="parTrans" cxnId="{AFA473E2-D115-4F03-B764-5B85245B9772}">
      <dgm:prSet/>
      <dgm:spPr/>
      <dgm:t>
        <a:bodyPr/>
        <a:lstStyle/>
        <a:p>
          <a:endParaRPr lang="en-US"/>
        </a:p>
      </dgm:t>
    </dgm:pt>
    <dgm:pt modelId="{CAAC6471-51B5-40C1-B00E-05913DD9263F}" type="sibTrans" cxnId="{AFA473E2-D115-4F03-B764-5B85245B9772}">
      <dgm:prSet/>
      <dgm:spPr/>
      <dgm:t>
        <a:bodyPr/>
        <a:lstStyle/>
        <a:p>
          <a:endParaRPr lang="en-US"/>
        </a:p>
      </dgm:t>
    </dgm:pt>
    <dgm:pt modelId="{3A630E61-F3CE-41C0-98B8-42574CA1E9F1}">
      <dgm:prSet phldrT="[Text]"/>
      <dgm:spPr/>
      <dgm:t>
        <a:bodyPr/>
        <a:lstStyle/>
        <a:p>
          <a:r>
            <a:rPr lang="en-US"/>
            <a:t>New Competitor Support</a:t>
          </a:r>
        </a:p>
      </dgm:t>
    </dgm:pt>
    <dgm:pt modelId="{6CCB5668-B761-4971-9A18-86B35C444305}" type="parTrans" cxnId="{12B1FC2D-83A1-45AF-AF38-F49C2B453692}">
      <dgm:prSet/>
      <dgm:spPr/>
      <dgm:t>
        <a:bodyPr/>
        <a:lstStyle/>
        <a:p>
          <a:endParaRPr lang="en-US"/>
        </a:p>
      </dgm:t>
    </dgm:pt>
    <dgm:pt modelId="{1F6B40C9-C535-498A-B055-251B639C51AF}" type="sibTrans" cxnId="{12B1FC2D-83A1-45AF-AF38-F49C2B453692}">
      <dgm:prSet/>
      <dgm:spPr/>
      <dgm:t>
        <a:bodyPr/>
        <a:lstStyle/>
        <a:p>
          <a:endParaRPr lang="en-US"/>
        </a:p>
      </dgm:t>
    </dgm:pt>
    <dgm:pt modelId="{90D45153-3450-4088-9D5A-947DC3EE33EC}">
      <dgm:prSet phldrT="[Text]"/>
      <dgm:spPr/>
      <dgm:t>
        <a:bodyPr/>
        <a:lstStyle/>
        <a:p>
          <a:r>
            <a:rPr lang="en-US"/>
            <a:t>New scoring scale (0-5)</a:t>
          </a:r>
        </a:p>
      </dgm:t>
    </dgm:pt>
    <dgm:pt modelId="{6AE50405-F0C0-406A-A2C3-13137F15A48D}" type="parTrans" cxnId="{09149D98-4DDE-421D-938E-4B36D0294B2A}">
      <dgm:prSet/>
      <dgm:spPr/>
      <dgm:t>
        <a:bodyPr/>
        <a:lstStyle/>
        <a:p>
          <a:endParaRPr lang="en-US"/>
        </a:p>
      </dgm:t>
    </dgm:pt>
    <dgm:pt modelId="{804EAEDD-ED3C-4E33-8320-C883C96BBFC7}" type="sibTrans" cxnId="{09149D98-4DDE-421D-938E-4B36D0294B2A}">
      <dgm:prSet/>
      <dgm:spPr/>
      <dgm:t>
        <a:bodyPr/>
        <a:lstStyle/>
        <a:p>
          <a:endParaRPr lang="en-US"/>
        </a:p>
      </dgm:t>
    </dgm:pt>
    <dgm:pt modelId="{40E5F066-ED36-4874-B20D-47F31BC88EA3}">
      <dgm:prSet phldrT="[Text]"/>
      <dgm:spPr/>
      <dgm:t>
        <a:bodyPr/>
        <a:lstStyle/>
        <a:p>
          <a:r>
            <a:rPr lang="en-US"/>
            <a:t>Live Demonstration (Required and scored)</a:t>
          </a:r>
        </a:p>
      </dgm:t>
    </dgm:pt>
    <dgm:pt modelId="{3CDD94AD-BF1B-4F6A-80ED-FFF099E934D2}" type="parTrans" cxnId="{069D3D81-E719-4FFE-A77D-5056F7C49FFF}">
      <dgm:prSet/>
      <dgm:spPr/>
      <dgm:t>
        <a:bodyPr/>
        <a:lstStyle/>
        <a:p>
          <a:endParaRPr lang="en-US"/>
        </a:p>
      </dgm:t>
    </dgm:pt>
    <dgm:pt modelId="{17F3E415-05B9-478A-A2EE-27872E00A457}" type="sibTrans" cxnId="{069D3D81-E719-4FFE-A77D-5056F7C49FFF}">
      <dgm:prSet/>
      <dgm:spPr/>
      <dgm:t>
        <a:bodyPr/>
        <a:lstStyle/>
        <a:p>
          <a:endParaRPr lang="en-US"/>
        </a:p>
      </dgm:t>
    </dgm:pt>
    <dgm:pt modelId="{54EB6FBE-A79B-435D-AF54-9188DF8BADC6}" type="pres">
      <dgm:prSet presAssocID="{31AB98CB-06D8-4081-8A92-FE4932B9DBEA}" presName="linear" presStyleCnt="0">
        <dgm:presLayoutVars>
          <dgm:dir/>
          <dgm:animLvl val="lvl"/>
          <dgm:resizeHandles val="exact"/>
        </dgm:presLayoutVars>
      </dgm:prSet>
      <dgm:spPr/>
    </dgm:pt>
    <dgm:pt modelId="{694F0B60-AF54-4EEE-BBFD-3D0041E6510A}" type="pres">
      <dgm:prSet presAssocID="{67BC8C27-96FF-4802-BA75-D1A465CC8096}" presName="parentLin" presStyleCnt="0"/>
      <dgm:spPr/>
    </dgm:pt>
    <dgm:pt modelId="{5F71DDDE-BD6C-4888-916F-8AE762C78BAE}" type="pres">
      <dgm:prSet presAssocID="{67BC8C27-96FF-4802-BA75-D1A465CC8096}" presName="parentLeftMargin" presStyleLbl="node1" presStyleIdx="0" presStyleCnt="6"/>
      <dgm:spPr/>
    </dgm:pt>
    <dgm:pt modelId="{BFD5A134-C929-481F-8A34-4C7FE066867B}" type="pres">
      <dgm:prSet presAssocID="{67BC8C27-96FF-4802-BA75-D1A465CC809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3346AD0-1AA5-464B-AB99-3AECF41CB137}" type="pres">
      <dgm:prSet presAssocID="{67BC8C27-96FF-4802-BA75-D1A465CC8096}" presName="negativeSpace" presStyleCnt="0"/>
      <dgm:spPr/>
    </dgm:pt>
    <dgm:pt modelId="{6362C382-6BF5-4C6D-A2D5-CA1908A820B7}" type="pres">
      <dgm:prSet presAssocID="{67BC8C27-96FF-4802-BA75-D1A465CC8096}" presName="childText" presStyleLbl="conFgAcc1" presStyleIdx="0" presStyleCnt="6">
        <dgm:presLayoutVars>
          <dgm:bulletEnabled val="1"/>
        </dgm:presLayoutVars>
      </dgm:prSet>
      <dgm:spPr/>
    </dgm:pt>
    <dgm:pt modelId="{8110956D-15A5-4963-A79D-8E5A59A0F4D3}" type="pres">
      <dgm:prSet presAssocID="{506F98A2-CACB-49EC-955C-DCBA789FD19E}" presName="spaceBetweenRectangles" presStyleCnt="0"/>
      <dgm:spPr/>
    </dgm:pt>
    <dgm:pt modelId="{CD8C922E-6587-45E0-B9B7-B3D8AB812C6C}" type="pres">
      <dgm:prSet presAssocID="{40E5F066-ED36-4874-B20D-47F31BC88EA3}" presName="parentLin" presStyleCnt="0"/>
      <dgm:spPr/>
    </dgm:pt>
    <dgm:pt modelId="{0161B08C-3B01-4629-98FE-661B6E103425}" type="pres">
      <dgm:prSet presAssocID="{40E5F066-ED36-4874-B20D-47F31BC88EA3}" presName="parentLeftMargin" presStyleLbl="node1" presStyleIdx="0" presStyleCnt="6"/>
      <dgm:spPr/>
    </dgm:pt>
    <dgm:pt modelId="{2BB17966-ADAE-4D24-A5B0-E9D43F3BD225}" type="pres">
      <dgm:prSet presAssocID="{40E5F066-ED36-4874-B20D-47F31BC88EA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755A369-3AC6-42FE-8C05-AD6F77B754C6}" type="pres">
      <dgm:prSet presAssocID="{40E5F066-ED36-4874-B20D-47F31BC88EA3}" presName="negativeSpace" presStyleCnt="0"/>
      <dgm:spPr/>
    </dgm:pt>
    <dgm:pt modelId="{0E6D21BE-6040-4E02-869A-73A9B224F9BB}" type="pres">
      <dgm:prSet presAssocID="{40E5F066-ED36-4874-B20D-47F31BC88EA3}" presName="childText" presStyleLbl="conFgAcc1" presStyleIdx="1" presStyleCnt="6">
        <dgm:presLayoutVars>
          <dgm:bulletEnabled val="1"/>
        </dgm:presLayoutVars>
      </dgm:prSet>
      <dgm:spPr/>
    </dgm:pt>
    <dgm:pt modelId="{9DC3783F-BE6A-4C5F-8B7B-6380BC74E14F}" type="pres">
      <dgm:prSet presAssocID="{17F3E415-05B9-478A-A2EE-27872E00A457}" presName="spaceBetweenRectangles" presStyleCnt="0"/>
      <dgm:spPr/>
    </dgm:pt>
    <dgm:pt modelId="{8177B727-7DC6-448D-A211-E5B3A76B4F9D}" type="pres">
      <dgm:prSet presAssocID="{A8F72548-FE83-4761-925D-282647D3CA10}" presName="parentLin" presStyleCnt="0"/>
      <dgm:spPr/>
    </dgm:pt>
    <dgm:pt modelId="{8E4372AE-DEC6-4EFB-97EF-8ED736409552}" type="pres">
      <dgm:prSet presAssocID="{A8F72548-FE83-4761-925D-282647D3CA10}" presName="parentLeftMargin" presStyleLbl="node1" presStyleIdx="1" presStyleCnt="6"/>
      <dgm:spPr/>
    </dgm:pt>
    <dgm:pt modelId="{2C9CF4C0-FC54-4EB4-9832-290FDFB4473A}" type="pres">
      <dgm:prSet presAssocID="{A8F72548-FE83-4761-925D-282647D3CA1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93FBF9F-AD1D-4447-B3B0-0C4BB09C079A}" type="pres">
      <dgm:prSet presAssocID="{A8F72548-FE83-4761-925D-282647D3CA10}" presName="negativeSpace" presStyleCnt="0"/>
      <dgm:spPr/>
    </dgm:pt>
    <dgm:pt modelId="{0BDB2049-BFD0-4A8C-B48D-66DA63E2DF05}" type="pres">
      <dgm:prSet presAssocID="{A8F72548-FE83-4761-925D-282647D3CA10}" presName="childText" presStyleLbl="conFgAcc1" presStyleIdx="2" presStyleCnt="6">
        <dgm:presLayoutVars>
          <dgm:bulletEnabled val="1"/>
        </dgm:presLayoutVars>
      </dgm:prSet>
      <dgm:spPr/>
    </dgm:pt>
    <dgm:pt modelId="{CC61864F-A637-44B0-A6E7-B2B9D71AFA5A}" type="pres">
      <dgm:prSet presAssocID="{B0619A08-B757-4368-BFF2-F9D62D3AABF1}" presName="spaceBetweenRectangles" presStyleCnt="0"/>
      <dgm:spPr/>
    </dgm:pt>
    <dgm:pt modelId="{28F02921-4AD6-4D2B-B3B2-6984717EA9BC}" type="pres">
      <dgm:prSet presAssocID="{72AA4521-35F9-4B44-B620-DBC0FC50368A}" presName="parentLin" presStyleCnt="0"/>
      <dgm:spPr/>
    </dgm:pt>
    <dgm:pt modelId="{6E3EFB87-A991-4D2D-B1DF-2C138D84D9E3}" type="pres">
      <dgm:prSet presAssocID="{72AA4521-35F9-4B44-B620-DBC0FC50368A}" presName="parentLeftMargin" presStyleLbl="node1" presStyleIdx="2" presStyleCnt="6"/>
      <dgm:spPr/>
    </dgm:pt>
    <dgm:pt modelId="{CBF70956-2378-4E18-8CA2-8C15D12D5CB7}" type="pres">
      <dgm:prSet presAssocID="{72AA4521-35F9-4B44-B620-DBC0FC50368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25CCF3C-DD43-4CB2-B034-95DEC442D663}" type="pres">
      <dgm:prSet presAssocID="{72AA4521-35F9-4B44-B620-DBC0FC50368A}" presName="negativeSpace" presStyleCnt="0"/>
      <dgm:spPr/>
    </dgm:pt>
    <dgm:pt modelId="{8A1A318D-0F35-463D-87DE-F950FD733F3C}" type="pres">
      <dgm:prSet presAssocID="{72AA4521-35F9-4B44-B620-DBC0FC50368A}" presName="childText" presStyleLbl="conFgAcc1" presStyleIdx="3" presStyleCnt="6">
        <dgm:presLayoutVars>
          <dgm:bulletEnabled val="1"/>
        </dgm:presLayoutVars>
      </dgm:prSet>
      <dgm:spPr/>
    </dgm:pt>
    <dgm:pt modelId="{AA312F9F-76A6-4116-930C-D3EAFB33A6DC}" type="pres">
      <dgm:prSet presAssocID="{CAAC6471-51B5-40C1-B00E-05913DD9263F}" presName="spaceBetweenRectangles" presStyleCnt="0"/>
      <dgm:spPr/>
    </dgm:pt>
    <dgm:pt modelId="{9958B2C3-CA11-40C0-B008-9D1AB8A94CD3}" type="pres">
      <dgm:prSet presAssocID="{3A630E61-F3CE-41C0-98B8-42574CA1E9F1}" presName="parentLin" presStyleCnt="0"/>
      <dgm:spPr/>
    </dgm:pt>
    <dgm:pt modelId="{6076CE78-7D21-4F30-A117-0B2DD22EECDD}" type="pres">
      <dgm:prSet presAssocID="{3A630E61-F3CE-41C0-98B8-42574CA1E9F1}" presName="parentLeftMargin" presStyleLbl="node1" presStyleIdx="3" presStyleCnt="6"/>
      <dgm:spPr/>
    </dgm:pt>
    <dgm:pt modelId="{F428EC65-047F-4D0C-A62E-E4BCB1A17B0A}" type="pres">
      <dgm:prSet presAssocID="{3A630E61-F3CE-41C0-98B8-42574CA1E9F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D59A550-A26F-447D-B77A-39E3AB3F2C4A}" type="pres">
      <dgm:prSet presAssocID="{3A630E61-F3CE-41C0-98B8-42574CA1E9F1}" presName="negativeSpace" presStyleCnt="0"/>
      <dgm:spPr/>
    </dgm:pt>
    <dgm:pt modelId="{AE696665-225E-4F6D-BCBC-CFD448174B2B}" type="pres">
      <dgm:prSet presAssocID="{3A630E61-F3CE-41C0-98B8-42574CA1E9F1}" presName="childText" presStyleLbl="conFgAcc1" presStyleIdx="4" presStyleCnt="6">
        <dgm:presLayoutVars>
          <dgm:bulletEnabled val="1"/>
        </dgm:presLayoutVars>
      </dgm:prSet>
      <dgm:spPr/>
    </dgm:pt>
    <dgm:pt modelId="{6E756B4C-E985-457F-99A8-EB68CFF15551}" type="pres">
      <dgm:prSet presAssocID="{1F6B40C9-C535-498A-B055-251B639C51AF}" presName="spaceBetweenRectangles" presStyleCnt="0"/>
      <dgm:spPr/>
    </dgm:pt>
    <dgm:pt modelId="{90C724A4-43FD-4AB4-AC65-01C6EB1069F6}" type="pres">
      <dgm:prSet presAssocID="{90D45153-3450-4088-9D5A-947DC3EE33EC}" presName="parentLin" presStyleCnt="0"/>
      <dgm:spPr/>
    </dgm:pt>
    <dgm:pt modelId="{C9AA3EB9-A16B-48EB-B665-7B2F7E6D4EB4}" type="pres">
      <dgm:prSet presAssocID="{90D45153-3450-4088-9D5A-947DC3EE33EC}" presName="parentLeftMargin" presStyleLbl="node1" presStyleIdx="4" presStyleCnt="6"/>
      <dgm:spPr/>
    </dgm:pt>
    <dgm:pt modelId="{3A06F2ED-CFD7-4652-9446-62563DC41B0D}" type="pres">
      <dgm:prSet presAssocID="{90D45153-3450-4088-9D5A-947DC3EE33EC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0FE90F1-403A-4C11-A8DD-7F9347275B53}" type="pres">
      <dgm:prSet presAssocID="{90D45153-3450-4088-9D5A-947DC3EE33EC}" presName="negativeSpace" presStyleCnt="0"/>
      <dgm:spPr/>
    </dgm:pt>
    <dgm:pt modelId="{9DFE498E-67FE-413C-847C-99C2BC1242A6}" type="pres">
      <dgm:prSet presAssocID="{90D45153-3450-4088-9D5A-947DC3EE33EC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D3E75D04-399C-477B-B973-856E0DE462D4}" type="presOf" srcId="{A8F72548-FE83-4761-925D-282647D3CA10}" destId="{2C9CF4C0-FC54-4EB4-9832-290FDFB4473A}" srcOrd="1" destOrd="0" presId="urn:microsoft.com/office/officeart/2005/8/layout/list1"/>
    <dgm:cxn modelId="{B29C6710-9480-4835-81BF-DA1FFA1F3A46}" type="presOf" srcId="{40E5F066-ED36-4874-B20D-47F31BC88EA3}" destId="{0161B08C-3B01-4629-98FE-661B6E103425}" srcOrd="0" destOrd="0" presId="urn:microsoft.com/office/officeart/2005/8/layout/list1"/>
    <dgm:cxn modelId="{60EE9923-8741-4932-A150-64F669770110}" type="presOf" srcId="{3A630E61-F3CE-41C0-98B8-42574CA1E9F1}" destId="{6076CE78-7D21-4F30-A117-0B2DD22EECDD}" srcOrd="0" destOrd="0" presId="urn:microsoft.com/office/officeart/2005/8/layout/list1"/>
    <dgm:cxn modelId="{12B1FC2D-83A1-45AF-AF38-F49C2B453692}" srcId="{31AB98CB-06D8-4081-8A92-FE4932B9DBEA}" destId="{3A630E61-F3CE-41C0-98B8-42574CA1E9F1}" srcOrd="4" destOrd="0" parTransId="{6CCB5668-B761-4971-9A18-86B35C444305}" sibTransId="{1F6B40C9-C535-498A-B055-251B639C51AF}"/>
    <dgm:cxn modelId="{F122714C-24CF-43FE-8C09-F5B7C2D4001F}" type="presOf" srcId="{3A630E61-F3CE-41C0-98B8-42574CA1E9F1}" destId="{F428EC65-047F-4D0C-A62E-E4BCB1A17B0A}" srcOrd="1" destOrd="0" presId="urn:microsoft.com/office/officeart/2005/8/layout/list1"/>
    <dgm:cxn modelId="{AA636C5A-84E9-4C59-8B31-77EAC568A7CF}" type="presOf" srcId="{72AA4521-35F9-4B44-B620-DBC0FC50368A}" destId="{6E3EFB87-A991-4D2D-B1DF-2C138D84D9E3}" srcOrd="0" destOrd="0" presId="urn:microsoft.com/office/officeart/2005/8/layout/list1"/>
    <dgm:cxn modelId="{6B57D45E-6853-4DDA-8D08-0D5A281A49AC}" type="presOf" srcId="{67BC8C27-96FF-4802-BA75-D1A465CC8096}" destId="{BFD5A134-C929-481F-8A34-4C7FE066867B}" srcOrd="1" destOrd="0" presId="urn:microsoft.com/office/officeart/2005/8/layout/list1"/>
    <dgm:cxn modelId="{1BC8D963-FF4A-4636-B2B3-3FAC6F36FA0F}" type="presOf" srcId="{67BC8C27-96FF-4802-BA75-D1A465CC8096}" destId="{5F71DDDE-BD6C-4888-916F-8AE762C78BAE}" srcOrd="0" destOrd="0" presId="urn:microsoft.com/office/officeart/2005/8/layout/list1"/>
    <dgm:cxn modelId="{ACA3776F-19E2-4DB6-9228-6CE84BEC64ED}" type="presOf" srcId="{31AB98CB-06D8-4081-8A92-FE4932B9DBEA}" destId="{54EB6FBE-A79B-435D-AF54-9188DF8BADC6}" srcOrd="0" destOrd="0" presId="urn:microsoft.com/office/officeart/2005/8/layout/list1"/>
    <dgm:cxn modelId="{65110F73-8DCE-4F34-8661-4AFC48EE2404}" srcId="{31AB98CB-06D8-4081-8A92-FE4932B9DBEA}" destId="{A8F72548-FE83-4761-925D-282647D3CA10}" srcOrd="2" destOrd="0" parTransId="{031CEC61-A6AC-4339-98C6-08E81A8A0093}" sibTransId="{B0619A08-B757-4368-BFF2-F9D62D3AABF1}"/>
    <dgm:cxn modelId="{069D3D81-E719-4FFE-A77D-5056F7C49FFF}" srcId="{31AB98CB-06D8-4081-8A92-FE4932B9DBEA}" destId="{40E5F066-ED36-4874-B20D-47F31BC88EA3}" srcOrd="1" destOrd="0" parTransId="{3CDD94AD-BF1B-4F6A-80ED-FFF099E934D2}" sibTransId="{17F3E415-05B9-478A-A2EE-27872E00A457}"/>
    <dgm:cxn modelId="{81086298-8F72-440F-80A2-FCD5406A2B3D}" type="presOf" srcId="{90D45153-3450-4088-9D5A-947DC3EE33EC}" destId="{3A06F2ED-CFD7-4652-9446-62563DC41B0D}" srcOrd="1" destOrd="0" presId="urn:microsoft.com/office/officeart/2005/8/layout/list1"/>
    <dgm:cxn modelId="{09149D98-4DDE-421D-938E-4B36D0294B2A}" srcId="{31AB98CB-06D8-4081-8A92-FE4932B9DBEA}" destId="{90D45153-3450-4088-9D5A-947DC3EE33EC}" srcOrd="5" destOrd="0" parTransId="{6AE50405-F0C0-406A-A2C3-13137F15A48D}" sibTransId="{804EAEDD-ED3C-4E33-8320-C883C96BBFC7}"/>
    <dgm:cxn modelId="{9FDFB1B1-C07F-4CB4-B784-863DEAB16138}" srcId="{31AB98CB-06D8-4081-8A92-FE4932B9DBEA}" destId="{67BC8C27-96FF-4802-BA75-D1A465CC8096}" srcOrd="0" destOrd="0" parTransId="{F1C1999C-63DF-4C4E-A159-E8CD2DED77F7}" sibTransId="{506F98A2-CACB-49EC-955C-DCBA789FD19E}"/>
    <dgm:cxn modelId="{F70246BA-2A57-47CF-BC9C-C40E95583B2E}" type="presOf" srcId="{72AA4521-35F9-4B44-B620-DBC0FC50368A}" destId="{CBF70956-2378-4E18-8CA2-8C15D12D5CB7}" srcOrd="1" destOrd="0" presId="urn:microsoft.com/office/officeart/2005/8/layout/list1"/>
    <dgm:cxn modelId="{AFA473E2-D115-4F03-B764-5B85245B9772}" srcId="{31AB98CB-06D8-4081-8A92-FE4932B9DBEA}" destId="{72AA4521-35F9-4B44-B620-DBC0FC50368A}" srcOrd="3" destOrd="0" parTransId="{86FB8D00-ED34-4D9A-B1CB-6F0009E6E1BB}" sibTransId="{CAAC6471-51B5-40C1-B00E-05913DD9263F}"/>
    <dgm:cxn modelId="{273758EB-25E9-4EEF-ADE9-6E3748A03F9A}" type="presOf" srcId="{A8F72548-FE83-4761-925D-282647D3CA10}" destId="{8E4372AE-DEC6-4EFB-97EF-8ED736409552}" srcOrd="0" destOrd="0" presId="urn:microsoft.com/office/officeart/2005/8/layout/list1"/>
    <dgm:cxn modelId="{2A50B6F2-7081-4CF0-BA5E-A4A790305231}" type="presOf" srcId="{40E5F066-ED36-4874-B20D-47F31BC88EA3}" destId="{2BB17966-ADAE-4D24-A5B0-E9D43F3BD225}" srcOrd="1" destOrd="0" presId="urn:microsoft.com/office/officeart/2005/8/layout/list1"/>
    <dgm:cxn modelId="{8612BEFC-F892-4ACE-9C32-630609DC1689}" type="presOf" srcId="{90D45153-3450-4088-9D5A-947DC3EE33EC}" destId="{C9AA3EB9-A16B-48EB-B665-7B2F7E6D4EB4}" srcOrd="0" destOrd="0" presId="urn:microsoft.com/office/officeart/2005/8/layout/list1"/>
    <dgm:cxn modelId="{0B76D34E-A41D-4CCD-B422-BF65B6B32C47}" type="presParOf" srcId="{54EB6FBE-A79B-435D-AF54-9188DF8BADC6}" destId="{694F0B60-AF54-4EEE-BBFD-3D0041E6510A}" srcOrd="0" destOrd="0" presId="urn:microsoft.com/office/officeart/2005/8/layout/list1"/>
    <dgm:cxn modelId="{2640D51B-F739-4323-A3A6-1DAE1B6C94AC}" type="presParOf" srcId="{694F0B60-AF54-4EEE-BBFD-3D0041E6510A}" destId="{5F71DDDE-BD6C-4888-916F-8AE762C78BAE}" srcOrd="0" destOrd="0" presId="urn:microsoft.com/office/officeart/2005/8/layout/list1"/>
    <dgm:cxn modelId="{EC4E54FE-DFE8-4CE9-B97C-99BB59D2A984}" type="presParOf" srcId="{694F0B60-AF54-4EEE-BBFD-3D0041E6510A}" destId="{BFD5A134-C929-481F-8A34-4C7FE066867B}" srcOrd="1" destOrd="0" presId="urn:microsoft.com/office/officeart/2005/8/layout/list1"/>
    <dgm:cxn modelId="{14348AC0-EC09-4148-8C68-1948B100F351}" type="presParOf" srcId="{54EB6FBE-A79B-435D-AF54-9188DF8BADC6}" destId="{33346AD0-1AA5-464B-AB99-3AECF41CB137}" srcOrd="1" destOrd="0" presId="urn:microsoft.com/office/officeart/2005/8/layout/list1"/>
    <dgm:cxn modelId="{A1E633A0-D824-44FC-95F5-02468DA08A86}" type="presParOf" srcId="{54EB6FBE-A79B-435D-AF54-9188DF8BADC6}" destId="{6362C382-6BF5-4C6D-A2D5-CA1908A820B7}" srcOrd="2" destOrd="0" presId="urn:microsoft.com/office/officeart/2005/8/layout/list1"/>
    <dgm:cxn modelId="{3D2CC14D-4304-4145-BB1A-CD6AE284A82D}" type="presParOf" srcId="{54EB6FBE-A79B-435D-AF54-9188DF8BADC6}" destId="{8110956D-15A5-4963-A79D-8E5A59A0F4D3}" srcOrd="3" destOrd="0" presId="urn:microsoft.com/office/officeart/2005/8/layout/list1"/>
    <dgm:cxn modelId="{F30C2960-5A45-4750-9B28-B0F4D599D2C3}" type="presParOf" srcId="{54EB6FBE-A79B-435D-AF54-9188DF8BADC6}" destId="{CD8C922E-6587-45E0-B9B7-B3D8AB812C6C}" srcOrd="4" destOrd="0" presId="urn:microsoft.com/office/officeart/2005/8/layout/list1"/>
    <dgm:cxn modelId="{A4EDA24F-BC16-421B-AEBF-58AEF6D2341B}" type="presParOf" srcId="{CD8C922E-6587-45E0-B9B7-B3D8AB812C6C}" destId="{0161B08C-3B01-4629-98FE-661B6E103425}" srcOrd="0" destOrd="0" presId="urn:microsoft.com/office/officeart/2005/8/layout/list1"/>
    <dgm:cxn modelId="{1F052638-ED96-4EB6-9B4B-CB981A6F3C45}" type="presParOf" srcId="{CD8C922E-6587-45E0-B9B7-B3D8AB812C6C}" destId="{2BB17966-ADAE-4D24-A5B0-E9D43F3BD225}" srcOrd="1" destOrd="0" presId="urn:microsoft.com/office/officeart/2005/8/layout/list1"/>
    <dgm:cxn modelId="{35E95DF1-94A7-43CB-83AC-957572FB106F}" type="presParOf" srcId="{54EB6FBE-A79B-435D-AF54-9188DF8BADC6}" destId="{E755A369-3AC6-42FE-8C05-AD6F77B754C6}" srcOrd="5" destOrd="0" presId="urn:microsoft.com/office/officeart/2005/8/layout/list1"/>
    <dgm:cxn modelId="{4E847E95-7DCD-4379-A570-D5CB564E7B6E}" type="presParOf" srcId="{54EB6FBE-A79B-435D-AF54-9188DF8BADC6}" destId="{0E6D21BE-6040-4E02-869A-73A9B224F9BB}" srcOrd="6" destOrd="0" presId="urn:microsoft.com/office/officeart/2005/8/layout/list1"/>
    <dgm:cxn modelId="{8B26FDC3-C5CB-49F6-A9B8-EC929A5F6891}" type="presParOf" srcId="{54EB6FBE-A79B-435D-AF54-9188DF8BADC6}" destId="{9DC3783F-BE6A-4C5F-8B7B-6380BC74E14F}" srcOrd="7" destOrd="0" presId="urn:microsoft.com/office/officeart/2005/8/layout/list1"/>
    <dgm:cxn modelId="{8F0ABC9F-8C17-4F9D-B14A-50AA9B708A6A}" type="presParOf" srcId="{54EB6FBE-A79B-435D-AF54-9188DF8BADC6}" destId="{8177B727-7DC6-448D-A211-E5B3A76B4F9D}" srcOrd="8" destOrd="0" presId="urn:microsoft.com/office/officeart/2005/8/layout/list1"/>
    <dgm:cxn modelId="{B44EBFB3-6D75-4391-8258-C671EAB32911}" type="presParOf" srcId="{8177B727-7DC6-448D-A211-E5B3A76B4F9D}" destId="{8E4372AE-DEC6-4EFB-97EF-8ED736409552}" srcOrd="0" destOrd="0" presId="urn:microsoft.com/office/officeart/2005/8/layout/list1"/>
    <dgm:cxn modelId="{BEF41A53-F615-4050-8935-13D7075F7A58}" type="presParOf" srcId="{8177B727-7DC6-448D-A211-E5B3A76B4F9D}" destId="{2C9CF4C0-FC54-4EB4-9832-290FDFB4473A}" srcOrd="1" destOrd="0" presId="urn:microsoft.com/office/officeart/2005/8/layout/list1"/>
    <dgm:cxn modelId="{5BE408FF-6470-4349-9A31-3E8468FF2ED4}" type="presParOf" srcId="{54EB6FBE-A79B-435D-AF54-9188DF8BADC6}" destId="{D93FBF9F-AD1D-4447-B3B0-0C4BB09C079A}" srcOrd="9" destOrd="0" presId="urn:microsoft.com/office/officeart/2005/8/layout/list1"/>
    <dgm:cxn modelId="{CE83C581-2C74-47B8-94AE-43C9811BEF0B}" type="presParOf" srcId="{54EB6FBE-A79B-435D-AF54-9188DF8BADC6}" destId="{0BDB2049-BFD0-4A8C-B48D-66DA63E2DF05}" srcOrd="10" destOrd="0" presId="urn:microsoft.com/office/officeart/2005/8/layout/list1"/>
    <dgm:cxn modelId="{7185FCE0-9F49-4409-A31E-50287DBABD92}" type="presParOf" srcId="{54EB6FBE-A79B-435D-AF54-9188DF8BADC6}" destId="{CC61864F-A637-44B0-A6E7-B2B9D71AFA5A}" srcOrd="11" destOrd="0" presId="urn:microsoft.com/office/officeart/2005/8/layout/list1"/>
    <dgm:cxn modelId="{48F3E312-740B-4741-B675-86C6EE0FD856}" type="presParOf" srcId="{54EB6FBE-A79B-435D-AF54-9188DF8BADC6}" destId="{28F02921-4AD6-4D2B-B3B2-6984717EA9BC}" srcOrd="12" destOrd="0" presId="urn:microsoft.com/office/officeart/2005/8/layout/list1"/>
    <dgm:cxn modelId="{9FF89CCB-7441-42B1-A68F-59C07FCE8DA7}" type="presParOf" srcId="{28F02921-4AD6-4D2B-B3B2-6984717EA9BC}" destId="{6E3EFB87-A991-4D2D-B1DF-2C138D84D9E3}" srcOrd="0" destOrd="0" presId="urn:microsoft.com/office/officeart/2005/8/layout/list1"/>
    <dgm:cxn modelId="{ADFF1BD1-56F5-4938-8DFB-89B43CD51C95}" type="presParOf" srcId="{28F02921-4AD6-4D2B-B3B2-6984717EA9BC}" destId="{CBF70956-2378-4E18-8CA2-8C15D12D5CB7}" srcOrd="1" destOrd="0" presId="urn:microsoft.com/office/officeart/2005/8/layout/list1"/>
    <dgm:cxn modelId="{E9FD7EFE-59D2-42C1-9987-7FAF5E56A641}" type="presParOf" srcId="{54EB6FBE-A79B-435D-AF54-9188DF8BADC6}" destId="{325CCF3C-DD43-4CB2-B034-95DEC442D663}" srcOrd="13" destOrd="0" presId="urn:microsoft.com/office/officeart/2005/8/layout/list1"/>
    <dgm:cxn modelId="{0BB3D75A-06F5-48AF-B4EF-A78BC1F1658C}" type="presParOf" srcId="{54EB6FBE-A79B-435D-AF54-9188DF8BADC6}" destId="{8A1A318D-0F35-463D-87DE-F950FD733F3C}" srcOrd="14" destOrd="0" presId="urn:microsoft.com/office/officeart/2005/8/layout/list1"/>
    <dgm:cxn modelId="{3A9E0D8B-FD55-45C6-B4E8-9F211C579344}" type="presParOf" srcId="{54EB6FBE-A79B-435D-AF54-9188DF8BADC6}" destId="{AA312F9F-76A6-4116-930C-D3EAFB33A6DC}" srcOrd="15" destOrd="0" presId="urn:microsoft.com/office/officeart/2005/8/layout/list1"/>
    <dgm:cxn modelId="{44623B2A-F41E-47C6-9D2E-FAD47DD6F2A6}" type="presParOf" srcId="{54EB6FBE-A79B-435D-AF54-9188DF8BADC6}" destId="{9958B2C3-CA11-40C0-B008-9D1AB8A94CD3}" srcOrd="16" destOrd="0" presId="urn:microsoft.com/office/officeart/2005/8/layout/list1"/>
    <dgm:cxn modelId="{145A5445-122E-4562-B98A-20F13D3249BE}" type="presParOf" srcId="{9958B2C3-CA11-40C0-B008-9D1AB8A94CD3}" destId="{6076CE78-7D21-4F30-A117-0B2DD22EECDD}" srcOrd="0" destOrd="0" presId="urn:microsoft.com/office/officeart/2005/8/layout/list1"/>
    <dgm:cxn modelId="{6F0406EF-219F-437C-8DF1-A498202EBD65}" type="presParOf" srcId="{9958B2C3-CA11-40C0-B008-9D1AB8A94CD3}" destId="{F428EC65-047F-4D0C-A62E-E4BCB1A17B0A}" srcOrd="1" destOrd="0" presId="urn:microsoft.com/office/officeart/2005/8/layout/list1"/>
    <dgm:cxn modelId="{D0385AE1-ABBB-447E-A3F2-6D88F7ED956F}" type="presParOf" srcId="{54EB6FBE-A79B-435D-AF54-9188DF8BADC6}" destId="{8D59A550-A26F-447D-B77A-39E3AB3F2C4A}" srcOrd="17" destOrd="0" presId="urn:microsoft.com/office/officeart/2005/8/layout/list1"/>
    <dgm:cxn modelId="{40C185D0-2A21-499D-8D46-E6A09D8AE863}" type="presParOf" srcId="{54EB6FBE-A79B-435D-AF54-9188DF8BADC6}" destId="{AE696665-225E-4F6D-BCBC-CFD448174B2B}" srcOrd="18" destOrd="0" presId="urn:microsoft.com/office/officeart/2005/8/layout/list1"/>
    <dgm:cxn modelId="{F7429DB1-5F2B-40AB-A926-2D0DEFB2B738}" type="presParOf" srcId="{54EB6FBE-A79B-435D-AF54-9188DF8BADC6}" destId="{6E756B4C-E985-457F-99A8-EB68CFF15551}" srcOrd="19" destOrd="0" presId="urn:microsoft.com/office/officeart/2005/8/layout/list1"/>
    <dgm:cxn modelId="{6E2A745E-9757-48CF-91A7-A3719AABFCD4}" type="presParOf" srcId="{54EB6FBE-A79B-435D-AF54-9188DF8BADC6}" destId="{90C724A4-43FD-4AB4-AC65-01C6EB1069F6}" srcOrd="20" destOrd="0" presId="urn:microsoft.com/office/officeart/2005/8/layout/list1"/>
    <dgm:cxn modelId="{550C91D8-20E9-4BE6-BE6B-8B37DA5EFDB5}" type="presParOf" srcId="{90C724A4-43FD-4AB4-AC65-01C6EB1069F6}" destId="{C9AA3EB9-A16B-48EB-B665-7B2F7E6D4EB4}" srcOrd="0" destOrd="0" presId="urn:microsoft.com/office/officeart/2005/8/layout/list1"/>
    <dgm:cxn modelId="{6D2443D6-34D5-43CB-A24F-6330E4B474B3}" type="presParOf" srcId="{90C724A4-43FD-4AB4-AC65-01C6EB1069F6}" destId="{3A06F2ED-CFD7-4652-9446-62563DC41B0D}" srcOrd="1" destOrd="0" presId="urn:microsoft.com/office/officeart/2005/8/layout/list1"/>
    <dgm:cxn modelId="{441BBDD2-5C49-41E0-9F1A-A6564C8043EF}" type="presParOf" srcId="{54EB6FBE-A79B-435D-AF54-9188DF8BADC6}" destId="{E0FE90F1-403A-4C11-A8DD-7F9347275B53}" srcOrd="21" destOrd="0" presId="urn:microsoft.com/office/officeart/2005/8/layout/list1"/>
    <dgm:cxn modelId="{5632BBA6-0619-4AD9-A5E1-679716954946}" type="presParOf" srcId="{54EB6FBE-A79B-435D-AF54-9188DF8BADC6}" destId="{9DFE498E-67FE-413C-847C-99C2BC1242A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49931D-CFE4-4E07-92BC-DBFA7FC2F4A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5F16E5-FCD3-45E1-8C95-7FF62C462E62}">
      <dgm:prSet phldrT="[Text]" phldr="0"/>
      <dgm:spPr/>
      <dgm:t>
        <a:bodyPr/>
        <a:lstStyle/>
        <a:p>
          <a:pPr rtl="0"/>
          <a:r>
            <a:rPr lang="en-US">
              <a:latin typeface="Franklin Gothic Medium"/>
            </a:rPr>
            <a:t>Why should I participate?</a:t>
          </a:r>
          <a:endParaRPr lang="en-US"/>
        </a:p>
      </dgm:t>
    </dgm:pt>
    <dgm:pt modelId="{FA5F4082-ED47-4AB5-A25D-C266C01799EB}" type="parTrans" cxnId="{76B1B2A0-F5FE-4103-A50C-2C6A34E9E2EC}">
      <dgm:prSet/>
      <dgm:spPr/>
      <dgm:t>
        <a:bodyPr/>
        <a:lstStyle/>
        <a:p>
          <a:endParaRPr lang="en-US"/>
        </a:p>
      </dgm:t>
    </dgm:pt>
    <dgm:pt modelId="{28D7FD7F-68DB-447F-BD34-0C8088C32F2B}" type="sibTrans" cxnId="{76B1B2A0-F5FE-4103-A50C-2C6A34E9E2EC}">
      <dgm:prSet/>
      <dgm:spPr/>
      <dgm:t>
        <a:bodyPr/>
        <a:lstStyle/>
        <a:p>
          <a:endParaRPr lang="en-US"/>
        </a:p>
      </dgm:t>
    </dgm:pt>
    <dgm:pt modelId="{2FC7F531-F3B3-44DA-A9F5-6D0A31FD5C70}">
      <dgm:prSet phldrT="[Text]" phldr="0"/>
      <dgm:spPr/>
      <dgm:t>
        <a:bodyPr/>
        <a:lstStyle/>
        <a:p>
          <a:pPr rtl="0"/>
          <a:r>
            <a:rPr lang="en-US">
              <a:latin typeface="Franklin Gothic Medium"/>
            </a:rPr>
            <a:t>How will I be supported?</a:t>
          </a:r>
          <a:endParaRPr lang="en-US"/>
        </a:p>
      </dgm:t>
    </dgm:pt>
    <dgm:pt modelId="{D481C618-5ECF-4B5A-8908-F335DBFEEC6D}" type="parTrans" cxnId="{D1425B3B-9B5B-4295-BF11-B4249A8E4015}">
      <dgm:prSet/>
      <dgm:spPr/>
      <dgm:t>
        <a:bodyPr/>
        <a:lstStyle/>
        <a:p>
          <a:endParaRPr lang="en-US"/>
        </a:p>
      </dgm:t>
    </dgm:pt>
    <dgm:pt modelId="{CCE7FBF0-14B1-4CDB-9DAC-146F96435015}" type="sibTrans" cxnId="{D1425B3B-9B5B-4295-BF11-B4249A8E4015}">
      <dgm:prSet/>
      <dgm:spPr/>
      <dgm:t>
        <a:bodyPr/>
        <a:lstStyle/>
        <a:p>
          <a:endParaRPr lang="en-US"/>
        </a:p>
      </dgm:t>
    </dgm:pt>
    <dgm:pt modelId="{CF9A2E98-611C-4812-B16A-CA3AA3043783}">
      <dgm:prSet phldr="0"/>
      <dgm:spPr/>
      <dgm:t>
        <a:bodyPr/>
        <a:lstStyle/>
        <a:p>
          <a:pPr algn="l" rtl="0"/>
          <a:r>
            <a:rPr lang="en-US">
              <a:latin typeface="Franklin Gothic Book"/>
            </a:rPr>
            <a:t>Tap into the unrealized power of the ocean’s waves </a:t>
          </a:r>
          <a:endParaRPr lang="en-US"/>
        </a:p>
      </dgm:t>
    </dgm:pt>
    <dgm:pt modelId="{FD4E1276-069E-46DE-B4B6-5F0C8B149C32}" type="parTrans" cxnId="{07CD6754-5A48-40FC-9D89-BC21811BA1F8}">
      <dgm:prSet/>
      <dgm:spPr/>
    </dgm:pt>
    <dgm:pt modelId="{856E0B13-4605-4D5D-82C4-C6B2575D9570}" type="sibTrans" cxnId="{07CD6754-5A48-40FC-9D89-BC21811BA1F8}">
      <dgm:prSet/>
      <dgm:spPr/>
    </dgm:pt>
    <dgm:pt modelId="{62433C9E-827C-4FD8-8E06-754C37FCF85B}">
      <dgm:prSet phldr="0"/>
      <dgm:spPr/>
      <dgm:t>
        <a:bodyPr/>
        <a:lstStyle/>
        <a:p>
          <a:pPr algn="l" rtl="0"/>
          <a:r>
            <a:rPr lang="en-US">
              <a:latin typeface="Franklin Gothic Book"/>
            </a:rPr>
            <a:t>Be on the forefront of wave energy technology development </a:t>
          </a:r>
          <a:endParaRPr lang="en-US"/>
        </a:p>
      </dgm:t>
    </dgm:pt>
    <dgm:pt modelId="{1F7ACE8D-39D8-4BAA-A328-B86C69EF5AA2}" type="parTrans" cxnId="{3236BDAB-EBDF-4B07-9094-4BA53CD82201}">
      <dgm:prSet/>
      <dgm:spPr/>
    </dgm:pt>
    <dgm:pt modelId="{384C4CE3-CA42-4466-9F84-00F265ACD7B5}" type="sibTrans" cxnId="{3236BDAB-EBDF-4B07-9094-4BA53CD82201}">
      <dgm:prSet/>
      <dgm:spPr/>
    </dgm:pt>
    <dgm:pt modelId="{A96D3166-CADE-4A3F-909D-050C87039D6F}">
      <dgm:prSet phldr="0"/>
      <dgm:spPr/>
      <dgm:t>
        <a:bodyPr/>
        <a:lstStyle/>
        <a:p>
          <a:pPr algn="l" rtl="0"/>
          <a:r>
            <a:rPr lang="en-US">
              <a:latin typeface="Franklin Gothic Book"/>
            </a:rPr>
            <a:t>Join the clean energy revolution</a:t>
          </a:r>
          <a:endParaRPr lang="en-US"/>
        </a:p>
      </dgm:t>
    </dgm:pt>
    <dgm:pt modelId="{90C7121F-51CF-4A3C-A2B3-757A9FAF0CF5}" type="parTrans" cxnId="{6F83CAD0-7FC5-4AA8-94EB-00AF4228FFED}">
      <dgm:prSet/>
      <dgm:spPr/>
    </dgm:pt>
    <dgm:pt modelId="{E5EB4338-2C74-4B6F-BE20-ABEA2F1759C7}" type="sibTrans" cxnId="{6F83CAD0-7FC5-4AA8-94EB-00AF4228FFED}">
      <dgm:prSet/>
      <dgm:spPr/>
    </dgm:pt>
    <dgm:pt modelId="{5783A5CF-43AC-4188-A4B0-3BD9F1D69C1E}">
      <dgm:prSet phldr="0"/>
      <dgm:spPr/>
      <dgm:t>
        <a:bodyPr/>
        <a:lstStyle/>
        <a:p>
          <a:pPr algn="l" rtl="0"/>
          <a:r>
            <a:rPr lang="en-US">
              <a:latin typeface="Franklin Gothic Book"/>
            </a:rPr>
            <a:t>Innovators inside and outside the marine energy industry will have access to marine energy training and industry experts</a:t>
          </a:r>
          <a:endParaRPr lang="en-US"/>
        </a:p>
      </dgm:t>
    </dgm:pt>
    <dgm:pt modelId="{4BAB9F74-BA18-47EC-9643-177FB9BB22F7}" type="parTrans" cxnId="{0508B783-6C5B-47E2-81EF-CE62671BE80F}">
      <dgm:prSet/>
      <dgm:spPr/>
    </dgm:pt>
    <dgm:pt modelId="{C20037C3-6E3D-4262-98BF-4A8F8DC16554}" type="sibTrans" cxnId="{0508B783-6C5B-47E2-81EF-CE62671BE80F}">
      <dgm:prSet/>
      <dgm:spPr/>
    </dgm:pt>
    <dgm:pt modelId="{0FF6220A-2606-4DA5-9EDB-3C09B007127E}">
      <dgm:prSet phldr="0"/>
      <dgm:spPr/>
      <dgm:t>
        <a:bodyPr/>
        <a:lstStyle/>
        <a:p>
          <a:pPr algn="l" rtl="0"/>
          <a:r>
            <a:rPr lang="en-US">
              <a:latin typeface="Franklin Gothic Book"/>
            </a:rPr>
            <a:t>Teaming platform will be available to build interdisciplinary </a:t>
          </a:r>
          <a:r>
            <a:rPr lang="en-US">
              <a:latin typeface="Franklin Gothic Medium"/>
            </a:rPr>
            <a:t>teams</a:t>
          </a:r>
        </a:p>
      </dgm:t>
    </dgm:pt>
    <dgm:pt modelId="{FFB7D714-A7E2-45D6-91E5-1D11A4E4424D}" type="parTrans" cxnId="{C74F0939-23C6-4D5A-BA78-6F123ABD2209}">
      <dgm:prSet/>
      <dgm:spPr/>
    </dgm:pt>
    <dgm:pt modelId="{01DE8C12-1CF7-40BD-AD83-F608AE8CC07C}" type="sibTrans" cxnId="{C74F0939-23C6-4D5A-BA78-6F123ABD2209}">
      <dgm:prSet/>
      <dgm:spPr/>
    </dgm:pt>
    <dgm:pt modelId="{C1023A27-9043-4B77-A769-7EEA607791CD}">
      <dgm:prSet phldr="0"/>
      <dgm:spPr/>
      <dgm:t>
        <a:bodyPr/>
        <a:lstStyle/>
        <a:p>
          <a:pPr rtl="0"/>
          <a:r>
            <a:rPr lang="en-US">
              <a:latin typeface="Franklin Gothic Book"/>
            </a:rPr>
            <a:t>Up to 15 teams can each win up $80,000 in cash awards in Phase II</a:t>
          </a:r>
          <a:endParaRPr lang="en-US"/>
        </a:p>
      </dgm:t>
    </dgm:pt>
    <dgm:pt modelId="{5FBF916C-48C3-42E1-97BC-AA616A3F68AF}" type="parTrans" cxnId="{AFBEC2DD-8767-4B8D-B169-31AC2E6303BF}">
      <dgm:prSet/>
      <dgm:spPr/>
    </dgm:pt>
    <dgm:pt modelId="{81568C5D-79D9-4065-B727-514B3E430096}" type="sibTrans" cxnId="{AFBEC2DD-8767-4B8D-B169-31AC2E6303BF}">
      <dgm:prSet/>
      <dgm:spPr/>
    </dgm:pt>
    <dgm:pt modelId="{2A59EA50-E9E0-4967-907B-9D33280C2D43}">
      <dgm:prSet phldr="0"/>
      <dgm:spPr/>
      <dgm:t>
        <a:bodyPr/>
        <a:lstStyle/>
        <a:p>
          <a:pPr rtl="0"/>
          <a:r>
            <a:rPr lang="en-US">
              <a:latin typeface="Franklin Gothic Medium"/>
            </a:rPr>
            <a:t>What could I win?</a:t>
          </a:r>
          <a:endParaRPr lang="en-US"/>
        </a:p>
      </dgm:t>
    </dgm:pt>
    <dgm:pt modelId="{06047305-DF27-4C94-852C-546090ABAEAA}" type="parTrans" cxnId="{571110E1-021A-456A-B67F-9AAF126DB8DA}">
      <dgm:prSet/>
      <dgm:spPr/>
    </dgm:pt>
    <dgm:pt modelId="{E7664AA1-EBE1-4C3F-AE84-83A556AB8704}" type="sibTrans" cxnId="{571110E1-021A-456A-B67F-9AAF126DB8DA}">
      <dgm:prSet/>
      <dgm:spPr/>
    </dgm:pt>
    <dgm:pt modelId="{3254C9DC-F517-4570-86C1-B5F6FC5A896E}" type="pres">
      <dgm:prSet presAssocID="{9649931D-CFE4-4E07-92BC-DBFA7FC2F4A2}" presName="linear" presStyleCnt="0">
        <dgm:presLayoutVars>
          <dgm:dir/>
          <dgm:animLvl val="lvl"/>
          <dgm:resizeHandles val="exact"/>
        </dgm:presLayoutVars>
      </dgm:prSet>
      <dgm:spPr/>
    </dgm:pt>
    <dgm:pt modelId="{B105FF0E-3192-4792-91AD-68D01074C453}" type="pres">
      <dgm:prSet presAssocID="{D15F16E5-FCD3-45E1-8C95-7FF62C462E62}" presName="parentLin" presStyleCnt="0"/>
      <dgm:spPr/>
    </dgm:pt>
    <dgm:pt modelId="{267886E5-3BDC-47B8-8DE0-243DD8627049}" type="pres">
      <dgm:prSet presAssocID="{D15F16E5-FCD3-45E1-8C95-7FF62C462E62}" presName="parentLeftMargin" presStyleLbl="node1" presStyleIdx="0" presStyleCnt="3"/>
      <dgm:spPr/>
    </dgm:pt>
    <dgm:pt modelId="{7C9A3B76-BCB5-4B68-9688-A98356D888C1}" type="pres">
      <dgm:prSet presAssocID="{D15F16E5-FCD3-45E1-8C95-7FF62C462E6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217BDC5-443F-42D0-86EA-49A6408E920C}" type="pres">
      <dgm:prSet presAssocID="{D15F16E5-FCD3-45E1-8C95-7FF62C462E62}" presName="negativeSpace" presStyleCnt="0"/>
      <dgm:spPr/>
    </dgm:pt>
    <dgm:pt modelId="{82EB6FF6-E363-4BB3-AFAF-5844CC3191FD}" type="pres">
      <dgm:prSet presAssocID="{D15F16E5-FCD3-45E1-8C95-7FF62C462E62}" presName="childText" presStyleLbl="conFgAcc1" presStyleIdx="0" presStyleCnt="3">
        <dgm:presLayoutVars>
          <dgm:bulletEnabled val="1"/>
        </dgm:presLayoutVars>
      </dgm:prSet>
      <dgm:spPr/>
    </dgm:pt>
    <dgm:pt modelId="{AB47C9D9-790F-46F7-95F4-5EE7C54EF0BB}" type="pres">
      <dgm:prSet presAssocID="{28D7FD7F-68DB-447F-BD34-0C8088C32F2B}" presName="spaceBetweenRectangles" presStyleCnt="0"/>
      <dgm:spPr/>
    </dgm:pt>
    <dgm:pt modelId="{1905277D-C6DB-495C-B5C1-E2954ABAD44C}" type="pres">
      <dgm:prSet presAssocID="{2FC7F531-F3B3-44DA-A9F5-6D0A31FD5C70}" presName="parentLin" presStyleCnt="0"/>
      <dgm:spPr/>
    </dgm:pt>
    <dgm:pt modelId="{2DC14489-D68E-4CD4-8AEA-104CC5C83D59}" type="pres">
      <dgm:prSet presAssocID="{2FC7F531-F3B3-44DA-A9F5-6D0A31FD5C70}" presName="parentLeftMargin" presStyleLbl="node1" presStyleIdx="0" presStyleCnt="3"/>
      <dgm:spPr/>
    </dgm:pt>
    <dgm:pt modelId="{74903BF4-3777-405B-A086-B6FE6D577DCA}" type="pres">
      <dgm:prSet presAssocID="{2FC7F531-F3B3-44DA-A9F5-6D0A31FD5C7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2EFD09A-7112-40C9-A995-7DA0DCF44535}" type="pres">
      <dgm:prSet presAssocID="{2FC7F531-F3B3-44DA-A9F5-6D0A31FD5C70}" presName="negativeSpace" presStyleCnt="0"/>
      <dgm:spPr/>
    </dgm:pt>
    <dgm:pt modelId="{F6029D1A-5827-44D6-95E8-D05399A1DA94}" type="pres">
      <dgm:prSet presAssocID="{2FC7F531-F3B3-44DA-A9F5-6D0A31FD5C70}" presName="childText" presStyleLbl="conFgAcc1" presStyleIdx="1" presStyleCnt="3">
        <dgm:presLayoutVars>
          <dgm:bulletEnabled val="1"/>
        </dgm:presLayoutVars>
      </dgm:prSet>
      <dgm:spPr/>
    </dgm:pt>
    <dgm:pt modelId="{389AA44A-B286-4309-9C90-62DB43E4E6D1}" type="pres">
      <dgm:prSet presAssocID="{CCE7FBF0-14B1-4CDB-9DAC-146F96435015}" presName="spaceBetweenRectangles" presStyleCnt="0"/>
      <dgm:spPr/>
    </dgm:pt>
    <dgm:pt modelId="{718AC9BD-557D-44C7-8B94-220B41FD05F3}" type="pres">
      <dgm:prSet presAssocID="{2A59EA50-E9E0-4967-907B-9D33280C2D43}" presName="parentLin" presStyleCnt="0"/>
      <dgm:spPr/>
    </dgm:pt>
    <dgm:pt modelId="{76496533-DF22-4867-BF87-4E37B857D3C9}" type="pres">
      <dgm:prSet presAssocID="{2A59EA50-E9E0-4967-907B-9D33280C2D43}" presName="parentLeftMargin" presStyleLbl="node1" presStyleIdx="1" presStyleCnt="3"/>
      <dgm:spPr/>
    </dgm:pt>
    <dgm:pt modelId="{F9842CF2-018E-4C5F-B9A1-05A0EAB13DB3}" type="pres">
      <dgm:prSet presAssocID="{2A59EA50-E9E0-4967-907B-9D33280C2D4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702A997-8CE6-4908-B1B2-EAE40B88FC45}" type="pres">
      <dgm:prSet presAssocID="{2A59EA50-E9E0-4967-907B-9D33280C2D43}" presName="negativeSpace" presStyleCnt="0"/>
      <dgm:spPr/>
    </dgm:pt>
    <dgm:pt modelId="{AC473B96-F2C6-4AFC-BFD5-D72245D5DFBC}" type="pres">
      <dgm:prSet presAssocID="{2A59EA50-E9E0-4967-907B-9D33280C2D4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6E3E50E-A22B-45D3-96B0-BB771CF33ED3}" type="presOf" srcId="{2A59EA50-E9E0-4967-907B-9D33280C2D43}" destId="{76496533-DF22-4867-BF87-4E37B857D3C9}" srcOrd="0" destOrd="0" presId="urn:microsoft.com/office/officeart/2005/8/layout/list1"/>
    <dgm:cxn modelId="{47CDF621-4BB0-45F3-BA15-E262680D5D28}" type="presOf" srcId="{5783A5CF-43AC-4188-A4B0-3BD9F1D69C1E}" destId="{F6029D1A-5827-44D6-95E8-D05399A1DA94}" srcOrd="0" destOrd="0" presId="urn:microsoft.com/office/officeart/2005/8/layout/list1"/>
    <dgm:cxn modelId="{E8710524-CE45-4087-84B8-E18CDED51C75}" type="presOf" srcId="{CF9A2E98-611C-4812-B16A-CA3AA3043783}" destId="{82EB6FF6-E363-4BB3-AFAF-5844CC3191FD}" srcOrd="0" destOrd="0" presId="urn:microsoft.com/office/officeart/2005/8/layout/list1"/>
    <dgm:cxn modelId="{A42C2F2E-0B5D-4CB6-9872-D0F55D13B05C}" type="presOf" srcId="{2A59EA50-E9E0-4967-907B-9D33280C2D43}" destId="{F9842CF2-018E-4C5F-B9A1-05A0EAB13DB3}" srcOrd="1" destOrd="0" presId="urn:microsoft.com/office/officeart/2005/8/layout/list1"/>
    <dgm:cxn modelId="{C74F0939-23C6-4D5A-BA78-6F123ABD2209}" srcId="{2FC7F531-F3B3-44DA-A9F5-6D0A31FD5C70}" destId="{0FF6220A-2606-4DA5-9EDB-3C09B007127E}" srcOrd="1" destOrd="0" parTransId="{FFB7D714-A7E2-45D6-91E5-1D11A4E4424D}" sibTransId="{01DE8C12-1CF7-40BD-AD83-F608AE8CC07C}"/>
    <dgm:cxn modelId="{D1425B3B-9B5B-4295-BF11-B4249A8E4015}" srcId="{9649931D-CFE4-4E07-92BC-DBFA7FC2F4A2}" destId="{2FC7F531-F3B3-44DA-A9F5-6D0A31FD5C70}" srcOrd="1" destOrd="0" parTransId="{D481C618-5ECF-4B5A-8908-F335DBFEEC6D}" sibTransId="{CCE7FBF0-14B1-4CDB-9DAC-146F96435015}"/>
    <dgm:cxn modelId="{07CD6754-5A48-40FC-9D89-BC21811BA1F8}" srcId="{D15F16E5-FCD3-45E1-8C95-7FF62C462E62}" destId="{CF9A2E98-611C-4812-B16A-CA3AA3043783}" srcOrd="0" destOrd="0" parTransId="{FD4E1276-069E-46DE-B4B6-5F0C8B149C32}" sibTransId="{856E0B13-4605-4D5D-82C4-C6B2575D9570}"/>
    <dgm:cxn modelId="{F323325A-8452-44C2-8F03-88AC33CB6338}" type="presOf" srcId="{0FF6220A-2606-4DA5-9EDB-3C09B007127E}" destId="{F6029D1A-5827-44D6-95E8-D05399A1DA94}" srcOrd="0" destOrd="1" presId="urn:microsoft.com/office/officeart/2005/8/layout/list1"/>
    <dgm:cxn modelId="{CD09E162-C359-43EF-885F-43197465B079}" type="presOf" srcId="{C1023A27-9043-4B77-A769-7EEA607791CD}" destId="{AC473B96-F2C6-4AFC-BFD5-D72245D5DFBC}" srcOrd="0" destOrd="0" presId="urn:microsoft.com/office/officeart/2005/8/layout/list1"/>
    <dgm:cxn modelId="{AF61E76F-D423-4359-BBF3-69D3E65BDA90}" type="presOf" srcId="{2FC7F531-F3B3-44DA-A9F5-6D0A31FD5C70}" destId="{2DC14489-D68E-4CD4-8AEA-104CC5C83D59}" srcOrd="0" destOrd="0" presId="urn:microsoft.com/office/officeart/2005/8/layout/list1"/>
    <dgm:cxn modelId="{89C9F36F-6808-4413-AA51-C9E49348AA5C}" type="presOf" srcId="{2FC7F531-F3B3-44DA-A9F5-6D0A31FD5C70}" destId="{74903BF4-3777-405B-A086-B6FE6D577DCA}" srcOrd="1" destOrd="0" presId="urn:microsoft.com/office/officeart/2005/8/layout/list1"/>
    <dgm:cxn modelId="{0508B783-6C5B-47E2-81EF-CE62671BE80F}" srcId="{2FC7F531-F3B3-44DA-A9F5-6D0A31FD5C70}" destId="{5783A5CF-43AC-4188-A4B0-3BD9F1D69C1E}" srcOrd="0" destOrd="0" parTransId="{4BAB9F74-BA18-47EC-9643-177FB9BB22F7}" sibTransId="{C20037C3-6E3D-4262-98BF-4A8F8DC16554}"/>
    <dgm:cxn modelId="{8B9EFC8C-A0D0-4E50-BBE6-A6C9D9E66580}" type="presOf" srcId="{62433C9E-827C-4FD8-8E06-754C37FCF85B}" destId="{82EB6FF6-E363-4BB3-AFAF-5844CC3191FD}" srcOrd="0" destOrd="1" presId="urn:microsoft.com/office/officeart/2005/8/layout/list1"/>
    <dgm:cxn modelId="{76B1B2A0-F5FE-4103-A50C-2C6A34E9E2EC}" srcId="{9649931D-CFE4-4E07-92BC-DBFA7FC2F4A2}" destId="{D15F16E5-FCD3-45E1-8C95-7FF62C462E62}" srcOrd="0" destOrd="0" parTransId="{FA5F4082-ED47-4AB5-A25D-C266C01799EB}" sibTransId="{28D7FD7F-68DB-447F-BD34-0C8088C32F2B}"/>
    <dgm:cxn modelId="{3236BDAB-EBDF-4B07-9094-4BA53CD82201}" srcId="{D15F16E5-FCD3-45E1-8C95-7FF62C462E62}" destId="{62433C9E-827C-4FD8-8E06-754C37FCF85B}" srcOrd="1" destOrd="0" parTransId="{1F7ACE8D-39D8-4BAA-A328-B86C69EF5AA2}" sibTransId="{384C4CE3-CA42-4466-9F84-00F265ACD7B5}"/>
    <dgm:cxn modelId="{B735FAC0-4317-4645-B63C-93F4D0C263CA}" type="presOf" srcId="{D15F16E5-FCD3-45E1-8C95-7FF62C462E62}" destId="{267886E5-3BDC-47B8-8DE0-243DD8627049}" srcOrd="0" destOrd="0" presId="urn:microsoft.com/office/officeart/2005/8/layout/list1"/>
    <dgm:cxn modelId="{89D691CA-AC10-4024-AAFA-F3B56B74A2A4}" type="presOf" srcId="{A96D3166-CADE-4A3F-909D-050C87039D6F}" destId="{82EB6FF6-E363-4BB3-AFAF-5844CC3191FD}" srcOrd="0" destOrd="2" presId="urn:microsoft.com/office/officeart/2005/8/layout/list1"/>
    <dgm:cxn modelId="{6F83CAD0-7FC5-4AA8-94EB-00AF4228FFED}" srcId="{D15F16E5-FCD3-45E1-8C95-7FF62C462E62}" destId="{A96D3166-CADE-4A3F-909D-050C87039D6F}" srcOrd="2" destOrd="0" parTransId="{90C7121F-51CF-4A3C-A2B3-757A9FAF0CF5}" sibTransId="{E5EB4338-2C74-4B6F-BE20-ABEA2F1759C7}"/>
    <dgm:cxn modelId="{AFBEC2DD-8767-4B8D-B169-31AC2E6303BF}" srcId="{2A59EA50-E9E0-4967-907B-9D33280C2D43}" destId="{C1023A27-9043-4B77-A769-7EEA607791CD}" srcOrd="0" destOrd="0" parTransId="{5FBF916C-48C3-42E1-97BC-AA616A3F68AF}" sibTransId="{81568C5D-79D9-4065-B727-514B3E430096}"/>
    <dgm:cxn modelId="{8B81E8E0-F1BC-4545-97E8-F04E36D95963}" type="presOf" srcId="{D15F16E5-FCD3-45E1-8C95-7FF62C462E62}" destId="{7C9A3B76-BCB5-4B68-9688-A98356D888C1}" srcOrd="1" destOrd="0" presId="urn:microsoft.com/office/officeart/2005/8/layout/list1"/>
    <dgm:cxn modelId="{571110E1-021A-456A-B67F-9AAF126DB8DA}" srcId="{9649931D-CFE4-4E07-92BC-DBFA7FC2F4A2}" destId="{2A59EA50-E9E0-4967-907B-9D33280C2D43}" srcOrd="2" destOrd="0" parTransId="{06047305-DF27-4C94-852C-546090ABAEAA}" sibTransId="{E7664AA1-EBE1-4C3F-AE84-83A556AB8704}"/>
    <dgm:cxn modelId="{79AEDAF4-1F79-43A8-98A8-E4920DF2A2B5}" type="presOf" srcId="{9649931D-CFE4-4E07-92BC-DBFA7FC2F4A2}" destId="{3254C9DC-F517-4570-86C1-B5F6FC5A896E}" srcOrd="0" destOrd="0" presId="urn:microsoft.com/office/officeart/2005/8/layout/list1"/>
    <dgm:cxn modelId="{23A84C30-E7A3-4DC3-AB3B-50518DEEE052}" type="presParOf" srcId="{3254C9DC-F517-4570-86C1-B5F6FC5A896E}" destId="{B105FF0E-3192-4792-91AD-68D01074C453}" srcOrd="0" destOrd="0" presId="urn:microsoft.com/office/officeart/2005/8/layout/list1"/>
    <dgm:cxn modelId="{4E9E4CEF-2793-4F06-9250-F3BB50B17A44}" type="presParOf" srcId="{B105FF0E-3192-4792-91AD-68D01074C453}" destId="{267886E5-3BDC-47B8-8DE0-243DD8627049}" srcOrd="0" destOrd="0" presId="urn:microsoft.com/office/officeart/2005/8/layout/list1"/>
    <dgm:cxn modelId="{92A0DE8A-6360-46E7-9D8D-01046AA3CA26}" type="presParOf" srcId="{B105FF0E-3192-4792-91AD-68D01074C453}" destId="{7C9A3B76-BCB5-4B68-9688-A98356D888C1}" srcOrd="1" destOrd="0" presId="urn:microsoft.com/office/officeart/2005/8/layout/list1"/>
    <dgm:cxn modelId="{060AF36A-A939-4CEA-BC22-2D508B50AD06}" type="presParOf" srcId="{3254C9DC-F517-4570-86C1-B5F6FC5A896E}" destId="{0217BDC5-443F-42D0-86EA-49A6408E920C}" srcOrd="1" destOrd="0" presId="urn:microsoft.com/office/officeart/2005/8/layout/list1"/>
    <dgm:cxn modelId="{79671E34-81C6-46D0-BA8E-5C16E5173E8F}" type="presParOf" srcId="{3254C9DC-F517-4570-86C1-B5F6FC5A896E}" destId="{82EB6FF6-E363-4BB3-AFAF-5844CC3191FD}" srcOrd="2" destOrd="0" presId="urn:microsoft.com/office/officeart/2005/8/layout/list1"/>
    <dgm:cxn modelId="{C5974301-2BE5-48AC-B3A6-8183F054E344}" type="presParOf" srcId="{3254C9DC-F517-4570-86C1-B5F6FC5A896E}" destId="{AB47C9D9-790F-46F7-95F4-5EE7C54EF0BB}" srcOrd="3" destOrd="0" presId="urn:microsoft.com/office/officeart/2005/8/layout/list1"/>
    <dgm:cxn modelId="{D6A6EA23-3B3F-4961-962C-B7AF85D91126}" type="presParOf" srcId="{3254C9DC-F517-4570-86C1-B5F6FC5A896E}" destId="{1905277D-C6DB-495C-B5C1-E2954ABAD44C}" srcOrd="4" destOrd="0" presId="urn:microsoft.com/office/officeart/2005/8/layout/list1"/>
    <dgm:cxn modelId="{F07B9994-558E-4617-BAD2-3BBC63AD5B71}" type="presParOf" srcId="{1905277D-C6DB-495C-B5C1-E2954ABAD44C}" destId="{2DC14489-D68E-4CD4-8AEA-104CC5C83D59}" srcOrd="0" destOrd="0" presId="urn:microsoft.com/office/officeart/2005/8/layout/list1"/>
    <dgm:cxn modelId="{B468B2BD-9493-4F85-82BA-6F4C0FC59C6E}" type="presParOf" srcId="{1905277D-C6DB-495C-B5C1-E2954ABAD44C}" destId="{74903BF4-3777-405B-A086-B6FE6D577DCA}" srcOrd="1" destOrd="0" presId="urn:microsoft.com/office/officeart/2005/8/layout/list1"/>
    <dgm:cxn modelId="{C44AD13F-4381-45DC-AC0B-60BFEC1FC443}" type="presParOf" srcId="{3254C9DC-F517-4570-86C1-B5F6FC5A896E}" destId="{02EFD09A-7112-40C9-A995-7DA0DCF44535}" srcOrd="5" destOrd="0" presId="urn:microsoft.com/office/officeart/2005/8/layout/list1"/>
    <dgm:cxn modelId="{BCE5CB5E-8F32-42BE-821D-67008B036C19}" type="presParOf" srcId="{3254C9DC-F517-4570-86C1-B5F6FC5A896E}" destId="{F6029D1A-5827-44D6-95E8-D05399A1DA94}" srcOrd="6" destOrd="0" presId="urn:microsoft.com/office/officeart/2005/8/layout/list1"/>
    <dgm:cxn modelId="{00E2736A-F794-4388-800F-7037641884DC}" type="presParOf" srcId="{3254C9DC-F517-4570-86C1-B5F6FC5A896E}" destId="{389AA44A-B286-4309-9C90-62DB43E4E6D1}" srcOrd="7" destOrd="0" presId="urn:microsoft.com/office/officeart/2005/8/layout/list1"/>
    <dgm:cxn modelId="{A0A8CE80-3A00-418D-A043-69C1BEC9FE0B}" type="presParOf" srcId="{3254C9DC-F517-4570-86C1-B5F6FC5A896E}" destId="{718AC9BD-557D-44C7-8B94-220B41FD05F3}" srcOrd="8" destOrd="0" presId="urn:microsoft.com/office/officeart/2005/8/layout/list1"/>
    <dgm:cxn modelId="{7F0BC354-89A4-4C11-9859-F14C17C91743}" type="presParOf" srcId="{718AC9BD-557D-44C7-8B94-220B41FD05F3}" destId="{76496533-DF22-4867-BF87-4E37B857D3C9}" srcOrd="0" destOrd="0" presId="urn:microsoft.com/office/officeart/2005/8/layout/list1"/>
    <dgm:cxn modelId="{73A3CA29-861E-42B8-BD66-CD97CA3F1D00}" type="presParOf" srcId="{718AC9BD-557D-44C7-8B94-220B41FD05F3}" destId="{F9842CF2-018E-4C5F-B9A1-05A0EAB13DB3}" srcOrd="1" destOrd="0" presId="urn:microsoft.com/office/officeart/2005/8/layout/list1"/>
    <dgm:cxn modelId="{6292AAAE-56FC-4E8B-AE7D-35D8BB9843D7}" type="presParOf" srcId="{3254C9DC-F517-4570-86C1-B5F6FC5A896E}" destId="{E702A997-8CE6-4908-B1B2-EAE40B88FC45}" srcOrd="9" destOrd="0" presId="urn:microsoft.com/office/officeart/2005/8/layout/list1"/>
    <dgm:cxn modelId="{9A380899-AF6A-481E-802F-01A8BA016D2B}" type="presParOf" srcId="{3254C9DC-F517-4570-86C1-B5F6FC5A896E}" destId="{AC473B96-F2C6-4AFC-BFD5-D72245D5DF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4D2513-141F-4AEA-9C12-B18C0D537719}" type="doc">
      <dgm:prSet loTypeId="urn:microsoft.com/office/officeart/2005/8/layout/equation2" loCatId="relationship" qsTypeId="urn:microsoft.com/office/officeart/2005/8/quickstyle/3d3" qsCatId="3D" csTypeId="urn:microsoft.com/office/officeart/2005/8/colors/colorful1" csCatId="colorful" phldr="1"/>
      <dgm:spPr/>
    </dgm:pt>
    <dgm:pt modelId="{A6B4218F-E210-4907-860B-F5900416D345}">
      <dgm:prSet phldrT="[Text]" custT="1"/>
      <dgm:spPr/>
      <dgm:t>
        <a:bodyPr/>
        <a:lstStyle/>
        <a:p>
          <a:r>
            <a:rPr lang="en-US" sz="105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Wave-SPARC Systems Engineering Methodologies</a:t>
          </a:r>
        </a:p>
      </dgm:t>
    </dgm:pt>
    <dgm:pt modelId="{AEB5A195-F1D0-4A45-987C-EFC05F59FF01}" type="parTrans" cxnId="{72E2CEC3-2277-493D-9271-94F111681828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68F1D3-7C95-4E8B-AD77-E61FD7A27A6E}" type="sibTrans" cxnId="{72E2CEC3-2277-493D-9271-94F111681828}">
      <dgm:prSet custT="1"/>
      <dgm:spPr/>
      <dgm:t>
        <a:bodyPr/>
        <a:lstStyle/>
        <a:p>
          <a:endParaRPr lang="en-US" sz="9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AC1C42-9D80-4DC4-B73D-3FEE08636FE1}">
      <dgm:prSet phldrT="[Text]" custT="1"/>
      <dgm:spPr/>
      <dgm:t>
        <a:bodyPr/>
        <a:lstStyle/>
        <a:p>
          <a:r>
            <a:rPr lang="en-US" sz="105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DEEC Tec Technology Domain</a:t>
          </a:r>
        </a:p>
      </dgm:t>
    </dgm:pt>
    <dgm:pt modelId="{EA69DDBC-B06B-494D-B937-828269AEA03A}" type="parTrans" cxnId="{625008DC-4196-4AF7-B48C-AA07AF90AE06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3BFD0-7EB5-488E-BB0E-50BC46564676}" type="sibTrans" cxnId="{625008DC-4196-4AF7-B48C-AA07AF90AE06}">
      <dgm:prSet custT="1"/>
      <dgm:spPr/>
      <dgm:t>
        <a:bodyPr/>
        <a:lstStyle/>
        <a:p>
          <a:endParaRPr lang="en-US" sz="9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3AABB7-1933-4C0C-A3DF-E9483DD1EBD0}">
      <dgm:prSet phldrT="[Text]" custT="1"/>
      <dgm:spPr/>
      <dgm:t>
        <a:bodyPr/>
        <a:lstStyle/>
        <a:p>
          <a:r>
            <a: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Potential for significant improvements in Wave Energy Conversion Technologies</a:t>
          </a:r>
        </a:p>
      </dgm:t>
    </dgm:pt>
    <dgm:pt modelId="{7A9D8BDB-E5DC-473A-8BB1-5B7B9454F093}" type="parTrans" cxnId="{0AB23AC9-C587-42F2-B200-6D80CE4F9483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D4C743-C926-4D2B-8B98-B48C5818188D}" type="sibTrans" cxnId="{0AB23AC9-C587-42F2-B200-6D80CE4F9483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7C3C3F-0377-4499-81A0-FEF54ACA9B68}">
      <dgm:prSet phldrT="[Text]" custT="1"/>
      <dgm:spPr/>
      <dgm:t>
        <a:bodyPr/>
        <a:lstStyle/>
        <a:p>
          <a:r>
            <a:rPr lang="en-US" sz="105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Solvers in non wave energy technology fields</a:t>
          </a:r>
        </a:p>
      </dgm:t>
    </dgm:pt>
    <dgm:pt modelId="{F6DFDBE9-4115-4DAA-931C-FC3D861CA70F}" type="parTrans" cxnId="{BFD7495C-C49F-4685-9F5D-FB81D7AC0776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C44642-FEF5-49B3-A939-18F495A092DE}" type="sibTrans" cxnId="{BFD7495C-C49F-4685-9F5D-FB81D7AC0776}">
      <dgm:prSet custT="1"/>
      <dgm:spPr/>
      <dgm:t>
        <a:bodyPr/>
        <a:lstStyle/>
        <a:p>
          <a:endParaRPr lang="en-US" sz="9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33C0F-4615-4093-84CB-51762465D553}" type="pres">
      <dgm:prSet presAssocID="{584D2513-141F-4AEA-9C12-B18C0D537719}" presName="Name0" presStyleCnt="0">
        <dgm:presLayoutVars>
          <dgm:dir/>
          <dgm:resizeHandles val="exact"/>
        </dgm:presLayoutVars>
      </dgm:prSet>
      <dgm:spPr/>
    </dgm:pt>
    <dgm:pt modelId="{A3EFE66E-61CE-4F17-8C92-A346B805BB5F}" type="pres">
      <dgm:prSet presAssocID="{584D2513-141F-4AEA-9C12-B18C0D537719}" presName="vNodes" presStyleCnt="0"/>
      <dgm:spPr/>
    </dgm:pt>
    <dgm:pt modelId="{AE92AC15-12FC-4EDA-8120-59C19948ADDA}" type="pres">
      <dgm:prSet presAssocID="{B9AC1C42-9D80-4DC4-B73D-3FEE08636FE1}" presName="node" presStyleLbl="node1" presStyleIdx="0" presStyleCnt="4" custScaleX="130085" custScaleY="110369">
        <dgm:presLayoutVars>
          <dgm:bulletEnabled val="1"/>
        </dgm:presLayoutVars>
      </dgm:prSet>
      <dgm:spPr>
        <a:prstGeom prst="cloud">
          <a:avLst/>
        </a:prstGeom>
      </dgm:spPr>
    </dgm:pt>
    <dgm:pt modelId="{0C222DE1-7B38-4351-8A30-9939CB3E85E7}" type="pres">
      <dgm:prSet presAssocID="{02E3BFD0-7EB5-488E-BB0E-50BC46564676}" presName="spacerT" presStyleCnt="0"/>
      <dgm:spPr/>
    </dgm:pt>
    <dgm:pt modelId="{1AA76500-A739-4D67-BA2E-C63B74DA119B}" type="pres">
      <dgm:prSet presAssocID="{02E3BFD0-7EB5-488E-BB0E-50BC46564676}" presName="sibTrans" presStyleLbl="sibTrans2D1" presStyleIdx="0" presStyleCnt="3"/>
      <dgm:spPr/>
    </dgm:pt>
    <dgm:pt modelId="{3A504E65-482C-4940-B6AB-21D5B3A2ECC5}" type="pres">
      <dgm:prSet presAssocID="{02E3BFD0-7EB5-488E-BB0E-50BC46564676}" presName="spacerB" presStyleCnt="0"/>
      <dgm:spPr/>
    </dgm:pt>
    <dgm:pt modelId="{AF93956A-E359-49C7-BD5A-6082D1540CB9}" type="pres">
      <dgm:prSet presAssocID="{A6B4218F-E210-4907-860B-F5900416D345}" presName="node" presStyleLbl="node1" presStyleIdx="1" presStyleCnt="4" custScaleX="228089" custScaleY="199337">
        <dgm:presLayoutVars>
          <dgm:bulletEnabled val="1"/>
        </dgm:presLayoutVars>
      </dgm:prSet>
      <dgm:spPr>
        <a:prstGeom prst="irregularSeal2">
          <a:avLst/>
        </a:prstGeom>
      </dgm:spPr>
    </dgm:pt>
    <dgm:pt modelId="{F0AD2D8C-C3D5-4331-9023-01905CD63887}" type="pres">
      <dgm:prSet presAssocID="{DB68F1D3-7C95-4E8B-AD77-E61FD7A27A6E}" presName="spacerT" presStyleCnt="0"/>
      <dgm:spPr/>
    </dgm:pt>
    <dgm:pt modelId="{8E3AF731-9824-43D9-A8BA-192D6406DF08}" type="pres">
      <dgm:prSet presAssocID="{DB68F1D3-7C95-4E8B-AD77-E61FD7A27A6E}" presName="sibTrans" presStyleLbl="sibTrans2D1" presStyleIdx="1" presStyleCnt="3"/>
      <dgm:spPr/>
    </dgm:pt>
    <dgm:pt modelId="{120FA91A-03D0-4AF6-8A1B-0573C52D2916}" type="pres">
      <dgm:prSet presAssocID="{DB68F1D3-7C95-4E8B-AD77-E61FD7A27A6E}" presName="spacerB" presStyleCnt="0"/>
      <dgm:spPr/>
    </dgm:pt>
    <dgm:pt modelId="{6E82EF64-307C-4451-824E-BDC17E8BD9CE}" type="pres">
      <dgm:prSet presAssocID="{EA7C3C3F-0377-4499-81A0-FEF54ACA9B68}" presName="node" presStyleLbl="node1" presStyleIdx="2" presStyleCnt="4" custScaleX="131891" custScaleY="122588">
        <dgm:presLayoutVars>
          <dgm:bulletEnabled val="1"/>
        </dgm:presLayoutVars>
      </dgm:prSet>
      <dgm:spPr>
        <a:prstGeom prst="parallelogram">
          <a:avLst/>
        </a:prstGeom>
      </dgm:spPr>
    </dgm:pt>
    <dgm:pt modelId="{AF936A37-070F-4FB7-AFD1-18C0B871C178}" type="pres">
      <dgm:prSet presAssocID="{584D2513-141F-4AEA-9C12-B18C0D537719}" presName="sibTransLast" presStyleLbl="sibTrans2D1" presStyleIdx="2" presStyleCnt="3"/>
      <dgm:spPr/>
    </dgm:pt>
    <dgm:pt modelId="{2CFEF720-7F18-434E-8FDC-B71002446135}" type="pres">
      <dgm:prSet presAssocID="{584D2513-141F-4AEA-9C12-B18C0D537719}" presName="connectorText" presStyleLbl="sibTrans2D1" presStyleIdx="2" presStyleCnt="3"/>
      <dgm:spPr/>
    </dgm:pt>
    <dgm:pt modelId="{28BDC4D5-28CB-4FB4-8534-07BDB36727B6}" type="pres">
      <dgm:prSet presAssocID="{584D2513-141F-4AEA-9C12-B18C0D537719}" presName="lastNode" presStyleLbl="node1" presStyleIdx="3" presStyleCnt="4" custScaleX="239273" custScaleY="200484">
        <dgm:presLayoutVars>
          <dgm:bulletEnabled val="1"/>
        </dgm:presLayoutVars>
      </dgm:prSet>
      <dgm:spPr>
        <a:prstGeom prst="bevel">
          <a:avLst/>
        </a:prstGeom>
      </dgm:spPr>
    </dgm:pt>
  </dgm:ptLst>
  <dgm:cxnLst>
    <dgm:cxn modelId="{B960A038-C072-4586-8EF7-849FC3D01BE9}" type="presOf" srcId="{A6B4218F-E210-4907-860B-F5900416D345}" destId="{AF93956A-E359-49C7-BD5A-6082D1540CB9}" srcOrd="0" destOrd="0" presId="urn:microsoft.com/office/officeart/2005/8/layout/equation2"/>
    <dgm:cxn modelId="{7A8FCD5B-56C7-47AB-AB56-40C8D03DFBAF}" type="presOf" srcId="{EA7C3C3F-0377-4499-81A0-FEF54ACA9B68}" destId="{6E82EF64-307C-4451-824E-BDC17E8BD9CE}" srcOrd="0" destOrd="0" presId="urn:microsoft.com/office/officeart/2005/8/layout/equation2"/>
    <dgm:cxn modelId="{BFD7495C-C49F-4685-9F5D-FB81D7AC0776}" srcId="{584D2513-141F-4AEA-9C12-B18C0D537719}" destId="{EA7C3C3F-0377-4499-81A0-FEF54ACA9B68}" srcOrd="2" destOrd="0" parTransId="{F6DFDBE9-4115-4DAA-931C-FC3D861CA70F}" sibTransId="{C1C44642-FEF5-49B3-A939-18F495A092DE}"/>
    <dgm:cxn modelId="{0C428E6B-7DF4-43A5-AE4A-C768FFBE81E4}" type="presOf" srcId="{193AABB7-1933-4C0C-A3DF-E9483DD1EBD0}" destId="{28BDC4D5-28CB-4FB4-8534-07BDB36727B6}" srcOrd="0" destOrd="0" presId="urn:microsoft.com/office/officeart/2005/8/layout/equation2"/>
    <dgm:cxn modelId="{72E2CEC3-2277-493D-9271-94F111681828}" srcId="{584D2513-141F-4AEA-9C12-B18C0D537719}" destId="{A6B4218F-E210-4907-860B-F5900416D345}" srcOrd="1" destOrd="0" parTransId="{AEB5A195-F1D0-4A45-987C-EFC05F59FF01}" sibTransId="{DB68F1D3-7C95-4E8B-AD77-E61FD7A27A6E}"/>
    <dgm:cxn modelId="{0AB23AC9-C587-42F2-B200-6D80CE4F9483}" srcId="{584D2513-141F-4AEA-9C12-B18C0D537719}" destId="{193AABB7-1933-4C0C-A3DF-E9483DD1EBD0}" srcOrd="3" destOrd="0" parTransId="{7A9D8BDB-E5DC-473A-8BB1-5B7B9454F093}" sibTransId="{92D4C743-C926-4D2B-8B98-B48C5818188D}"/>
    <dgm:cxn modelId="{389153CD-C200-431A-8775-BBE8922B6269}" type="presOf" srcId="{C1C44642-FEF5-49B3-A939-18F495A092DE}" destId="{AF936A37-070F-4FB7-AFD1-18C0B871C178}" srcOrd="0" destOrd="0" presId="urn:microsoft.com/office/officeart/2005/8/layout/equation2"/>
    <dgm:cxn modelId="{0ED8CDD1-E6B3-43EC-AEF3-611164A9F5EA}" type="presOf" srcId="{C1C44642-FEF5-49B3-A939-18F495A092DE}" destId="{2CFEF720-7F18-434E-8FDC-B71002446135}" srcOrd="1" destOrd="0" presId="urn:microsoft.com/office/officeart/2005/8/layout/equation2"/>
    <dgm:cxn modelId="{647C65D7-7107-4B54-9B21-662738959DF3}" type="presOf" srcId="{DB68F1D3-7C95-4E8B-AD77-E61FD7A27A6E}" destId="{8E3AF731-9824-43D9-A8BA-192D6406DF08}" srcOrd="0" destOrd="0" presId="urn:microsoft.com/office/officeart/2005/8/layout/equation2"/>
    <dgm:cxn modelId="{625008DC-4196-4AF7-B48C-AA07AF90AE06}" srcId="{584D2513-141F-4AEA-9C12-B18C0D537719}" destId="{B9AC1C42-9D80-4DC4-B73D-3FEE08636FE1}" srcOrd="0" destOrd="0" parTransId="{EA69DDBC-B06B-494D-B937-828269AEA03A}" sibTransId="{02E3BFD0-7EB5-488E-BB0E-50BC46564676}"/>
    <dgm:cxn modelId="{810BC7DE-1B26-403E-88D9-29E2404BD75B}" type="presOf" srcId="{02E3BFD0-7EB5-488E-BB0E-50BC46564676}" destId="{1AA76500-A739-4D67-BA2E-C63B74DA119B}" srcOrd="0" destOrd="0" presId="urn:microsoft.com/office/officeart/2005/8/layout/equation2"/>
    <dgm:cxn modelId="{97F3D1EA-7FAC-41D1-8951-335CA361371B}" type="presOf" srcId="{584D2513-141F-4AEA-9C12-B18C0D537719}" destId="{96D33C0F-4615-4093-84CB-51762465D553}" srcOrd="0" destOrd="0" presId="urn:microsoft.com/office/officeart/2005/8/layout/equation2"/>
    <dgm:cxn modelId="{07A781EB-EFD2-4DC0-B29C-92AE0B4AE798}" type="presOf" srcId="{B9AC1C42-9D80-4DC4-B73D-3FEE08636FE1}" destId="{AE92AC15-12FC-4EDA-8120-59C19948ADDA}" srcOrd="0" destOrd="0" presId="urn:microsoft.com/office/officeart/2005/8/layout/equation2"/>
    <dgm:cxn modelId="{9E57C493-3096-4B3D-8BC3-0AD345A91C1E}" type="presParOf" srcId="{96D33C0F-4615-4093-84CB-51762465D553}" destId="{A3EFE66E-61CE-4F17-8C92-A346B805BB5F}" srcOrd="0" destOrd="0" presId="urn:microsoft.com/office/officeart/2005/8/layout/equation2"/>
    <dgm:cxn modelId="{0EFAB61F-13DD-4647-8671-648463078C2A}" type="presParOf" srcId="{A3EFE66E-61CE-4F17-8C92-A346B805BB5F}" destId="{AE92AC15-12FC-4EDA-8120-59C19948ADDA}" srcOrd="0" destOrd="0" presId="urn:microsoft.com/office/officeart/2005/8/layout/equation2"/>
    <dgm:cxn modelId="{5BCA9F6C-9F12-4836-9B2D-280DF811582C}" type="presParOf" srcId="{A3EFE66E-61CE-4F17-8C92-A346B805BB5F}" destId="{0C222DE1-7B38-4351-8A30-9939CB3E85E7}" srcOrd="1" destOrd="0" presId="urn:microsoft.com/office/officeart/2005/8/layout/equation2"/>
    <dgm:cxn modelId="{7A9268E7-E505-47B1-AC62-01A42B730D17}" type="presParOf" srcId="{A3EFE66E-61CE-4F17-8C92-A346B805BB5F}" destId="{1AA76500-A739-4D67-BA2E-C63B74DA119B}" srcOrd="2" destOrd="0" presId="urn:microsoft.com/office/officeart/2005/8/layout/equation2"/>
    <dgm:cxn modelId="{29A7E0EB-10BF-46CB-AF51-A3920F62550A}" type="presParOf" srcId="{A3EFE66E-61CE-4F17-8C92-A346B805BB5F}" destId="{3A504E65-482C-4940-B6AB-21D5B3A2ECC5}" srcOrd="3" destOrd="0" presId="urn:microsoft.com/office/officeart/2005/8/layout/equation2"/>
    <dgm:cxn modelId="{3D1FED97-6750-4A28-8D21-C42A73AB1172}" type="presParOf" srcId="{A3EFE66E-61CE-4F17-8C92-A346B805BB5F}" destId="{AF93956A-E359-49C7-BD5A-6082D1540CB9}" srcOrd="4" destOrd="0" presId="urn:microsoft.com/office/officeart/2005/8/layout/equation2"/>
    <dgm:cxn modelId="{0F29FFF8-73D6-4F40-BA98-FC0FA8AEB6B3}" type="presParOf" srcId="{A3EFE66E-61CE-4F17-8C92-A346B805BB5F}" destId="{F0AD2D8C-C3D5-4331-9023-01905CD63887}" srcOrd="5" destOrd="0" presId="urn:microsoft.com/office/officeart/2005/8/layout/equation2"/>
    <dgm:cxn modelId="{19D079FA-3BF1-40F0-B721-19967C11A1D7}" type="presParOf" srcId="{A3EFE66E-61CE-4F17-8C92-A346B805BB5F}" destId="{8E3AF731-9824-43D9-A8BA-192D6406DF08}" srcOrd="6" destOrd="0" presId="urn:microsoft.com/office/officeart/2005/8/layout/equation2"/>
    <dgm:cxn modelId="{5BC99C3A-5F19-4FA8-B890-58220D8C7619}" type="presParOf" srcId="{A3EFE66E-61CE-4F17-8C92-A346B805BB5F}" destId="{120FA91A-03D0-4AF6-8A1B-0573C52D2916}" srcOrd="7" destOrd="0" presId="urn:microsoft.com/office/officeart/2005/8/layout/equation2"/>
    <dgm:cxn modelId="{85CBDA65-AFFF-4EB9-B208-5BDA15E52196}" type="presParOf" srcId="{A3EFE66E-61CE-4F17-8C92-A346B805BB5F}" destId="{6E82EF64-307C-4451-824E-BDC17E8BD9CE}" srcOrd="8" destOrd="0" presId="urn:microsoft.com/office/officeart/2005/8/layout/equation2"/>
    <dgm:cxn modelId="{CC80AF02-6204-4A73-A886-6F73065A8686}" type="presParOf" srcId="{96D33C0F-4615-4093-84CB-51762465D553}" destId="{AF936A37-070F-4FB7-AFD1-18C0B871C178}" srcOrd="1" destOrd="0" presId="urn:microsoft.com/office/officeart/2005/8/layout/equation2"/>
    <dgm:cxn modelId="{AA5FD59C-606D-4D5F-9FBF-BA62BDC369B9}" type="presParOf" srcId="{AF936A37-070F-4FB7-AFD1-18C0B871C178}" destId="{2CFEF720-7F18-434E-8FDC-B71002446135}" srcOrd="0" destOrd="0" presId="urn:microsoft.com/office/officeart/2005/8/layout/equation2"/>
    <dgm:cxn modelId="{B4D218D1-EAF5-4CD4-9B25-6098D08FED34}" type="presParOf" srcId="{96D33C0F-4615-4093-84CB-51762465D553}" destId="{28BDC4D5-28CB-4FB4-8534-07BDB36727B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61D65-9F18-4063-8FC6-1D68C7769D5A}">
      <dsp:nvSpPr>
        <dsp:cNvPr id="0" name=""/>
        <dsp:cNvSpPr/>
      </dsp:nvSpPr>
      <dsp:spPr>
        <a:xfrm>
          <a:off x="633820" y="517435"/>
          <a:ext cx="2238707" cy="1724677"/>
        </a:xfrm>
        <a:prstGeom prst="round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CF695-EC80-4900-91AE-E25D04564E9D}">
      <dsp:nvSpPr>
        <dsp:cNvPr id="0" name=""/>
        <dsp:cNvSpPr/>
      </dsp:nvSpPr>
      <dsp:spPr>
        <a:xfrm>
          <a:off x="266296" y="2257467"/>
          <a:ext cx="2923574" cy="64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Modernizing the Existing Fleet</a:t>
          </a:r>
        </a:p>
      </dsp:txBody>
      <dsp:txXfrm>
        <a:off x="266296" y="2257467"/>
        <a:ext cx="2923574" cy="640207"/>
      </dsp:txXfrm>
    </dsp:sp>
    <dsp:sp modelId="{A2C384EC-527D-45CD-84DD-9A3CDB0C9899}">
      <dsp:nvSpPr>
        <dsp:cNvPr id="0" name=""/>
        <dsp:cNvSpPr/>
      </dsp:nvSpPr>
      <dsp:spPr>
        <a:xfrm>
          <a:off x="3401340" y="513024"/>
          <a:ext cx="2238707" cy="1724677"/>
        </a:xfrm>
        <a:prstGeom prst="round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DFCC9-86CE-4B0E-96AF-D8A72B66EF84}">
      <dsp:nvSpPr>
        <dsp:cNvPr id="0" name=""/>
        <dsp:cNvSpPr/>
      </dsp:nvSpPr>
      <dsp:spPr>
        <a:xfrm>
          <a:off x="3112358" y="2257467"/>
          <a:ext cx="3115101" cy="64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Pumped Storage Hydropower</a:t>
          </a:r>
        </a:p>
      </dsp:txBody>
      <dsp:txXfrm>
        <a:off x="3112358" y="2257467"/>
        <a:ext cx="3115101" cy="640207"/>
      </dsp:txXfrm>
    </dsp:sp>
    <dsp:sp modelId="{F2BD1E9B-0744-4D72-AC2C-74E7C5E5335D}">
      <dsp:nvSpPr>
        <dsp:cNvPr id="0" name=""/>
        <dsp:cNvSpPr/>
      </dsp:nvSpPr>
      <dsp:spPr>
        <a:xfrm>
          <a:off x="6147670" y="527708"/>
          <a:ext cx="2238707" cy="1724677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03432-4CDD-4753-BCC2-6796EE26AE27}">
      <dsp:nvSpPr>
        <dsp:cNvPr id="0" name=""/>
        <dsp:cNvSpPr/>
      </dsp:nvSpPr>
      <dsp:spPr>
        <a:xfrm>
          <a:off x="6091277" y="2229151"/>
          <a:ext cx="2388733" cy="64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New Low-Impact Projects</a:t>
          </a:r>
          <a:endParaRPr lang="en-US" sz="1600" b="1" kern="120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>
            <a:solidFill>
              <a:schemeClr val="bg1"/>
            </a:solidFill>
            <a:latin typeface="+mn-lt"/>
          </a:endParaRPr>
        </a:p>
      </dsp:txBody>
      <dsp:txXfrm>
        <a:off x="6091277" y="2229151"/>
        <a:ext cx="2388733" cy="640207"/>
      </dsp:txXfrm>
    </dsp:sp>
    <dsp:sp modelId="{99D6E83A-90C0-4FCC-924A-E9E1B54D1037}">
      <dsp:nvSpPr>
        <dsp:cNvPr id="0" name=""/>
        <dsp:cNvSpPr/>
      </dsp:nvSpPr>
      <dsp:spPr>
        <a:xfrm>
          <a:off x="637521" y="2876919"/>
          <a:ext cx="2238707" cy="1724677"/>
        </a:xfrm>
        <a:prstGeom prst="roundRect">
          <a:avLst/>
        </a:prstGeom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94B26-6054-44C5-B9C7-06D9325B1242}">
      <dsp:nvSpPr>
        <dsp:cNvPr id="0" name=""/>
        <dsp:cNvSpPr/>
      </dsp:nvSpPr>
      <dsp:spPr>
        <a:xfrm>
          <a:off x="857685" y="4673047"/>
          <a:ext cx="1725626" cy="64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Wave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>
            <a:solidFill>
              <a:schemeClr val="bg1"/>
            </a:solidFill>
          </a:endParaRPr>
        </a:p>
      </dsp:txBody>
      <dsp:txXfrm>
        <a:off x="857685" y="4673047"/>
        <a:ext cx="1725626" cy="640207"/>
      </dsp:txXfrm>
    </dsp:sp>
    <dsp:sp modelId="{B33232D5-E140-4066-934D-326B0D5BC5B2}">
      <dsp:nvSpPr>
        <dsp:cNvPr id="0" name=""/>
        <dsp:cNvSpPr/>
      </dsp:nvSpPr>
      <dsp:spPr>
        <a:xfrm>
          <a:off x="3372220" y="2876919"/>
          <a:ext cx="2238707" cy="1724677"/>
        </a:xfrm>
        <a:prstGeom prst="round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016A7D-C074-4908-BF8A-EDA30990832F}">
      <dsp:nvSpPr>
        <dsp:cNvPr id="0" name=""/>
        <dsp:cNvSpPr/>
      </dsp:nvSpPr>
      <dsp:spPr>
        <a:xfrm>
          <a:off x="3104895" y="4681837"/>
          <a:ext cx="2943850" cy="64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Tidal, River and Ocean Current</a:t>
          </a:r>
        </a:p>
      </dsp:txBody>
      <dsp:txXfrm>
        <a:off x="3104895" y="4681837"/>
        <a:ext cx="2943850" cy="640207"/>
      </dsp:txXfrm>
    </dsp:sp>
    <dsp:sp modelId="{CEDEBD5D-F08A-4852-835C-3F8612465FE5}">
      <dsp:nvSpPr>
        <dsp:cNvPr id="0" name=""/>
        <dsp:cNvSpPr/>
      </dsp:nvSpPr>
      <dsp:spPr>
        <a:xfrm>
          <a:off x="6131035" y="2876919"/>
          <a:ext cx="2238707" cy="1724677"/>
        </a:xfrm>
        <a:prstGeom prst="roundRect">
          <a:avLst/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410CD-9F42-42D9-BB47-7839D7030636}">
      <dsp:nvSpPr>
        <dsp:cNvPr id="0" name=""/>
        <dsp:cNvSpPr/>
      </dsp:nvSpPr>
      <dsp:spPr>
        <a:xfrm>
          <a:off x="5952994" y="4392553"/>
          <a:ext cx="2595756" cy="64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Ocean Thermal</a:t>
          </a:r>
        </a:p>
      </dsp:txBody>
      <dsp:txXfrm>
        <a:off x="5952994" y="4392553"/>
        <a:ext cx="2595756" cy="640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2C382-6BF5-4C6D-A2D5-CA1908A820B7}">
      <dsp:nvSpPr>
        <dsp:cNvPr id="0" name=""/>
        <dsp:cNvSpPr/>
      </dsp:nvSpPr>
      <dsp:spPr>
        <a:xfrm>
          <a:off x="0" y="336227"/>
          <a:ext cx="7347919" cy="504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5A134-C929-481F-8A34-4C7FE066867B}">
      <dsp:nvSpPr>
        <dsp:cNvPr id="0" name=""/>
        <dsp:cNvSpPr/>
      </dsp:nvSpPr>
      <dsp:spPr>
        <a:xfrm>
          <a:off x="367395" y="41027"/>
          <a:ext cx="514354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414" tIns="0" rIns="19441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Teams will build and laboratory test a single DEEC at the benchtop scale. </a:t>
          </a:r>
        </a:p>
      </dsp:txBody>
      <dsp:txXfrm>
        <a:off x="396216" y="69848"/>
        <a:ext cx="5085901" cy="532758"/>
      </dsp:txXfrm>
    </dsp:sp>
    <dsp:sp modelId="{0E6D21BE-6040-4E02-869A-73A9B224F9BB}">
      <dsp:nvSpPr>
        <dsp:cNvPr id="0" name=""/>
        <dsp:cNvSpPr/>
      </dsp:nvSpPr>
      <dsp:spPr>
        <a:xfrm>
          <a:off x="0" y="1243427"/>
          <a:ext cx="7347919" cy="504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17966-ADAE-4D24-A5B0-E9D43F3BD225}">
      <dsp:nvSpPr>
        <dsp:cNvPr id="0" name=""/>
        <dsp:cNvSpPr/>
      </dsp:nvSpPr>
      <dsp:spPr>
        <a:xfrm>
          <a:off x="367395" y="948227"/>
          <a:ext cx="514354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414" tIns="0" rIns="19441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Live Demonstration (Required and scored)</a:t>
          </a:r>
        </a:p>
      </dsp:txBody>
      <dsp:txXfrm>
        <a:off x="396216" y="977048"/>
        <a:ext cx="5085901" cy="532758"/>
      </dsp:txXfrm>
    </dsp:sp>
    <dsp:sp modelId="{0BDB2049-BFD0-4A8C-B48D-66DA63E2DF05}">
      <dsp:nvSpPr>
        <dsp:cNvPr id="0" name=""/>
        <dsp:cNvSpPr/>
      </dsp:nvSpPr>
      <dsp:spPr>
        <a:xfrm>
          <a:off x="0" y="2150628"/>
          <a:ext cx="7347919" cy="504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CF4C0-FC54-4EB4-9832-290FDFB4473A}">
      <dsp:nvSpPr>
        <dsp:cNvPr id="0" name=""/>
        <dsp:cNvSpPr/>
      </dsp:nvSpPr>
      <dsp:spPr>
        <a:xfrm>
          <a:off x="367395" y="1855428"/>
          <a:ext cx="514354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414" tIns="0" rIns="19441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Test Report (Required and scored)</a:t>
          </a:r>
        </a:p>
      </dsp:txBody>
      <dsp:txXfrm>
        <a:off x="396216" y="1884249"/>
        <a:ext cx="5085901" cy="532758"/>
      </dsp:txXfrm>
    </dsp:sp>
    <dsp:sp modelId="{8A1A318D-0F35-463D-87DE-F950FD733F3C}">
      <dsp:nvSpPr>
        <dsp:cNvPr id="0" name=""/>
        <dsp:cNvSpPr/>
      </dsp:nvSpPr>
      <dsp:spPr>
        <a:xfrm>
          <a:off x="0" y="3057828"/>
          <a:ext cx="7347919" cy="504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70956-2378-4E18-8CA2-8C15D12D5CB7}">
      <dsp:nvSpPr>
        <dsp:cNvPr id="0" name=""/>
        <dsp:cNvSpPr/>
      </dsp:nvSpPr>
      <dsp:spPr>
        <a:xfrm>
          <a:off x="367395" y="2762628"/>
          <a:ext cx="514354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414" tIns="0" rIns="19441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TPL Assessment (Required and scored)</a:t>
          </a:r>
        </a:p>
      </dsp:txBody>
      <dsp:txXfrm>
        <a:off x="396216" y="2791449"/>
        <a:ext cx="5085901" cy="532758"/>
      </dsp:txXfrm>
    </dsp:sp>
    <dsp:sp modelId="{AE696665-225E-4F6D-BCBC-CFD448174B2B}">
      <dsp:nvSpPr>
        <dsp:cNvPr id="0" name=""/>
        <dsp:cNvSpPr/>
      </dsp:nvSpPr>
      <dsp:spPr>
        <a:xfrm>
          <a:off x="0" y="3965028"/>
          <a:ext cx="7347919" cy="504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8EC65-047F-4D0C-A62E-E4BCB1A17B0A}">
      <dsp:nvSpPr>
        <dsp:cNvPr id="0" name=""/>
        <dsp:cNvSpPr/>
      </dsp:nvSpPr>
      <dsp:spPr>
        <a:xfrm>
          <a:off x="367395" y="3669828"/>
          <a:ext cx="514354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414" tIns="0" rIns="19441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New Competitor Support</a:t>
          </a:r>
        </a:p>
      </dsp:txBody>
      <dsp:txXfrm>
        <a:off x="396216" y="3698649"/>
        <a:ext cx="5085901" cy="532758"/>
      </dsp:txXfrm>
    </dsp:sp>
    <dsp:sp modelId="{9DFE498E-67FE-413C-847C-99C2BC1242A6}">
      <dsp:nvSpPr>
        <dsp:cNvPr id="0" name=""/>
        <dsp:cNvSpPr/>
      </dsp:nvSpPr>
      <dsp:spPr>
        <a:xfrm>
          <a:off x="0" y="4872228"/>
          <a:ext cx="7347919" cy="504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6F2ED-CFD7-4652-9446-62563DC41B0D}">
      <dsp:nvSpPr>
        <dsp:cNvPr id="0" name=""/>
        <dsp:cNvSpPr/>
      </dsp:nvSpPr>
      <dsp:spPr>
        <a:xfrm>
          <a:off x="367395" y="4577028"/>
          <a:ext cx="5143543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414" tIns="0" rIns="19441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New scoring scale (0-5)</a:t>
          </a:r>
        </a:p>
      </dsp:txBody>
      <dsp:txXfrm>
        <a:off x="396216" y="4605849"/>
        <a:ext cx="5085901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B6FF6-E363-4BB3-AFAF-5844CC3191FD}">
      <dsp:nvSpPr>
        <dsp:cNvPr id="0" name=""/>
        <dsp:cNvSpPr/>
      </dsp:nvSpPr>
      <dsp:spPr>
        <a:xfrm>
          <a:off x="0" y="355514"/>
          <a:ext cx="11395162" cy="1666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391" tIns="479044" rIns="884391" bIns="163576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Franklin Gothic Book"/>
            </a:rPr>
            <a:t>Tap into the unrealized power of the ocean’s waves </a:t>
          </a:r>
          <a:endParaRPr lang="en-US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Franklin Gothic Book"/>
            </a:rPr>
            <a:t>Be on the forefront of wave energy technology development </a:t>
          </a:r>
          <a:endParaRPr lang="en-US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Franklin Gothic Book"/>
            </a:rPr>
            <a:t>Join the clean energy revolution</a:t>
          </a:r>
          <a:endParaRPr lang="en-US" sz="2300" kern="1200"/>
        </a:p>
      </dsp:txBody>
      <dsp:txXfrm>
        <a:off x="0" y="355514"/>
        <a:ext cx="11395162" cy="1666350"/>
      </dsp:txXfrm>
    </dsp:sp>
    <dsp:sp modelId="{7C9A3B76-BCB5-4B68-9688-A98356D888C1}">
      <dsp:nvSpPr>
        <dsp:cNvPr id="0" name=""/>
        <dsp:cNvSpPr/>
      </dsp:nvSpPr>
      <dsp:spPr>
        <a:xfrm>
          <a:off x="569758" y="16034"/>
          <a:ext cx="7976613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497" tIns="0" rIns="301497" bIns="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Franklin Gothic Medium"/>
            </a:rPr>
            <a:t>Why should I participate?</a:t>
          </a:r>
          <a:endParaRPr lang="en-US" sz="2300" kern="1200"/>
        </a:p>
      </dsp:txBody>
      <dsp:txXfrm>
        <a:off x="602902" y="49178"/>
        <a:ext cx="7910325" cy="612672"/>
      </dsp:txXfrm>
    </dsp:sp>
    <dsp:sp modelId="{F6029D1A-5827-44D6-95E8-D05399A1DA94}">
      <dsp:nvSpPr>
        <dsp:cNvPr id="0" name=""/>
        <dsp:cNvSpPr/>
      </dsp:nvSpPr>
      <dsp:spPr>
        <a:xfrm>
          <a:off x="0" y="2485544"/>
          <a:ext cx="11395162" cy="159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391" tIns="479044" rIns="884391" bIns="163576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Franklin Gothic Book"/>
            </a:rPr>
            <a:t>Innovators inside and outside the marine energy industry will have access to marine energy training and industry experts</a:t>
          </a:r>
          <a:endParaRPr lang="en-US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Franklin Gothic Book"/>
            </a:rPr>
            <a:t>Teaming platform will be available to build interdisciplinary </a:t>
          </a:r>
          <a:r>
            <a:rPr lang="en-US" sz="2300" kern="1200">
              <a:latin typeface="Franklin Gothic Medium"/>
            </a:rPr>
            <a:t>teams</a:t>
          </a:r>
        </a:p>
      </dsp:txBody>
      <dsp:txXfrm>
        <a:off x="0" y="2485544"/>
        <a:ext cx="11395162" cy="1593900"/>
      </dsp:txXfrm>
    </dsp:sp>
    <dsp:sp modelId="{74903BF4-3777-405B-A086-B6FE6D577DCA}">
      <dsp:nvSpPr>
        <dsp:cNvPr id="0" name=""/>
        <dsp:cNvSpPr/>
      </dsp:nvSpPr>
      <dsp:spPr>
        <a:xfrm>
          <a:off x="569758" y="2146064"/>
          <a:ext cx="7976613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497" tIns="0" rIns="301497" bIns="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Franklin Gothic Medium"/>
            </a:rPr>
            <a:t>How will I be supported?</a:t>
          </a:r>
          <a:endParaRPr lang="en-US" sz="2300" kern="1200"/>
        </a:p>
      </dsp:txBody>
      <dsp:txXfrm>
        <a:off x="602902" y="2179208"/>
        <a:ext cx="7910325" cy="612672"/>
      </dsp:txXfrm>
    </dsp:sp>
    <dsp:sp modelId="{AC473B96-F2C6-4AFC-BFD5-D72245D5DFBC}">
      <dsp:nvSpPr>
        <dsp:cNvPr id="0" name=""/>
        <dsp:cNvSpPr/>
      </dsp:nvSpPr>
      <dsp:spPr>
        <a:xfrm>
          <a:off x="0" y="4543124"/>
          <a:ext cx="11395162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391" tIns="479044" rIns="884391" bIns="163576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Franklin Gothic Book"/>
            </a:rPr>
            <a:t>Up to 15 teams can each win up $80,000 in cash awards in Phase II</a:t>
          </a:r>
          <a:endParaRPr lang="en-US" sz="2300" kern="1200"/>
        </a:p>
      </dsp:txBody>
      <dsp:txXfrm>
        <a:off x="0" y="4543124"/>
        <a:ext cx="11395162" cy="941850"/>
      </dsp:txXfrm>
    </dsp:sp>
    <dsp:sp modelId="{F9842CF2-018E-4C5F-B9A1-05A0EAB13DB3}">
      <dsp:nvSpPr>
        <dsp:cNvPr id="0" name=""/>
        <dsp:cNvSpPr/>
      </dsp:nvSpPr>
      <dsp:spPr>
        <a:xfrm>
          <a:off x="569758" y="4203644"/>
          <a:ext cx="7976613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497" tIns="0" rIns="301497" bIns="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Franklin Gothic Medium"/>
            </a:rPr>
            <a:t>What could I win?</a:t>
          </a:r>
          <a:endParaRPr lang="en-US" sz="2300" kern="1200"/>
        </a:p>
      </dsp:txBody>
      <dsp:txXfrm>
        <a:off x="602902" y="4236788"/>
        <a:ext cx="7910325" cy="612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2AC15-12FC-4EDA-8120-59C19948ADDA}">
      <dsp:nvSpPr>
        <dsp:cNvPr id="0" name=""/>
        <dsp:cNvSpPr/>
      </dsp:nvSpPr>
      <dsp:spPr>
        <a:xfrm>
          <a:off x="840181" y="1986"/>
          <a:ext cx="1212497" cy="1028728"/>
        </a:xfrm>
        <a:prstGeom prst="cloud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DEEC Tec Technology Domain</a:t>
          </a:r>
        </a:p>
      </dsp:txBody>
      <dsp:txXfrm>
        <a:off x="1007292" y="157343"/>
        <a:ext cx="792053" cy="670340"/>
      </dsp:txXfrm>
    </dsp:sp>
    <dsp:sp modelId="{1AA76500-A739-4D67-BA2E-C63B74DA119B}">
      <dsp:nvSpPr>
        <dsp:cNvPr id="0" name=""/>
        <dsp:cNvSpPr/>
      </dsp:nvSpPr>
      <dsp:spPr>
        <a:xfrm>
          <a:off x="1176126" y="1106399"/>
          <a:ext cx="540606" cy="540606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47783" y="1313127"/>
        <a:ext cx="397292" cy="127150"/>
      </dsp:txXfrm>
    </dsp:sp>
    <dsp:sp modelId="{AF93956A-E359-49C7-BD5A-6082D1540CB9}">
      <dsp:nvSpPr>
        <dsp:cNvPr id="0" name=""/>
        <dsp:cNvSpPr/>
      </dsp:nvSpPr>
      <dsp:spPr>
        <a:xfrm>
          <a:off x="383443" y="1722691"/>
          <a:ext cx="2125973" cy="1857981"/>
        </a:xfrm>
        <a:prstGeom prst="irregularSeal2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Wave-SPARC Systems Engineering Methodologies</a:t>
          </a:r>
        </a:p>
      </dsp:txBody>
      <dsp:txXfrm>
        <a:off x="912180" y="2271656"/>
        <a:ext cx="912200" cy="821726"/>
      </dsp:txXfrm>
    </dsp:sp>
    <dsp:sp modelId="{8E3AF731-9824-43D9-A8BA-192D6406DF08}">
      <dsp:nvSpPr>
        <dsp:cNvPr id="0" name=""/>
        <dsp:cNvSpPr/>
      </dsp:nvSpPr>
      <dsp:spPr>
        <a:xfrm>
          <a:off x="1176126" y="3656358"/>
          <a:ext cx="540606" cy="540606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47783" y="3863086"/>
        <a:ext cx="397292" cy="127150"/>
      </dsp:txXfrm>
    </dsp:sp>
    <dsp:sp modelId="{6E82EF64-307C-4451-824E-BDC17E8BD9CE}">
      <dsp:nvSpPr>
        <dsp:cNvPr id="0" name=""/>
        <dsp:cNvSpPr/>
      </dsp:nvSpPr>
      <dsp:spPr>
        <a:xfrm>
          <a:off x="831765" y="4272650"/>
          <a:ext cx="1229330" cy="1142619"/>
        </a:xfrm>
        <a:prstGeom prst="parallelogram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Solvers in non wave energy technology fields</a:t>
          </a:r>
        </a:p>
      </dsp:txBody>
      <dsp:txXfrm>
        <a:off x="1053232" y="4478496"/>
        <a:ext cx="786396" cy="730927"/>
      </dsp:txXfrm>
    </dsp:sp>
    <dsp:sp modelId="{AF936A37-070F-4FB7-AFD1-18C0B871C178}">
      <dsp:nvSpPr>
        <dsp:cNvPr id="0" name=""/>
        <dsp:cNvSpPr/>
      </dsp:nvSpPr>
      <dsp:spPr>
        <a:xfrm>
          <a:off x="2649229" y="2535260"/>
          <a:ext cx="296401" cy="346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9229" y="2604607"/>
        <a:ext cx="207481" cy="208040"/>
      </dsp:txXfrm>
    </dsp:sp>
    <dsp:sp modelId="{28BDC4D5-28CB-4FB4-8534-07BDB36727B6}">
      <dsp:nvSpPr>
        <dsp:cNvPr id="0" name=""/>
        <dsp:cNvSpPr/>
      </dsp:nvSpPr>
      <dsp:spPr>
        <a:xfrm>
          <a:off x="3068665" y="839955"/>
          <a:ext cx="4460434" cy="3737345"/>
        </a:xfrm>
        <a:prstGeom prst="bevel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Potential for significant improvements in Wave Energy Conversion Technologies</a:t>
          </a:r>
        </a:p>
      </dsp:txBody>
      <dsp:txXfrm>
        <a:off x="3535833" y="1307123"/>
        <a:ext cx="3526098" cy="2803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6DB25-075A-41FF-9FCB-701E39CA618C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118D5-D775-4D1D-B881-081303F2B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30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06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02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41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Jochem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94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Jochem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05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@Blake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28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@Blake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4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@Blake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0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@Blake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25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03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38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48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2B183-E91A-DF4A-BFAE-E8AD032F07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40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B4FD2-4E6D-4455-B357-A2DB874E6C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43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Amanda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2B183-E91A-DF4A-BFAE-E8AD032F07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82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Thomas</a:t>
            </a:r>
          </a:p>
          <a:p>
            <a:r>
              <a:rPr lang="en-US"/>
              <a:t>Add language on scoring changes – done; added the last bullet item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2B183-E91A-DF4A-BFAE-E8AD032F07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09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TPL - Thomas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65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Amanda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2B183-E91A-DF4A-BFAE-E8AD032F07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65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Amanda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15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Amanda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498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905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Amanda – add where to see the teams?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1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103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Amanda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45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8F6B4A-EBBA-684D-AA6B-8F3ABDE03877}" type="slidenum">
              <a:rPr lang="en-US"/>
              <a:pPr/>
              <a:t>32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693738"/>
            <a:ext cx="6078537" cy="3421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78276" cy="41058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Amanda</a:t>
            </a:r>
          </a:p>
        </p:txBody>
      </p:sp>
    </p:spTree>
    <p:extLst>
      <p:ext uri="{BB962C8B-B14F-4D97-AF65-F5344CB8AC3E}">
        <p14:creationId xmlns:p14="http://schemas.microsoft.com/office/powerpoint/2010/main" val="1904651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88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@Blake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950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804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14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28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57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6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>
                <a:ea typeface="Calibri"/>
                <a:cs typeface="Calibri"/>
              </a:rPr>
              <a:t>Bill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F3218-D24F-45F9-9A81-EDF5821DB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50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8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58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7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16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4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3" Type="http://schemas.openxmlformats.org/officeDocument/2006/relationships/image" Target="../media/image21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4.png"/><Relationship Id="rId3" Type="http://schemas.openxmlformats.org/officeDocument/2006/relationships/image" Target="../media/image32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33.jpeg"/><Relationship Id="rId9" Type="http://schemas.openxmlformats.org/officeDocument/2006/relationships/image" Target="../media/image27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5.tiff"/><Relationship Id="rId7" Type="http://schemas.openxmlformats.org/officeDocument/2006/relationships/image" Target="../media/image26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3" Type="http://schemas.openxmlformats.org/officeDocument/2006/relationships/image" Target="../media/image21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emf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4.png"/><Relationship Id="rId3" Type="http://schemas.openxmlformats.org/officeDocument/2006/relationships/image" Target="../media/image32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37.jpeg"/><Relationship Id="rId9" Type="http://schemas.openxmlformats.org/officeDocument/2006/relationships/image" Target="../media/image27.em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5.tiff"/><Relationship Id="rId7" Type="http://schemas.openxmlformats.org/officeDocument/2006/relationships/image" Target="../media/image26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1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49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44089" y="3332660"/>
            <a:ext cx="12255336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5610" y="1807958"/>
            <a:ext cx="8787295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2" y="4260705"/>
            <a:ext cx="4478952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345" y="5523179"/>
            <a:ext cx="7858121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00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925160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>
  <p:cSld name="2_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;p9">
            <a:extLst>
              <a:ext uri="{FF2B5EF4-FFF2-40B4-BE49-F238E27FC236}">
                <a16:creationId xmlns:a16="http://schemas.microsoft.com/office/drawing/2014/main" id="{B9B04069-8989-E049-92E0-A8EF76E277D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22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6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22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599" y="214888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904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7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40A52-E1EA-1343-8F0F-A9D3D13FB383}"/>
              </a:ext>
            </a:extLst>
          </p:cNvPr>
          <p:cNvSpPr/>
          <p:nvPr userDrawn="1"/>
        </p:nvSpPr>
        <p:spPr bwMode="auto">
          <a:xfrm flipH="1" flipV="1">
            <a:off x="1" y="787405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3336564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2_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;p9">
            <a:extLst>
              <a:ext uri="{FF2B5EF4-FFF2-40B4-BE49-F238E27FC236}">
                <a16:creationId xmlns:a16="http://schemas.microsoft.com/office/drawing/2014/main" id="{68136C0A-3FEE-F54F-8D94-54549002A4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2"/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9895" y="214315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513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photo bkg" preserve="1">
  <p:cSld name="Section - photo bkg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;p9">
            <a:extLst>
              <a:ext uri="{FF2B5EF4-FFF2-40B4-BE49-F238E27FC236}">
                <a16:creationId xmlns:a16="http://schemas.microsoft.com/office/drawing/2014/main" id="{38660F33-8B2B-844F-A1BD-C56898DB621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2057401" y="2835927"/>
            <a:ext cx="9004300" cy="165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399" b="0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1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9654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21D5E6-581C-004E-8163-B9143B9B3F52}"/>
              </a:ext>
            </a:extLst>
          </p:cNvPr>
          <p:cNvSpPr/>
          <p:nvPr/>
        </p:nvSpPr>
        <p:spPr>
          <a:xfrm>
            <a:off x="1" y="676281"/>
            <a:ext cx="12188825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60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" y="3257087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400199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B8C8B7-A3D6-834A-8629-7F63DFF9BA32}"/>
              </a:ext>
            </a:extLst>
          </p:cNvPr>
          <p:cNvSpPr/>
          <p:nvPr/>
        </p:nvSpPr>
        <p:spPr>
          <a:xfrm>
            <a:off x="1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2DE8C-7200-B24B-B129-8F1EC936789B}"/>
              </a:ext>
            </a:extLst>
          </p:cNvPr>
          <p:cNvSpPr/>
          <p:nvPr/>
        </p:nvSpPr>
        <p:spPr>
          <a:xfrm>
            <a:off x="1" y="3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3" y="1046537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643037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B84933-508E-0544-871B-846DEEF3801C}"/>
              </a:ext>
            </a:extLst>
          </p:cNvPr>
          <p:cNvSpPr/>
          <p:nvPr/>
        </p:nvSpPr>
        <p:spPr>
          <a:xfrm>
            <a:off x="1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09ED92-92B3-D94D-AC14-78853ACA52A4}"/>
              </a:ext>
            </a:extLst>
          </p:cNvPr>
          <p:cNvSpPr/>
          <p:nvPr/>
        </p:nvSpPr>
        <p:spPr>
          <a:xfrm>
            <a:off x="1" y="3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8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199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8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4200324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20D9F9-4CA1-294E-8CD0-639334505A36}"/>
              </a:ext>
            </a:extLst>
          </p:cNvPr>
          <p:cNvSpPr/>
          <p:nvPr/>
        </p:nvSpPr>
        <p:spPr>
          <a:xfrm>
            <a:off x="1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A7952-DB11-6D40-8675-893109ADF820}"/>
              </a:ext>
            </a:extLst>
          </p:cNvPr>
          <p:cNvSpPr/>
          <p:nvPr/>
        </p:nvSpPr>
        <p:spPr>
          <a:xfrm>
            <a:off x="1" y="3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7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687257017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20D6B8-07C9-B449-BD4D-21C6DB73C4A2}"/>
              </a:ext>
            </a:extLst>
          </p:cNvPr>
          <p:cNvSpPr/>
          <p:nvPr/>
        </p:nvSpPr>
        <p:spPr>
          <a:xfrm>
            <a:off x="1" y="4"/>
            <a:ext cx="12188825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DEE81E-FC4B-314C-90D0-087E23A9350D}"/>
              </a:ext>
            </a:extLst>
          </p:cNvPr>
          <p:cNvSpPr txBox="1">
            <a:spLocks/>
          </p:cNvSpPr>
          <p:nvPr/>
        </p:nvSpPr>
        <p:spPr>
          <a:xfrm>
            <a:off x="1" y="2389188"/>
            <a:ext cx="12188825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3299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" y="3257087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082458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24DF-270F-4250-8973-98B4D6CD2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4" y="1122363"/>
            <a:ext cx="9141619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6A9C8-EFC9-4BA4-83E1-911490969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4" y="3602037"/>
            <a:ext cx="9141619" cy="1655763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4" indent="0" algn="ctr">
              <a:buNone/>
              <a:defRPr sz="1998"/>
            </a:lvl2pPr>
            <a:lvl3pPr marL="913853" indent="0" algn="ctr">
              <a:buNone/>
              <a:defRPr sz="1798"/>
            </a:lvl3pPr>
            <a:lvl4pPr marL="1370777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31" indent="0" algn="ctr">
              <a:buNone/>
              <a:defRPr sz="1600"/>
            </a:lvl6pPr>
            <a:lvl7pPr marL="274155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63E08-BFCB-4C09-8347-AF82A3E6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801E-1C63-4BAE-B544-95351A77BC72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605B-FE11-4E32-852E-7F9267E0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5E176-9FD4-4F0D-8AB9-35035090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7F9A-3557-4137-9F61-073DAC1D9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674276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722B-F769-BD49-AB39-500DBFBA0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980" y="5452328"/>
            <a:ext cx="3732940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81926"/>
      </p:ext>
    </p:extLst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722B-F769-BD49-AB39-500DBFBA0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980" y="5452328"/>
            <a:ext cx="3732940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5746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722B-F769-BD49-AB39-500DBFBA0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980" y="5452328"/>
            <a:ext cx="3732940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97047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64230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947682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88825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003555"/>
      </p:ext>
    </p:extLst>
  </p:cSld>
  <p:clrMapOvr>
    <a:masterClrMapping/>
  </p:clrMapOvr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6132064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1564066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424661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818290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54314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D2891B-BA7C-4E18-B019-0A645F1E9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0"/>
            <a:ext cx="12188824" cy="86174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E2A5BC-E55F-461F-81F9-E47132E5D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91" y="-25400"/>
            <a:ext cx="11633548" cy="81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1167658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880280"/>
      </p:ext>
    </p:extLst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763842"/>
      </p:ext>
    </p:extLst>
  </p:cSld>
  <p:clrMapOvr>
    <a:masterClrMapping/>
  </p:clrMapOvr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722933"/>
      </p:ext>
    </p:extLst>
  </p:cSld>
  <p:clrMapOvr>
    <a:masterClrMapping/>
  </p:clrMapOvr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290788"/>
      </p:ext>
    </p:extLst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060429951"/>
      </p:ext>
    </p:extLst>
  </p:cSld>
  <p:clrMapOvr>
    <a:masterClrMapping/>
  </p:clrMapOvr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27856"/>
      </p:ext>
    </p:extLst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105457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035674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07594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960100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35530020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49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89" y="3332660"/>
            <a:ext cx="12255336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5610" y="1807958"/>
            <a:ext cx="8787295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2" y="4260705"/>
            <a:ext cx="4478952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345" y="5523179"/>
            <a:ext cx="7858121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4081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0" y="1039813"/>
            <a:ext cx="121888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17835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D00A-8186-4C02-B1AD-A16AA97A8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6EB17-1E13-4556-B638-E7EACDC95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1EE0E-CE2E-43F9-905B-94C705E3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3AB4-9852-4DC3-A0D4-656E2CD8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4A14B-9DD7-44BB-83FC-C5FB89EF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548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CC34-D9D4-4F86-80DB-F3143902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A8489-FA31-4328-9F15-2F497D777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98D5B-2911-402E-B560-DB5872E9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2536-C9C9-41CC-9913-F0757C84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0CDB0-C964-4301-AC43-DF5D3093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236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27B9-B7DC-46C7-B6FE-0F8A5E9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472C6-A125-4520-9517-72C6163F3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D18BB-6F75-4AFF-9735-8C7E9E58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D4BC4-BCB2-4EE4-8786-726D30F4F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0BCAC-1D61-46B1-86F8-C7EDB27F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790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23A69-C153-4E98-AEE2-089234F1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B911F-32AF-4214-80D8-BB935D4F2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76AA7-2D9F-4C4D-A16F-41D28A785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A1BE8-CD25-423F-9B29-C2501946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5EC73-4CAB-4342-93BA-81B80C0F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7CA38-03C0-4BE7-B43C-C35312A3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107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9A3D8-733A-4075-BFD3-35D1F3A2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0920D-6A3B-429C-B90A-64A0957AB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D2E2D-A202-407F-BBEE-5F69AC9DC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87A15-F5AA-43F6-936B-0A8EA4C1D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0E8BE-E6B1-4775-AF3E-AE3EF29D5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85E4E-364B-4019-A0DF-F37931D1C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C88AE-6FE1-43A6-AC28-249B26AC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BD1F3D-F4F9-40A6-9B37-C20883ED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11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8A4D7-5BF7-46E4-BAB6-966DC96B1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AC306-CE51-4085-A15E-4F7FD185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64464-E1AA-41BB-8E03-9C639EB4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FF6DA-38D2-4B56-89BE-310642DF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386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B1B79-C85A-4D9B-8B39-BF22BD1A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F878B-9A58-49E5-B771-8CFCF3D2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85BDC-A191-4912-B4F4-F9BC860E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6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0640488"/>
      </p:ext>
    </p:extLst>
  </p:cSld>
  <p:clrMapOvr>
    <a:masterClrMapping/>
  </p:clrMapOvr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A8B8B-EF5C-465C-BFC6-336CD894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960D3-EC9B-4397-8BCC-41F96D381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26F74-07DB-4DD7-9F2C-32B0F627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D4356-D006-447D-B7A9-46ACF856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1816F-FEF5-4CB6-A6D8-533C23872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03D78-0D5C-48FD-9516-AA08E24B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979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1171-1D3D-47EB-AA1D-272BAAD3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EE13D-1ACA-4386-A6DE-0472CE65E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D1AE8-FD0E-4FDC-9842-762291E7A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7D57C-7D24-4316-A8BC-F247367B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7B205-D4B6-49EC-9E2B-12C1C2D2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25EFD-3A67-4047-85F4-922AF1DB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04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59917-D526-428B-AE0D-BC5A8F80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3B723-0147-43D7-91A0-C9DFF2223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A46E-F363-46B5-96E3-522A39394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9268A-6209-4896-90C7-AA6943392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AAAF5-4123-43FA-A732-476C5001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417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4A6DDF-875A-44F2-B6F1-31B426F85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F6833-108C-4561-BF58-12216E610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AD599-CD44-4BC0-8DB6-9C538718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1C93F-C78C-448D-A81C-80D45BAA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6C7F2-086D-4C6C-93BA-57D2F111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173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2188825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0017026"/>
      </p:ext>
    </p:extLst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725274"/>
      </p:ext>
    </p:extLst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387368"/>
      </p:ext>
    </p:extLst>
  </p:cSld>
  <p:clrMapOvr>
    <a:masterClrMapping/>
  </p:clrMapOvr>
  <p:hf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900971"/>
      </p:ext>
    </p:extLst>
  </p:cSld>
  <p:clrMapOvr>
    <a:masterClrMapping/>
  </p:clrMapOvr>
  <p:hf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598242"/>
      </p:ext>
    </p:extLst>
  </p:cSld>
  <p:clrMapOvr>
    <a:masterClrMapping/>
  </p:clrMapOvr>
  <p:hf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5400"/>
            <a:ext cx="12188825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1057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87643"/>
      </p:ext>
    </p:extLst>
  </p:cSld>
  <p:clrMapOvr>
    <a:masterClrMapping/>
  </p:clrMapOvr>
  <p:hf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9280041"/>
      </p:ext>
    </p:extLst>
  </p:cSld>
  <p:clrMapOvr>
    <a:masterClrMapping/>
  </p:clrMapOvr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678806"/>
      </p:ext>
    </p:extLst>
  </p:cSld>
  <p:clrMapOvr>
    <a:masterClrMapping/>
  </p:clrMapOvr>
  <p:hf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549631"/>
      </p:ext>
    </p:extLst>
  </p:cSld>
  <p:clrMapOvr>
    <a:masterClrMapping/>
  </p:clrMapOvr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477320"/>
      </p:ext>
    </p:extLst>
  </p:cSld>
  <p:clrMapOvr>
    <a:masterClrMapping/>
  </p:clrMapOvr>
  <p:hf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311466"/>
      </p:ext>
    </p:extLst>
  </p:cSld>
  <p:clrMapOvr>
    <a:masterClrMapping/>
  </p:clrMapOvr>
  <p:hf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167836"/>
      </p:ext>
    </p:extLst>
  </p:cSld>
  <p:clrMapOvr>
    <a:masterClrMapping/>
  </p:clrMapOvr>
  <p:hf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0429524"/>
      </p:ext>
    </p:extLst>
  </p:cSld>
  <p:clrMapOvr>
    <a:masterClrMapping/>
  </p:clrMapOvr>
  <p:hf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/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1999"/>
            </a:lvl3pPr>
            <a:lvl4pPr>
              <a:buFont typeface="Wingdings" pitchFamily="2" charset="2"/>
              <a:buChar char="§"/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5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/>
            </a:lvl1pPr>
            <a:lvl2pPr>
              <a:buSzPct val="80000"/>
              <a:buFont typeface="Courier New" pitchFamily="49" charset="0"/>
              <a:buChar char="o"/>
              <a:defRPr sz="2199"/>
            </a:lvl2pPr>
            <a:lvl3pPr>
              <a:buFont typeface="Calibri" pitchFamily="34" charset="0"/>
              <a:buChar char="–"/>
              <a:defRPr sz="1999"/>
            </a:lvl3pPr>
            <a:lvl4pPr>
              <a:buFont typeface="Wingdings" pitchFamily="2" charset="2"/>
              <a:buChar char="§"/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5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701292"/>
      </p:ext>
    </p:extLst>
  </p:cSld>
  <p:clrMapOvr>
    <a:masterClrMapping/>
  </p:clrMapOvr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4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549436649"/>
      </p:ext>
    </p:extLst>
  </p:cSld>
  <p:clrMapOvr>
    <a:masterClrMapping/>
  </p:clrMapOvr>
  <p:hf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7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9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90108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702154"/>
      </p:ext>
    </p:extLst>
  </p:cSld>
  <p:clrMapOvr>
    <a:masterClrMapping/>
  </p:clrMapOvr>
  <p:hf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234152"/>
      </p:ext>
    </p:extLst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1999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rgbClr val="FFFFFF"/>
                </a:solidFill>
              </a:defRPr>
            </a:lvl4pPr>
            <a:lvl5pPr>
              <a:defRPr sz="1799">
                <a:solidFill>
                  <a:srgbClr val="FFFFFF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5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199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1999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rgbClr val="FFFFFF"/>
                </a:solidFill>
              </a:defRPr>
            </a:lvl4pPr>
            <a:lvl5pPr>
              <a:defRPr sz="1799">
                <a:solidFill>
                  <a:srgbClr val="FFFFFF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5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21956"/>
      </p:ext>
    </p:extLst>
  </p:cSld>
  <p:clrMapOvr>
    <a:masterClrMapping/>
  </p:clrMapOvr>
  <p:hf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120906"/>
      </p:ext>
    </p:extLst>
  </p:cSld>
  <p:clrMapOvr>
    <a:masterClrMapping/>
  </p:clrMapOvr>
  <p:hf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4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12759455"/>
      </p:ext>
    </p:extLst>
  </p:cSld>
  <p:clrMapOvr>
    <a:masterClrMapping/>
  </p:clrMapOvr>
  <p:hf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2" y="1027116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377" tIns="45676" rIns="91377" bIns="456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8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6926" marR="0" lvl="0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4015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8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0778" marR="0" lvl="2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19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6926" marR="0" lvl="0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40156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8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0778" marR="0" lvl="2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7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462" marR="0" lvl="0" indent="-22846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8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8077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0778" marR="0" lvl="2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19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462" marR="0" lvl="0" indent="-22846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8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8077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0778" marR="0" lvl="2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2" y="140611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8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74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88805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4" y="1828802"/>
            <a:ext cx="10823932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3" y="338407"/>
            <a:ext cx="5496003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41656972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7725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1" y="1027113"/>
            <a:ext cx="12188825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385" tIns="45676" rIns="91385" bIns="456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5950" y="214888"/>
            <a:ext cx="10969543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5951" y="1488935"/>
            <a:ext cx="1109471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219" marR="0" lvl="0" indent="-473837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5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438" marR="0" lvl="1" indent="-456915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7657" marR="0" lvl="2" indent="-448452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5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6876" marR="0" lvl="3" indent="-431530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6096" marR="0" lvl="4" indent="-42306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5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5315" marR="0" lvl="5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4533" marR="0" lvl="6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3752" marR="0" lvl="7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2972" marR="0" lvl="8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1443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8" y="6477000"/>
            <a:ext cx="377587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05" y="225780"/>
            <a:ext cx="9141619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8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702" y="1714502"/>
            <a:ext cx="10665222" cy="4572001"/>
          </a:xfrm>
          <a:prstGeom prst="rect">
            <a:avLst/>
          </a:prstGeom>
        </p:spPr>
        <p:txBody>
          <a:bodyPr/>
          <a:lstStyle>
            <a:lvl1pPr>
              <a:defRPr sz="233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402" indent="-228467">
              <a:buFont typeface="Wingdings" panose="05000000000000000000" pitchFamily="2" charset="2"/>
              <a:buChar char="§"/>
              <a:defRPr sz="1998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337" indent="-228467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207" indent="-228467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7185" y="6495963"/>
            <a:ext cx="2589331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11/21/23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70" y="6477002"/>
            <a:ext cx="10003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92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949325"/>
      </p:ext>
    </p:extLst>
  </p:cSld>
  <p:clrMapOvr>
    <a:masterClrMapping/>
  </p:clrMapOvr>
  <p:hf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89B688-A331-0A44-B0D4-A57D15D40F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3126"/>
            <a:ext cx="12188826" cy="6657548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4D81D549-3384-8D4B-9857-E72EB23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22644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01252"/>
      </p:ext>
    </p:extLst>
  </p:cSld>
  <p:clrMapOvr>
    <a:masterClrMapping/>
  </p:clrMapOvr>
  <p:hf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/>
        </p:nvSpPr>
        <p:spPr>
          <a:xfrm>
            <a:off x="1" y="-25401"/>
            <a:ext cx="12188825" cy="6616205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3058B-7BCD-574C-8ACA-5EBC8DAA78DD}"/>
              </a:ext>
            </a:extLst>
          </p:cNvPr>
          <p:cNvCxnSpPr>
            <a:cxnSpLocks/>
          </p:cNvCxnSpPr>
          <p:nvPr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322534"/>
      </p:ext>
    </p:extLst>
  </p:cSld>
  <p:clrMapOvr>
    <a:masterClrMapping/>
  </p:clrMapOvr>
  <p:hf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CE2900-812B-2B47-B5A3-D9C4E9D8D6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26" y="-25400"/>
            <a:ext cx="12271952" cy="6604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BA63-8643-C542-81F2-69B1103E5024}"/>
              </a:ext>
            </a:extLst>
          </p:cNvPr>
          <p:cNvCxnSpPr>
            <a:cxnSpLocks/>
          </p:cNvCxnSpPr>
          <p:nvPr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603666"/>
      </p:ext>
    </p:extLst>
  </p:cSld>
  <p:clrMapOvr>
    <a:masterClrMapping/>
  </p:clrMapOvr>
  <p:hf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46BF1-62C7-ED41-AE8D-7C8C82824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825" cy="861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2E2BE-9FC9-884C-8D36-A9766014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174087"/>
      </p:ext>
    </p:extLst>
  </p:cSld>
  <p:clrMapOvr>
    <a:masterClrMapping/>
  </p:clrMapOvr>
  <p:hf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27A2A2-B945-014D-BBDD-0F8A621D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6" cy="861740"/>
          </a:xfrm>
          <a:solidFill>
            <a:srgbClr val="022543"/>
          </a:solidFill>
        </p:spPr>
        <p:txBody>
          <a:bodyPr lIns="4572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8292103"/>
      </p:ext>
    </p:extLst>
  </p:cSld>
  <p:clrMapOvr>
    <a:masterClrMapping/>
  </p:clrMapOvr>
  <p:hf hdr="0" ft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D7D9FB-64B8-F548-B765-FD1AA082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825" cy="86174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12609-5FC7-D841-9B09-459E201D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-25401"/>
            <a:ext cx="11630025" cy="8871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5810326"/>
      </p:ext>
    </p:extLst>
  </p:cSld>
  <p:clrMapOvr>
    <a:masterClrMapping/>
  </p:clrMapOvr>
  <p:hf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5405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309734"/>
      </p:ext>
    </p:extLst>
  </p:cSld>
  <p:clrMapOvr>
    <a:masterClrMapping/>
  </p:clrMapOvr>
  <p:hf hdr="0" ft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/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1999"/>
            </a:lvl3pPr>
            <a:lvl4pPr>
              <a:buFont typeface="Wingdings" pitchFamily="2" charset="2"/>
              <a:buChar char="§"/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5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/>
            </a:lvl1pPr>
            <a:lvl2pPr>
              <a:buSzPct val="80000"/>
              <a:buFont typeface="Courier New" pitchFamily="49" charset="0"/>
              <a:buChar char="o"/>
              <a:defRPr sz="2199"/>
            </a:lvl2pPr>
            <a:lvl3pPr>
              <a:buFont typeface="Calibri" pitchFamily="34" charset="0"/>
              <a:buChar char="–"/>
              <a:defRPr sz="1999"/>
            </a:lvl3pPr>
            <a:lvl4pPr>
              <a:buFont typeface="Wingdings" pitchFamily="2" charset="2"/>
              <a:buChar char="§"/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5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740299"/>
      </p:ext>
    </p:extLst>
  </p:cSld>
  <p:clrMapOvr>
    <a:masterClrMapping/>
  </p:clrMapOvr>
  <p:hf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4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731278886"/>
      </p:ext>
    </p:extLst>
  </p:cSld>
  <p:clrMapOvr>
    <a:masterClrMapping/>
  </p:clrMapOvr>
  <p:hf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7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9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2792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73606872"/>
      </p:ext>
    </p:extLst>
  </p:cSld>
  <p:clrMapOvr>
    <a:masterClrMapping/>
  </p:clrMapOvr>
  <p:hf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EC48B-E874-704D-A024-00AA53891D8E}"/>
              </a:ext>
            </a:extLst>
          </p:cNvPr>
          <p:cNvSpPr/>
          <p:nvPr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D94189-733C-0441-862D-5CFC1FAA57AD}"/>
              </a:ext>
            </a:extLst>
          </p:cNvPr>
          <p:cNvCxnSpPr>
            <a:cxnSpLocks/>
          </p:cNvCxnSpPr>
          <p:nvPr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359710"/>
      </p:ext>
    </p:extLst>
  </p:cSld>
  <p:clrMapOvr>
    <a:masterClrMapping/>
  </p:clrMapOvr>
  <p:hf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27070-6A8D-4144-98AF-6902C6EB8B88}"/>
              </a:ext>
            </a:extLst>
          </p:cNvPr>
          <p:cNvSpPr/>
          <p:nvPr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1999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rgbClr val="FFFFFF"/>
                </a:solidFill>
              </a:defRPr>
            </a:lvl4pPr>
            <a:lvl5pPr>
              <a:defRPr sz="1799">
                <a:solidFill>
                  <a:srgbClr val="FFFFFF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5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199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1999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rgbClr val="FFFFFF"/>
                </a:solidFill>
              </a:defRPr>
            </a:lvl4pPr>
            <a:lvl5pPr>
              <a:defRPr sz="1799">
                <a:solidFill>
                  <a:srgbClr val="FFFFFF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5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1F6E90-8C4A-204A-A55B-EC90C4C2CCBE}"/>
              </a:ext>
            </a:extLst>
          </p:cNvPr>
          <p:cNvCxnSpPr>
            <a:cxnSpLocks/>
          </p:cNvCxnSpPr>
          <p:nvPr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426889"/>
      </p:ext>
    </p:extLst>
  </p:cSld>
  <p:clrMapOvr>
    <a:masterClrMapping/>
  </p:clrMapOvr>
  <p:hf hdr="0" ft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AC2EB4-A873-8D4E-990B-96354620A25C}"/>
              </a:ext>
            </a:extLst>
          </p:cNvPr>
          <p:cNvSpPr/>
          <p:nvPr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4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861044204"/>
      </p:ext>
    </p:extLst>
  </p:cSld>
  <p:clrMapOvr>
    <a:masterClrMapping/>
  </p:clrMapOvr>
  <p:hf hdr="0" ft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3349" cy="428461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C67FA448-6E9A-E24F-8872-FCFB4645F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28" y="4437826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999" b="0" i="0">
                <a:solidFill>
                  <a:srgbClr val="282B2E"/>
                </a:solidFill>
                <a:latin typeface="Franklin Gothic Medium" panose="020B0603020102020204" pitchFamily="34" charset="0"/>
                <a:cs typeface="Arial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A0B0AB-22C3-0043-8887-E0DA377AF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66" y="5293865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0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2F1F02-F511-8D4F-8444-24AA382BE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281" y="5741680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Franklin Gothic Book" panose="020B0503020102020204" pitchFamily="34" charset="0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82D34C-06E0-4260-B02E-5C3FBBBC5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12" y="2466977"/>
            <a:ext cx="5439721" cy="8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32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62709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8235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49" cy="4284616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C67FA448-6E9A-E24F-8872-FCFB4645F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28" y="4437824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A0B0AB-22C3-0043-8887-E0DA377AF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66" y="5293863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2F1F02-F511-8D4F-8444-24AA382BE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281" y="5741678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Franklin Gothic Book" panose="020B0503020102020204" pitchFamily="34" charset="0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3970620" y="2127612"/>
            <a:ext cx="8787295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84047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48887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11753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25364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704014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" y="1027116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19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6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19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1" y="140611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738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88805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3" y="1828802"/>
            <a:ext cx="10823932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338407"/>
            <a:ext cx="5496003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151468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44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0" y="1027113"/>
            <a:ext cx="12188825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9" tIns="45688" rIns="91409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5950" y="214888"/>
            <a:ext cx="10969543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5951" y="1488935"/>
            <a:ext cx="1109471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402" marR="0" lvl="0" indent="-473979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804" marR="0" lvl="1" indent="-457052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8205" marR="0" lvl="2" indent="-448587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7607" marR="0" lvl="3" indent="-43165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7010" marR="0" lvl="4" indent="-42319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6412" marR="0" lvl="5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5813" marR="0" lvl="6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5215" marR="0" lvl="7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4617" marR="0" lvl="8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13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7" y="6477000"/>
            <a:ext cx="377587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05" y="225778"/>
            <a:ext cx="9141619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702" y="1714500"/>
            <a:ext cx="10665222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7184" y="6495963"/>
            <a:ext cx="2589331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11/21/23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70" y="6477000"/>
            <a:ext cx="10003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47781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4633" y="1059306"/>
            <a:ext cx="57547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854633" y="2305501"/>
            <a:ext cx="5578740" cy="4250199"/>
          </a:xfrm>
          <a:prstGeom prst="rect">
            <a:avLst/>
          </a:prstGeom>
        </p:spPr>
        <p:txBody>
          <a:bodyPr>
            <a:normAutofit/>
          </a:bodyPr>
          <a:lstStyle>
            <a:lvl1pPr marL="457086" indent="-300492">
              <a:tabLst/>
              <a:defRPr sz="2666">
                <a:solidFill>
                  <a:schemeClr val="tx1">
                    <a:lumMod val="50000"/>
                  </a:schemeClr>
                </a:solidFill>
              </a:defRPr>
            </a:lvl1pPr>
            <a:lvl2pPr marL="837990" indent="-378789">
              <a:buFont typeface="Arial" panose="020B0604020202020204" pitchFamily="34" charset="0"/>
              <a:buChar char="•"/>
              <a:tabLst/>
              <a:defRPr sz="2666">
                <a:solidFill>
                  <a:schemeClr val="tx1">
                    <a:lumMod val="50000"/>
                  </a:schemeClr>
                </a:solidFill>
              </a:defRPr>
            </a:lvl2pPr>
            <a:lvl3pPr marL="1218895" indent="-315305">
              <a:tabLst/>
              <a:defRPr sz="2666">
                <a:solidFill>
                  <a:schemeClr val="tx1">
                    <a:lumMod val="50000"/>
                  </a:schemeClr>
                </a:solidFill>
              </a:defRPr>
            </a:lvl3pPr>
            <a:lvl4pPr marL="1534200" indent="-302608">
              <a:buFont typeface="Arial" panose="020B0604020202020204" pitchFamily="34" charset="0"/>
              <a:buChar char="•"/>
              <a:tabLst/>
              <a:defRPr sz="2666">
                <a:solidFill>
                  <a:schemeClr val="tx1">
                    <a:lumMod val="50000"/>
                  </a:schemeClr>
                </a:solidFill>
              </a:defRPr>
            </a:lvl4pPr>
            <a:lvl5pPr marL="1915105" indent="-302608">
              <a:buFont typeface="Arial" panose="020B0604020202020204" pitchFamily="34" charset="0"/>
              <a:buChar char="•"/>
              <a:tabLst/>
              <a:defRPr sz="266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361E05-56C8-8149-B76D-5FBFE53D54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055364" cy="65556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594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406188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FC26-F8E1-4A5C-A8F7-3AB289BE7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569" y="495101"/>
            <a:ext cx="10747750" cy="575711"/>
          </a:xfrm>
        </p:spPr>
        <p:txBody>
          <a:bodyPr anchor="b" anchorCtr="0">
            <a:noAutofit/>
          </a:bodyPr>
          <a:lstStyle>
            <a:lvl1pPr>
              <a:defRPr sz="3599" b="1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3928DBC-6F12-47AC-9FCD-EBF94FA573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7982" y="1564105"/>
            <a:ext cx="5134143" cy="445488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C99D5E3-403F-4238-82D7-897DCCEE725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16703" y="1546225"/>
            <a:ext cx="5370617" cy="447276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AC8CAC2-9B24-48DF-9287-EBF32F891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7982" y="6356351"/>
            <a:ext cx="10512862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American Made Challenge   |   Inclusive Energy Innovation Prize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DB628-6F7B-42B1-9885-1A4831306C9D}"/>
              </a:ext>
            </a:extLst>
          </p:cNvPr>
          <p:cNvSpPr/>
          <p:nvPr userDrawn="1"/>
        </p:nvSpPr>
        <p:spPr>
          <a:xfrm>
            <a:off x="0" y="6415802"/>
            <a:ext cx="619465" cy="246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18DD4-8C5A-419F-BA74-10455675BA34}"/>
              </a:ext>
            </a:extLst>
          </p:cNvPr>
          <p:cNvSpPr txBox="1"/>
          <p:nvPr userDrawn="1"/>
        </p:nvSpPr>
        <p:spPr>
          <a:xfrm>
            <a:off x="0" y="6415802"/>
            <a:ext cx="543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74B1E74-6534-4BBF-ADCE-F475DB71B094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56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89B688-A331-0A44-B0D4-A57D15D40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26" y="-83126"/>
            <a:ext cx="12271952" cy="6657548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4D81D549-3384-8D4B-9857-E72EB23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22644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51234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1"/>
            <a:ext cx="12188825" cy="6616205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3058B-7BCD-574C-8ACA-5EBC8DAA78DD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361878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CE2900-812B-2B47-B5A3-D9C4E9D8D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26" y="-25400"/>
            <a:ext cx="12271952" cy="6604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BA63-8643-C542-81F2-69B1103E5024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1935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46BF1-62C7-ED41-AE8D-7C8C82824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861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2E2BE-9FC9-884C-8D36-A9766014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78031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27A2A2-B945-014D-BBDD-0F8A621D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6" cy="861740"/>
          </a:xfrm>
          <a:solidFill>
            <a:srgbClr val="022543"/>
          </a:solidFill>
        </p:spPr>
        <p:txBody>
          <a:bodyPr lIns="4572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68771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D7D9FB-64B8-F548-B765-FD1AA0826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86174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12609-5FC7-D841-9B09-459E201D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-25401"/>
            <a:ext cx="11630025" cy="8871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998051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5405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56695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29369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8276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92179713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56815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EC48B-E874-704D-A024-00AA53891D8E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D94189-733C-0441-862D-5CFC1FAA57AD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679663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27070-6A8D-4144-98AF-6902C6EB8B88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1F6E90-8C4A-204A-A55B-EC90C4C2CCB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065015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AC2EB4-A873-8D4E-990B-96354620A25C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15497214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7" y="6477000"/>
            <a:ext cx="377587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05" y="225778"/>
            <a:ext cx="9141619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702" y="1714500"/>
            <a:ext cx="10665222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7184" y="6495963"/>
            <a:ext cx="2589331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11/21/23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70" y="6477000"/>
            <a:ext cx="10003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89DBD2-2C85-6647-A8F0-F56FD855C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1591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CFB419B2-50FD-9349-96D0-7ED5C232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93476"/>
            <a:ext cx="12188824" cy="764562"/>
          </a:xfrm>
          <a:solidFill>
            <a:srgbClr val="00678E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055980" y="104219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09199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599397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B46C91-7545-9140-A2E1-19EFD2659463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036899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599397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221CA-15EC-AA4B-B9B9-8C200269B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875"/>
            <a:ext cx="12188825" cy="86174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AB06EA-44DA-AB40-BEA6-19D528D78C5C}"/>
              </a:ext>
            </a:extLst>
          </p:cNvPr>
          <p:cNvSpPr/>
          <p:nvPr userDrawn="1"/>
        </p:nvSpPr>
        <p:spPr>
          <a:xfrm rot="10800000">
            <a:off x="-1" y="-17230"/>
            <a:ext cx="11441152" cy="858644"/>
          </a:xfrm>
          <a:prstGeom prst="rect">
            <a:avLst/>
          </a:prstGeom>
          <a:gradFill>
            <a:gsLst>
              <a:gs pos="0">
                <a:schemeClr val="tx1">
                  <a:alpha val="44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C9523-3376-3747-8E12-EFBF715E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-25400"/>
            <a:ext cx="11630025" cy="8752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139044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B7D05-C3FD-824F-ACC1-06B0F19D8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861741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239AB2-0B4A-804A-BF6C-3A3F83A0050D}"/>
              </a:ext>
            </a:extLst>
          </p:cNvPr>
          <p:cNvSpPr/>
          <p:nvPr userDrawn="1"/>
        </p:nvSpPr>
        <p:spPr>
          <a:xfrm rot="10800000">
            <a:off x="-1" y="-5355"/>
            <a:ext cx="11441152" cy="858644"/>
          </a:xfrm>
          <a:prstGeom prst="rect">
            <a:avLst/>
          </a:prstGeom>
          <a:gradFill>
            <a:gsLst>
              <a:gs pos="0">
                <a:schemeClr val="tx1">
                  <a:alpha val="44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39C78-72FF-3142-A9B0-D4774D2B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094"/>
            <a:ext cx="11630025" cy="85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5533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880166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8E9D2-978F-F948-98F4-81AD22B7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94"/>
            <a:ext cx="12188824" cy="861741"/>
          </a:xfrm>
          <a:solidFill>
            <a:srgbClr val="00678E"/>
          </a:solidFill>
        </p:spPr>
        <p:txBody>
          <a:bodyPr lIns="4572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686276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78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709366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8853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49498555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577882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896530-3584-3D49-A4D0-33A12BB75FE1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DDEF36-814A-A84D-888F-90E2E3CBA9F3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674969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3540900-7A3C-E14C-9AF7-AEDAA5FB6305}"/>
              </a:ext>
            </a:extLst>
          </p:cNvPr>
          <p:cNvSpPr/>
          <p:nvPr userDrawn="1"/>
        </p:nvSpPr>
        <p:spPr>
          <a:xfrm>
            <a:off x="0" y="-25400"/>
            <a:ext cx="12188825" cy="65882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1CE0A7-D2EB-0248-8CFA-27363BE639E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495225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F7D5C5-4262-BA4F-AF63-814AD9090BEE}"/>
              </a:ext>
            </a:extLst>
          </p:cNvPr>
          <p:cNvSpPr/>
          <p:nvPr userDrawn="1"/>
        </p:nvSpPr>
        <p:spPr>
          <a:xfrm>
            <a:off x="0" y="-25401"/>
            <a:ext cx="12188825" cy="6616205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19263432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9" b="48327"/>
          <a:stretch/>
        </p:blipFill>
        <p:spPr>
          <a:xfrm>
            <a:off x="20" y="0"/>
            <a:ext cx="12188805" cy="173218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3" y="1828802"/>
            <a:ext cx="10823932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338407"/>
            <a:ext cx="5496003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12239450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idx="1"/>
          </p:nvPr>
        </p:nvSpPr>
        <p:spPr bwMode="auto">
          <a:xfrm>
            <a:off x="609441" y="1203325"/>
            <a:ext cx="10969943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399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</a:lstStyle>
          <a:p>
            <a:pPr marL="342797" marR="0" lvl="0" indent="-342797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5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/>
                <a:cs typeface="Arial"/>
              </a:rPr>
              <a:t>Click to edit Master text styles</a:t>
            </a:r>
          </a:p>
          <a:p>
            <a:pPr marL="742727" marR="0" lvl="1" indent="-285664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Second level</a:t>
            </a:r>
          </a:p>
          <a:p>
            <a:pPr marL="1142657" marR="0" lvl="2" indent="-228531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Third level</a:t>
            </a:r>
          </a:p>
          <a:p>
            <a:pPr marL="1599720" marR="0" lvl="3" indent="-228531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9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Fourth level</a:t>
            </a:r>
          </a:p>
          <a:p>
            <a:pPr marL="2056783" marR="0" lvl="4" indent="-228531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»"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12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20511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14" descr="EERE identifier_vert_2017_top bleed_B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3412568"/>
            <a:ext cx="12188825" cy="345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8928" y="1544720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366" y="2400759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281" y="2848574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303383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269922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2944639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58212728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171482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7419872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735301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64919295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88825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389188"/>
            <a:ext cx="12188825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810531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8E61AA0-E020-4E33-A886-936F9751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BA928BB-DBE8-4DFF-8835-78229165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84232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EERE identifier_vert_2017_top bleed_BC.jpg">
            <a:extLst>
              <a:ext uri="{FF2B5EF4-FFF2-40B4-BE49-F238E27FC236}">
                <a16:creationId xmlns:a16="http://schemas.microsoft.com/office/drawing/2014/main" id="{603DDF2A-DC25-4BD9-A836-E8A098051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86055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913" y="723900"/>
            <a:ext cx="36814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0" y="3178824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2057838" y="4058390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063753" y="4566250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62900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68403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11D636C-BE87-4185-802E-31893A65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738722E-D9A4-4A65-8DAE-D8891625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708501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C6C2A059-0609-41AB-8F92-452BD7B6A5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6" b="-4311"/>
          <a:stretch>
            <a:fillRect/>
          </a:stretch>
        </p:blipFill>
        <p:spPr bwMode="auto">
          <a:xfrm>
            <a:off x="776288" y="-11113"/>
            <a:ext cx="2276475" cy="15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3A074C3-73BA-4F16-90B3-33B4B08C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8707DDE-C2E1-4F94-8794-C21A7FE0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29F02A27-7996-4E1C-B979-A780FF20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F912079-B784-4A6C-8417-D62D7F5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D829D4C-0B96-4001-AF0F-77930521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45AB63E0-4A0E-468A-A0B0-98DF17E4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B9ED432-7420-4BB2-BF66-2E6C06AC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C8E4ACE-9C56-4804-BB5C-6E4782B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8D801B4-7568-46BC-A83E-4DC1735E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1852613"/>
            <a:ext cx="67357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975422" y="4098434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981337" y="4606294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586534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09981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219E3-9E86-44DB-A7DF-FF186D66A887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2236332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2236332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626732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626732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599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241420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0" y="1039813"/>
            <a:ext cx="121888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2425209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E9528F-1A58-4645-9D2A-50869E5AAD7D}"/>
              </a:ext>
            </a:extLst>
          </p:cNvPr>
          <p:cNvSpPr/>
          <p:nvPr/>
        </p:nvSpPr>
        <p:spPr>
          <a:xfrm>
            <a:off x="0" y="0"/>
            <a:ext cx="12188825" cy="657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1295400" y="1155700"/>
            <a:ext cx="9563100" cy="477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1125794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8DD8E0E-4B19-4293-82C1-F78D60D6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295400" y="1066800"/>
            <a:ext cx="9791700" cy="4813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30267965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48498-6988-4047-A06C-AA01F878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366954D-DF0F-45A6-ADCF-0D5591A2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-46038" y="-71438"/>
            <a:ext cx="9726613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C8EE724-B837-4AF9-9BB1-F6AC68FE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2585E9B-58BE-4483-BB3C-066EB07D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3C2300CB-5D61-4C3F-BE11-97CC586B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85FE27F-B8CF-4D07-8D8F-2FAC178F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45E4BAF-9EC7-4A5D-841D-B50285C9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ABEABDF-7818-4954-9C95-95AC7D2B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530E30BF-2022-4EA9-92D7-B42A03A9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A986DB0-91FF-4516-B3FF-AEA4A032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1" y="2835924"/>
            <a:ext cx="9004300" cy="1659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036087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Template">
  <p:cSld name="General Templa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406295" y="1371601"/>
            <a:ext cx="1117309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4648" lvl="0" indent="-410443" algn="l">
              <a:spcBef>
                <a:spcPts val="640"/>
              </a:spcBef>
              <a:spcAft>
                <a:spcPts val="0"/>
              </a:spcAft>
              <a:buClr>
                <a:srgbClr val="50565C"/>
              </a:buClr>
              <a:buSzPts val="3527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29295" lvl="1" indent="-385046" algn="l">
              <a:spcBef>
                <a:spcPts val="560"/>
              </a:spcBef>
              <a:spcAft>
                <a:spcPts val="0"/>
              </a:spcAft>
              <a:buClr>
                <a:srgbClr val="50565C"/>
              </a:buClr>
              <a:buSzPts val="3086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43943" lvl="2" indent="-359706" algn="l">
              <a:spcBef>
                <a:spcPts val="480"/>
              </a:spcBef>
              <a:spcAft>
                <a:spcPts val="0"/>
              </a:spcAft>
              <a:buClr>
                <a:srgbClr val="50565C"/>
              </a:buClr>
              <a:buSzPts val="2646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8589" lvl="3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73237" lvl="4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»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1357706" y="6522355"/>
            <a:ext cx="623950" cy="24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542164" y="152400"/>
            <a:ext cx="834194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5C"/>
              </a:buClr>
              <a:buSzPts val="3527"/>
              <a:buFont typeface="Calibri"/>
              <a:buNone/>
              <a:defRPr sz="3199" b="1" i="0" cap="none"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609442" y="6522357"/>
            <a:ext cx="4545416" cy="16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14648" lvl="0" indent="-207324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92"/>
              <a:buNone/>
              <a:defRPr sz="90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29295" lvl="1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2pPr>
            <a:lvl3pPr marL="1243943" lvl="2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•"/>
              <a:defRPr/>
            </a:lvl3pPr>
            <a:lvl4pPr marL="1658589" lvl="3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4pPr>
            <a:lvl5pPr marL="2073237" lvl="4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»"/>
              <a:defRPr/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8463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No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5074" y="228600"/>
            <a:ext cx="8633751" cy="56692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548565-5B93-B84E-8A13-11B7D61C39F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11912" y="1287697"/>
            <a:ext cx="10076772" cy="4698715"/>
          </a:xfrm>
          <a:prstGeom prst="rect">
            <a:avLst/>
          </a:prstGeom>
        </p:spPr>
        <p:txBody>
          <a:bodyPr/>
          <a:lstStyle>
            <a:lvl1pPr>
              <a:defRPr sz="2799" b="0">
                <a:solidFill>
                  <a:schemeClr val="tx1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399">
                <a:solidFill>
                  <a:schemeClr val="tx1"/>
                </a:solidFill>
              </a:defRPr>
            </a:lvl2pPr>
            <a:lvl3pPr>
              <a:buFont typeface="Calibri" pitchFamily="34" charset="0"/>
              <a:buChar char="–"/>
              <a:defRPr sz="1999">
                <a:solidFill>
                  <a:schemeClr val="tx1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chemeClr val="tx1"/>
                </a:solidFill>
              </a:defRPr>
            </a:lvl4pPr>
            <a:lvl5pPr>
              <a:defRPr sz="1799">
                <a:solidFill>
                  <a:schemeClr val="tx1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7701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userDrawn="1">
  <p:cSld name="1_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;p9">
            <a:extLst>
              <a:ext uri="{FF2B5EF4-FFF2-40B4-BE49-F238E27FC236}">
                <a16:creationId xmlns:a16="http://schemas.microsoft.com/office/drawing/2014/main" id="{68136C0A-3FEE-F54F-8D94-54549002A4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2"/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9895" y="214315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737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81072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8E61AA0-E020-4E33-A886-936F9751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BA928BB-DBE8-4DFF-8835-78229165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84232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EERE identifier_vert_2017_top bleed_BC.jpg">
            <a:extLst>
              <a:ext uri="{FF2B5EF4-FFF2-40B4-BE49-F238E27FC236}">
                <a16:creationId xmlns:a16="http://schemas.microsoft.com/office/drawing/2014/main" id="{603DDF2A-DC25-4BD9-A836-E8A098051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86055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913" y="723900"/>
            <a:ext cx="36814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0" y="3178824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2057838" y="4058390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063753" y="4566250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185167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6033922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6121235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6111710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6064085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6106947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6087897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6049797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6081547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1" y="355765"/>
            <a:ext cx="5110694" cy="167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722737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11D636C-BE87-4185-802E-31893A65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738722E-D9A4-4A65-8DAE-D8891625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708501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C6C2A059-0609-41AB-8F92-452BD7B6A5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6" b="-4311"/>
          <a:stretch>
            <a:fillRect/>
          </a:stretch>
        </p:blipFill>
        <p:spPr bwMode="auto">
          <a:xfrm>
            <a:off x="776288" y="-11113"/>
            <a:ext cx="2276475" cy="15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3A074C3-73BA-4F16-90B3-33B4B08C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8707DDE-C2E1-4F94-8794-C21A7FE0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29F02A27-7996-4E1C-B979-A780FF20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F912079-B784-4A6C-8417-D62D7F5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D829D4C-0B96-4001-AF0F-77930521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45AB63E0-4A0E-468A-A0B0-98DF17E4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B9ED432-7420-4BB2-BF66-2E6C06AC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C8E4ACE-9C56-4804-BB5C-6E4782B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8D801B4-7568-46BC-A83E-4DC1735E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1852613"/>
            <a:ext cx="67357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975422" y="4098434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981337" y="4606294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1348533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061210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0" y="1027113"/>
            <a:ext cx="12188825" cy="5560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76F2900C-683A-4998-9474-2B4C59C91F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02" y="-50779"/>
            <a:ext cx="3566046" cy="116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38756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219E3-9E86-44DB-A7DF-FF186D66A887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2236332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2236332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626732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626732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599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452591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0" y="1039813"/>
            <a:ext cx="121888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492098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E9528F-1A58-4645-9D2A-50869E5AAD7D}"/>
              </a:ext>
            </a:extLst>
          </p:cNvPr>
          <p:cNvSpPr/>
          <p:nvPr/>
        </p:nvSpPr>
        <p:spPr>
          <a:xfrm>
            <a:off x="0" y="0"/>
            <a:ext cx="12188825" cy="657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1295400" y="1155700"/>
            <a:ext cx="9563100" cy="477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82665747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8DD8E0E-4B19-4293-82C1-F78D60D6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295400" y="1066800"/>
            <a:ext cx="9791700" cy="4813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06657103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48498-6988-4047-A06C-AA01F878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366954D-DF0F-45A6-ADCF-0D5591A2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-46038" y="-71438"/>
            <a:ext cx="9726613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C8EE724-B837-4AF9-9BB1-F6AC68FE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2585E9B-58BE-4483-BB3C-066EB07D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3C2300CB-5D61-4C3F-BE11-97CC586B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85FE27F-B8CF-4D07-8D8F-2FAC178F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45E4BAF-9EC7-4A5D-841D-B50285C9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ABEABDF-7818-4954-9C95-95AC7D2B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530E30BF-2022-4EA9-92D7-B42A03A9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A986DB0-91FF-4516-B3FF-AEA4A032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1" y="2835924"/>
            <a:ext cx="9004300" cy="1659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4266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88825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914020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Template">
  <p:cSld name="General Templa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406295" y="1371601"/>
            <a:ext cx="1117309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4648" lvl="0" indent="-410443" algn="l">
              <a:spcBef>
                <a:spcPts val="640"/>
              </a:spcBef>
              <a:spcAft>
                <a:spcPts val="0"/>
              </a:spcAft>
              <a:buClr>
                <a:srgbClr val="50565C"/>
              </a:buClr>
              <a:buSzPts val="3527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29295" lvl="1" indent="-385046" algn="l">
              <a:spcBef>
                <a:spcPts val="560"/>
              </a:spcBef>
              <a:spcAft>
                <a:spcPts val="0"/>
              </a:spcAft>
              <a:buClr>
                <a:srgbClr val="50565C"/>
              </a:buClr>
              <a:buSzPts val="3086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43943" lvl="2" indent="-359706" algn="l">
              <a:spcBef>
                <a:spcPts val="480"/>
              </a:spcBef>
              <a:spcAft>
                <a:spcPts val="0"/>
              </a:spcAft>
              <a:buClr>
                <a:srgbClr val="50565C"/>
              </a:buClr>
              <a:buSzPts val="2646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8589" lvl="3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73237" lvl="4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»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1357706" y="6522355"/>
            <a:ext cx="623950" cy="24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542164" y="152400"/>
            <a:ext cx="834194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5C"/>
              </a:buClr>
              <a:buSzPts val="3527"/>
              <a:buFont typeface="Calibri"/>
              <a:buNone/>
              <a:defRPr sz="3199" b="1" i="0" cap="none"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609442" y="6522357"/>
            <a:ext cx="4545416" cy="16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14648" lvl="0" indent="-207324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92"/>
              <a:buNone/>
              <a:defRPr sz="90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29295" lvl="1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2pPr>
            <a:lvl3pPr marL="1243943" lvl="2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•"/>
              <a:defRPr/>
            </a:lvl3pPr>
            <a:lvl4pPr marL="1658589" lvl="3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4pPr>
            <a:lvl5pPr marL="2073237" lvl="4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»"/>
              <a:defRPr/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1491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D2D534-19BE-BE43-BB9B-0F4C1422E8C4}"/>
              </a:ext>
            </a:extLst>
          </p:cNvPr>
          <p:cNvSpPr/>
          <p:nvPr/>
        </p:nvSpPr>
        <p:spPr>
          <a:xfrm>
            <a:off x="1" y="676281"/>
            <a:ext cx="12188825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E0AC8FA1-D126-694F-AB74-51E7F7931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2" y="1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photo collage_widescreen.jpg">
            <a:extLst>
              <a:ext uri="{FF2B5EF4-FFF2-40B4-BE49-F238E27FC236}">
                <a16:creationId xmlns:a16="http://schemas.microsoft.com/office/drawing/2014/main" id="{B3E1271F-C52A-5944-855C-EED1FF24FC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409949"/>
            <a:ext cx="12188825" cy="346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8929" y="1544725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999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369" y="2400760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0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281" y="2848579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118903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;p9">
            <a:extLst>
              <a:ext uri="{FF2B5EF4-FFF2-40B4-BE49-F238E27FC236}">
                <a16:creationId xmlns:a16="http://schemas.microsoft.com/office/drawing/2014/main" id="{4F26C2D9-A3C5-6142-808B-B50A8997330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616330"/>
            <a:ext cx="12188825" cy="29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0" descr="EERE identifier_vert_2017_top bleed_B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649291"/>
            <a:ext cx="1860550" cy="121761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8" name="Google Shape;28;p10"/>
          <p:cNvSpPr txBox="1">
            <a:spLocks noGrp="1"/>
          </p:cNvSpPr>
          <p:nvPr>
            <p:ph type="subTitle" idx="1"/>
          </p:nvPr>
        </p:nvSpPr>
        <p:spPr>
          <a:xfrm>
            <a:off x="2057405" y="3178829"/>
            <a:ext cx="10040007" cy="70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999" b="0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1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2"/>
          </p:nvPr>
        </p:nvSpPr>
        <p:spPr>
          <a:xfrm>
            <a:off x="2057837" y="4058392"/>
            <a:ext cx="5559954" cy="33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22853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+mj-lt"/>
                <a:ea typeface="Libre Franklin"/>
                <a:cs typeface="Libre Franklin"/>
                <a:sym typeface="Libre Franklin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body" idx="3"/>
          </p:nvPr>
        </p:nvSpPr>
        <p:spPr>
          <a:xfrm>
            <a:off x="2063754" y="4566255"/>
            <a:ext cx="2472608" cy="2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4" marR="0" lvl="0" indent="-22853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+mn-lt"/>
                <a:ea typeface="Libre Franklin"/>
                <a:cs typeface="Libre Franklin"/>
                <a:sym typeface="Libre Franklin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38129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3" y="1046537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7B077D-FE69-7D43-9A34-ABF8342B33DD}"/>
              </a:ext>
            </a:extLst>
          </p:cNvPr>
          <p:cNvSpPr/>
          <p:nvPr userDrawn="1"/>
        </p:nvSpPr>
        <p:spPr bwMode="auto">
          <a:xfrm flipH="1" flipV="1">
            <a:off x="1" y="787405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7381CD-A290-0141-8906-26CB09B1248A}"/>
              </a:ext>
            </a:extLst>
          </p:cNvPr>
          <p:cNvSpPr/>
          <p:nvPr userDrawn="1"/>
        </p:nvSpPr>
        <p:spPr>
          <a:xfrm>
            <a:off x="1849438" y="6578601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993BC-5EBB-784B-9386-FE1E1558963C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967184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465E4-B556-2E45-ABB0-4E379B1CF9D7}"/>
              </a:ext>
            </a:extLst>
          </p:cNvPr>
          <p:cNvSpPr txBox="1"/>
          <p:nvPr userDrawn="1"/>
        </p:nvSpPr>
        <p:spPr>
          <a:xfrm>
            <a:off x="96842" y="6596064"/>
            <a:ext cx="659288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chemeClr val="bg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96547122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>
  <p:cSld name="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;p9">
            <a:extLst>
              <a:ext uri="{FF2B5EF4-FFF2-40B4-BE49-F238E27FC236}">
                <a16:creationId xmlns:a16="http://schemas.microsoft.com/office/drawing/2014/main" id="{25688352-F859-2247-A0A6-51D9A723326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3"/>
          <p:cNvSpPr/>
          <p:nvPr/>
        </p:nvSpPr>
        <p:spPr>
          <a:xfrm>
            <a:off x="1" y="1027120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2" tIns="45688" rIns="91402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22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6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22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3" y="140611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91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22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22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486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080581-DCE8-0841-B01F-56579D41E04C}"/>
              </a:ext>
            </a:extLst>
          </p:cNvPr>
          <p:cNvSpPr/>
          <p:nvPr userDrawn="1"/>
        </p:nvSpPr>
        <p:spPr>
          <a:xfrm>
            <a:off x="1849438" y="6578601"/>
            <a:ext cx="10339387" cy="284163"/>
          </a:xfrm>
          <a:prstGeom prst="rect">
            <a:avLst/>
          </a:prstGeom>
          <a:solidFill>
            <a:srgbClr val="0054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6DCC1-1CF4-5145-9FCA-342FA5A92883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967184" cy="284163"/>
          </a:xfrm>
          <a:prstGeom prst="rect">
            <a:avLst/>
          </a:prstGeom>
          <a:solidFill>
            <a:srgbClr val="54C1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7832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" y="1027120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2" tIns="45688" rIns="91402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9895" y="214315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800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</p:spTree>
    <p:extLst>
      <p:ext uri="{BB962C8B-B14F-4D97-AF65-F5344CB8AC3E}">
        <p14:creationId xmlns:p14="http://schemas.microsoft.com/office/powerpoint/2010/main" val="2397961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/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8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/>
            </a:lvl1pPr>
            <a:lvl2pPr>
              <a:buSzPct val="80000"/>
              <a:buFont typeface="Courier New" pitchFamily="49" charset="0"/>
              <a:buChar char="o"/>
              <a:defRPr sz="2199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8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DBE6F7-FEE8-C543-9CD5-6C6EA8EA1507}"/>
              </a:ext>
            </a:extLst>
          </p:cNvPr>
          <p:cNvSpPr/>
          <p:nvPr userDrawn="1"/>
        </p:nvSpPr>
        <p:spPr bwMode="auto">
          <a:xfrm flipH="1" flipV="1">
            <a:off x="1" y="787405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18680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CF0263-5DD6-634E-82E1-DE4CFACC0838}"/>
              </a:ext>
            </a:extLst>
          </p:cNvPr>
          <p:cNvSpPr/>
          <p:nvPr userDrawn="1"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C39C0-1BBE-8F46-BAF2-FEC6DAFBCE24}"/>
              </a:ext>
            </a:extLst>
          </p:cNvPr>
          <p:cNvSpPr>
            <a:spLocks/>
          </p:cNvSpPr>
          <p:nvPr userDrawn="1"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35A6CB-9412-B845-A43B-93A0C14057D4}"/>
              </a:ext>
            </a:extLst>
          </p:cNvPr>
          <p:cNvSpPr txBox="1">
            <a:spLocks/>
          </p:cNvSpPr>
          <p:nvPr userDrawn="1"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4AECC-F685-674B-8903-B8B9BB03C65D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50531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  <p:sldLayoutId id="21474838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1F393F-BB55-482A-952A-8399065F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0C0A1-E4C5-4050-ABF2-4E6CDD16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25884-7D92-4A4F-9E26-F91CC3B59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BFF42-D523-48EA-920E-DEDF3E6F9B79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C9FB8-2B4B-4640-B157-C6590DE98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C055B-B9C0-4731-8508-6040C7BA8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B45F5-61E4-4757-8750-E1B37D96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1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2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2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6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2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60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42127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  <p:sldLayoutId id="2147483888" r:id="rId24"/>
    <p:sldLayoutId id="2147483889" r:id="rId25"/>
    <p:sldLayoutId id="2147483890" r:id="rId26"/>
  </p:sldLayoutIdLst>
  <p:hf hdr="0" ftr="0" dt="0"/>
  <p:txStyles>
    <p:titleStyle>
      <a:lvl1pPr algn="l" defTabSz="457063" rtl="0" eaLnBrk="1" fontAlgn="base" hangingPunct="1">
        <a:spcBef>
          <a:spcPct val="0"/>
        </a:spcBef>
        <a:spcAft>
          <a:spcPct val="0"/>
        </a:spcAft>
        <a:defRPr lang="en-US" sz="3299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063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126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189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251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797" indent="-342797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99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727" indent="-285664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99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2657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99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599720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99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6783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3846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2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2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6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2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864F29-34B0-F747-8728-00599CEBC069}"/>
              </a:ext>
            </a:extLst>
          </p:cNvPr>
          <p:cNvSpPr/>
          <p:nvPr/>
        </p:nvSpPr>
        <p:spPr>
          <a:xfrm>
            <a:off x="3048001" y="2967335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99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4540C-8AD1-3D44-92CB-97289FDD89C0}"/>
              </a:ext>
            </a:extLst>
          </p:cNvPr>
          <p:cNvSpPr txBox="1"/>
          <p:nvPr/>
        </p:nvSpPr>
        <p:spPr>
          <a:xfrm>
            <a:off x="63660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43973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 ftr="0" dt="0"/>
  <p:txStyles>
    <p:titleStyle>
      <a:lvl1pPr algn="l" defTabSz="457063" rtl="0" eaLnBrk="1" fontAlgn="base" hangingPunct="1">
        <a:spcBef>
          <a:spcPct val="0"/>
        </a:spcBef>
        <a:spcAft>
          <a:spcPct val="0"/>
        </a:spcAft>
        <a:defRPr lang="en-US" sz="3299" b="1" kern="1200" dirty="0">
          <a:solidFill>
            <a:srgbClr val="022644"/>
          </a:solidFill>
          <a:latin typeface="+mj-lt"/>
          <a:ea typeface="ヒラギノ角ゴ Pro W3" charset="0"/>
          <a:cs typeface="Arial"/>
        </a:defRPr>
      </a:lvl1pPr>
      <a:lvl2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063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126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189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251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797" indent="-342797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99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727" indent="-285664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99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2657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99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599720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99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6783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3846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2476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46" r:id="rId2"/>
    <p:sldLayoutId id="2147483740" r:id="rId3"/>
    <p:sldLayoutId id="2147483705" r:id="rId4"/>
    <p:sldLayoutId id="2147483741" r:id="rId5"/>
    <p:sldLayoutId id="2147483727" r:id="rId6"/>
    <p:sldLayoutId id="2147483737" r:id="rId7"/>
    <p:sldLayoutId id="2147483742" r:id="rId8"/>
    <p:sldLayoutId id="2147483731" r:id="rId9"/>
    <p:sldLayoutId id="2147483743" r:id="rId10"/>
    <p:sldLayoutId id="2147483734" r:id="rId11"/>
    <p:sldLayoutId id="2147483697" r:id="rId12"/>
    <p:sldLayoutId id="2147483744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45" r:id="rId19"/>
    <p:sldLayoutId id="2147483703" r:id="rId20"/>
    <p:sldLayoutId id="2147483748" r:id="rId21"/>
    <p:sldLayoutId id="2147483751" r:id="rId22"/>
    <p:sldLayoutId id="2147483753" r:id="rId23"/>
    <p:sldLayoutId id="2147483756" r:id="rId24"/>
    <p:sldLayoutId id="2147483798" r:id="rId25"/>
    <p:sldLayoutId id="2147483850" r:id="rId26"/>
    <p:sldLayoutId id="2147483892" r:id="rId27"/>
    <p:sldLayoutId id="2147483894" r:id="rId2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864F29-34B0-F747-8728-00599CEBC069}"/>
              </a:ext>
            </a:extLst>
          </p:cNvPr>
          <p:cNvSpPr/>
          <p:nvPr userDrawn="1"/>
        </p:nvSpPr>
        <p:spPr>
          <a:xfrm>
            <a:off x="3048000" y="2967335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4540C-8AD1-3D44-92CB-97289FDD89C0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42679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6" r:id="rId3"/>
    <p:sldLayoutId id="2147483738" r:id="rId4"/>
    <p:sldLayoutId id="2147483732" r:id="rId5"/>
    <p:sldLayoutId id="2147483736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96" r:id="rId1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2264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C4D0A-1FB4-954D-9780-AA663E7D54B3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7278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39" r:id="rId3"/>
    <p:sldLayoutId id="2147483709" r:id="rId4"/>
    <p:sldLayoutId id="2147483735" r:id="rId5"/>
    <p:sldLayoutId id="2147483733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82" r:id="rId13"/>
    <p:sldLayoutId id="2147483799" r:id="rId1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678E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381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0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8F253-41D2-1448-BE93-3E22636F7B4C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6" r:id="rId2"/>
    <p:sldLayoutId id="2147483687" r:id="rId3"/>
    <p:sldLayoutId id="2147483688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>
            <a:extLst>
              <a:ext uri="{FF2B5EF4-FFF2-40B4-BE49-F238E27FC236}">
                <a16:creationId xmlns:a16="http://schemas.microsoft.com/office/drawing/2014/main" id="{242E2C71-9C3E-4F31-9741-31A7E2DD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D2A6A-F204-4BE2-AEA3-7062FDDEC442}"/>
              </a:ext>
            </a:extLst>
          </p:cNvPr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AB82A1-8F86-4D61-BCE9-89FAE1D89F81}"/>
              </a:ext>
            </a:extLst>
          </p:cNvPr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530FF5-BA07-4AB9-BEAA-0AFAB5747F8C}"/>
              </a:ext>
            </a:extLst>
          </p:cNvPr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563CBE53-7122-4983-B97B-D554255C289D}" type="slidenum">
              <a:rPr lang="en-US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19A38-E823-472D-BC2B-E01C4F3D8436}"/>
              </a:ext>
            </a:extLst>
          </p:cNvPr>
          <p:cNvSpPr txBox="1"/>
          <p:nvPr/>
        </p:nvSpPr>
        <p:spPr>
          <a:xfrm>
            <a:off x="96838" y="6596063"/>
            <a:ext cx="65928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125561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777" r:id="rId8"/>
    <p:sldLayoutId id="2147483778" r:id="rId9"/>
    <p:sldLayoutId id="2147483780" r:id="rId10"/>
    <p:sldLayoutId id="2147483781" r:id="rId11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>
            <a:extLst>
              <a:ext uri="{FF2B5EF4-FFF2-40B4-BE49-F238E27FC236}">
                <a16:creationId xmlns:a16="http://schemas.microsoft.com/office/drawing/2014/main" id="{242E2C71-9C3E-4F31-9741-31A7E2DD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D2A6A-F204-4BE2-AEA3-7062FDDEC442}"/>
              </a:ext>
            </a:extLst>
          </p:cNvPr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AB82A1-8F86-4D61-BCE9-89FAE1D89F81}"/>
              </a:ext>
            </a:extLst>
          </p:cNvPr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530FF5-BA07-4AB9-BEAA-0AFAB5747F8C}"/>
              </a:ext>
            </a:extLst>
          </p:cNvPr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563CBE53-7122-4983-B97B-D554255C289D}" type="slidenum">
              <a:rPr lang="en-US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19A38-E823-472D-BC2B-E01C4F3D8436}"/>
              </a:ext>
            </a:extLst>
          </p:cNvPr>
          <p:cNvSpPr txBox="1"/>
          <p:nvPr/>
        </p:nvSpPr>
        <p:spPr>
          <a:xfrm>
            <a:off x="96838" y="6596063"/>
            <a:ext cx="65928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21878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5E8DF253-BF5F-BA4C-B235-797D03DE5F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81017" y="-381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AC2CA4-7651-2044-ACCB-EBF7A2B3E1B6}"/>
              </a:ext>
            </a:extLst>
          </p:cNvPr>
          <p:cNvSpPr txBox="1">
            <a:spLocks/>
          </p:cNvSpPr>
          <p:nvPr/>
        </p:nvSpPr>
        <p:spPr>
          <a:xfrm>
            <a:off x="11585579" y="6605591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fld id="{0FE3B4F2-EB53-C14A-A6D0-38BAE77715EC}" type="slidenum">
              <a:rPr lang="en-US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32" name="Text Placeholder 8">
            <a:extLst>
              <a:ext uri="{FF2B5EF4-FFF2-40B4-BE49-F238E27FC236}">
                <a16:creationId xmlns:a16="http://schemas.microsoft.com/office/drawing/2014/main" id="{195647C4-503B-574E-8EB3-FAFB4496D9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81016" y="1047753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69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</p:sldLayoutIdLst>
  <p:hf hdr="0" ftr="0" dt="0"/>
  <p:txStyles>
    <p:titleStyle>
      <a:lvl1pPr algn="l" defTabSz="457064" rtl="0" eaLnBrk="1" fontAlgn="base" hangingPunct="1">
        <a:spcBef>
          <a:spcPct val="0"/>
        </a:spcBef>
        <a:spcAft>
          <a:spcPct val="0"/>
        </a:spcAft>
        <a:defRPr lang="en-US" sz="3299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064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126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189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252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797" indent="-342797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99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728" indent="-285666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9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2657" indent="-228532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99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599720" indent="-228532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6784" indent="-228532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3846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2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4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4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299085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www.herox.com/indeep/resource/1322" TargetMode="External"/><Relationship Id="rId7" Type="http://schemas.openxmlformats.org/officeDocument/2006/relationships/hyperlink" Target="https://americanmadechallenges.org/challenges/indeep/docs/InDEEP-Prize-Rules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herox.com/indeep/resources" TargetMode="External"/><Relationship Id="rId5" Type="http://schemas.openxmlformats.org/officeDocument/2006/relationships/hyperlink" Target="https://www.herox.com/indeep/resource/1328" TargetMode="External"/><Relationship Id="rId10" Type="http://schemas.openxmlformats.org/officeDocument/2006/relationships/image" Target="../media/image66.png"/><Relationship Id="rId4" Type="http://schemas.openxmlformats.org/officeDocument/2006/relationships/hyperlink" Target="https://www.herox.com/indeep/resource/1323" TargetMode="External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hyperlink" Target="https://www.herox.com/InDEEP" TargetMode="External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madechallenges.org/challenges/indeep/docs/InDEEP-Prize-Rules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0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energy.sandia.gov/programs/renewable-energy/water-power/" TargetMode="External"/><Relationship Id="rId13" Type="http://schemas.openxmlformats.org/officeDocument/2006/relationships/hyperlink" Target="https://arpa-e.energy.gov/" TargetMode="External"/><Relationship Id="rId18" Type="http://schemas.openxmlformats.org/officeDocument/2006/relationships/image" Target="../media/image113.png"/><Relationship Id="rId3" Type="http://schemas.openxmlformats.org/officeDocument/2006/relationships/image" Target="../media/image110.jpeg"/><Relationship Id="rId7" Type="http://schemas.openxmlformats.org/officeDocument/2006/relationships/hyperlink" Target="https://www.pnnl.gov/marine-energy" TargetMode="External"/><Relationship Id="rId12" Type="http://schemas.openxmlformats.org/officeDocument/2006/relationships/hyperlink" Target="https://www.energy.gov/eere/amo/advanced-manufacturing-office-family" TargetMode="External"/><Relationship Id="rId17" Type="http://schemas.openxmlformats.org/officeDocument/2006/relationships/image" Target="../media/image112.sv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rel.gov/water/marine-energy.html" TargetMode="External"/><Relationship Id="rId11" Type="http://schemas.openxmlformats.org/officeDocument/2006/relationships/hyperlink" Target="https://umerc-us.org/" TargetMode="External"/><Relationship Id="rId5" Type="http://schemas.openxmlformats.org/officeDocument/2006/relationships/hyperlink" Target="https://science.osti.gov/sbir/Funding-Opportunities" TargetMode="External"/><Relationship Id="rId15" Type="http://schemas.openxmlformats.org/officeDocument/2006/relationships/hyperlink" Target="https://www.energy.gov/eere/technology-to-market/home" TargetMode="External"/><Relationship Id="rId10" Type="http://schemas.openxmlformats.org/officeDocument/2006/relationships/hyperlink" Target="https://www.energy.gov/technologytransitions/energy-i-corps" TargetMode="External"/><Relationship Id="rId19" Type="http://schemas.openxmlformats.org/officeDocument/2006/relationships/image" Target="../media/image114.svg"/><Relationship Id="rId4" Type="http://schemas.openxmlformats.org/officeDocument/2006/relationships/hyperlink" Target="https://eere-exchange.energy.gov/" TargetMode="External"/><Relationship Id="rId9" Type="http://schemas.openxmlformats.org/officeDocument/2006/relationships/hyperlink" Target="https://teamer-us.org/" TargetMode="External"/><Relationship Id="rId14" Type="http://schemas.openxmlformats.org/officeDocument/2006/relationships/hyperlink" Target="https://www.energy.gov/office-clean-energy-demonstratio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mericanmadechallenges.org/challenges/indeep/docs/InDEEP-Prize-Rules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BB75E6-1633-4C2B-B249-8D7BA931355C}"/>
              </a:ext>
            </a:extLst>
          </p:cNvPr>
          <p:cNvSpPr txBox="1"/>
          <p:nvPr/>
        </p:nvSpPr>
        <p:spPr>
          <a:xfrm>
            <a:off x="466252" y="5124002"/>
            <a:ext cx="1008103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Franklin Gothic Medium"/>
              </a:rPr>
              <a:t>Innovating Distributed Embedded Energy Prize (</a:t>
            </a:r>
            <a:r>
              <a:rPr lang="en-US" sz="3200" err="1">
                <a:solidFill>
                  <a:schemeClr val="bg1"/>
                </a:solidFill>
                <a:latin typeface="Franklin Gothic Medium"/>
              </a:rPr>
              <a:t>InDEEP</a:t>
            </a:r>
            <a:r>
              <a:rPr lang="en-US" sz="3200">
                <a:solidFill>
                  <a:schemeClr val="bg1"/>
                </a:solidFill>
                <a:latin typeface="Franklin Gothic Medium"/>
              </a:rPr>
              <a:t>)</a:t>
            </a:r>
          </a:p>
          <a:p>
            <a:r>
              <a:rPr lang="en-US" sz="3200">
                <a:solidFill>
                  <a:schemeClr val="bg1"/>
                </a:solidFill>
                <a:latin typeface="Franklin Gothic Medium"/>
              </a:rPr>
              <a:t>Phase II Kickoff Webinar</a:t>
            </a:r>
          </a:p>
          <a:p>
            <a:r>
              <a:rPr lang="en-US" sz="2000">
                <a:solidFill>
                  <a:schemeClr val="bg1"/>
                </a:solidFill>
                <a:latin typeface="Franklin Gothic Medium"/>
              </a:rPr>
              <a:t>November 14, 2023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2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1E41-4EE5-8BC9-48CD-FB81A570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Questions You May Have About InDEEP:</a:t>
            </a:r>
          </a:p>
        </p:txBody>
      </p:sp>
      <p:graphicFrame>
        <p:nvGraphicFramePr>
          <p:cNvPr id="4" name="Diagram 5">
            <a:extLst>
              <a:ext uri="{FF2B5EF4-FFF2-40B4-BE49-F238E27FC236}">
                <a16:creationId xmlns:a16="http://schemas.microsoft.com/office/drawing/2014/main" id="{EC8D49DE-FCE2-8DAC-0952-2A088E91BB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9223026"/>
              </p:ext>
            </p:extLst>
          </p:nvPr>
        </p:nvGraphicFramePr>
        <p:xfrm>
          <a:off x="390381" y="955651"/>
          <a:ext cx="11395162" cy="5501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501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21E3-7788-E331-46C5-A9A02EF7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Competitor Support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8C495-CD4C-2D28-11E8-B8E71FC034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809" y="1325431"/>
            <a:ext cx="9185009" cy="5332486"/>
          </a:xfrm>
        </p:spPr>
        <p:txBody>
          <a:bodyPr/>
          <a:lstStyle/>
          <a:p>
            <a:r>
              <a:rPr lang="en-US" sz="2400"/>
              <a:t>Training Sessions: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December 2023</a:t>
            </a:r>
            <a:r>
              <a:rPr lang="en-US" sz="2000">
                <a:effectLst/>
                <a:cs typeface="Calibri"/>
              </a:rPr>
              <a:t>: Wave energy</a:t>
            </a:r>
            <a:r>
              <a:rPr lang="en-US" sz="2000">
                <a:cs typeface="Calibri"/>
              </a:rPr>
              <a:t> 2.0 (</a:t>
            </a:r>
            <a:r>
              <a:rPr lang="en-US" sz="2000">
                <a:cs typeface="Calibri"/>
                <a:hlinkClick r:id="rId3"/>
              </a:rPr>
              <a:t>1.0 recording available</a:t>
            </a:r>
            <a:r>
              <a:rPr lang="en-US" sz="2000">
                <a:cs typeface="Calibri"/>
              </a:rPr>
              <a:t>)</a:t>
            </a:r>
            <a:endParaRPr lang="en-US" sz="2000">
              <a:effectLst/>
              <a:cs typeface="Calibri"/>
            </a:endParaRP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December 2023</a:t>
            </a:r>
            <a:r>
              <a:rPr lang="en-US" sz="2000">
                <a:effectLst/>
                <a:cs typeface="Calibri"/>
              </a:rPr>
              <a:t>: DEEC-Tec</a:t>
            </a:r>
            <a:r>
              <a:rPr lang="en-US" sz="2000">
                <a:cs typeface="Calibri"/>
              </a:rPr>
              <a:t> 2.0 (</a:t>
            </a:r>
            <a:r>
              <a:rPr lang="en-US" sz="2000">
                <a:cs typeface="Calibri"/>
                <a:hlinkClick r:id="rId4"/>
              </a:rPr>
              <a:t>1.0 recording available</a:t>
            </a:r>
            <a:r>
              <a:rPr lang="en-US" sz="2000">
                <a:cs typeface="Calibri"/>
              </a:rPr>
              <a:t>)</a:t>
            </a:r>
            <a:endParaRPr lang="en-US" sz="2000">
              <a:effectLst/>
              <a:cs typeface="Calibri"/>
            </a:endParaRP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January 2024</a:t>
            </a:r>
            <a:r>
              <a:rPr lang="en-US" sz="2000">
                <a:effectLst/>
                <a:cs typeface="Calibri"/>
              </a:rPr>
              <a:t>: Innovation methods</a:t>
            </a:r>
            <a:r>
              <a:rPr lang="en-US" sz="2000">
                <a:cs typeface="Calibri"/>
              </a:rPr>
              <a:t> 2.0 (</a:t>
            </a:r>
            <a:r>
              <a:rPr lang="en-US" sz="2000">
                <a:cs typeface="Calibri"/>
                <a:hlinkClick r:id="rId5"/>
              </a:rPr>
              <a:t>1.0 recording available</a:t>
            </a:r>
            <a:r>
              <a:rPr lang="en-US" sz="2000">
                <a:cs typeface="Calibri"/>
              </a:rPr>
              <a:t>)</a:t>
            </a:r>
            <a:endParaRPr lang="en-US" sz="2000">
              <a:effectLst/>
              <a:cs typeface="Calibri"/>
            </a:endParaRP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January 2024</a:t>
            </a:r>
            <a:r>
              <a:rPr lang="en-US" sz="2000">
                <a:effectLst/>
                <a:cs typeface="Calibri"/>
              </a:rPr>
              <a:t>: TPL </a:t>
            </a:r>
            <a:r>
              <a:rPr lang="en-US" sz="2000">
                <a:cs typeface="Calibri"/>
              </a:rPr>
              <a:t>Assessment Tricks and Tips</a:t>
            </a:r>
            <a:endParaRPr lang="en-US" sz="2000">
              <a:effectLst/>
              <a:cs typeface="Calibri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February 2024: Prize Team Demonstration Example</a:t>
            </a:r>
          </a:p>
          <a:p>
            <a:r>
              <a:rPr lang="en-US" sz="2400"/>
              <a:t>Patent Search (EFN)</a:t>
            </a:r>
          </a:p>
          <a:p>
            <a:r>
              <a:rPr lang="en-US" sz="2400"/>
              <a:t>Submission Feedback</a:t>
            </a:r>
          </a:p>
          <a:p>
            <a:r>
              <a:rPr lang="en-US" sz="2400"/>
              <a:t>Mentorship in Innovation Methods and TPL Assessment (Ramboll and Wave Venture)</a:t>
            </a:r>
          </a:p>
          <a:p>
            <a:r>
              <a:rPr lang="en-US" sz="2400">
                <a:hlinkClick r:id="rId6"/>
              </a:rPr>
              <a:t>Resources available on </a:t>
            </a:r>
            <a:r>
              <a:rPr lang="en-US" sz="2400" err="1">
                <a:hlinkClick r:id="rId6"/>
              </a:rPr>
              <a:t>HeroX</a:t>
            </a:r>
            <a:endParaRPr lang="en-US" sz="2400"/>
          </a:p>
          <a:p>
            <a:r>
              <a:rPr lang="en-US" sz="2400" i="1"/>
              <a:t>Additional resources linked in Appendix C of the </a:t>
            </a:r>
            <a:r>
              <a:rPr lang="en-US" sz="2400" i="1">
                <a:hlinkClick r:id="rId7"/>
              </a:rPr>
              <a:t>Rules Document </a:t>
            </a:r>
            <a:endParaRPr lang="en-US" sz="2400" i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96A3AA9-27DD-B18E-C3DE-88F5F1047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6560" y="3213815"/>
            <a:ext cx="2742940" cy="90657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3443C08-F772-ABFC-9593-481D59C33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560" y="2435184"/>
            <a:ext cx="2742940" cy="575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3571B-710A-1063-AE00-634D36871B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4883" y="1325431"/>
            <a:ext cx="3947133" cy="9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7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5E36-E25A-874B-B789-26EE3941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Polling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C94B1-DCEA-92D6-E3D5-4863AA111C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490" y="2598345"/>
            <a:ext cx="11233341" cy="381889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/>
              <a:t>Are you new to DEEC-Tecs?</a:t>
            </a:r>
          </a:p>
        </p:txBody>
      </p:sp>
    </p:spTree>
    <p:extLst>
      <p:ext uri="{BB962C8B-B14F-4D97-AF65-F5344CB8AC3E}">
        <p14:creationId xmlns:p14="http://schemas.microsoft.com/office/powerpoint/2010/main" val="232480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0DFF-8ABD-44E0-A851-49CDB64A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 and Design Spaces – Technology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C62BF-1E78-F18D-3616-0DD0E1C34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28" y="2831123"/>
            <a:ext cx="9980834" cy="324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27;p6">
            <a:extLst>
              <a:ext uri="{FF2B5EF4-FFF2-40B4-BE49-F238E27FC236}">
                <a16:creationId xmlns:a16="http://schemas.microsoft.com/office/drawing/2014/main" id="{B0F54265-5444-B019-E85C-8631D4FC7AB0}"/>
              </a:ext>
            </a:extLst>
          </p:cNvPr>
          <p:cNvSpPr txBox="1"/>
          <p:nvPr/>
        </p:nvSpPr>
        <p:spPr>
          <a:xfrm>
            <a:off x="662292" y="1310134"/>
            <a:ext cx="4875530" cy="1714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88" rIns="0" bIns="45688" anchor="t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Concentrated Energy Conversion</a:t>
            </a:r>
            <a:endParaRPr sz="220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Conventional Technology Approach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sym typeface="Libre Franklin"/>
              </a:rPr>
              <a:t>Extensively explored Solution Space</a:t>
            </a:r>
            <a:endParaRPr sz="2200">
              <a:latin typeface="+mn-lt"/>
            </a:endParaRPr>
          </a:p>
          <a:p>
            <a:pPr marL="383933" lvl="1" indent="-68558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</a:pPr>
            <a:endParaRPr sz="2399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Google Shape;227;p6">
            <a:extLst>
              <a:ext uri="{FF2B5EF4-FFF2-40B4-BE49-F238E27FC236}">
                <a16:creationId xmlns:a16="http://schemas.microsoft.com/office/drawing/2014/main" id="{7AC4144B-13BE-6651-FF62-E156F3B7F8E5}"/>
              </a:ext>
            </a:extLst>
          </p:cNvPr>
          <p:cNvSpPr txBox="1"/>
          <p:nvPr/>
        </p:nvSpPr>
        <p:spPr>
          <a:xfrm>
            <a:off x="6094412" y="1310134"/>
            <a:ext cx="4875530" cy="1714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88" rIns="0" bIns="45688" anchor="t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Distributed Energy Conversion</a:t>
            </a:r>
            <a:endParaRPr sz="220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Innovative Technology Approach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sym typeface="Libre Franklin"/>
              </a:rPr>
              <a:t>Underexplored Solution Space</a:t>
            </a:r>
            <a:endParaRPr sz="2200">
              <a:latin typeface="+mn-lt"/>
            </a:endParaRPr>
          </a:p>
          <a:p>
            <a:pPr marL="383933" lvl="1" indent="-68558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</a:pPr>
            <a:endParaRPr sz="2399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527867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0DFF-8ABD-44E0-A851-49CDB64A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the Stage: Example of Design Paradigm Shift </a:t>
            </a:r>
          </a:p>
        </p:txBody>
      </p:sp>
      <p:sp>
        <p:nvSpPr>
          <p:cNvPr id="5" name="Google Shape;227;p6">
            <a:extLst>
              <a:ext uri="{FF2B5EF4-FFF2-40B4-BE49-F238E27FC236}">
                <a16:creationId xmlns:a16="http://schemas.microsoft.com/office/drawing/2014/main" id="{7F622EEA-FF8B-4444-A681-120E570AA5AF}"/>
              </a:ext>
            </a:extLst>
          </p:cNvPr>
          <p:cNvSpPr txBox="1"/>
          <p:nvPr/>
        </p:nvSpPr>
        <p:spPr>
          <a:xfrm>
            <a:off x="6650562" y="1310134"/>
            <a:ext cx="5078376" cy="402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88" rIns="0" bIns="45688" anchor="t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Distributed Energy Conversion</a:t>
            </a:r>
            <a:endParaRPr sz="220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Example: Photovoltaic solar power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Energy field interception with local conversion to high aggregation of electricity</a:t>
            </a:r>
            <a:endParaRPr lang="en-US" sz="220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sz="2200">
              <a:latin typeface="+mn-lt"/>
            </a:endParaRPr>
          </a:p>
        </p:txBody>
      </p:sp>
      <p:pic>
        <p:nvPicPr>
          <p:cNvPr id="6" name="Google Shape;228;p6">
            <a:extLst>
              <a:ext uri="{FF2B5EF4-FFF2-40B4-BE49-F238E27FC236}">
                <a16:creationId xmlns:a16="http://schemas.microsoft.com/office/drawing/2014/main" id="{C4914C91-4ED2-40BA-8FF5-27CCCD51EF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734" y="3393793"/>
            <a:ext cx="4875530" cy="29234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27;p6">
            <a:extLst>
              <a:ext uri="{FF2B5EF4-FFF2-40B4-BE49-F238E27FC236}">
                <a16:creationId xmlns:a16="http://schemas.microsoft.com/office/drawing/2014/main" id="{7C70CD9E-9862-4D08-B8AE-968CEC8F99DE}"/>
              </a:ext>
            </a:extLst>
          </p:cNvPr>
          <p:cNvSpPr txBox="1"/>
          <p:nvPr/>
        </p:nvSpPr>
        <p:spPr>
          <a:xfrm>
            <a:off x="662292" y="1310134"/>
            <a:ext cx="4875530" cy="402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88" rIns="0" bIns="45688" anchor="t" anchorCtr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Concentrated Energy Conversion</a:t>
            </a:r>
            <a:endParaRPr sz="220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Example: Thermal solar power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3F3F3F"/>
                </a:solidFill>
                <a:latin typeface="+mn-lt"/>
                <a:ea typeface="Libre Franklin"/>
                <a:cs typeface="Libre Franklin"/>
                <a:sym typeface="Libre Franklin"/>
              </a:rPr>
              <a:t>Energy field interception with direction to focus point for multi-stage &amp; high load power conversion to electricity    </a:t>
            </a:r>
            <a:endParaRPr sz="2200">
              <a:latin typeface="+mn-lt"/>
            </a:endParaRPr>
          </a:p>
          <a:p>
            <a:pPr marL="383933" lvl="1" indent="-68558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</a:pPr>
            <a:endParaRPr sz="2399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05D43D-53C5-4F39-9D61-02E2321A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20" y="3393793"/>
            <a:ext cx="4358191" cy="25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29;p6">
            <a:extLst>
              <a:ext uri="{FF2B5EF4-FFF2-40B4-BE49-F238E27FC236}">
                <a16:creationId xmlns:a16="http://schemas.microsoft.com/office/drawing/2014/main" id="{E2307014-F0E0-4E6A-A6DB-D542A26301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1214" y="4740676"/>
            <a:ext cx="4576870" cy="1609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54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4D2A-FB8E-48C2-B9A7-15F30DD9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2"/>
            <a:ext cx="12188824" cy="844385"/>
          </a:xfrm>
        </p:spPr>
        <p:txBody>
          <a:bodyPr/>
          <a:lstStyle/>
          <a:p>
            <a:pPr algn="ctr"/>
            <a:r>
              <a:rPr lang="en-US" sz="2400"/>
              <a:t>Distributed Embedded Energy Converter Technologies</a:t>
            </a:r>
            <a:br>
              <a:rPr lang="en-US" sz="2400"/>
            </a:br>
            <a:r>
              <a:rPr lang="en-US"/>
              <a:t>DEEC - Tec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0F3374-1C4D-C4C7-8F36-9AF839EB5E9B}"/>
              </a:ext>
            </a:extLst>
          </p:cNvPr>
          <p:cNvGrpSpPr/>
          <p:nvPr/>
        </p:nvGrpSpPr>
        <p:grpSpPr>
          <a:xfrm>
            <a:off x="124965" y="4403116"/>
            <a:ext cx="6588634" cy="2162130"/>
            <a:chOff x="131720" y="4617801"/>
            <a:chExt cx="6588634" cy="216213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D790A7B-9E78-476A-9823-1CF548C59DB6}"/>
                </a:ext>
              </a:extLst>
            </p:cNvPr>
            <p:cNvSpPr/>
            <p:nvPr/>
          </p:nvSpPr>
          <p:spPr>
            <a:xfrm>
              <a:off x="131720" y="4685622"/>
              <a:ext cx="6455462" cy="355539"/>
            </a:xfrm>
            <a:prstGeom prst="roundRect">
              <a:avLst/>
            </a:prstGeom>
            <a:solidFill>
              <a:srgbClr val="7FCE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87ED31-CD7B-470A-8EB2-FB1B31EB24A3}"/>
                </a:ext>
              </a:extLst>
            </p:cNvPr>
            <p:cNvSpPr txBox="1"/>
            <p:nvPr/>
          </p:nvSpPr>
          <p:spPr>
            <a:xfrm>
              <a:off x="131720" y="4617801"/>
              <a:ext cx="6588634" cy="216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Distributed Embedded Energy Converter (DEEC)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Small energy transducer with ability to interconnect with others; often has </a:t>
              </a:r>
              <a:r>
                <a:rPr lang="en-US" i="1"/>
                <a:t>characteristic lengths of centimeters rather than tens of meters.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/>
                <a:t>Could leverage any number of physical phenomena for energy conversion; e.g., variable capacitance, Faraday’s Law of Induction, piezoelectric effect, hydraulics, pneumatics.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D489F7-9982-2F4F-AEB8-CA66C3660DC0}"/>
              </a:ext>
            </a:extLst>
          </p:cNvPr>
          <p:cNvGrpSpPr/>
          <p:nvPr/>
        </p:nvGrpSpPr>
        <p:grpSpPr>
          <a:xfrm>
            <a:off x="124965" y="2770536"/>
            <a:ext cx="6588634" cy="1608133"/>
            <a:chOff x="102469" y="3001071"/>
            <a:chExt cx="6588634" cy="160813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969727A-E069-151A-9D72-345CF968923A}"/>
                </a:ext>
              </a:extLst>
            </p:cNvPr>
            <p:cNvSpPr/>
            <p:nvPr/>
          </p:nvSpPr>
          <p:spPr>
            <a:xfrm>
              <a:off x="131721" y="3043921"/>
              <a:ext cx="3284580" cy="346980"/>
            </a:xfrm>
            <a:prstGeom prst="roundRect">
              <a:avLst/>
            </a:prstGeom>
            <a:solidFill>
              <a:srgbClr val="84E7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2CF1F5-D1B0-0900-F1EF-E643AFDCF8D2}"/>
                </a:ext>
              </a:extLst>
            </p:cNvPr>
            <p:cNvSpPr txBox="1"/>
            <p:nvPr/>
          </p:nvSpPr>
          <p:spPr>
            <a:xfrm>
              <a:off x="102469" y="3001071"/>
              <a:ext cx="6588634" cy="16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DEEC-Tec Metamaterials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Structural frameworks that are made from the interconnections and combining of many DEECs.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/>
                <a:t>Frameworks making up the metamaterials could be made of different configurations of DEECs; latices, weaves, layers, etc.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ACB79A-EC05-0F6B-8F99-CCE77518967F}"/>
              </a:ext>
            </a:extLst>
          </p:cNvPr>
          <p:cNvGrpSpPr/>
          <p:nvPr/>
        </p:nvGrpSpPr>
        <p:grpSpPr>
          <a:xfrm>
            <a:off x="124965" y="860959"/>
            <a:ext cx="6588634" cy="1885131"/>
            <a:chOff x="124965" y="1708963"/>
            <a:chExt cx="6588634" cy="18851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83E29FE-6E0B-B30C-B220-A3427CC10EBB}"/>
                </a:ext>
              </a:extLst>
            </p:cNvPr>
            <p:cNvSpPr/>
            <p:nvPr/>
          </p:nvSpPr>
          <p:spPr>
            <a:xfrm>
              <a:off x="161304" y="1758138"/>
              <a:ext cx="6504030" cy="355539"/>
            </a:xfrm>
            <a:prstGeom prst="roundRect">
              <a:avLst/>
            </a:prstGeom>
            <a:solidFill>
              <a:srgbClr val="7FD7A7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3DBFD8-73AA-4E6F-55C4-FA164ABF779C}"/>
                </a:ext>
              </a:extLst>
            </p:cNvPr>
            <p:cNvSpPr txBox="1"/>
            <p:nvPr/>
          </p:nvSpPr>
          <p:spPr>
            <a:xfrm>
              <a:off x="124965" y="1708963"/>
              <a:ext cx="6588634" cy="188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WECs are made from DEEC-Tec Metamaterials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WECs are constructed and fabricated through the assemblage of one or several DEEC-Tec metamaterials types.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/>
                <a:t>Has multiple degrees of freedom enabling an inherent compliant interaction with the various frequencies of ocean waves.</a:t>
              </a:r>
            </a:p>
          </p:txBody>
        </p:sp>
      </p:grpSp>
      <p:sp>
        <p:nvSpPr>
          <p:cNvPr id="14" name="Arrow: Up 13">
            <a:extLst>
              <a:ext uri="{FF2B5EF4-FFF2-40B4-BE49-F238E27FC236}">
                <a16:creationId xmlns:a16="http://schemas.microsoft.com/office/drawing/2014/main" id="{87C7E896-78C4-9AEB-5A06-58AFF0E04CD3}"/>
              </a:ext>
            </a:extLst>
          </p:cNvPr>
          <p:cNvSpPr/>
          <p:nvPr/>
        </p:nvSpPr>
        <p:spPr>
          <a:xfrm>
            <a:off x="6956944" y="1638677"/>
            <a:ext cx="1131684" cy="4137434"/>
          </a:xfrm>
          <a:prstGeom prst="upArrow">
            <a:avLst/>
          </a:prstGeom>
          <a:gradFill flip="none" rotWithShape="1"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49242E6A-A09D-6658-6F1F-54B3538E0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837" y="2844590"/>
            <a:ext cx="3565664" cy="172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atin typeface="Franklin Gothic"/>
                <a:ea typeface="Calibri" panose="020F0502020204030204" pitchFamily="34" charset="0"/>
                <a:cs typeface="Calibri" panose="020F0502020204030204" pitchFamily="34" charset="0"/>
              </a:rPr>
              <a:t>“DEEC-Tec Hierarchy Levels” </a:t>
            </a:r>
            <a:r>
              <a:rPr lang="en-US" sz="2000">
                <a:latin typeface="Franklin Gothic"/>
                <a:ea typeface="Calibri" panose="020F0502020204030204" pitchFamily="34" charset="0"/>
                <a:cs typeface="Calibri" panose="020F0502020204030204" pitchFamily="34" charset="0"/>
              </a:rPr>
              <a:t>build upon each other to, ultimately, create an ocean wave energy converter (a WEC)</a:t>
            </a:r>
            <a:endParaRPr lang="en-US" sz="2000">
              <a:effectLst/>
              <a:latin typeface="Franklin Gothic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28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8843B9-F32A-8170-67D4-2DF5F198ADDE}"/>
              </a:ext>
            </a:extLst>
          </p:cNvPr>
          <p:cNvSpPr/>
          <p:nvPr/>
        </p:nvSpPr>
        <p:spPr>
          <a:xfrm>
            <a:off x="56561" y="2742405"/>
            <a:ext cx="6588634" cy="3796939"/>
          </a:xfrm>
          <a:prstGeom prst="roundRect">
            <a:avLst>
              <a:gd name="adj" fmla="val 5356"/>
            </a:avLst>
          </a:prstGeom>
          <a:noFill/>
          <a:ln w="19050">
            <a:solidFill>
              <a:srgbClr val="ED37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FFF9E5-A1E1-41BF-E7CF-71BB8E761A7A}"/>
              </a:ext>
            </a:extLst>
          </p:cNvPr>
          <p:cNvGrpSpPr/>
          <p:nvPr/>
        </p:nvGrpSpPr>
        <p:grpSpPr>
          <a:xfrm>
            <a:off x="7296346" y="2566196"/>
            <a:ext cx="4609707" cy="1725608"/>
            <a:chOff x="7296346" y="2566196"/>
            <a:chExt cx="4609707" cy="1725608"/>
          </a:xfrm>
        </p:grpSpPr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764D83D5-16DE-877E-66F2-8B9781874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6346" y="2566196"/>
              <a:ext cx="4609707" cy="172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600"/>
                </a:spcAft>
              </a:pPr>
              <a:r>
                <a:rPr lang="en-US" sz="2000" b="1" u="sng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Prize, however, only gives focus to: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The innovating of individual DEECs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The innovating of corresponding </a:t>
              </a:r>
              <a:br>
                <a:rPr lang="en-US" sz="2000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000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DEEC-Tec Metamaterials</a:t>
              </a:r>
              <a:endParaRPr lang="en-US" sz="2000">
                <a:effectLst/>
                <a:latin typeface="Franklin Gothic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D61EFC1-06F0-3BC2-1722-0388D485D12C}"/>
                </a:ext>
              </a:extLst>
            </p:cNvPr>
            <p:cNvSpPr/>
            <p:nvPr/>
          </p:nvSpPr>
          <p:spPr>
            <a:xfrm>
              <a:off x="7296346" y="2742406"/>
              <a:ext cx="4061466" cy="1406082"/>
            </a:xfrm>
            <a:prstGeom prst="roundRect">
              <a:avLst>
                <a:gd name="adj" fmla="val 5356"/>
              </a:avLst>
            </a:prstGeom>
            <a:noFill/>
            <a:ln w="19050">
              <a:solidFill>
                <a:srgbClr val="ED37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A07AFE4-2F48-B574-C807-3F584B9DA40B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6713599" y="4291804"/>
            <a:ext cx="2887601" cy="1268563"/>
          </a:xfrm>
          <a:prstGeom prst="bentConnector2">
            <a:avLst/>
          </a:prstGeom>
          <a:ln w="41275">
            <a:solidFill>
              <a:srgbClr val="ED375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AA2FC-995A-6BFC-D495-0CC183FDC4D2}"/>
              </a:ext>
            </a:extLst>
          </p:cNvPr>
          <p:cNvGrpSpPr/>
          <p:nvPr/>
        </p:nvGrpSpPr>
        <p:grpSpPr>
          <a:xfrm>
            <a:off x="124965" y="4403116"/>
            <a:ext cx="6588634" cy="2162130"/>
            <a:chOff x="131720" y="4617801"/>
            <a:chExt cx="6588634" cy="216213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A483E68-5979-373C-A860-E0E7374E4743}"/>
                </a:ext>
              </a:extLst>
            </p:cNvPr>
            <p:cNvSpPr/>
            <p:nvPr/>
          </p:nvSpPr>
          <p:spPr>
            <a:xfrm>
              <a:off x="131720" y="4685622"/>
              <a:ext cx="6455462" cy="355539"/>
            </a:xfrm>
            <a:prstGeom prst="roundRect">
              <a:avLst/>
            </a:prstGeom>
            <a:solidFill>
              <a:srgbClr val="7FCE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797223-4F48-E9C5-BAF6-D82882DE31DE}"/>
                </a:ext>
              </a:extLst>
            </p:cNvPr>
            <p:cNvSpPr txBox="1"/>
            <p:nvPr/>
          </p:nvSpPr>
          <p:spPr>
            <a:xfrm>
              <a:off x="131720" y="4617801"/>
              <a:ext cx="6588634" cy="216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Distributed Embedded Energy Converter (DEEC)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Small energy transducer with ability to interconnect with others; often has </a:t>
              </a:r>
              <a:r>
                <a:rPr lang="en-US" i="1"/>
                <a:t>characteristic lengths of centimeters rather than tens of meters.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/>
                <a:t>Could leverage any number of physical phenomena for energy conversion; e.g., variable capacitance, Faraday’s Law of Induction, piezoelectric effect, hydraulics, pneumatics.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B33949-ECF6-C8E2-8E39-8A1D03626DF1}"/>
              </a:ext>
            </a:extLst>
          </p:cNvPr>
          <p:cNvGrpSpPr/>
          <p:nvPr/>
        </p:nvGrpSpPr>
        <p:grpSpPr>
          <a:xfrm>
            <a:off x="124965" y="2770536"/>
            <a:ext cx="6588634" cy="1608133"/>
            <a:chOff x="102469" y="3001071"/>
            <a:chExt cx="6588634" cy="16081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3886B19-7CA7-0653-3929-C60E538AD7CE}"/>
                </a:ext>
              </a:extLst>
            </p:cNvPr>
            <p:cNvSpPr/>
            <p:nvPr/>
          </p:nvSpPr>
          <p:spPr>
            <a:xfrm>
              <a:off x="131721" y="3043921"/>
              <a:ext cx="3284580" cy="346980"/>
            </a:xfrm>
            <a:prstGeom prst="roundRect">
              <a:avLst/>
            </a:prstGeom>
            <a:solidFill>
              <a:srgbClr val="84E7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91E5C3-6324-1886-ED0C-79C0D64CC059}"/>
                </a:ext>
              </a:extLst>
            </p:cNvPr>
            <p:cNvSpPr txBox="1"/>
            <p:nvPr/>
          </p:nvSpPr>
          <p:spPr>
            <a:xfrm>
              <a:off x="102469" y="3001071"/>
              <a:ext cx="6588634" cy="16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DEEC-Tec Metamaterials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Structural frameworks that are made from the interconnections and combining of many DEECs.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/>
                <a:t>Frameworks making up the metamaterials could be made of different configurations of DEECs; latices, weaves, layers, etc.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72A056-977B-892B-274C-606F1EA78EF1}"/>
              </a:ext>
            </a:extLst>
          </p:cNvPr>
          <p:cNvGrpSpPr/>
          <p:nvPr/>
        </p:nvGrpSpPr>
        <p:grpSpPr>
          <a:xfrm>
            <a:off x="124965" y="860959"/>
            <a:ext cx="6588634" cy="1885131"/>
            <a:chOff x="124965" y="1708963"/>
            <a:chExt cx="6588634" cy="18851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E5ED224-A7AF-13FC-AA4A-3C3D6969E819}"/>
                </a:ext>
              </a:extLst>
            </p:cNvPr>
            <p:cNvSpPr/>
            <p:nvPr/>
          </p:nvSpPr>
          <p:spPr>
            <a:xfrm>
              <a:off x="161304" y="1758138"/>
              <a:ext cx="6504030" cy="355539"/>
            </a:xfrm>
            <a:prstGeom prst="roundRect">
              <a:avLst/>
            </a:prstGeom>
            <a:solidFill>
              <a:srgbClr val="7FD7A7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F2A374-6D78-3B68-544C-F4BAABFB565D}"/>
                </a:ext>
              </a:extLst>
            </p:cNvPr>
            <p:cNvSpPr txBox="1"/>
            <p:nvPr/>
          </p:nvSpPr>
          <p:spPr>
            <a:xfrm>
              <a:off x="124965" y="1708963"/>
              <a:ext cx="6588634" cy="188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WECs are made from DEEC-Tec Metamaterials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WECs are constructed and fabricated through the assemblage of one or several DEEC-Tec metamaterials types.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/>
                <a:t>Has multiple degrees of freedom enabling an inherent compliant interaction with the various frequencies of ocean waves.</a:t>
              </a:r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D9F85081-5259-A9E7-0B65-79F42907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Distributed Embedded Energy Converter Technologies</a:t>
            </a:r>
            <a:br>
              <a:rPr lang="en-US" sz="3600"/>
            </a:br>
            <a:r>
              <a:rPr lang="en-US" sz="2000"/>
              <a:t>DEEC - Tec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12F6EF-266D-DF4F-A9E3-4E9619E75E49}"/>
              </a:ext>
            </a:extLst>
          </p:cNvPr>
          <p:cNvSpPr/>
          <p:nvPr/>
        </p:nvSpPr>
        <p:spPr>
          <a:xfrm>
            <a:off x="124965" y="860959"/>
            <a:ext cx="6588634" cy="182928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4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4D2A-FB8E-48C2-B9A7-15F30DD9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991174"/>
          </a:xfrm>
        </p:spPr>
        <p:txBody>
          <a:bodyPr/>
          <a:lstStyle/>
          <a:p>
            <a:pPr algn="ctr"/>
            <a:r>
              <a:rPr lang="en-US"/>
              <a:t>Distributed Embedded Energy Converter Technologies</a:t>
            </a:r>
            <a:br>
              <a:rPr lang="en-US"/>
            </a:br>
            <a:r>
              <a:rPr lang="en-US"/>
              <a:t>DEEC - Tec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66B794-13EF-4B2A-530A-4A03DE65CD17}"/>
              </a:ext>
            </a:extLst>
          </p:cNvPr>
          <p:cNvGrpSpPr/>
          <p:nvPr/>
        </p:nvGrpSpPr>
        <p:grpSpPr>
          <a:xfrm>
            <a:off x="6970283" y="1257983"/>
            <a:ext cx="5011406" cy="5048551"/>
            <a:chOff x="7045699" y="1173140"/>
            <a:chExt cx="5011406" cy="50485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E19386-CD74-A702-CFB7-960B5FBDFA3A}"/>
                </a:ext>
              </a:extLst>
            </p:cNvPr>
            <p:cNvSpPr/>
            <p:nvPr/>
          </p:nvSpPr>
          <p:spPr>
            <a:xfrm>
              <a:off x="7045699" y="1173140"/>
              <a:ext cx="5011406" cy="5048551"/>
            </a:xfrm>
            <a:prstGeom prst="roundRect">
              <a:avLst>
                <a:gd name="adj" fmla="val 3876"/>
              </a:avLst>
            </a:prstGeom>
            <a:solidFill>
              <a:srgbClr val="7FCE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AD1CC22-3A91-6DA7-EE3A-66A74778D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174" y="1306196"/>
              <a:ext cx="3476504" cy="14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9EA371-140C-651D-6A7D-E592E8C8C0F3}"/>
                </a:ext>
              </a:extLst>
            </p:cNvPr>
            <p:cNvSpPr txBox="1"/>
            <p:nvPr/>
          </p:nvSpPr>
          <p:spPr>
            <a:xfrm>
              <a:off x="7194871" y="2925196"/>
              <a:ext cx="475110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Pictorial representation of </a:t>
              </a:r>
              <a:r>
                <a:rPr lang="en-US" sz="2000" b="1"/>
                <a:t>an individual DEEC</a:t>
              </a:r>
              <a:r>
                <a:rPr lang="en-US" sz="2000"/>
                <a:t>. An energy transducer used to convert one or more form(s) of energy into another (via some form of physical law of energy transfer). An individual DEEC also serves as a structural mechanism for the joining and/or interconnection to other DEECs for the creation of DEEC-Tec metamaterials.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C9CAD3C-D169-0183-EA85-DBC3A1DC1EA5}"/>
              </a:ext>
            </a:extLst>
          </p:cNvPr>
          <p:cNvGrpSpPr/>
          <p:nvPr/>
        </p:nvGrpSpPr>
        <p:grpSpPr>
          <a:xfrm>
            <a:off x="124965" y="4403116"/>
            <a:ext cx="6588634" cy="2162130"/>
            <a:chOff x="131720" y="4617801"/>
            <a:chExt cx="6588634" cy="21621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63135DF-C941-D32B-969D-D84FC800F100}"/>
                </a:ext>
              </a:extLst>
            </p:cNvPr>
            <p:cNvSpPr/>
            <p:nvPr/>
          </p:nvSpPr>
          <p:spPr>
            <a:xfrm>
              <a:off x="131720" y="4685622"/>
              <a:ext cx="6455462" cy="355539"/>
            </a:xfrm>
            <a:prstGeom prst="roundRect">
              <a:avLst/>
            </a:prstGeom>
            <a:solidFill>
              <a:srgbClr val="7FCE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03EF06-E47D-87A5-3EB3-D25884EA16B1}"/>
                </a:ext>
              </a:extLst>
            </p:cNvPr>
            <p:cNvSpPr txBox="1"/>
            <p:nvPr/>
          </p:nvSpPr>
          <p:spPr>
            <a:xfrm>
              <a:off x="131720" y="4617801"/>
              <a:ext cx="6588634" cy="216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Distributed Embedded Energy Converter (DEEC)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Small energy transducer with ability to interconnect with others; often has </a:t>
              </a:r>
              <a:r>
                <a:rPr lang="en-US" i="1"/>
                <a:t>characteristic lengths of centimeters rather than tens of meters.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/>
                <a:t>Could leverage any number of physical phenomena for energy conversion; e.g., variable capacitance, Faraday’s Law of Induction, piezoelectric effect, hydraulics, pneumatics.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615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4D2A-FB8E-48C2-B9A7-15F30DD9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991174"/>
          </a:xfrm>
        </p:spPr>
        <p:txBody>
          <a:bodyPr/>
          <a:lstStyle/>
          <a:p>
            <a:pPr algn="ctr"/>
            <a:r>
              <a:rPr lang="en-US"/>
              <a:t>Distributed Embedded Energy Converter Technologies</a:t>
            </a:r>
            <a:br>
              <a:rPr lang="en-US"/>
            </a:br>
            <a:r>
              <a:rPr lang="en-US"/>
              <a:t>DEEC-Tec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23E9C1-0D56-BCA1-D634-E2F001B28FA5}"/>
              </a:ext>
            </a:extLst>
          </p:cNvPr>
          <p:cNvGrpSpPr/>
          <p:nvPr/>
        </p:nvGrpSpPr>
        <p:grpSpPr>
          <a:xfrm>
            <a:off x="6691103" y="2121419"/>
            <a:ext cx="5463420" cy="3367436"/>
            <a:chOff x="6661271" y="1075167"/>
            <a:chExt cx="5463420" cy="33674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0DE1A2-DD8B-95EF-6EF8-5930D9FBBC79}"/>
                </a:ext>
              </a:extLst>
            </p:cNvPr>
            <p:cNvSpPr/>
            <p:nvPr/>
          </p:nvSpPr>
          <p:spPr>
            <a:xfrm>
              <a:off x="6661271" y="1075167"/>
              <a:ext cx="5420845" cy="3270590"/>
            </a:xfrm>
            <a:prstGeom prst="roundRect">
              <a:avLst>
                <a:gd name="adj" fmla="val 5342"/>
              </a:avLst>
            </a:prstGeom>
            <a:solidFill>
              <a:srgbClr val="84E7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A096AEF-1AC8-4424-9CCB-F6F2CC48E804}"/>
                </a:ext>
              </a:extLst>
            </p:cNvPr>
            <p:cNvGrpSpPr/>
            <p:nvPr/>
          </p:nvGrpSpPr>
          <p:grpSpPr>
            <a:xfrm>
              <a:off x="6703846" y="1293399"/>
              <a:ext cx="5420845" cy="3149204"/>
              <a:chOff x="6693061" y="1619325"/>
              <a:chExt cx="5420845" cy="314920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C931A2E-8F59-4DFA-B23D-8B08DBFD6A8C}"/>
                  </a:ext>
                </a:extLst>
              </p:cNvPr>
              <p:cNvGrpSpPr/>
              <p:nvPr/>
            </p:nvGrpSpPr>
            <p:grpSpPr>
              <a:xfrm>
                <a:off x="6694665" y="1619325"/>
                <a:ext cx="5351655" cy="1282220"/>
                <a:chOff x="6714618" y="1553285"/>
                <a:chExt cx="5351655" cy="1282220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6871D9AF-75BA-4040-9535-0205899592C3}"/>
                    </a:ext>
                  </a:extLst>
                </p:cNvPr>
                <p:cNvGrpSpPr/>
                <p:nvPr/>
              </p:nvGrpSpPr>
              <p:grpSpPr>
                <a:xfrm>
                  <a:off x="6775945" y="1758037"/>
                  <a:ext cx="5198780" cy="1077468"/>
                  <a:chOff x="0" y="169541"/>
                  <a:chExt cx="5199169" cy="1077802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07F25458-23C9-4BB4-A1EF-97B1C7DD4D8C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69541"/>
                    <a:ext cx="5199169" cy="1077802"/>
                    <a:chOff x="0" y="169558"/>
                    <a:chExt cx="5199380" cy="1077924"/>
                  </a:xfrm>
                </p:grpSpPr>
                <p:pic>
                  <p:nvPicPr>
                    <p:cNvPr id="13" name="Picture 12" descr="A picture containing building, sitting, table, computer&#10;&#10;Description automatically generated">
                      <a:extLst>
                        <a:ext uri="{FF2B5EF4-FFF2-40B4-BE49-F238E27FC236}">
                          <a16:creationId xmlns:a16="http://schemas.microsoft.com/office/drawing/2014/main" id="{890C33A1-9533-46F6-A07F-3E446443DE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0" y="321652"/>
                      <a:ext cx="5199380" cy="92583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cxnSp>
                  <p:nvCxnSpPr>
                    <p:cNvPr id="15" name="Straight Arrow Connector 14">
                      <a:extLst>
                        <a:ext uri="{FF2B5EF4-FFF2-40B4-BE49-F238E27FC236}">
                          <a16:creationId xmlns:a16="http://schemas.microsoft.com/office/drawing/2014/main" id="{9F757277-198E-4A48-AF97-FAB9BF8FE47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73849" y="235102"/>
                      <a:ext cx="390720" cy="401253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headEnd type="none" w="med" len="sm"/>
                      <a:tailEnd type="oval" w="med" len="sm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Arrow Connector 15">
                      <a:extLst>
                        <a:ext uri="{FF2B5EF4-FFF2-40B4-BE49-F238E27FC236}">
                          <a16:creationId xmlns:a16="http://schemas.microsoft.com/office/drawing/2014/main" id="{81035B81-2CE8-4BE6-B0B0-F528071B700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199579" y="181669"/>
                      <a:ext cx="119870" cy="524755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headEnd type="none" w="med" len="sm"/>
                      <a:tailEnd type="oval" w="med" len="sm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Arrow Connector 16">
                      <a:extLst>
                        <a:ext uri="{FF2B5EF4-FFF2-40B4-BE49-F238E27FC236}">
                          <a16:creationId xmlns:a16="http://schemas.microsoft.com/office/drawing/2014/main" id="{C7DF1C07-9065-4097-A071-8384BA8CD2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82479" y="408755"/>
                      <a:ext cx="184150" cy="334963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headEnd type="none" w="med" len="sm"/>
                      <a:tailEnd type="oval" w="med" len="sm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Arrow Connector 17">
                      <a:extLst>
                        <a:ext uri="{FF2B5EF4-FFF2-40B4-BE49-F238E27FC236}">
                          <a16:creationId xmlns:a16="http://schemas.microsoft.com/office/drawing/2014/main" id="{24A9D075-5DFF-4006-827B-7762B5325A88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408879" y="402699"/>
                      <a:ext cx="477838" cy="496888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headEnd type="none" w="med" len="sm"/>
                      <a:tailEnd type="oval" w="med" len="sm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4D995988-8AC7-4D1E-B562-21E9612D54F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79452" y="402699"/>
                      <a:ext cx="454025" cy="206375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headEnd type="none" w="med" len="sm"/>
                      <a:tailEnd type="oval" w="med" len="sm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Arrow Connector 19">
                      <a:extLst>
                        <a:ext uri="{FF2B5EF4-FFF2-40B4-BE49-F238E27FC236}">
                          <a16:creationId xmlns:a16="http://schemas.microsoft.com/office/drawing/2014/main" id="{90FF3E63-2862-48AF-8E98-25CB1AE8090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780479" y="169558"/>
                      <a:ext cx="420687" cy="742315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headEnd type="none" w="med" len="sm"/>
                      <a:tailEnd type="oval" w="med" len="sm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Arrow Connector 20">
                      <a:extLst>
                        <a:ext uri="{FF2B5EF4-FFF2-40B4-BE49-F238E27FC236}">
                          <a16:creationId xmlns:a16="http://schemas.microsoft.com/office/drawing/2014/main" id="{B01EF6CA-0659-4BB2-97AC-A4D57DF0EC3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199579" y="172586"/>
                      <a:ext cx="501650" cy="664845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headEnd type="none" w="med" len="sm"/>
                      <a:tailEnd type="oval" w="med" len="sm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70153AD8-E58E-4791-84AC-0FB0EBAEDBF9}"/>
                      </a:ext>
                    </a:extLst>
                  </p:cNvPr>
                  <p:cNvCxnSpPr/>
                  <p:nvPr/>
                </p:nvCxnSpPr>
                <p:spPr>
                  <a:xfrm>
                    <a:off x="865760" y="235011"/>
                    <a:ext cx="1086057" cy="332845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none" w="med" len="sm"/>
                    <a:tailEnd type="oval" w="med" len="sm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Arrow Connector 7">
                    <a:extLst>
                      <a:ext uri="{FF2B5EF4-FFF2-40B4-BE49-F238E27FC236}">
                        <a16:creationId xmlns:a16="http://schemas.microsoft.com/office/drawing/2014/main" id="{268C5818-842B-4CEC-AB2C-705B1592837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76262" y="227054"/>
                    <a:ext cx="189565" cy="62609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none" w="med" len="sm"/>
                    <a:tailEnd type="oval" w="med" len="sm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" name="Text Box 2">
                  <a:extLst>
                    <a:ext uri="{FF2B5EF4-FFF2-40B4-BE49-F238E27FC236}">
                      <a16:creationId xmlns:a16="http://schemas.microsoft.com/office/drawing/2014/main" id="{CC6785D1-EA09-40F4-AAF6-728ADDEE6F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55648" y="1778092"/>
                  <a:ext cx="1372308" cy="207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Individual DEECs</a:t>
                  </a:r>
                  <a:endParaRPr lang="en-US" sz="11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 Box 2">
                  <a:extLst>
                    <a:ext uri="{FF2B5EF4-FFF2-40B4-BE49-F238E27FC236}">
                      <a16:creationId xmlns:a16="http://schemas.microsoft.com/office/drawing/2014/main" id="{53445172-307E-464B-BB08-488C952C24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14618" y="1553285"/>
                  <a:ext cx="2078861" cy="207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Possible Supporting</a:t>
                  </a:r>
                  <a:br>
                    <a:rPr lang="en-US" sz="11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sz="11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Material Framework</a:t>
                  </a:r>
                  <a:endParaRPr lang="en-US" sz="11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 Box 2">
                  <a:extLst>
                    <a:ext uri="{FF2B5EF4-FFF2-40B4-BE49-F238E27FC236}">
                      <a16:creationId xmlns:a16="http://schemas.microsoft.com/office/drawing/2014/main" id="{6ACB9F8A-0557-4DA6-94C3-9B5AE755BF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62329" y="1557866"/>
                  <a:ext cx="2403944" cy="207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Power Conductors &amp; Interconnects</a:t>
                  </a:r>
                  <a:endParaRPr lang="en-US" sz="11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Text Box 2">
                <a:extLst>
                  <a:ext uri="{FF2B5EF4-FFF2-40B4-BE49-F238E27FC236}">
                    <a16:creationId xmlns:a16="http://schemas.microsoft.com/office/drawing/2014/main" id="{68D3DF58-7E3C-4F33-8368-96E6A71678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3061" y="3160396"/>
                <a:ext cx="5420845" cy="1608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>
                    <a:effectLst/>
                    <a:latin typeface="Franklin Gothic"/>
                    <a:ea typeface="Calibri" panose="020F0502020204030204" pitchFamily="34" charset="0"/>
                    <a:cs typeface="Calibri" panose="020F0502020204030204" pitchFamily="34" charset="0"/>
                  </a:rPr>
                  <a:t>A DEEC-Tec Metamaterial </a:t>
                </a:r>
                <a:r>
                  <a:rPr lang="en-US" sz="2000" b="1" i="1">
                    <a:effectLst/>
                    <a:latin typeface="Franklin Gothic"/>
                    <a:ea typeface="Calibri" panose="020F0502020204030204" pitchFamily="34" charset="0"/>
                    <a:cs typeface="Calibri" panose="020F0502020204030204" pitchFamily="34" charset="0"/>
                  </a:rPr>
                  <a:t>example</a:t>
                </a:r>
                <a:r>
                  <a:rPr lang="en-US" sz="2000" b="1">
                    <a:effectLst/>
                    <a:latin typeface="Franklin Gothic"/>
                    <a:ea typeface="Calibri" panose="020F0502020204030204" pitchFamily="34" charset="0"/>
                    <a:cs typeface="Calibri" panose="020F0502020204030204" pitchFamily="34" charset="0"/>
                  </a:rPr>
                  <a:t> volume </a:t>
                </a:r>
                <a:r>
                  <a:rPr lang="en-US" sz="2000">
                    <a:effectLst/>
                    <a:latin typeface="Franklin Gothic"/>
                    <a:ea typeface="Calibri" panose="020F0502020204030204" pitchFamily="34" charset="0"/>
                    <a:cs typeface="Calibri" panose="020F0502020204030204" pitchFamily="34" charset="0"/>
                  </a:rPr>
                  <a:t>with various sectional features removed, along its length, to display typical constituent components of a DEEC-Tec metamaterial.</a:t>
                </a:r>
                <a:endParaRPr lang="en-US" sz="2000">
                  <a:effectLst/>
                  <a:latin typeface="Franklin Gothic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FF1D6AA-ECB1-BB86-8A8C-7DBD07286D6E}"/>
              </a:ext>
            </a:extLst>
          </p:cNvPr>
          <p:cNvGrpSpPr/>
          <p:nvPr/>
        </p:nvGrpSpPr>
        <p:grpSpPr>
          <a:xfrm>
            <a:off x="124965" y="2969317"/>
            <a:ext cx="6588634" cy="1608133"/>
            <a:chOff x="102469" y="3001071"/>
            <a:chExt cx="6588634" cy="160813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EB3492A-522F-08ED-D298-FB97E2211684}"/>
                </a:ext>
              </a:extLst>
            </p:cNvPr>
            <p:cNvSpPr/>
            <p:nvPr/>
          </p:nvSpPr>
          <p:spPr>
            <a:xfrm>
              <a:off x="131721" y="3043921"/>
              <a:ext cx="3284580" cy="346980"/>
            </a:xfrm>
            <a:prstGeom prst="roundRect">
              <a:avLst/>
            </a:prstGeom>
            <a:solidFill>
              <a:srgbClr val="84E7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6794CF7-2F47-C293-E075-4B8C691E5FFE}"/>
                </a:ext>
              </a:extLst>
            </p:cNvPr>
            <p:cNvSpPr txBox="1"/>
            <p:nvPr/>
          </p:nvSpPr>
          <p:spPr>
            <a:xfrm>
              <a:off x="102469" y="3001071"/>
              <a:ext cx="6588634" cy="16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DEEC-Tec Metamaterials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Structural frameworks that are made from the interconnections and combining of many DEECs.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/>
                <a:t>Frameworks making up the metamaterials could be made of different configurations of DEECs; latices, weaves, layers, 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934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14DFB-F5D9-079D-34B6-3B9DDF910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02" y="1338275"/>
            <a:ext cx="3479528" cy="1957235"/>
          </a:xfrm>
          <a:prstGeom prst="rect">
            <a:avLst/>
          </a:prstGeom>
        </p:spPr>
      </p:pic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90E0BC01-390F-EDC1-D938-8D6AC5C703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4359" r="17277" b="2599"/>
          <a:stretch/>
        </p:blipFill>
        <p:spPr>
          <a:xfrm>
            <a:off x="167172" y="1874345"/>
            <a:ext cx="3662680" cy="4606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FE6418-751B-ACB0-C067-084B8E0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749343"/>
          </a:xfrm>
        </p:spPr>
        <p:txBody>
          <a:bodyPr/>
          <a:lstStyle/>
          <a:p>
            <a:pPr algn="ctr"/>
            <a:r>
              <a:rPr lang="en-US"/>
              <a:t>The DEEC - Tec Domain is Vast!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AB54-90F1-EBFB-163D-FF8C46391B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" y="844082"/>
            <a:ext cx="12188823" cy="880743"/>
          </a:xfrm>
        </p:spPr>
        <p:txBody>
          <a:bodyPr/>
          <a:lstStyle/>
          <a:p>
            <a:r>
              <a:rPr lang="en-US" sz="2400"/>
              <a:t>There are many unknown possibilities leveraging any number of technology domains for the innovation and conceptualization of DEECs and DEEC-Tec metamaterials:</a:t>
            </a:r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2B76232-1ECD-01FF-0516-320218023C7D}"/>
              </a:ext>
            </a:extLst>
          </p:cNvPr>
          <p:cNvSpPr/>
          <p:nvPr/>
        </p:nvSpPr>
        <p:spPr>
          <a:xfrm>
            <a:off x="4394479" y="4055840"/>
            <a:ext cx="2006448" cy="45055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6FFD71-7DC2-46F4-838E-AF70203C451A}"/>
              </a:ext>
            </a:extLst>
          </p:cNvPr>
          <p:cNvGrpSpPr/>
          <p:nvPr/>
        </p:nvGrpSpPr>
        <p:grpSpPr>
          <a:xfrm>
            <a:off x="3591828" y="2944235"/>
            <a:ext cx="929640" cy="865425"/>
            <a:chOff x="3597566" y="2661958"/>
            <a:chExt cx="929640" cy="8654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FE78E9-BFEB-93D5-C861-918583042B3D}"/>
                </a:ext>
              </a:extLst>
            </p:cNvPr>
            <p:cNvSpPr/>
            <p:nvPr/>
          </p:nvSpPr>
          <p:spPr>
            <a:xfrm>
              <a:off x="3630374" y="2661958"/>
              <a:ext cx="865425" cy="86542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58B55D-D55E-1C88-7A19-C21E2BDC5E90}"/>
                </a:ext>
              </a:extLst>
            </p:cNvPr>
            <p:cNvSpPr txBox="1"/>
            <p:nvPr/>
          </p:nvSpPr>
          <p:spPr>
            <a:xfrm>
              <a:off x="3597566" y="2876746"/>
              <a:ext cx="929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Variable</a:t>
              </a:r>
              <a:br>
                <a:rPr lang="en-US" sz="1100" b="1"/>
              </a:br>
              <a:r>
                <a:rPr lang="en-US" sz="1100" b="1"/>
                <a:t>Capacitance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7C7A53-B765-8825-0297-76280343E12D}"/>
              </a:ext>
            </a:extLst>
          </p:cNvPr>
          <p:cNvGrpSpPr/>
          <p:nvPr/>
        </p:nvGrpSpPr>
        <p:grpSpPr>
          <a:xfrm>
            <a:off x="3427526" y="5407324"/>
            <a:ext cx="1046549" cy="883515"/>
            <a:chOff x="3438050" y="5344315"/>
            <a:chExt cx="1046549" cy="8835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DD0F38-503B-97BF-DEB3-70A6D81BA51C}"/>
                </a:ext>
              </a:extLst>
            </p:cNvPr>
            <p:cNvSpPr/>
            <p:nvPr/>
          </p:nvSpPr>
          <p:spPr>
            <a:xfrm>
              <a:off x="3519568" y="5344315"/>
              <a:ext cx="883515" cy="88351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2180E1-DF0D-6C1E-17D3-8187EE2DCEDD}"/>
                </a:ext>
              </a:extLst>
            </p:cNvPr>
            <p:cNvSpPr txBox="1"/>
            <p:nvPr/>
          </p:nvSpPr>
          <p:spPr>
            <a:xfrm>
              <a:off x="3438050" y="5574502"/>
              <a:ext cx="10465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Faraday’s Law of Induction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6AC831-D1C3-B1AE-6D7A-FF068B9A3747}"/>
              </a:ext>
            </a:extLst>
          </p:cNvPr>
          <p:cNvGrpSpPr/>
          <p:nvPr/>
        </p:nvGrpSpPr>
        <p:grpSpPr>
          <a:xfrm>
            <a:off x="655566" y="2020004"/>
            <a:ext cx="929640" cy="787273"/>
            <a:chOff x="655566" y="2020004"/>
            <a:chExt cx="929640" cy="7872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A361E5B-A8F6-20AC-50D8-3D36B861C8B8}"/>
                </a:ext>
              </a:extLst>
            </p:cNvPr>
            <p:cNvSpPr/>
            <p:nvPr/>
          </p:nvSpPr>
          <p:spPr>
            <a:xfrm>
              <a:off x="727527" y="2020004"/>
              <a:ext cx="787273" cy="78727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6B7D69-D832-37F3-764A-479BA8549EE5}"/>
                </a:ext>
              </a:extLst>
            </p:cNvPr>
            <p:cNvSpPr txBox="1"/>
            <p:nvPr/>
          </p:nvSpPr>
          <p:spPr>
            <a:xfrm>
              <a:off x="655566" y="2198198"/>
              <a:ext cx="929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Structural</a:t>
              </a:r>
              <a:br>
                <a:rPr lang="en-US" sz="1100" b="1"/>
              </a:br>
              <a:r>
                <a:rPr lang="en-US" sz="1100" b="1"/>
                <a:t>Vibration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A08E14-B417-D9D9-F30E-260EF33A0409}"/>
              </a:ext>
            </a:extLst>
          </p:cNvPr>
          <p:cNvGrpSpPr/>
          <p:nvPr/>
        </p:nvGrpSpPr>
        <p:grpSpPr>
          <a:xfrm>
            <a:off x="2495030" y="2292209"/>
            <a:ext cx="511008" cy="452588"/>
            <a:chOff x="2556042" y="2065915"/>
            <a:chExt cx="511008" cy="45258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0545256-A68F-2CFF-F0A3-DC78E1ABC750}"/>
                </a:ext>
              </a:extLst>
            </p:cNvPr>
            <p:cNvSpPr/>
            <p:nvPr/>
          </p:nvSpPr>
          <p:spPr>
            <a:xfrm>
              <a:off x="2585252" y="2065915"/>
              <a:ext cx="452588" cy="4525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77250A-8504-5ADA-0378-3F6B5C7DEC68}"/>
                </a:ext>
              </a:extLst>
            </p:cNvPr>
            <p:cNvSpPr txBox="1"/>
            <p:nvPr/>
          </p:nvSpPr>
          <p:spPr>
            <a:xfrm>
              <a:off x="2556042" y="2152030"/>
              <a:ext cx="511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EF3E6E-423B-9763-2183-71D9E76CF40F}"/>
              </a:ext>
            </a:extLst>
          </p:cNvPr>
          <p:cNvGrpSpPr/>
          <p:nvPr/>
        </p:nvGrpSpPr>
        <p:grpSpPr>
          <a:xfrm>
            <a:off x="3648948" y="4687294"/>
            <a:ext cx="511008" cy="452588"/>
            <a:chOff x="2556042" y="2065915"/>
            <a:chExt cx="511008" cy="45258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260D63-7B21-035E-679C-2DE9A40CAAE2}"/>
                </a:ext>
              </a:extLst>
            </p:cNvPr>
            <p:cNvSpPr/>
            <p:nvPr/>
          </p:nvSpPr>
          <p:spPr>
            <a:xfrm>
              <a:off x="2585252" y="2065915"/>
              <a:ext cx="452588" cy="4525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E772D8-CA0B-523A-2182-6DB7E3630DA6}"/>
                </a:ext>
              </a:extLst>
            </p:cNvPr>
            <p:cNvSpPr txBox="1"/>
            <p:nvPr/>
          </p:nvSpPr>
          <p:spPr>
            <a:xfrm>
              <a:off x="2556042" y="2152030"/>
              <a:ext cx="511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EAF3AA-5DB3-31AF-508E-AC67B6D9CF03}"/>
              </a:ext>
            </a:extLst>
          </p:cNvPr>
          <p:cNvGrpSpPr/>
          <p:nvPr/>
        </p:nvGrpSpPr>
        <p:grpSpPr>
          <a:xfrm>
            <a:off x="67389" y="2712043"/>
            <a:ext cx="954067" cy="686141"/>
            <a:chOff x="3773354" y="3550368"/>
            <a:chExt cx="1228511" cy="8835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83D486-DEAD-A297-56CF-5605C83193D9}"/>
                </a:ext>
              </a:extLst>
            </p:cNvPr>
            <p:cNvSpPr/>
            <p:nvPr/>
          </p:nvSpPr>
          <p:spPr>
            <a:xfrm>
              <a:off x="3808705" y="3550368"/>
              <a:ext cx="1111261" cy="88351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7AFAA4-5363-509F-A6EB-7A6A59B10372}"/>
                </a:ext>
              </a:extLst>
            </p:cNvPr>
            <p:cNvSpPr txBox="1"/>
            <p:nvPr/>
          </p:nvSpPr>
          <p:spPr>
            <a:xfrm>
              <a:off x="3773354" y="3861320"/>
              <a:ext cx="1228511" cy="277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0">
                  <a:solidFill>
                    <a:srgbClr val="202124"/>
                  </a:solidFill>
                  <a:effectLst/>
                  <a:latin typeface="Google Sans"/>
                </a:rPr>
                <a:t>Magnetostriction</a:t>
              </a:r>
              <a:endParaRPr lang="en-US" sz="800" b="1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91B2AD-2715-8D0E-D94C-611B047CF53C}"/>
              </a:ext>
            </a:extLst>
          </p:cNvPr>
          <p:cNvGrpSpPr/>
          <p:nvPr/>
        </p:nvGrpSpPr>
        <p:grpSpPr>
          <a:xfrm>
            <a:off x="104851" y="4607091"/>
            <a:ext cx="511008" cy="452588"/>
            <a:chOff x="2556042" y="2065915"/>
            <a:chExt cx="511008" cy="45258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020C820-B798-5C74-143E-A0C9E9D0D864}"/>
                </a:ext>
              </a:extLst>
            </p:cNvPr>
            <p:cNvSpPr/>
            <p:nvPr/>
          </p:nvSpPr>
          <p:spPr>
            <a:xfrm>
              <a:off x="2585252" y="2065915"/>
              <a:ext cx="452588" cy="4525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2928D8-CDD5-39C0-6918-32DBD1007B8D}"/>
                </a:ext>
              </a:extLst>
            </p:cNvPr>
            <p:cNvSpPr txBox="1"/>
            <p:nvPr/>
          </p:nvSpPr>
          <p:spPr>
            <a:xfrm>
              <a:off x="2556042" y="2152030"/>
              <a:ext cx="511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EE29C50-07EC-8E75-13C1-78157FB03A60}"/>
              </a:ext>
            </a:extLst>
          </p:cNvPr>
          <p:cNvSpPr/>
          <p:nvPr/>
        </p:nvSpPr>
        <p:spPr>
          <a:xfrm>
            <a:off x="5595072" y="238852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B6B84D-90A3-A6F1-6ED1-69E109835C62}"/>
              </a:ext>
            </a:extLst>
          </p:cNvPr>
          <p:cNvSpPr/>
          <p:nvPr/>
        </p:nvSpPr>
        <p:spPr>
          <a:xfrm>
            <a:off x="8962299" y="295566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F98B32-8537-57ED-7A02-E52B76533C4F}"/>
              </a:ext>
            </a:extLst>
          </p:cNvPr>
          <p:cNvSpPr/>
          <p:nvPr/>
        </p:nvSpPr>
        <p:spPr>
          <a:xfrm>
            <a:off x="10435571" y="195197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1D6FCB-83C7-245E-BF68-23E10F3D9F45}"/>
              </a:ext>
            </a:extLst>
          </p:cNvPr>
          <p:cNvSpPr/>
          <p:nvPr/>
        </p:nvSpPr>
        <p:spPr>
          <a:xfrm>
            <a:off x="6801832" y="325524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DF8583-BC6C-BB96-C547-50C7BA2312C1}"/>
              </a:ext>
            </a:extLst>
          </p:cNvPr>
          <p:cNvSpPr/>
          <p:nvPr/>
        </p:nvSpPr>
        <p:spPr>
          <a:xfrm>
            <a:off x="11312886" y="253088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60C831-631F-2180-C8D2-A6B3D9A5530C}"/>
              </a:ext>
            </a:extLst>
          </p:cNvPr>
          <p:cNvSpPr/>
          <p:nvPr/>
        </p:nvSpPr>
        <p:spPr>
          <a:xfrm>
            <a:off x="11288926" y="54359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1E1586-582D-6EBD-562F-A44C187218EE}"/>
              </a:ext>
            </a:extLst>
          </p:cNvPr>
          <p:cNvGrpSpPr/>
          <p:nvPr/>
        </p:nvGrpSpPr>
        <p:grpSpPr>
          <a:xfrm>
            <a:off x="313625" y="5637511"/>
            <a:ext cx="609600" cy="609600"/>
            <a:chOff x="142050" y="5432380"/>
            <a:chExt cx="609600" cy="6096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0E346E5-EF29-9882-B047-1CFD5140255D}"/>
                </a:ext>
              </a:extLst>
            </p:cNvPr>
            <p:cNvSpPr/>
            <p:nvPr/>
          </p:nvSpPr>
          <p:spPr>
            <a:xfrm>
              <a:off x="142050" y="5432380"/>
              <a:ext cx="609600" cy="6096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EC4D84B-115E-736D-B507-B89ED5F8A708}"/>
                </a:ext>
              </a:extLst>
            </p:cNvPr>
            <p:cNvSpPr txBox="1"/>
            <p:nvPr/>
          </p:nvSpPr>
          <p:spPr>
            <a:xfrm>
              <a:off x="188780" y="5552513"/>
              <a:ext cx="51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?</a:t>
              </a:r>
            </a:p>
          </p:txBody>
        </p:sp>
      </p:grpSp>
      <p:pic>
        <p:nvPicPr>
          <p:cNvPr id="22" name="Picture 21" descr="A picture containing accessory, umbrella, arch, dark&#10;&#10;Description automatically generated">
            <a:extLst>
              <a:ext uri="{FF2B5EF4-FFF2-40B4-BE49-F238E27FC236}">
                <a16:creationId xmlns:a16="http://schemas.microsoft.com/office/drawing/2014/main" id="{FFAFBF38-CD50-3248-334B-7E5F562A2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72" y="3618936"/>
            <a:ext cx="2251593" cy="112296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001AA48-90D2-3093-7142-C93509579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0" t="78238"/>
          <a:stretch/>
        </p:blipFill>
        <p:spPr bwMode="auto">
          <a:xfrm>
            <a:off x="5348964" y="4869146"/>
            <a:ext cx="2590213" cy="10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1E071F9-7B11-2AB0-09EC-86626AE9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168" y="5467212"/>
            <a:ext cx="1230842" cy="51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BE201DA-71F6-11DB-A2AE-8E43E04A4D79}"/>
              </a:ext>
            </a:extLst>
          </p:cNvPr>
          <p:cNvSpPr/>
          <p:nvPr/>
        </p:nvSpPr>
        <p:spPr>
          <a:xfrm>
            <a:off x="10652486" y="450639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114C69-51D5-723E-3FE4-33EFF363AA0F}"/>
              </a:ext>
            </a:extLst>
          </p:cNvPr>
          <p:cNvSpPr/>
          <p:nvPr/>
        </p:nvSpPr>
        <p:spPr>
          <a:xfrm>
            <a:off x="7911791" y="54073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880FF7CF-209E-324A-D2B6-E5FCE8F065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21796" r="81759" b="43089"/>
          <a:stretch/>
        </p:blipFill>
        <p:spPr>
          <a:xfrm>
            <a:off x="7909518" y="3381179"/>
            <a:ext cx="735597" cy="15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37" grpId="0"/>
      <p:bldP spid="38" grpId="0"/>
      <p:bldP spid="42" grpId="0"/>
      <p:bldP spid="43" grpId="0"/>
      <p:bldP spid="44" grpId="0"/>
      <p:bldP spid="3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599569-066E-4F92-BD1D-0977305D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FF312A-43F3-4463-9716-E89472D3529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3200"/>
              <a:t>Welcome</a:t>
            </a:r>
            <a:endParaRPr lang="en-US"/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3200"/>
              <a:t>WPTO and </a:t>
            </a:r>
            <a:r>
              <a:rPr lang="en-US" sz="3200" err="1"/>
              <a:t>InDEEP</a:t>
            </a:r>
            <a:r>
              <a:rPr lang="en-US" sz="3200"/>
              <a:t> Overview</a:t>
            </a:r>
            <a:endParaRPr lang="en-US"/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3200"/>
              <a:t>Prize</a:t>
            </a:r>
            <a:r>
              <a:rPr lang="en-US" sz="3200" baseline="0"/>
              <a:t> Phases and Awards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3200" baseline="0"/>
              <a:t>Submission Package and Scoring Criteria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3200"/>
              <a:t>Q&amp;A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0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1A5069-BE74-827F-FC6D-DA53F36E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Submission Package &amp; Scoring Criteria</a:t>
            </a:r>
          </a:p>
        </p:txBody>
      </p:sp>
    </p:spTree>
    <p:extLst>
      <p:ext uri="{BB962C8B-B14F-4D97-AF65-F5344CB8AC3E}">
        <p14:creationId xmlns:p14="http://schemas.microsoft.com/office/powerpoint/2010/main" val="1381438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38F1-15CA-4968-B9FE-1F719313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</p:spPr>
        <p:txBody>
          <a:bodyPr wrap="square" anchor="ctr">
            <a:normAutofit/>
          </a:bodyPr>
          <a:lstStyle/>
          <a:p>
            <a:r>
              <a:rPr lang="en-US"/>
              <a:t>Submission Requirements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86A041-BDB6-6837-71E9-EF0C009D85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777915"/>
              </p:ext>
            </p:extLst>
          </p:nvPr>
        </p:nvGraphicFramePr>
        <p:xfrm>
          <a:off x="155294" y="990249"/>
          <a:ext cx="11878235" cy="5366902"/>
        </p:xfrm>
        <a:graphic>
          <a:graphicData uri="http://schemas.openxmlformats.org/drawingml/2006/table">
            <a:tbl>
              <a:tblPr/>
              <a:tblGrid>
                <a:gridCol w="1875525">
                  <a:extLst>
                    <a:ext uri="{9D8B030D-6E8A-4147-A177-3AD203B41FA5}">
                      <a16:colId xmlns:a16="http://schemas.microsoft.com/office/drawing/2014/main" val="346087830"/>
                    </a:ext>
                  </a:extLst>
                </a:gridCol>
                <a:gridCol w="6735883">
                  <a:extLst>
                    <a:ext uri="{9D8B030D-6E8A-4147-A177-3AD203B41FA5}">
                      <a16:colId xmlns:a16="http://schemas.microsoft.com/office/drawing/2014/main" val="1892331588"/>
                    </a:ext>
                  </a:extLst>
                </a:gridCol>
                <a:gridCol w="1792703">
                  <a:extLst>
                    <a:ext uri="{9D8B030D-6E8A-4147-A177-3AD203B41FA5}">
                      <a16:colId xmlns:a16="http://schemas.microsoft.com/office/drawing/2014/main" val="2781344878"/>
                    </a:ext>
                  </a:extLst>
                </a:gridCol>
                <a:gridCol w="1474124">
                  <a:extLst>
                    <a:ext uri="{9D8B030D-6E8A-4147-A177-3AD203B41FA5}">
                      <a16:colId xmlns:a16="http://schemas.microsoft.com/office/drawing/2014/main" val="4167721854"/>
                    </a:ext>
                  </a:extLst>
                </a:gridCol>
              </a:tblGrid>
              <a:tr h="693696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2F5496"/>
                          </a:solidFill>
                          <a:effectLst/>
                          <a:latin typeface="+mn-lt"/>
                        </a:rPr>
                        <a:t>Item</a:t>
                      </a:r>
                      <a:r>
                        <a:rPr lang="en-US" sz="1800" b="0" i="0" u="none" strike="noStrike">
                          <a:solidFill>
                            <a:srgbClr val="2F5496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2F5496"/>
                          </a:solidFill>
                          <a:effectLst/>
                          <a:latin typeface="+mn-lt"/>
                        </a:rPr>
                        <a:t>Description</a:t>
                      </a:r>
                      <a:r>
                        <a:rPr lang="en-US" sz="1800" b="0" i="0" u="none" strike="noStrike">
                          <a:solidFill>
                            <a:srgbClr val="2F5496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2F5496"/>
                          </a:solidFill>
                          <a:effectLst/>
                          <a:latin typeface="+mn-lt"/>
                        </a:rPr>
                        <a:t>Will Be Made Public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2F5496"/>
                          </a:solidFill>
                          <a:effectLst/>
                          <a:latin typeface="+mn-lt"/>
                        </a:rPr>
                        <a:t>Scored Item</a:t>
                      </a:r>
                      <a:r>
                        <a:rPr lang="en-US" sz="1800" b="0" i="0" u="none" strike="noStrike">
                          <a:solidFill>
                            <a:srgbClr val="2F5496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209369"/>
                  </a:ext>
                </a:extLst>
              </a:tr>
              <a:tr h="621556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Summary Slide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Individual slide representing public-facing concept and team description. 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Yes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No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982455"/>
                  </a:ext>
                </a:extLst>
              </a:tr>
              <a:tr h="621556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Phase II TPL Assessment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Read, review, and complete a simplified version of the TPL Assessment. 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No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Yes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736194"/>
                  </a:ext>
                </a:extLst>
              </a:tr>
              <a:tr h="880007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Technical Narrative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Up to 5,000 words in length. Teams may also include up to 5 supporting drawings, images, or graphics. 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No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Yes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356972"/>
                  </a:ext>
                </a:extLst>
              </a:tr>
              <a:tr h="880007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Leaderboard Submissions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Continuous engagement activities scored for application period. Opportunities provided on HeroX platform. 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Yes </a:t>
                      </a:r>
                      <a:endParaRPr lang="en-US" sz="32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Yes 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881734"/>
                  </a:ext>
                </a:extLst>
              </a:tr>
              <a:tr h="564122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Test Report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A test report the competitor has completed that includes sufficient detail to replicate the work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331629"/>
                  </a:ext>
                </a:extLst>
              </a:tr>
              <a:tr h="564122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Live Virtual DEEC Demonstration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Competitors will be required to attend a virtual meeting with the Prize Administrator demonstrating testing process and validating the test results in the Test Report and Technical Narrative. 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111079" marR="111079" marT="55539" marB="5553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554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890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A520A598-FC87-1893-B646-C44A6B34A3B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43BDBB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Medium" panose="020B0603020102020204" pitchFamily="34" charset="0"/>
              </a:rPr>
              <a:t>Scoring Criteria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85AC2BA-D201-7115-10C1-8B516A099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716" y="1155166"/>
            <a:ext cx="10027289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All scored submission components will be scored on how well the competitor addresses the statements in each criterion; each statement will be scored by reviewers on the following 0–5 scale: 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5043813-222E-4CBF-9C59-F423B751B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641776"/>
              </p:ext>
            </p:extLst>
          </p:nvPr>
        </p:nvGraphicFramePr>
        <p:xfrm>
          <a:off x="1338393" y="2858987"/>
          <a:ext cx="9113934" cy="2316480"/>
        </p:xfrm>
        <a:graphic>
          <a:graphicData uri="http://schemas.openxmlformats.org/drawingml/2006/table">
            <a:tbl>
              <a:tblPr/>
              <a:tblGrid>
                <a:gridCol w="1518989">
                  <a:extLst>
                    <a:ext uri="{9D8B030D-6E8A-4147-A177-3AD203B41FA5}">
                      <a16:colId xmlns:a16="http://schemas.microsoft.com/office/drawing/2014/main" val="15498329"/>
                    </a:ext>
                  </a:extLst>
                </a:gridCol>
                <a:gridCol w="1518989">
                  <a:extLst>
                    <a:ext uri="{9D8B030D-6E8A-4147-A177-3AD203B41FA5}">
                      <a16:colId xmlns:a16="http://schemas.microsoft.com/office/drawing/2014/main" val="1927361407"/>
                    </a:ext>
                  </a:extLst>
                </a:gridCol>
                <a:gridCol w="1518989">
                  <a:extLst>
                    <a:ext uri="{9D8B030D-6E8A-4147-A177-3AD203B41FA5}">
                      <a16:colId xmlns:a16="http://schemas.microsoft.com/office/drawing/2014/main" val="2263908189"/>
                    </a:ext>
                  </a:extLst>
                </a:gridCol>
                <a:gridCol w="1518989">
                  <a:extLst>
                    <a:ext uri="{9D8B030D-6E8A-4147-A177-3AD203B41FA5}">
                      <a16:colId xmlns:a16="http://schemas.microsoft.com/office/drawing/2014/main" val="3001626186"/>
                    </a:ext>
                  </a:extLst>
                </a:gridCol>
                <a:gridCol w="1518989">
                  <a:extLst>
                    <a:ext uri="{9D8B030D-6E8A-4147-A177-3AD203B41FA5}">
                      <a16:colId xmlns:a16="http://schemas.microsoft.com/office/drawing/2014/main" val="4159197813"/>
                    </a:ext>
                  </a:extLst>
                </a:gridCol>
                <a:gridCol w="1518989">
                  <a:extLst>
                    <a:ext uri="{9D8B030D-6E8A-4147-A177-3AD203B41FA5}">
                      <a16:colId xmlns:a16="http://schemas.microsoft.com/office/drawing/2014/main" val="3376626013"/>
                    </a:ext>
                  </a:extLst>
                </a:gridCol>
              </a:tblGrid>
              <a:tr h="473793">
                <a:tc>
                  <a:txBody>
                    <a:bodyPr/>
                    <a:lstStyle/>
                    <a:p>
                      <a:pPr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0 </a:t>
                      </a:r>
                      <a:endParaRPr lang="en-US" sz="2000" b="0" i="0">
                        <a:effectLst/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2E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1 </a:t>
                      </a:r>
                      <a:endParaRPr lang="en-US" sz="2000" b="0" i="0">
                        <a:effectLst/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2E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2 </a:t>
                      </a:r>
                      <a:endParaRPr lang="en-US" sz="2000" b="0" i="0">
                        <a:effectLst/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2E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3 </a:t>
                      </a:r>
                      <a:endParaRPr lang="en-US" sz="2000" b="0" i="0">
                        <a:effectLst/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2E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4 </a:t>
                      </a:r>
                      <a:endParaRPr lang="en-US" sz="2000" b="0" i="0">
                        <a:effectLst/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2E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5 </a:t>
                      </a:r>
                      <a:endParaRPr lang="en-US" sz="2000" b="0" i="0">
                        <a:effectLst/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2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551747"/>
                  </a:ext>
                </a:extLst>
              </a:tr>
              <a:tr h="730995">
                <a:tc>
                  <a:txBody>
                    <a:bodyPr/>
                    <a:lstStyle/>
                    <a:p>
                      <a:pPr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Strongly Disagree/Does Not Address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Disagree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Slightly Disagree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Slightly Agree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Agree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20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Strongly Agree/Fully Addresses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736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664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38F1-15CA-4968-B9FE-1F719313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</p:spPr>
        <p:txBody>
          <a:bodyPr wrap="square" anchor="ctr">
            <a:normAutofit/>
          </a:bodyPr>
          <a:lstStyle/>
          <a:p>
            <a:r>
              <a:rPr lang="en-US"/>
              <a:t>Submission Scoring Criteria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106621-0EF9-9C66-D014-2054B65D2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714815"/>
              </p:ext>
            </p:extLst>
          </p:nvPr>
        </p:nvGraphicFramePr>
        <p:xfrm>
          <a:off x="636188" y="1341131"/>
          <a:ext cx="10916447" cy="4175738"/>
        </p:xfrm>
        <a:graphic>
          <a:graphicData uri="http://schemas.openxmlformats.org/drawingml/2006/table">
            <a:tbl>
              <a:tblPr/>
              <a:tblGrid>
                <a:gridCol w="4482956">
                  <a:extLst>
                    <a:ext uri="{9D8B030D-6E8A-4147-A177-3AD203B41FA5}">
                      <a16:colId xmlns:a16="http://schemas.microsoft.com/office/drawing/2014/main" val="1577402455"/>
                    </a:ext>
                  </a:extLst>
                </a:gridCol>
                <a:gridCol w="3229562">
                  <a:extLst>
                    <a:ext uri="{9D8B030D-6E8A-4147-A177-3AD203B41FA5}">
                      <a16:colId xmlns:a16="http://schemas.microsoft.com/office/drawing/2014/main" val="2036330222"/>
                    </a:ext>
                  </a:extLst>
                </a:gridCol>
                <a:gridCol w="3203929">
                  <a:extLst>
                    <a:ext uri="{9D8B030D-6E8A-4147-A177-3AD203B41FA5}">
                      <a16:colId xmlns:a16="http://schemas.microsoft.com/office/drawing/2014/main" val="1089364494"/>
                    </a:ext>
                  </a:extLst>
                </a:gridCol>
              </a:tblGrid>
              <a:tr h="334553">
                <a:tc>
                  <a:txBody>
                    <a:bodyPr/>
                    <a:lstStyle/>
                    <a:p>
                      <a:pPr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Submission Component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2E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Potential Points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2E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% of Total Score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2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060940"/>
                  </a:ext>
                </a:extLst>
              </a:tr>
              <a:tr h="316388">
                <a:tc>
                  <a:txBody>
                    <a:bodyPr/>
                    <a:lstStyle/>
                    <a:p>
                      <a:pPr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Technical Narrative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67%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65969"/>
                  </a:ext>
                </a:extLst>
              </a:tr>
              <a:tr h="316388">
                <a:tc>
                  <a:txBody>
                    <a:bodyPr/>
                    <a:lstStyle/>
                    <a:p>
                      <a:pPr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II TPL Assessment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12%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703913"/>
                  </a:ext>
                </a:extLst>
              </a:tr>
              <a:tr h="316388">
                <a:tc>
                  <a:txBody>
                    <a:bodyPr/>
                    <a:lstStyle/>
                    <a:p>
                      <a:pPr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Test Report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12%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41900"/>
                  </a:ext>
                </a:extLst>
              </a:tr>
              <a:tr h="316388">
                <a:tc>
                  <a:txBody>
                    <a:bodyPr/>
                    <a:lstStyle/>
                    <a:p>
                      <a:pPr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Leaderboard Submissions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9%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153628"/>
                  </a:ext>
                </a:extLst>
              </a:tr>
              <a:tr h="316388">
                <a:tc>
                  <a:txBody>
                    <a:bodyPr/>
                    <a:lstStyle/>
                    <a:p>
                      <a:pPr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Live Virtual DEEC Demonstration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Pass/Fail Qualification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905200"/>
                  </a:ext>
                </a:extLst>
              </a:tr>
              <a:tr h="316388">
                <a:tc>
                  <a:txBody>
                    <a:bodyPr/>
                    <a:lstStyle/>
                    <a:p>
                      <a:pPr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 </a:t>
                      </a:r>
                    </a:p>
                  </a:txBody>
                  <a:tcPr marL="47894" marR="47894" marT="23947" marB="2394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115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067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38F1-15CA-4968-B9FE-1F719313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8091"/>
            <a:ext cx="12188824" cy="861741"/>
          </a:xfrm>
        </p:spPr>
        <p:txBody>
          <a:bodyPr wrap="square" anchor="ctr">
            <a:normAutofit/>
          </a:bodyPr>
          <a:lstStyle/>
          <a:p>
            <a:r>
              <a:rPr lang="en-US"/>
              <a:t>Submission Requirements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1DD877-9933-F200-6A3F-EB4B33D2E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873428"/>
              </p:ext>
            </p:extLst>
          </p:nvPr>
        </p:nvGraphicFramePr>
        <p:xfrm>
          <a:off x="303212" y="1055210"/>
          <a:ext cx="5594668" cy="5430010"/>
        </p:xfrm>
        <a:graphic>
          <a:graphicData uri="http://schemas.openxmlformats.org/drawingml/2006/table">
            <a:tbl>
              <a:tblPr/>
              <a:tblGrid>
                <a:gridCol w="5594668">
                  <a:extLst>
                    <a:ext uri="{9D8B030D-6E8A-4147-A177-3AD203B41FA5}">
                      <a16:colId xmlns:a16="http://schemas.microsoft.com/office/drawing/2014/main" val="3734870204"/>
                    </a:ext>
                  </a:extLst>
                </a:gridCol>
              </a:tblGrid>
              <a:tr h="123079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8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Submission Summary Slide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830433"/>
                  </a:ext>
                </a:extLst>
              </a:tr>
              <a:tr h="419922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effectLst/>
                          <a:latin typeface="Franklin Gothic Book"/>
                        </a:rPr>
                        <a:t>Public-facing, one-slide submission summary.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effectLst/>
                          <a:latin typeface="Franklin Gothic Book" panose="020B0503020102020204" pitchFamily="34" charset="0"/>
                        </a:rPr>
                        <a:t>Technically specific details, but can be understood by general audiences.</a:t>
                      </a:r>
                      <a:endParaRPr lang="en-US" sz="24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19858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2143F5-B3A7-1019-6D4B-AD94DA023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338735"/>
              </p:ext>
            </p:extLst>
          </p:nvPr>
        </p:nvGraphicFramePr>
        <p:xfrm>
          <a:off x="6094412" y="1040173"/>
          <a:ext cx="5791201" cy="5376070"/>
        </p:xfrm>
        <a:graphic>
          <a:graphicData uri="http://schemas.openxmlformats.org/drawingml/2006/table">
            <a:tbl>
              <a:tblPr/>
              <a:tblGrid>
                <a:gridCol w="5791201">
                  <a:extLst>
                    <a:ext uri="{9D8B030D-6E8A-4147-A177-3AD203B41FA5}">
                      <a16:colId xmlns:a16="http://schemas.microsoft.com/office/drawing/2014/main" val="3734870204"/>
                    </a:ext>
                  </a:extLst>
                </a:gridCol>
              </a:tblGrid>
              <a:tr h="1255841">
                <a:tc>
                  <a:txBody>
                    <a:bodyPr/>
                    <a:lstStyle/>
                    <a:p>
                      <a:pPr algn="ctr" rtl="0" fontAlgn="base"/>
                      <a:endParaRPr lang="en-US" sz="18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2800" b="1" i="0">
                          <a:solidFill>
                            <a:srgbClr val="FFFFFF"/>
                          </a:solidFill>
                          <a:effectLst/>
                          <a:latin typeface="Franklin Gothic Book"/>
                        </a:rPr>
                        <a:t>Phase II TPL Assessment</a:t>
                      </a:r>
                      <a:endParaRPr lang="en-US" sz="2800" b="0" i="0">
                        <a:effectLst/>
                        <a:latin typeface="Franklin Gothic Book"/>
                      </a:endParaRPr>
                    </a:p>
                  </a:txBody>
                  <a:tcPr>
                    <a:lnL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830433"/>
                  </a:ext>
                </a:extLst>
              </a:tr>
              <a:tr h="4120229">
                <a:tc>
                  <a:txBody>
                    <a:bodyPr/>
                    <a:lstStyle/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The competitor must complete a TPL assessment.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Designed to help inform the development of a competitor’s concept and measure its potential/promise when commercially ready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Not only is this a required submission item, but also the content will be evaluated according to criteria listed in Table 12 of the Official Rules</a:t>
                      </a:r>
                    </a:p>
                  </a:txBody>
                  <a:tcPr>
                    <a:lnL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198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066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3BC6F-71EA-7223-0E80-F93A474F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II TPL Assessment – Question Format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09655B-74B6-4792-E74B-7FD797C33370}"/>
              </a:ext>
            </a:extLst>
          </p:cNvPr>
          <p:cNvSpPr txBox="1"/>
          <p:nvPr/>
        </p:nvSpPr>
        <p:spPr>
          <a:xfrm>
            <a:off x="602662" y="2153617"/>
            <a:ext cx="6459444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/>
              </a:rPr>
              <a:t>Question: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/>
              </a:rPr>
              <a:t>Assuming your concept has shown functionality during benchtop testing, what, if any, additional improvements will it need to function in the intended ocean deployment environment?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 Book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/>
              </a:rPr>
              <a:t>Question guidance:</a:t>
            </a:r>
            <a:endParaRPr lang="en-US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 Book"/>
            </a:endParaRPr>
          </a:p>
          <a:p>
            <a:pPr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/>
              </a:rPr>
              <a:t>This question is intended to motivate an appraisal of anticipated challenges in scaling up the technology to, ultimately, create an ocean wave energy converter. An understanding of the challenges and a plan to address them are sufficient at this stage.</a:t>
            </a:r>
            <a:r>
              <a:rPr lang="en-US" sz="1400">
                <a:latin typeface="Franklin Gothic Book"/>
              </a:rPr>
              <a:t> 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 Book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/>
              </a:rPr>
              <a:t>Scoring guidance:</a:t>
            </a:r>
            <a:endParaRPr lang="en-US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 Book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/>
              </a:rPr>
              <a:t>High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/>
              </a:rPr>
              <a:t>: DEECs can be designed to have safety margins for extreme load and motion conditions, and fatigue lives equaling or exceeding </a:t>
            </a:r>
            <a:r>
              <a:rPr lang="en-US" sz="1400">
                <a:latin typeface="Franklin Gothic Book"/>
              </a:rPr>
              <a:t>WEC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/>
              </a:rPr>
              <a:t> design life, typically 20-25 years.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 Book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Book"/>
              </a:rPr>
              <a:t>Med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/>
              </a:rPr>
              <a:t>: DEEC failures can be addressed by building in redundancy and/or designing components to be easily replaceable.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 Book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</a:rPr>
              <a:t>Low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/>
              </a:rPr>
              <a:t>: Fundamental breakthroughs are required for DEECs to be able to operate long term (20-25 years).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0E76D8-F386-AD41-3397-CE5D81C85161}"/>
              </a:ext>
            </a:extLst>
          </p:cNvPr>
          <p:cNvSpPr txBox="1"/>
          <p:nvPr/>
        </p:nvSpPr>
        <p:spPr>
          <a:xfrm>
            <a:off x="7321282" y="2153617"/>
            <a:ext cx="453053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t>Score: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t>Choose an integer from 1 thru 9; 1 being the lowest and 9 the highest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t>Confidence: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t>Indicate how confident you are about the score you selected. Choose from high/medium/low.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t>Justification: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t>Provide justification or background information to support your score.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3489C42-49CA-7BE8-0578-5581B550DB60}"/>
              </a:ext>
            </a:extLst>
          </p:cNvPr>
          <p:cNvSpPr/>
          <p:nvPr/>
        </p:nvSpPr>
        <p:spPr>
          <a:xfrm>
            <a:off x="1814740" y="1100424"/>
            <a:ext cx="3028950" cy="914400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Given</a:t>
            </a: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389E85D5-51DC-1742-4812-FD1B9FC786AF}"/>
              </a:ext>
            </a:extLst>
          </p:cNvPr>
          <p:cNvSpPr/>
          <p:nvPr/>
        </p:nvSpPr>
        <p:spPr>
          <a:xfrm>
            <a:off x="7908790" y="1100424"/>
            <a:ext cx="3028950" cy="914400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Teams fill in</a:t>
            </a:r>
          </a:p>
        </p:txBody>
      </p:sp>
    </p:spTree>
    <p:extLst>
      <p:ext uri="{BB962C8B-B14F-4D97-AF65-F5344CB8AC3E}">
        <p14:creationId xmlns:p14="http://schemas.microsoft.com/office/powerpoint/2010/main" val="1643150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38F1-15CA-4968-B9FE-1F719313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</p:spPr>
        <p:txBody>
          <a:bodyPr wrap="square" anchor="ctr">
            <a:normAutofit/>
          </a:bodyPr>
          <a:lstStyle/>
          <a:p>
            <a:r>
              <a:rPr lang="en-US"/>
              <a:t>Submission Requirements 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3FD5BCA-65BE-04D9-3152-BEC3D7878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93229"/>
              </p:ext>
            </p:extLst>
          </p:nvPr>
        </p:nvGraphicFramePr>
        <p:xfrm>
          <a:off x="106680" y="982334"/>
          <a:ext cx="5881052" cy="5570820"/>
        </p:xfrm>
        <a:graphic>
          <a:graphicData uri="http://schemas.openxmlformats.org/drawingml/2006/table">
            <a:tbl>
              <a:tblPr/>
              <a:tblGrid>
                <a:gridCol w="5881052">
                  <a:extLst>
                    <a:ext uri="{9D8B030D-6E8A-4147-A177-3AD203B41FA5}">
                      <a16:colId xmlns:a16="http://schemas.microsoft.com/office/drawing/2014/main" val="3734870204"/>
                    </a:ext>
                  </a:extLst>
                </a:gridCol>
              </a:tblGrid>
              <a:tr h="1337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+mn-lt"/>
                        </a:rPr>
                        <a:t>Technical Narrative 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830433"/>
                  </a:ext>
                </a:extLst>
              </a:tr>
              <a:tr h="4233725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Primary description of the solution and proposed concept.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Should provide responses to the scoring statements outlined in the evaluation criteria in the rules document.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Competitors can use up to 5,000 words and up to five supporting images, figures, or graphs.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Template with page number suggestions and a fillable Gantt chart will be provided. 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en-US" sz="2400"/>
                    </a:p>
                  </a:txBody>
                  <a:tcPr>
                    <a:lnL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19858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944BF4A-D002-089F-AC0E-08185467B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793855"/>
              </p:ext>
            </p:extLst>
          </p:nvPr>
        </p:nvGraphicFramePr>
        <p:xfrm>
          <a:off x="6094412" y="982333"/>
          <a:ext cx="5884228" cy="5570820"/>
        </p:xfrm>
        <a:graphic>
          <a:graphicData uri="http://schemas.openxmlformats.org/drawingml/2006/table">
            <a:tbl>
              <a:tblPr/>
              <a:tblGrid>
                <a:gridCol w="5884228">
                  <a:extLst>
                    <a:ext uri="{9D8B030D-6E8A-4147-A177-3AD203B41FA5}">
                      <a16:colId xmlns:a16="http://schemas.microsoft.com/office/drawing/2014/main" val="3734870204"/>
                    </a:ext>
                  </a:extLst>
                </a:gridCol>
              </a:tblGrid>
              <a:tr h="827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+mn-lt"/>
                        </a:rPr>
                        <a:t>Leaderboard Scoring</a:t>
                      </a:r>
                    </a:p>
                    <a:p>
                      <a:pPr algn="ctr" rtl="0" fontAlgn="base"/>
                      <a:endParaRPr lang="en-US" sz="28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830433"/>
                  </a:ext>
                </a:extLst>
              </a:tr>
              <a:tr h="419922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Hosted on HeroX, public-facing.</a:t>
                      </a:r>
                    </a:p>
                    <a:p>
                      <a:pPr marL="342900" marR="0" lvl="0" indent="-342900" algn="l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Representation of engagement through Phase II. 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Final scores will contribute directly to the final numerical score a competitor receives on their submission.</a:t>
                      </a:r>
                    </a:p>
                  </a:txBody>
                  <a:tcPr>
                    <a:lnL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C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198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103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ED99-EFC4-3267-3F25-D0C66E13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Template for Technical Narrative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D3D5-A56E-59BA-3BB7-2CBFF4A2A1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 indent="-342900">
              <a:buChar char="•"/>
            </a:pPr>
            <a:r>
              <a:rPr lang="en-US"/>
              <a:t>Team Information (Team name, team members, and team lead)</a:t>
            </a:r>
          </a:p>
          <a:p>
            <a:pPr lvl="1"/>
            <a:endParaRPr lang="en-US"/>
          </a:p>
          <a:p>
            <a:pPr lvl="1">
              <a:buChar char="•"/>
            </a:pPr>
            <a:r>
              <a:rPr lang="en-US"/>
              <a:t>A </a:t>
            </a:r>
            <a:r>
              <a:rPr lang="en-US">
                <a:latin typeface="Franklin Gothic Medium"/>
              </a:rPr>
              <a:t>short</a:t>
            </a:r>
            <a:r>
              <a:rPr lang="en-US"/>
              <a:t> description of your team/organization that is clear and concise [50-200] words, does not count towards 5,000 word limit]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pPr lvl="1">
              <a:buChar char="•"/>
            </a:pPr>
            <a:r>
              <a:rPr lang="en-US">
                <a:latin typeface="Franklin Gothic Medium"/>
                <a:ea typeface="+mn-lt"/>
                <a:cs typeface="+mn-lt"/>
              </a:rPr>
              <a:t>Up to 5,000 Words to populate the following information</a:t>
            </a:r>
            <a:endParaRPr lang="en-US">
              <a:latin typeface="Franklin Gothic Medium"/>
            </a:endParaRPr>
          </a:p>
          <a:p>
            <a:pPr lvl="1"/>
            <a:endParaRPr lang="en-US"/>
          </a:p>
          <a:p>
            <a:pPr lvl="1"/>
            <a:r>
              <a:rPr lang="en-US"/>
              <a:t>Team Characteristics &amp; Excellence</a:t>
            </a:r>
          </a:p>
          <a:p>
            <a:pPr lvl="1"/>
            <a:r>
              <a:rPr lang="en-US"/>
              <a:t>Innovation Process</a:t>
            </a:r>
          </a:p>
          <a:p>
            <a:pPr lvl="1"/>
            <a:r>
              <a:rPr lang="en-US"/>
              <a:t>Viability of Concept </a:t>
            </a:r>
          </a:p>
          <a:p>
            <a:pPr lvl="1"/>
            <a:r>
              <a:rPr lang="en-US"/>
              <a:t>Planned Development for Phase III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4D61B98D-ABAA-187E-0550-8A764E5EB536}"/>
              </a:ext>
            </a:extLst>
          </p:cNvPr>
          <p:cNvSpPr/>
          <p:nvPr/>
        </p:nvSpPr>
        <p:spPr>
          <a:xfrm>
            <a:off x="6696323" y="4369579"/>
            <a:ext cx="360733" cy="133781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CF3EF-58C9-A5C6-37EF-BE495EF7DB45}"/>
              </a:ext>
            </a:extLst>
          </p:cNvPr>
          <p:cNvSpPr txBox="1"/>
          <p:nvPr/>
        </p:nvSpPr>
        <p:spPr>
          <a:xfrm>
            <a:off x="7142799" y="4649399"/>
            <a:ext cx="45696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Franklin Gothic Book"/>
              </a:rPr>
              <a:t>Suggested content will be provided but competitors decide where to focus responses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393422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EB77-BD70-AA4F-4E43-A6305236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Leaderboard Scoring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7D3E0-66A1-6B27-DF2B-81C487F74B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8200" y="1363654"/>
            <a:ext cx="8474818" cy="1829435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Teams can earn points by leveraging educational tools and support mechanisms provided by Prize administrators to better understand key prize elements. </a:t>
            </a:r>
            <a:br>
              <a:rPr lang="en-US" sz="2400"/>
            </a:br>
            <a:r>
              <a:rPr lang="en-US" sz="2400"/>
              <a:t>Activities are pre-scored on public-facing leaderboard.</a:t>
            </a:r>
            <a:endParaRPr lang="en-US"/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endParaRPr lang="en-US" sz="2400">
              <a:ea typeface="+mn-lt"/>
            </a:endParaRPr>
          </a:p>
          <a:p>
            <a:endParaRPr lang="en-US" sz="2400">
              <a:ea typeface="+mn-lt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802A8-325A-8872-574D-2DCB747D1788}"/>
              </a:ext>
            </a:extLst>
          </p:cNvPr>
          <p:cNvSpPr txBox="1"/>
          <p:nvPr/>
        </p:nvSpPr>
        <p:spPr>
          <a:xfrm>
            <a:off x="8685734" y="1226032"/>
            <a:ext cx="3424147" cy="1477328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Franklin Gothic Book"/>
              </a:rPr>
              <a:t>We anticipate the Leaderboard will be updated weekly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32CBE-1EE8-3190-4EB2-54A1C72D79E7}"/>
              </a:ext>
            </a:extLst>
          </p:cNvPr>
          <p:cNvSpPr txBox="1"/>
          <p:nvPr/>
        </p:nvSpPr>
        <p:spPr>
          <a:xfrm>
            <a:off x="397549" y="3193089"/>
            <a:ext cx="11108581" cy="32224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2100">
                <a:latin typeface="Franklin Gothic Book"/>
              </a:rPr>
              <a:t>Specific engagement activities will be offered on the </a:t>
            </a:r>
            <a:r>
              <a:rPr lang="en-US" sz="2100" err="1">
                <a:latin typeface="Franklin Gothic Book"/>
              </a:rPr>
              <a:t>HeroX</a:t>
            </a:r>
            <a:r>
              <a:rPr lang="en-US" sz="2100">
                <a:latin typeface="Franklin Gothic Book"/>
              </a:rPr>
              <a:t> platform directly and updates will be shared on the leaderboard as teams complete these activities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2100">
              <a:latin typeface="Franklin Gothic Book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2100">
                <a:latin typeface="Franklin Gothic Book"/>
              </a:rPr>
              <a:t>Teams can receive up to 5 points per scoring criteria, for a maximum of 15 additional points</a:t>
            </a:r>
          </a:p>
          <a:p>
            <a:pPr>
              <a:spcBef>
                <a:spcPct val="20000"/>
              </a:spcBef>
            </a:pPr>
            <a:endParaRPr lang="en-US" sz="2100"/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2100">
                <a:latin typeface="Franklin Gothic Book"/>
              </a:rPr>
              <a:t>The final scores represented on the public-facing leaderboard will contribute directly to the final numerical score a competitor receives on their submission.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>
              <a:latin typeface="Franklin Gothic Book"/>
            </a:endParaRPr>
          </a:p>
          <a:p>
            <a:pPr algn="l"/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18558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880C-1FBC-3092-C605-40BF2EA4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 &amp; Next 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CE221-E53F-1253-CCFA-3D1100AD51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2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5E36-E25A-874B-B789-26EE3941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Polling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C94B1-DCEA-92D6-E3D5-4863AA111C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490" y="2308634"/>
            <a:ext cx="11233341" cy="4108601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/>
              <a:t>Are you new to the prize?</a:t>
            </a:r>
          </a:p>
        </p:txBody>
      </p:sp>
    </p:spTree>
    <p:extLst>
      <p:ext uri="{BB962C8B-B14F-4D97-AF65-F5344CB8AC3E}">
        <p14:creationId xmlns:p14="http://schemas.microsoft.com/office/powerpoint/2010/main" val="1171553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950FED-CDFA-77C3-0D8C-DC5E9B783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67" y="1034201"/>
            <a:ext cx="8525993" cy="5236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599B1-8536-45BC-898A-E088364D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HeroX</a:t>
            </a:r>
            <a:r>
              <a:rPr lang="en-US"/>
              <a:t> Platform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DD8136-A1B8-800B-4AF6-31B49288B747}"/>
              </a:ext>
            </a:extLst>
          </p:cNvPr>
          <p:cNvSpPr/>
          <p:nvPr/>
        </p:nvSpPr>
        <p:spPr>
          <a:xfrm>
            <a:off x="7508647" y="1033061"/>
            <a:ext cx="2195415" cy="468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D92145-8968-F7DF-1452-8339C614456D}"/>
              </a:ext>
            </a:extLst>
          </p:cNvPr>
          <p:cNvSpPr/>
          <p:nvPr/>
        </p:nvSpPr>
        <p:spPr>
          <a:xfrm>
            <a:off x="6381130" y="5201242"/>
            <a:ext cx="3397218" cy="4223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52CDF7-1072-9B39-8477-5917ED46F222}"/>
              </a:ext>
            </a:extLst>
          </p:cNvPr>
          <p:cNvSpPr/>
          <p:nvPr/>
        </p:nvSpPr>
        <p:spPr>
          <a:xfrm>
            <a:off x="2478656" y="5965034"/>
            <a:ext cx="558112" cy="3526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CD2307-1AF6-9C70-0F8A-F042318AB359}"/>
              </a:ext>
            </a:extLst>
          </p:cNvPr>
          <p:cNvSpPr/>
          <p:nvPr/>
        </p:nvSpPr>
        <p:spPr>
          <a:xfrm>
            <a:off x="3177420" y="5965034"/>
            <a:ext cx="558112" cy="3288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CB3377-E762-482C-C417-C00E221E570D}"/>
              </a:ext>
            </a:extLst>
          </p:cNvPr>
          <p:cNvSpPr/>
          <p:nvPr/>
        </p:nvSpPr>
        <p:spPr>
          <a:xfrm>
            <a:off x="6823257" y="5930191"/>
            <a:ext cx="2315146" cy="4223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FB75EC-784E-0C6F-FDD9-20952C4A9778}"/>
              </a:ext>
            </a:extLst>
          </p:cNvPr>
          <p:cNvSpPr/>
          <p:nvPr/>
        </p:nvSpPr>
        <p:spPr>
          <a:xfrm>
            <a:off x="3876185" y="5976193"/>
            <a:ext cx="513448" cy="3302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792666A-2A00-469F-517D-10A7D7F2876C}"/>
              </a:ext>
            </a:extLst>
          </p:cNvPr>
          <p:cNvSpPr txBox="1">
            <a:spLocks/>
          </p:cNvSpPr>
          <p:nvPr/>
        </p:nvSpPr>
        <p:spPr>
          <a:xfrm>
            <a:off x="301058" y="5259873"/>
            <a:ext cx="1582746" cy="33545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Stay up-to-date</a:t>
            </a:r>
            <a:endParaRPr lang="en-US" sz="1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E536B9F-3A2D-1A75-3623-116B9B0399A9}"/>
              </a:ext>
            </a:extLst>
          </p:cNvPr>
          <p:cNvSpPr txBox="1">
            <a:spLocks/>
          </p:cNvSpPr>
          <p:nvPr/>
        </p:nvSpPr>
        <p:spPr>
          <a:xfrm>
            <a:off x="10649806" y="1062115"/>
            <a:ext cx="1212446" cy="88244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Share &amp; follow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the prize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7F14131-D73E-D59E-A137-DE840C7C178A}"/>
              </a:ext>
            </a:extLst>
          </p:cNvPr>
          <p:cNvSpPr txBox="1">
            <a:spLocks/>
          </p:cNvSpPr>
          <p:nvPr/>
        </p:nvSpPr>
        <p:spPr>
          <a:xfrm>
            <a:off x="10533131" y="5077361"/>
            <a:ext cx="1105821" cy="64954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Submit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your idea!</a:t>
            </a:r>
            <a:endParaRPr lang="en-US" sz="1600">
              <a:cs typeface="Times New Roman" panose="02020603050405020304" pitchFamily="18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B242489-5430-0F46-675E-EA730C39D09D}"/>
              </a:ext>
            </a:extLst>
          </p:cNvPr>
          <p:cNvSpPr txBox="1">
            <a:spLocks/>
          </p:cNvSpPr>
          <p:nvPr/>
        </p:nvSpPr>
        <p:spPr>
          <a:xfrm>
            <a:off x="3607722" y="5303469"/>
            <a:ext cx="1275363" cy="33769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Build a team</a:t>
            </a:r>
            <a:endParaRPr lang="en-US" sz="1600">
              <a:cs typeface="Times New Roman" panose="02020603050405020304" pitchFamily="18" charset="0"/>
            </a:endParaRPr>
          </a:p>
          <a:p>
            <a:pPr algn="ctr"/>
            <a:endParaRPr lang="en-US" sz="16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06E88B-D650-825E-6252-70CE5E6F96BB}"/>
              </a:ext>
            </a:extLst>
          </p:cNvPr>
          <p:cNvSpPr/>
          <p:nvPr/>
        </p:nvSpPr>
        <p:spPr>
          <a:xfrm>
            <a:off x="5489490" y="5944984"/>
            <a:ext cx="689276" cy="3716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E259201-EE8B-4D82-76C6-73B6D7E41FC1}"/>
              </a:ext>
            </a:extLst>
          </p:cNvPr>
          <p:cNvCxnSpPr>
            <a:cxnSpLocks/>
          </p:cNvCxnSpPr>
          <p:nvPr/>
        </p:nvCxnSpPr>
        <p:spPr>
          <a:xfrm flipH="1">
            <a:off x="9887367" y="1306529"/>
            <a:ext cx="758852" cy="49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EEC46E-61A0-6336-52AD-0C1C879F3165}"/>
              </a:ext>
            </a:extLst>
          </p:cNvPr>
          <p:cNvCxnSpPr>
            <a:cxnSpLocks/>
          </p:cNvCxnSpPr>
          <p:nvPr/>
        </p:nvCxnSpPr>
        <p:spPr>
          <a:xfrm>
            <a:off x="5768454" y="5660301"/>
            <a:ext cx="0" cy="26989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40A56BC-05BE-3237-8742-DCC1ADF4ABE8}"/>
              </a:ext>
            </a:extLst>
          </p:cNvPr>
          <p:cNvCxnSpPr>
            <a:cxnSpLocks/>
          </p:cNvCxnSpPr>
          <p:nvPr/>
        </p:nvCxnSpPr>
        <p:spPr>
          <a:xfrm flipH="1">
            <a:off x="9774279" y="5409921"/>
            <a:ext cx="758852" cy="49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0386906-2CC6-9A2E-E955-016A8A9BA0AF}"/>
              </a:ext>
            </a:extLst>
          </p:cNvPr>
          <p:cNvCxnSpPr>
            <a:cxnSpLocks/>
          </p:cNvCxnSpPr>
          <p:nvPr/>
        </p:nvCxnSpPr>
        <p:spPr>
          <a:xfrm>
            <a:off x="1896598" y="5441698"/>
            <a:ext cx="718982" cy="5397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67693F8-4506-A86C-1C59-10CE9489AA37}"/>
              </a:ext>
            </a:extLst>
          </p:cNvPr>
          <p:cNvCxnSpPr>
            <a:cxnSpLocks/>
          </p:cNvCxnSpPr>
          <p:nvPr/>
        </p:nvCxnSpPr>
        <p:spPr>
          <a:xfrm flipH="1" flipV="1">
            <a:off x="8886782" y="6306488"/>
            <a:ext cx="276904" cy="17938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48EF39-C9C8-1C57-B159-BCC916EEA541}"/>
              </a:ext>
            </a:extLst>
          </p:cNvPr>
          <p:cNvCxnSpPr>
            <a:cxnSpLocks/>
          </p:cNvCxnSpPr>
          <p:nvPr/>
        </p:nvCxnSpPr>
        <p:spPr>
          <a:xfrm>
            <a:off x="2996292" y="5577271"/>
            <a:ext cx="414337" cy="3716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F3F16F-2667-C886-FC21-C2493929461B}"/>
              </a:ext>
            </a:extLst>
          </p:cNvPr>
          <p:cNvCxnSpPr>
            <a:cxnSpLocks/>
          </p:cNvCxnSpPr>
          <p:nvPr/>
        </p:nvCxnSpPr>
        <p:spPr>
          <a:xfrm>
            <a:off x="3862507" y="5655762"/>
            <a:ext cx="252734" cy="3302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CA12DE-0A4E-4C8D-14CF-21802914B0C7}"/>
              </a:ext>
            </a:extLst>
          </p:cNvPr>
          <p:cNvSpPr txBox="1">
            <a:spLocks/>
          </p:cNvSpPr>
          <p:nvPr/>
        </p:nvSpPr>
        <p:spPr>
          <a:xfrm>
            <a:off x="2134771" y="4480396"/>
            <a:ext cx="1447362" cy="10968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Communicate with the prize administration team</a:t>
            </a:r>
            <a:endParaRPr lang="en-US" sz="1600">
              <a:cs typeface="Times New Roman" panose="02020603050405020304" pitchFamily="18" charset="0"/>
            </a:endParaRPr>
          </a:p>
          <a:p>
            <a:pPr algn="ctr"/>
            <a:endParaRPr lang="en-US" sz="16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9E7469-A95D-10C6-FDD2-54090AAAE74C}"/>
              </a:ext>
            </a:extLst>
          </p:cNvPr>
          <p:cNvSpPr txBox="1">
            <a:spLocks/>
          </p:cNvSpPr>
          <p:nvPr/>
        </p:nvSpPr>
        <p:spPr>
          <a:xfrm>
            <a:off x="9163685" y="6211524"/>
            <a:ext cx="2582113" cy="52932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Register for upcoming Webinars and trainings</a:t>
            </a:r>
            <a:endParaRPr lang="en-US" sz="1600">
              <a:cs typeface="Times New Roman" panose="02020603050405020304" pitchFamily="18" charset="0"/>
            </a:endParaRPr>
          </a:p>
          <a:p>
            <a:pPr algn="ctr"/>
            <a:endParaRPr lang="en-US" sz="160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BE77AD-FA95-5DC1-1249-EB7359A4D0CD}"/>
              </a:ext>
            </a:extLst>
          </p:cNvPr>
          <p:cNvSpPr txBox="1">
            <a:spLocks/>
          </p:cNvSpPr>
          <p:nvPr/>
        </p:nvSpPr>
        <p:spPr>
          <a:xfrm>
            <a:off x="4908674" y="4289196"/>
            <a:ext cx="1386597" cy="13519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Access valuable resources like the rules and templates!</a:t>
            </a:r>
            <a:endParaRPr lang="en-US" sz="1600">
              <a:cs typeface="Times New Roman" panose="02020603050405020304" pitchFamily="18" charset="0"/>
            </a:endParaRPr>
          </a:p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18678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D57F21-9EF5-57D8-A2D3-52EEB6192A23}"/>
              </a:ext>
            </a:extLst>
          </p:cNvPr>
          <p:cNvSpPr txBox="1"/>
          <p:nvPr/>
        </p:nvSpPr>
        <p:spPr>
          <a:xfrm>
            <a:off x="4055938" y="2227024"/>
            <a:ext cx="2037349" cy="1600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465"/>
            <a:r>
              <a:rPr lang="en-US" sz="1600" b="1">
                <a:latin typeface="+mj-lt"/>
              </a:rPr>
              <a:t>Choose “Solve this Challenge” </a:t>
            </a:r>
            <a:r>
              <a:rPr lang="en-US" sz="1466"/>
              <a:t>(</a:t>
            </a:r>
            <a:r>
              <a:rPr lang="en-US" sz="1466" i="1"/>
              <a:t>indicates your interest in competing; it is not a commitment—yet</a:t>
            </a:r>
            <a:r>
              <a:rPr lang="en-US" sz="1466"/>
              <a:t>)</a:t>
            </a:r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A82BE9-0872-8AC1-CDB8-503B5F257186}"/>
              </a:ext>
            </a:extLst>
          </p:cNvPr>
          <p:cNvSpPr txBox="1"/>
          <p:nvPr/>
        </p:nvSpPr>
        <p:spPr>
          <a:xfrm>
            <a:off x="1196605" y="2176653"/>
            <a:ext cx="1673456" cy="1600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>
                <a:latin typeface="+mj-lt"/>
              </a:rPr>
              <a:t>Visit the </a:t>
            </a:r>
            <a:r>
              <a:rPr lang="en-US" sz="1600" b="1" err="1">
                <a:latin typeface="+mj-lt"/>
              </a:rPr>
              <a:t>HeroX</a:t>
            </a:r>
            <a:r>
              <a:rPr lang="en-US" sz="1600" b="1">
                <a:latin typeface="+mj-lt"/>
              </a:rPr>
              <a:t> prize page: </a:t>
            </a:r>
            <a:br>
              <a:rPr lang="en-US" sz="1600"/>
            </a:br>
            <a:r>
              <a:rPr lang="en-US" sz="1400">
                <a:hlinkClick r:id="rId3"/>
              </a:rPr>
              <a:t>https://www.herox.com/InDEEP</a:t>
            </a:r>
            <a:endParaRPr lang="en-US" sz="1400"/>
          </a:p>
          <a:p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64555E-2755-8140-64BB-EEFFB0B9B465}"/>
              </a:ext>
            </a:extLst>
          </p:cNvPr>
          <p:cNvSpPr txBox="1"/>
          <p:nvPr/>
        </p:nvSpPr>
        <p:spPr>
          <a:xfrm>
            <a:off x="7173005" y="2278159"/>
            <a:ext cx="1631827" cy="1005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465"/>
            <a:r>
              <a:rPr lang="en-US" sz="1600" b="1">
                <a:latin typeface="+mj-lt"/>
              </a:rPr>
              <a:t>Sign in or create a </a:t>
            </a:r>
            <a:r>
              <a:rPr lang="en-US" sz="1600" b="1" err="1">
                <a:latin typeface="+mj-lt"/>
              </a:rPr>
              <a:t>HeroX</a:t>
            </a:r>
            <a:r>
              <a:rPr lang="en-US" sz="1600" b="1">
                <a:latin typeface="+mj-lt"/>
              </a:rPr>
              <a:t> account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63838-9EE5-314F-C7E5-6716098D570E}"/>
              </a:ext>
            </a:extLst>
          </p:cNvPr>
          <p:cNvSpPr txBox="1"/>
          <p:nvPr/>
        </p:nvSpPr>
        <p:spPr>
          <a:xfrm>
            <a:off x="9933027" y="2306842"/>
            <a:ext cx="1631827" cy="841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465"/>
            <a:r>
              <a:rPr lang="en-US" sz="1600" b="1">
                <a:latin typeface="+mj-lt"/>
              </a:rPr>
              <a:t>Agree </a:t>
            </a:r>
            <a:r>
              <a:rPr lang="en-US" sz="1600"/>
              <a:t>to the Terms of 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0FBCE3-7040-E3D3-28B0-84FABF1A5F35}"/>
              </a:ext>
            </a:extLst>
          </p:cNvPr>
          <p:cNvSpPr txBox="1"/>
          <p:nvPr/>
        </p:nvSpPr>
        <p:spPr>
          <a:xfrm>
            <a:off x="1141895" y="4960265"/>
            <a:ext cx="1211530" cy="8943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465"/>
            <a:r>
              <a:rPr lang="en-US" sz="1600" b="1">
                <a:latin typeface="+mj-lt"/>
              </a:rPr>
              <a:t>Confirm</a:t>
            </a:r>
            <a:r>
              <a:rPr lang="en-US" sz="1600"/>
              <a:t> your email address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AABCC4-4DBA-1C71-3594-7C71259805EC}"/>
              </a:ext>
            </a:extLst>
          </p:cNvPr>
          <p:cNvSpPr txBox="1"/>
          <p:nvPr/>
        </p:nvSpPr>
        <p:spPr>
          <a:xfrm>
            <a:off x="3765027" y="4968865"/>
            <a:ext cx="1631828" cy="6387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465"/>
            <a:r>
              <a:rPr lang="en-US" sz="1600" b="1">
                <a:latin typeface="+mj-lt"/>
              </a:rPr>
              <a:t>Accept </a:t>
            </a:r>
            <a:r>
              <a:rPr lang="en-US" sz="1600"/>
              <a:t>the Challenge-Specific Agreement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62541-8678-C32F-0228-F659A9F95262}"/>
              </a:ext>
            </a:extLst>
          </p:cNvPr>
          <p:cNvSpPr txBox="1"/>
          <p:nvPr/>
        </p:nvSpPr>
        <p:spPr>
          <a:xfrm>
            <a:off x="6405799" y="4971761"/>
            <a:ext cx="1812143" cy="6387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465"/>
            <a:r>
              <a:rPr lang="en-US" sz="1600" b="1">
                <a:latin typeface="+mj-lt"/>
              </a:rPr>
              <a:t>Indicate</a:t>
            </a:r>
            <a:r>
              <a:rPr lang="en-US" sz="1600"/>
              <a:t> “Would you like to compete as a team?”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CD021D-59C7-6947-5AEB-C8BAAF16607B}"/>
              </a:ext>
            </a:extLst>
          </p:cNvPr>
          <p:cNvSpPr txBox="1"/>
          <p:nvPr/>
        </p:nvSpPr>
        <p:spPr>
          <a:xfrm>
            <a:off x="9727346" y="4970496"/>
            <a:ext cx="2050083" cy="6387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465"/>
            <a:r>
              <a:rPr lang="en-US" sz="1600" b="1">
                <a:latin typeface="+mj-lt"/>
              </a:rPr>
              <a:t>Submit Final Submission </a:t>
            </a:r>
            <a:r>
              <a:rPr lang="en-US" sz="1600"/>
              <a:t>materials prior to August 25, 2023</a:t>
            </a:r>
          </a:p>
        </p:txBody>
      </p:sp>
      <p:pic>
        <p:nvPicPr>
          <p:cNvPr id="18" name="Graphic 17" descr="Internet with solid fill">
            <a:extLst>
              <a:ext uri="{FF2B5EF4-FFF2-40B4-BE49-F238E27FC236}">
                <a16:creationId xmlns:a16="http://schemas.microsoft.com/office/drawing/2014/main" id="{830376D0-AEA9-B747-79C8-02E0AF5D5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123" y="2084530"/>
            <a:ext cx="792216" cy="792216"/>
          </a:xfrm>
          <a:prstGeom prst="rect">
            <a:avLst/>
          </a:prstGeom>
        </p:spPr>
      </p:pic>
      <p:pic>
        <p:nvPicPr>
          <p:cNvPr id="23" name="Graphic 22" descr="Checkbox Checked with solid fill">
            <a:extLst>
              <a:ext uri="{FF2B5EF4-FFF2-40B4-BE49-F238E27FC236}">
                <a16:creationId xmlns:a16="http://schemas.microsoft.com/office/drawing/2014/main" id="{06985772-922A-55E4-C3FA-A46CEB211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07132" y="2178806"/>
            <a:ext cx="836162" cy="836162"/>
          </a:xfrm>
          <a:prstGeom prst="rect">
            <a:avLst/>
          </a:prstGeom>
        </p:spPr>
      </p:pic>
      <p:pic>
        <p:nvPicPr>
          <p:cNvPr id="25" name="Graphic 24" descr="Email with solid fill">
            <a:extLst>
              <a:ext uri="{FF2B5EF4-FFF2-40B4-BE49-F238E27FC236}">
                <a16:creationId xmlns:a16="http://schemas.microsoft.com/office/drawing/2014/main" id="{39653BCA-FD4D-F493-7C60-0862488A41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342" y="4960264"/>
            <a:ext cx="607938" cy="607938"/>
          </a:xfrm>
          <a:prstGeom prst="rect">
            <a:avLst/>
          </a:prstGeom>
        </p:spPr>
      </p:pic>
      <p:pic>
        <p:nvPicPr>
          <p:cNvPr id="26" name="Graphic 25" descr="Checkbox Checked with solid fill">
            <a:extLst>
              <a:ext uri="{FF2B5EF4-FFF2-40B4-BE49-F238E27FC236}">
                <a16:creationId xmlns:a16="http://schemas.microsoft.com/office/drawing/2014/main" id="{C517359E-99D7-0355-88CC-C222B3961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4800" y="4847572"/>
            <a:ext cx="836162" cy="836162"/>
          </a:xfrm>
          <a:prstGeom prst="rect">
            <a:avLst/>
          </a:prstGeom>
        </p:spPr>
      </p:pic>
      <p:pic>
        <p:nvPicPr>
          <p:cNvPr id="27" name="Graphic 26" descr="Checkbox Checked with solid fill">
            <a:extLst>
              <a:ext uri="{FF2B5EF4-FFF2-40B4-BE49-F238E27FC236}">
                <a16:creationId xmlns:a16="http://schemas.microsoft.com/office/drawing/2014/main" id="{920A19C4-6FB1-6517-FAE3-A66BBF217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2568" y="4866706"/>
            <a:ext cx="836162" cy="836162"/>
          </a:xfrm>
          <a:prstGeom prst="rect">
            <a:avLst/>
          </a:prstGeom>
        </p:spPr>
      </p:pic>
      <p:pic>
        <p:nvPicPr>
          <p:cNvPr id="29" name="Graphic 28" descr="Send with solid fill">
            <a:extLst>
              <a:ext uri="{FF2B5EF4-FFF2-40B4-BE49-F238E27FC236}">
                <a16:creationId xmlns:a16="http://schemas.microsoft.com/office/drawing/2014/main" id="{F138EE97-A5B0-21CD-E01B-EFE131F4C9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70566" y="5024511"/>
            <a:ext cx="684711" cy="684711"/>
          </a:xfrm>
          <a:prstGeom prst="rect">
            <a:avLst/>
          </a:prstGeom>
        </p:spPr>
      </p:pic>
      <p:pic>
        <p:nvPicPr>
          <p:cNvPr id="31" name="Graphic 30" descr="User with solid fill">
            <a:extLst>
              <a:ext uri="{FF2B5EF4-FFF2-40B4-BE49-F238E27FC236}">
                <a16:creationId xmlns:a16="http://schemas.microsoft.com/office/drawing/2014/main" id="{C1FB7299-67CD-419F-31CA-5B0CC2355E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08823" y="2223948"/>
            <a:ext cx="751836" cy="751836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D2E083-A1B2-3BAC-A87C-3939553143D1}"/>
              </a:ext>
            </a:extLst>
          </p:cNvPr>
          <p:cNvCxnSpPr>
            <a:cxnSpLocks/>
          </p:cNvCxnSpPr>
          <p:nvPr/>
        </p:nvCxnSpPr>
        <p:spPr>
          <a:xfrm>
            <a:off x="2870061" y="2836943"/>
            <a:ext cx="477792" cy="0"/>
          </a:xfrm>
          <a:prstGeom prst="straightConnector1">
            <a:avLst/>
          </a:prstGeom>
          <a:ln w="107950">
            <a:solidFill>
              <a:schemeClr val="bg2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08A7D12F-A573-6588-53E8-B9B272146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4555" y="2129972"/>
            <a:ext cx="836162" cy="836162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3EEC735-F0F5-7F3A-A0D8-9F5204E25A0D}"/>
              </a:ext>
            </a:extLst>
          </p:cNvPr>
          <p:cNvCxnSpPr>
            <a:cxnSpLocks/>
          </p:cNvCxnSpPr>
          <p:nvPr/>
        </p:nvCxnSpPr>
        <p:spPr>
          <a:xfrm>
            <a:off x="5798728" y="2836944"/>
            <a:ext cx="477792" cy="0"/>
          </a:xfrm>
          <a:prstGeom prst="straightConnector1">
            <a:avLst/>
          </a:prstGeom>
          <a:ln w="107950">
            <a:solidFill>
              <a:schemeClr val="bg2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C3ECE7D-6D82-8E7E-4C28-B5A936DFAC6C}"/>
              </a:ext>
            </a:extLst>
          </p:cNvPr>
          <p:cNvCxnSpPr>
            <a:cxnSpLocks/>
          </p:cNvCxnSpPr>
          <p:nvPr/>
        </p:nvCxnSpPr>
        <p:spPr>
          <a:xfrm>
            <a:off x="8666803" y="2827742"/>
            <a:ext cx="477792" cy="0"/>
          </a:xfrm>
          <a:prstGeom prst="straightConnector1">
            <a:avLst/>
          </a:prstGeom>
          <a:ln w="107950">
            <a:solidFill>
              <a:schemeClr val="bg2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48CEE51-45F0-86FA-A75A-CA1CD7254863}"/>
              </a:ext>
            </a:extLst>
          </p:cNvPr>
          <p:cNvCxnSpPr>
            <a:cxnSpLocks/>
          </p:cNvCxnSpPr>
          <p:nvPr/>
        </p:nvCxnSpPr>
        <p:spPr>
          <a:xfrm>
            <a:off x="2254239" y="5406696"/>
            <a:ext cx="477792" cy="0"/>
          </a:xfrm>
          <a:prstGeom prst="straightConnector1">
            <a:avLst/>
          </a:prstGeom>
          <a:ln w="107950">
            <a:solidFill>
              <a:schemeClr val="bg2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8BB19EB-A780-C9D4-3E2E-3DE15EA7665A}"/>
              </a:ext>
            </a:extLst>
          </p:cNvPr>
          <p:cNvCxnSpPr>
            <a:cxnSpLocks/>
          </p:cNvCxnSpPr>
          <p:nvPr/>
        </p:nvCxnSpPr>
        <p:spPr>
          <a:xfrm>
            <a:off x="5116823" y="5415898"/>
            <a:ext cx="477792" cy="0"/>
          </a:xfrm>
          <a:prstGeom prst="straightConnector1">
            <a:avLst/>
          </a:prstGeom>
          <a:ln w="107950">
            <a:solidFill>
              <a:schemeClr val="bg2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8EBF9A-D9C5-FD13-AC89-9195FB547971}"/>
              </a:ext>
            </a:extLst>
          </p:cNvPr>
          <p:cNvCxnSpPr>
            <a:cxnSpLocks/>
          </p:cNvCxnSpPr>
          <p:nvPr/>
        </p:nvCxnSpPr>
        <p:spPr>
          <a:xfrm>
            <a:off x="8186547" y="5406697"/>
            <a:ext cx="477792" cy="0"/>
          </a:xfrm>
          <a:prstGeom prst="straightConnector1">
            <a:avLst/>
          </a:prstGeom>
          <a:ln w="107950">
            <a:solidFill>
              <a:schemeClr val="bg2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5F841-DAAC-C6D3-1A94-ABB5409F7E80}"/>
              </a:ext>
            </a:extLst>
          </p:cNvPr>
          <p:cNvGrpSpPr/>
          <p:nvPr/>
        </p:nvGrpSpPr>
        <p:grpSpPr>
          <a:xfrm>
            <a:off x="1884140" y="3429219"/>
            <a:ext cx="6942966" cy="1322034"/>
            <a:chOff x="987843" y="2764001"/>
            <a:chExt cx="6942966" cy="99178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C066DE3-5E3F-7C92-081B-A63520177144}"/>
                </a:ext>
              </a:extLst>
            </p:cNvPr>
            <p:cNvCxnSpPr>
              <a:cxnSpLocks/>
            </p:cNvCxnSpPr>
            <p:nvPr/>
          </p:nvCxnSpPr>
          <p:spPr>
            <a:xfrm>
              <a:off x="1042775" y="3298075"/>
              <a:ext cx="0" cy="457709"/>
            </a:xfrm>
            <a:prstGeom prst="straightConnector1">
              <a:avLst/>
            </a:prstGeom>
            <a:ln w="107950">
              <a:solidFill>
                <a:schemeClr val="bg2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073DF37-951D-BB7A-00DE-829DADB18D3B}"/>
                </a:ext>
              </a:extLst>
            </p:cNvPr>
            <p:cNvCxnSpPr>
              <a:cxnSpLocks/>
            </p:cNvCxnSpPr>
            <p:nvPr/>
          </p:nvCxnSpPr>
          <p:spPr>
            <a:xfrm>
              <a:off x="7878375" y="2764001"/>
              <a:ext cx="0" cy="457709"/>
            </a:xfrm>
            <a:prstGeom prst="straightConnector1">
              <a:avLst/>
            </a:prstGeom>
            <a:ln w="107950">
              <a:solidFill>
                <a:schemeClr val="bg2"/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D5CD9C5-BD5C-05A3-1361-76EDEF9907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843" y="3261388"/>
              <a:ext cx="6942966" cy="13599"/>
            </a:xfrm>
            <a:prstGeom prst="straightConnector1">
              <a:avLst/>
            </a:prstGeom>
            <a:ln w="107950">
              <a:solidFill>
                <a:schemeClr val="bg2"/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125B5759-E6D5-3F44-F9BB-A6A7F0F93C8D}"/>
              </a:ext>
            </a:extLst>
          </p:cNvPr>
          <p:cNvSpPr txBox="1">
            <a:spLocks/>
          </p:cNvSpPr>
          <p:nvPr/>
        </p:nvSpPr>
        <p:spPr bwMode="auto">
          <a:xfrm>
            <a:off x="1" y="-25401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1" kern="1200">
                <a:solidFill>
                  <a:srgbClr val="00B9EA"/>
                </a:solidFill>
                <a:latin typeface="+mj-lt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Register and Compete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8C5FD6-94EB-6E3C-BEBE-3917BDE2D0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1" y="122476"/>
            <a:ext cx="400389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99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 rot="2539051">
            <a:off x="2888261" y="2574429"/>
            <a:ext cx="2340733" cy="399450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latin typeface="Source Sans Pro"/>
                <a:cs typeface="Source Sans Pro"/>
              </a:rPr>
              <a:t>SOLVER COMMUNITY</a:t>
            </a:r>
          </a:p>
        </p:txBody>
      </p:sp>
      <p:sp>
        <p:nvSpPr>
          <p:cNvPr id="69" name="Freeform 29"/>
          <p:cNvSpPr>
            <a:spLocks/>
          </p:cNvSpPr>
          <p:nvPr/>
        </p:nvSpPr>
        <p:spPr bwMode="auto">
          <a:xfrm>
            <a:off x="5472222" y="4479706"/>
            <a:ext cx="265249" cy="204760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AE46A6-97E0-47A6-9499-235BC936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the Rules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D0F9271-8BE0-829B-BC9E-57A40166F5EE}"/>
              </a:ext>
            </a:extLst>
          </p:cNvPr>
          <p:cNvSpPr txBox="1">
            <a:spLocks/>
          </p:cNvSpPr>
          <p:nvPr/>
        </p:nvSpPr>
        <p:spPr>
          <a:xfrm>
            <a:off x="872636" y="1233950"/>
            <a:ext cx="5519518" cy="48613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r>
              <a:rPr lang="en-US" sz="2399">
                <a:ea typeface="Libre Franklin" pitchFamily="2" charset="0"/>
                <a:cs typeface="Libre Franklin" pitchFamily="2" charset="0"/>
              </a:rPr>
              <a:t>Topics covered in today’s presentation can all be found in the Official Rules Document.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endParaRPr lang="en-US" sz="2399">
              <a:ea typeface="Libre Franklin" pitchFamily="2" charset="0"/>
              <a:cs typeface="Libre Franklin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r>
              <a:rPr lang="en-US" sz="2399">
                <a:ea typeface="Libre Franklin" pitchFamily="2" charset="0"/>
                <a:cs typeface="Libre Franklin" pitchFamily="2" charset="0"/>
              </a:rPr>
              <a:t>For a more in-depth look at these topics, please read the rules document, which is available here: </a:t>
            </a:r>
            <a:r>
              <a:rPr lang="en-US" sz="2399">
                <a:solidFill>
                  <a:srgbClr val="FF0000"/>
                </a:solidFill>
                <a:ea typeface="Libre Franklin" pitchFamily="2" charset="0"/>
                <a:cs typeface="Libre Franklin" pitchFamily="2" charset="0"/>
                <a:hlinkClick r:id="rId3"/>
              </a:rPr>
              <a:t>https://americanmadechallenges.org/challenges/indeep/docs/InDEEP-Prize-Rules.pdf</a:t>
            </a:r>
            <a:endParaRPr lang="en-US" sz="2399">
              <a:solidFill>
                <a:srgbClr val="FF0000"/>
              </a:solidFill>
              <a:ea typeface="Libre Franklin" pitchFamily="2" charset="0"/>
              <a:cs typeface="Libre Franklin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endParaRPr lang="en-US" sz="2399">
              <a:solidFill>
                <a:srgbClr val="FF0000"/>
              </a:solidFill>
              <a:ea typeface="Libre Franklin" pitchFamily="2" charset="0"/>
              <a:cs typeface="Libre Franklin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endParaRPr lang="en-US" sz="2399">
              <a:solidFill>
                <a:srgbClr val="FF0000"/>
              </a:solidFill>
              <a:ea typeface="Libre Franklin" pitchFamily="2" charset="0"/>
              <a:cs typeface="Libre Franklin" pitchFamily="2" charset="0"/>
            </a:endParaRPr>
          </a:p>
        </p:txBody>
      </p:sp>
      <p:pic>
        <p:nvPicPr>
          <p:cNvPr id="7" name="Picture 6" descr="A picture containing text, water, shore&#10;&#10;Description automatically generated">
            <a:extLst>
              <a:ext uri="{FF2B5EF4-FFF2-40B4-BE49-F238E27FC236}">
                <a16:creationId xmlns:a16="http://schemas.microsoft.com/office/drawing/2014/main" id="{EDA6A345-2FD6-73DF-E7ED-8FC631B8B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66" y="1077955"/>
            <a:ext cx="4051223" cy="52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5E36-E25A-874B-B789-26EE3941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Polling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C94B1-DCEA-92D6-E3D5-4863AA111C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490" y="2209046"/>
            <a:ext cx="11233341" cy="420818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/>
              <a:t>Is there any support that you don’t see here but would find beneficial?</a:t>
            </a:r>
          </a:p>
        </p:txBody>
      </p:sp>
    </p:spTree>
    <p:extLst>
      <p:ext uri="{BB962C8B-B14F-4D97-AF65-F5344CB8AC3E}">
        <p14:creationId xmlns:p14="http://schemas.microsoft.com/office/powerpoint/2010/main" val="638936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6719"/>
            <a:ext cx="12188824" cy="764562"/>
          </a:xfrm>
        </p:spPr>
        <p:txBody>
          <a:bodyPr/>
          <a:lstStyle/>
          <a:p>
            <a:pPr algn="ctr"/>
            <a:r>
              <a:rPr lang="en-US"/>
              <a:t>Thank you &amp; Questions</a:t>
            </a:r>
          </a:p>
        </p:txBody>
      </p:sp>
    </p:spTree>
    <p:extLst>
      <p:ext uri="{BB962C8B-B14F-4D97-AF65-F5344CB8AC3E}">
        <p14:creationId xmlns:p14="http://schemas.microsoft.com/office/powerpoint/2010/main" val="2413093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4D2A-FB8E-48C2-B9A7-15F30DD9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991174"/>
          </a:xfrm>
        </p:spPr>
        <p:txBody>
          <a:bodyPr/>
          <a:lstStyle/>
          <a:p>
            <a:pPr algn="ctr"/>
            <a:r>
              <a:rPr lang="en-US"/>
              <a:t>Distributed Embedded Energy Converter Technologies</a:t>
            </a:r>
            <a:br>
              <a:rPr lang="en-US"/>
            </a:br>
            <a:r>
              <a:rPr lang="en-US"/>
              <a:t>DEEC - Tec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49085F-5F74-2AA2-F8E9-77E49402AFDE}"/>
              </a:ext>
            </a:extLst>
          </p:cNvPr>
          <p:cNvGrpSpPr/>
          <p:nvPr/>
        </p:nvGrpSpPr>
        <p:grpSpPr>
          <a:xfrm>
            <a:off x="6817147" y="1262676"/>
            <a:ext cx="5244259" cy="5050671"/>
            <a:chOff x="6854855" y="1064711"/>
            <a:chExt cx="5244259" cy="505067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C038FFF-5C21-D02E-7537-FCCE80AB1BC3}"/>
                </a:ext>
              </a:extLst>
            </p:cNvPr>
            <p:cNvSpPr/>
            <p:nvPr/>
          </p:nvSpPr>
          <p:spPr>
            <a:xfrm>
              <a:off x="6854855" y="1064711"/>
              <a:ext cx="5244259" cy="5050671"/>
            </a:xfrm>
            <a:prstGeom prst="roundRect">
              <a:avLst>
                <a:gd name="adj" fmla="val 7335"/>
              </a:avLst>
            </a:prstGeom>
            <a:solidFill>
              <a:srgbClr val="7FD7A7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B8E94AD-1D6D-48DD-892C-4279C9F6D27E}"/>
                </a:ext>
              </a:extLst>
            </p:cNvPr>
            <p:cNvGrpSpPr/>
            <p:nvPr/>
          </p:nvGrpSpPr>
          <p:grpSpPr>
            <a:xfrm>
              <a:off x="7268087" y="1223470"/>
              <a:ext cx="4822798" cy="3028695"/>
              <a:chOff x="7513029" y="3472718"/>
              <a:chExt cx="4822798" cy="3028695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77A4404-ABD1-43F4-95E5-0376AE75EA5F}"/>
                  </a:ext>
                </a:extLst>
              </p:cNvPr>
              <p:cNvGrpSpPr/>
              <p:nvPr/>
            </p:nvGrpSpPr>
            <p:grpSpPr>
              <a:xfrm>
                <a:off x="7513029" y="3472718"/>
                <a:ext cx="3787449" cy="3028695"/>
                <a:chOff x="-59647" y="0"/>
                <a:chExt cx="3065728" cy="245173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82E17A5F-183B-43BD-B801-844B12987E08}"/>
                    </a:ext>
                  </a:extLst>
                </p:cNvPr>
                <p:cNvGrpSpPr/>
                <p:nvPr/>
              </p:nvGrpSpPr>
              <p:grpSpPr>
                <a:xfrm>
                  <a:off x="-59647" y="0"/>
                  <a:ext cx="2769235" cy="2451731"/>
                  <a:chOff x="-59647" y="0"/>
                  <a:chExt cx="2769247" cy="2452535"/>
                </a:xfrm>
              </p:grpSpPr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72A513D0-98A0-4072-8454-227A674349F7}"/>
                      </a:ext>
                    </a:extLst>
                  </p:cNvPr>
                  <p:cNvGrpSpPr/>
                  <p:nvPr/>
                </p:nvGrpSpPr>
                <p:grpSpPr>
                  <a:xfrm>
                    <a:off x="-59647" y="28072"/>
                    <a:ext cx="2766458" cy="2424463"/>
                    <a:chOff x="-59650" y="82740"/>
                    <a:chExt cx="2766652" cy="2425527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7370AE1E-D44D-4C55-A8A4-0D9CEA0D93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4403" y="82740"/>
                      <a:ext cx="2743236" cy="829669"/>
                      <a:chOff x="-57288" y="-35526"/>
                      <a:chExt cx="2743236" cy="829669"/>
                    </a:xfrm>
                  </p:grpSpPr>
                  <p:pic>
                    <p:nvPicPr>
                      <p:cNvPr id="50" name="Picture 49" descr="A screen shot of a computer&#10;&#10;Description automatically generated">
                        <a:extLst>
                          <a:ext uri="{FF2B5EF4-FFF2-40B4-BE49-F238E27FC236}">
                            <a16:creationId xmlns:a16="http://schemas.microsoft.com/office/drawing/2014/main" id="{4DA4D7D1-92B3-4A7C-9884-51F94210FC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hq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361287" y="0"/>
                        <a:ext cx="1045210" cy="75438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1" name="Picture 50" descr="A picture containing black, table&#10;&#10;Description automatically generated">
                        <a:extLst>
                          <a:ext uri="{FF2B5EF4-FFF2-40B4-BE49-F238E27FC236}">
                            <a16:creationId xmlns:a16="http://schemas.microsoft.com/office/drawing/2014/main" id="{2E86BB49-685E-4495-BA34-A08C0CA32A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hq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t="-2"/>
                      <a:stretch/>
                    </p:blipFill>
                    <p:spPr>
                      <a:xfrm>
                        <a:off x="1645179" y="27992"/>
                        <a:ext cx="1040769" cy="73914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2" name="Text Box 2">
                        <a:extLst>
                          <a:ext uri="{FF2B5EF4-FFF2-40B4-BE49-F238E27FC236}">
                            <a16:creationId xmlns:a16="http://schemas.microsoft.com/office/drawing/2014/main" id="{6BDF903D-727C-45E5-9C2A-5AAFB2AD1815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16200000">
                        <a:off x="-293160" y="200346"/>
                        <a:ext cx="829669" cy="3579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Bulging</a:t>
                        </a:r>
                        <a:b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a:b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Line Absorber</a:t>
                        </a:r>
                        <a:endPara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53" name="Straight Arrow Connector 52">
                        <a:extLst>
                          <a:ext uri="{FF2B5EF4-FFF2-40B4-BE49-F238E27FC236}">
                            <a16:creationId xmlns:a16="http://schemas.microsoft.com/office/drawing/2014/main" id="{402FDB95-F136-4A3D-A906-20912EF4081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425754" y="549807"/>
                        <a:ext cx="212367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stealth" w="med" len="sm"/>
                        <a:tailEnd type="stealth" w="med" len="sm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AA5A3DBC-85B2-4816-9626-C1982E5587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9650" y="887588"/>
                      <a:ext cx="2766652" cy="829807"/>
                      <a:chOff x="-62535" y="-35465"/>
                      <a:chExt cx="2766652" cy="829807"/>
                    </a:xfrm>
                  </p:grpSpPr>
                  <p:pic>
                    <p:nvPicPr>
                      <p:cNvPr id="46" name="Picture 45" descr="A picture containing table, cake, knife, cat&#10;&#10;Description automatically generated">
                        <a:extLst>
                          <a:ext uri="{FF2B5EF4-FFF2-40B4-BE49-F238E27FC236}">
                            <a16:creationId xmlns:a16="http://schemas.microsoft.com/office/drawing/2014/main" id="{F4AD8A22-14C1-4CB2-963F-C708AD7DB6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hq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691871" y="8167"/>
                        <a:ext cx="1012246" cy="75501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7" name="Picture 46" descr="A picture containing water, sitting, table, large&#10;&#10;Description automatically generated">
                        <a:extLst>
                          <a:ext uri="{FF2B5EF4-FFF2-40B4-BE49-F238E27FC236}">
                            <a16:creationId xmlns:a16="http://schemas.microsoft.com/office/drawing/2014/main" id="{A8FD8F97-E539-43F6-AE90-DB0BD74CFE4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hq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361326" y="32426"/>
                        <a:ext cx="1074420" cy="75501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8" name="Text Box 2">
                        <a:extLst>
                          <a:ext uri="{FF2B5EF4-FFF2-40B4-BE49-F238E27FC236}">
                            <a16:creationId xmlns:a16="http://schemas.microsoft.com/office/drawing/2014/main" id="{970B20EF-B6DF-490A-B58B-60491513F13A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16200000">
                        <a:off x="-298369" y="200369"/>
                        <a:ext cx="829807" cy="35814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Twisting Flexing Flap</a:t>
                        </a:r>
                        <a:endPara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49" name="Straight Arrow Connector 48">
                        <a:extLst>
                          <a:ext uri="{FF2B5EF4-FFF2-40B4-BE49-F238E27FC236}">
                            <a16:creationId xmlns:a16="http://schemas.microsoft.com/office/drawing/2014/main" id="{6261BC7C-F6BE-4F7C-BBD1-FDBEC9778E8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438856" y="462801"/>
                        <a:ext cx="21209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stealth" w="med" len="sm"/>
                        <a:tailEnd type="stealth" w="med" len="sm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DCB1829B-B43D-48A2-8CA2-1E78C41A61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9649" y="1596687"/>
                      <a:ext cx="2763488" cy="911580"/>
                      <a:chOff x="-59649" y="-30195"/>
                      <a:chExt cx="2763488" cy="911580"/>
                    </a:xfrm>
                  </p:grpSpPr>
                  <p:pic>
                    <p:nvPicPr>
                      <p:cNvPr id="42" name="Picture 41" descr="A picture containing sitting, room&#10;&#10;Description automatically generated">
                        <a:extLst>
                          <a:ext uri="{FF2B5EF4-FFF2-40B4-BE49-F238E27FC236}">
                            <a16:creationId xmlns:a16="http://schemas.microsoft.com/office/drawing/2014/main" id="{F2761AD6-7E7E-45CF-9C9C-2754740C12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hq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81853" y="79080"/>
                        <a:ext cx="1049020" cy="58991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3" name="Picture 42" descr="A picture containing water, game&#10;&#10;Description automatically generated">
                        <a:extLst>
                          <a:ext uri="{FF2B5EF4-FFF2-40B4-BE49-F238E27FC236}">
                            <a16:creationId xmlns:a16="http://schemas.microsoft.com/office/drawing/2014/main" id="{542B5F8D-1E40-444A-B08C-2F4561ED52C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 cstate="hq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l="-9" t="-63"/>
                      <a:stretch/>
                    </p:blipFill>
                    <p:spPr>
                      <a:xfrm>
                        <a:off x="1717911" y="130967"/>
                        <a:ext cx="985928" cy="58979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4" name="Text Box 2">
                        <a:extLst>
                          <a:ext uri="{FF2B5EF4-FFF2-40B4-BE49-F238E27FC236}">
                            <a16:creationId xmlns:a16="http://schemas.microsoft.com/office/drawing/2014/main" id="{0EC25984-C691-454D-8345-4A5A06B8D7A9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16200000">
                        <a:off x="-336369" y="246525"/>
                        <a:ext cx="911580" cy="35814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Distending</a:t>
                        </a:r>
                        <a:b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a:b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Point Absorber</a:t>
                        </a:r>
                        <a:endPara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45" name="Straight Arrow Connector 44">
                        <a:extLst>
                          <a:ext uri="{FF2B5EF4-FFF2-40B4-BE49-F238E27FC236}">
                            <a16:creationId xmlns:a16="http://schemas.microsoft.com/office/drawing/2014/main" id="{F0C1E0FE-838C-4093-833E-AC0574D8F98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440722" y="449738"/>
                        <a:ext cx="21209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stealth" w="med" len="sm"/>
                        <a:tailEnd type="stealth" w="med" len="sm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37" name="Text Box 2">
                    <a:extLst>
                      <a:ext uri="{FF2B5EF4-FFF2-40B4-BE49-F238E27FC236}">
                        <a16:creationId xmlns:a16="http://schemas.microsoft.com/office/drawing/2014/main" id="{B6BA3464-782D-4491-8B6F-CE8D4738CCA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7839" y="0"/>
                    <a:ext cx="908344" cy="4178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No Waves</a:t>
                    </a:r>
                    <a:br>
                      <a: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</a:br>
                    <a:r>
                      <a: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Nondeformed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Text Box 2">
                    <a:extLst>
                      <a:ext uri="{FF2B5EF4-FFF2-40B4-BE49-F238E27FC236}">
                        <a16:creationId xmlns:a16="http://schemas.microsoft.com/office/drawing/2014/main" id="{511A2862-2C2F-4FAF-B1F3-57CED5954A0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53187" y="0"/>
                    <a:ext cx="1056413" cy="4178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Waves</a:t>
                    </a:r>
                    <a:br>
                      <a: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</a:br>
                    <a:r>
                      <a: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Actively Deformed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0" name="Text Box 2">
                  <a:extLst>
                    <a:ext uri="{FF2B5EF4-FFF2-40B4-BE49-F238E27FC236}">
                      <a16:creationId xmlns:a16="http://schemas.microsoft.com/office/drawing/2014/main" id="{A887F124-6BA6-46DE-BDA1-37B19035F10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90179" y="618857"/>
                  <a:ext cx="1012169" cy="214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Contracting/Bulging</a:t>
                  </a:r>
                  <a:endParaRPr lang="en-US" sz="1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Text Box 2">
                  <a:extLst>
                    <a:ext uri="{FF2B5EF4-FFF2-40B4-BE49-F238E27FC236}">
                      <a16:creationId xmlns:a16="http://schemas.microsoft.com/office/drawing/2014/main" id="{00DCBF04-242B-4169-B2F6-CAC199AA75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6214" y="1230244"/>
                  <a:ext cx="845185" cy="2146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Bending</a:t>
                  </a:r>
                  <a:endParaRPr lang="en-US" sz="1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 Box 2">
                  <a:extLst>
                    <a:ext uri="{FF2B5EF4-FFF2-40B4-BE49-F238E27FC236}">
                      <a16:creationId xmlns:a16="http://schemas.microsoft.com/office/drawing/2014/main" id="{51538EC5-A623-4BC3-A327-AD70C73486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60896" y="1227216"/>
                  <a:ext cx="845185" cy="2146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Twisting</a:t>
                  </a:r>
                  <a:endParaRPr lang="en-US" sz="1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 Box 2">
                  <a:extLst>
                    <a:ext uri="{FF2B5EF4-FFF2-40B4-BE49-F238E27FC236}">
                      <a16:creationId xmlns:a16="http://schemas.microsoft.com/office/drawing/2014/main" id="{0A7DA1C6-B18A-46AA-8779-DB94EBF6F4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54803" y="1991709"/>
                  <a:ext cx="845462" cy="214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Contorting</a:t>
                  </a:r>
                  <a:endParaRPr lang="en-US" sz="1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Text Box 2">
                  <a:extLst>
                    <a:ext uri="{FF2B5EF4-FFF2-40B4-BE49-F238E27FC236}">
                      <a16:creationId xmlns:a16="http://schemas.microsoft.com/office/drawing/2014/main" id="{3C851572-319D-4D98-9A73-C8E458D969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69531" y="1991709"/>
                  <a:ext cx="845462" cy="214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Distending</a:t>
                  </a:r>
                  <a:endParaRPr lang="en-US" sz="1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5" name="Right Brace 54">
                <a:extLst>
                  <a:ext uri="{FF2B5EF4-FFF2-40B4-BE49-F238E27FC236}">
                    <a16:creationId xmlns:a16="http://schemas.microsoft.com/office/drawing/2014/main" id="{CEB313A7-A6DA-40A1-87E5-C51A1C09CDC5}"/>
                  </a:ext>
                </a:extLst>
              </p:cNvPr>
              <p:cNvSpPr/>
              <p:nvPr/>
            </p:nvSpPr>
            <p:spPr>
              <a:xfrm>
                <a:off x="10930892" y="3472719"/>
                <a:ext cx="401081" cy="2892522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 Box 2">
                <a:extLst>
                  <a:ext uri="{FF2B5EF4-FFF2-40B4-BE49-F238E27FC236}">
                    <a16:creationId xmlns:a16="http://schemas.microsoft.com/office/drawing/2014/main" id="{6057D001-53FA-42D4-B5B0-CDE1B54C60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84094" y="4175871"/>
                <a:ext cx="1151733" cy="143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Three example WEC archetypes made from DEEC-Tec metamaterials.</a:t>
                </a:r>
                <a:endPara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1F2895C5-A2EF-8998-52A7-72D7E880F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886" y="4267425"/>
              <a:ext cx="4999579" cy="1847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>
                  <a:effectLst/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Example ocean wave energy converter (WEC) archetypes </a:t>
              </a:r>
              <a:r>
                <a:rPr lang="en-US" sz="2000">
                  <a:effectLst/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made from DEEC-Tec metamaterials; showcasing their nondeformed and plausible dynamic deformations.</a:t>
              </a:r>
              <a:endParaRPr lang="en-US" sz="2000">
                <a:effectLst/>
                <a:latin typeface="Franklin Gothic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3998842-4E87-2934-EE00-B5F2325DE827}"/>
              </a:ext>
            </a:extLst>
          </p:cNvPr>
          <p:cNvGrpSpPr/>
          <p:nvPr/>
        </p:nvGrpSpPr>
        <p:grpSpPr>
          <a:xfrm>
            <a:off x="124965" y="1043835"/>
            <a:ext cx="6588634" cy="3070071"/>
            <a:chOff x="124965" y="1708963"/>
            <a:chExt cx="6588634" cy="3070071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E61DCA1-BF83-D66A-6067-A424FFEC216D}"/>
                </a:ext>
              </a:extLst>
            </p:cNvPr>
            <p:cNvSpPr/>
            <p:nvPr/>
          </p:nvSpPr>
          <p:spPr>
            <a:xfrm>
              <a:off x="161304" y="1758138"/>
              <a:ext cx="6504030" cy="355539"/>
            </a:xfrm>
            <a:prstGeom prst="roundRect">
              <a:avLst/>
            </a:prstGeom>
            <a:solidFill>
              <a:srgbClr val="7FD7A7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9288A7E-C061-7BDD-53D4-9C75AA9D1F33}"/>
                </a:ext>
              </a:extLst>
            </p:cNvPr>
            <p:cNvSpPr txBox="1"/>
            <p:nvPr/>
          </p:nvSpPr>
          <p:spPr>
            <a:xfrm>
              <a:off x="124965" y="1708963"/>
              <a:ext cx="6588634" cy="3070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WECs can be Made from DEEC-Tec Metamaterials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WECs can be constructed and fabricated through the assemblage of one or several DEEC-Tec metamaterials types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/>
                <a:t>Has multiple degrees of freedom enabling an inherent compliant interaction with the various frequencies of ocean waves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/>
                <a:t>The DEEC-Tec WECs do not concentrate marine energy into transmission gear box and/or solo power take-off system such as a rotary generator. Instead, DEEC-Tec enables energy conversion throughout a WEC’s structure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161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5C8F-3407-AF45-86B0-1EB5170E3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99">
                <a:latin typeface="Franklin Gothic Book" panose="020B0503020102020204" pitchFamily="34" charset="0"/>
              </a:rPr>
              <a:t>marine energy | </a:t>
            </a:r>
            <a:r>
              <a:rPr lang="en-US" sz="3599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challenges</a:t>
            </a:r>
            <a:endParaRPr lang="en-US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D381C5-0804-4E34-97EB-76EB696F7F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1039" y="1047152"/>
            <a:ext cx="7460482" cy="5369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399">
                <a:latin typeface="Franklin Gothic Book" panose="020B0503020102020204" pitchFamily="34" charset="0"/>
              </a:rPr>
              <a:t>Marine energy technologies are at an early stage of development due to the </a:t>
            </a:r>
            <a:r>
              <a:rPr lang="en-US" sz="2399" b="1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fundamental challenges of generating power from a dynamic, low-velocity, and high-density resource</a:t>
            </a:r>
            <a:r>
              <a:rPr lang="en-US" sz="2399">
                <a:latin typeface="Franklin Gothic Book" panose="020B0503020102020204" pitchFamily="34" charset="0"/>
              </a:rPr>
              <a:t> while withstanding corrosive marine environments</a:t>
            </a:r>
          </a:p>
          <a:p>
            <a:pPr marL="0" indent="0">
              <a:buNone/>
            </a:pPr>
            <a:endParaRPr lang="en-US" sz="2399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399">
                <a:latin typeface="Franklin Gothic Book" panose="020B0503020102020204" pitchFamily="34" charset="0"/>
              </a:rPr>
              <a:t>These challenges are intensified by </a:t>
            </a:r>
            <a:r>
              <a:rPr lang="en-US" sz="2399" b="1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high costs and lengthy permitting processes associated with in-water testing</a:t>
            </a:r>
          </a:p>
          <a:p>
            <a:pPr marL="0" indent="0">
              <a:buNone/>
            </a:pPr>
            <a:endParaRPr lang="en-US" sz="2399" b="1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399">
                <a:latin typeface="Franklin Gothic Book" panose="020B0503020102020204" pitchFamily="34" charset="0"/>
              </a:rPr>
              <a:t>To address these challenges, the Marine Energy Program conducts </a:t>
            </a:r>
            <a:r>
              <a:rPr lang="en-US" sz="2399" b="1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transformative early-stage research </a:t>
            </a:r>
            <a:r>
              <a:rPr lang="en-US" sz="2399">
                <a:latin typeface="Franklin Gothic Book" panose="020B0503020102020204" pitchFamily="34" charset="0"/>
              </a:rPr>
              <a:t>that advances the development of reliable, cost-competitive marine energy technologies and reduces barriers to technology deployment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0E2DB2-CA6A-48AE-BD7D-D3614BE9CACA}"/>
              </a:ext>
            </a:extLst>
          </p:cNvPr>
          <p:cNvSpPr/>
          <p:nvPr/>
        </p:nvSpPr>
        <p:spPr>
          <a:xfrm>
            <a:off x="8625634" y="1296938"/>
            <a:ext cx="2982152" cy="1501883"/>
          </a:xfrm>
          <a:prstGeom prst="roundRect">
            <a:avLst>
              <a:gd name="adj" fmla="val 1000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513D18-100E-436E-8568-53AAA148B49A}"/>
              </a:ext>
            </a:extLst>
          </p:cNvPr>
          <p:cNvSpPr/>
          <p:nvPr/>
        </p:nvSpPr>
        <p:spPr>
          <a:xfrm>
            <a:off x="8625633" y="2980863"/>
            <a:ext cx="2982152" cy="1501883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FF60A0-3421-46E0-91D1-F70DC02E0F64}"/>
              </a:ext>
            </a:extLst>
          </p:cNvPr>
          <p:cNvSpPr/>
          <p:nvPr/>
        </p:nvSpPr>
        <p:spPr>
          <a:xfrm>
            <a:off x="8625632" y="4664787"/>
            <a:ext cx="2982152" cy="1501883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79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0BA4C-1D4F-64FC-0C55-0C558920A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 Opportunities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B5D0C-2061-3F91-DCCC-DDAD88F261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3887" y="1172898"/>
            <a:ext cx="8516287" cy="5488735"/>
          </a:xfrm>
        </p:spPr>
        <p:txBody>
          <a:bodyPr/>
          <a:lstStyle/>
          <a:p>
            <a:r>
              <a:rPr lang="en-US" sz="2000">
                <a:ea typeface="+mn-lt"/>
                <a:cs typeface="+mn-lt"/>
              </a:rPr>
              <a:t>DEEC-Tec can be </a:t>
            </a:r>
            <a:r>
              <a:rPr lang="en-US" sz="2000" b="1">
                <a:solidFill>
                  <a:schemeClr val="accent2"/>
                </a:solidFill>
                <a:ea typeface="+mn-lt"/>
                <a:cs typeface="+mn-lt"/>
              </a:rPr>
              <a:t>applicable to multiple market areas:</a:t>
            </a:r>
          </a:p>
          <a:p>
            <a:pPr lvl="1"/>
            <a:r>
              <a:rPr lang="en-US" sz="1800">
                <a:solidFill>
                  <a:schemeClr val="tx1"/>
                </a:solidFill>
                <a:ea typeface="+mn-lt"/>
                <a:cs typeface="+mn-lt"/>
              </a:rPr>
              <a:t>Utility grid </a:t>
            </a:r>
            <a:r>
              <a:rPr lang="en-US" sz="1800">
                <a:ea typeface="+mn-lt"/>
                <a:cs typeface="+mn-lt"/>
              </a:rPr>
              <a:t>ocean wave energy conversion ‘farms’ </a:t>
            </a:r>
          </a:p>
          <a:p>
            <a:pPr lvl="1"/>
            <a:r>
              <a:rPr lang="en-US" sz="1800">
                <a:ea typeface="+mn-lt"/>
                <a:cs typeface="+mn-lt"/>
              </a:rPr>
              <a:t>Near-term market areas such as those in the Blue Economy</a:t>
            </a:r>
          </a:p>
          <a:p>
            <a:pPr lvl="1"/>
            <a:r>
              <a:rPr lang="en-US" sz="1800">
                <a:ea typeface="+mn-lt"/>
                <a:cs typeface="+mn-lt"/>
              </a:rPr>
              <a:t>Other domains of energy harvesting, including a wide spectrum of advanced robotics</a:t>
            </a:r>
          </a:p>
          <a:p>
            <a:r>
              <a:rPr lang="en-US" sz="2000">
                <a:ea typeface="+mn-lt"/>
                <a:cs typeface="+mn-lt"/>
              </a:rPr>
              <a:t>The focus of this prize is on </a:t>
            </a:r>
            <a:r>
              <a:rPr lang="en-US" sz="2000" b="1">
                <a:solidFill>
                  <a:schemeClr val="accent2"/>
                </a:solidFill>
                <a:ea typeface="+mn-lt"/>
                <a:cs typeface="+mn-lt"/>
              </a:rPr>
              <a:t>wave energy </a:t>
            </a:r>
            <a:r>
              <a:rPr lang="en-US" sz="2000">
                <a:ea typeface="+mn-lt"/>
                <a:cs typeface="+mn-lt"/>
              </a:rPr>
              <a:t>because:</a:t>
            </a:r>
            <a:endParaRPr lang="en-US" sz="2000"/>
          </a:p>
          <a:p>
            <a:pPr lvl="1"/>
            <a:r>
              <a:rPr lang="en-US" sz="1800">
                <a:ea typeface="+mn-lt"/>
                <a:cs typeface="+mn-lt"/>
              </a:rPr>
              <a:t>Wave energy is the </a:t>
            </a:r>
            <a:r>
              <a:rPr lang="en-US" sz="1800">
                <a:solidFill>
                  <a:schemeClr val="tx1"/>
                </a:solidFill>
                <a:ea typeface="+mn-lt"/>
                <a:cs typeface="+mn-lt"/>
              </a:rPr>
              <a:t>most abundant and geographically diverse marine energy resource in the U.S., but is also the most complex and expensive resource to harness energy from</a:t>
            </a:r>
          </a:p>
          <a:p>
            <a:pPr lvl="1"/>
            <a:r>
              <a:rPr lang="en-US" sz="1800">
                <a:ea typeface="+mn-lt"/>
              </a:rPr>
              <a:t>Wave energy converters are still </a:t>
            </a:r>
            <a:r>
              <a:rPr lang="en-US" sz="1800">
                <a:solidFill>
                  <a:schemeClr val="tx1"/>
                </a:solidFill>
                <a:ea typeface="+mn-lt"/>
              </a:rPr>
              <a:t>a nascent technology with </a:t>
            </a:r>
            <a:r>
              <a:rPr lang="en-US" sz="1800">
                <a:ea typeface="+mn-lt"/>
              </a:rPr>
              <a:t>challenges in supply chain availability and workforce training</a:t>
            </a:r>
          </a:p>
          <a:p>
            <a:r>
              <a:rPr lang="en-US" sz="2000">
                <a:ea typeface="+mn-lt"/>
              </a:rPr>
              <a:t>The systems engineering approach supported by this prize aims to</a:t>
            </a:r>
            <a:br>
              <a:rPr lang="en-US" sz="2000">
                <a:ea typeface="+mn-lt"/>
              </a:rPr>
            </a:br>
            <a:r>
              <a:rPr lang="en-US" sz="2000" b="1">
                <a:solidFill>
                  <a:schemeClr val="accent2"/>
                </a:solidFill>
                <a:ea typeface="+mn-lt"/>
              </a:rPr>
              <a:t>identify ideas with high technoeconomic potential</a:t>
            </a:r>
            <a:r>
              <a:rPr lang="en-US" sz="2000">
                <a:ea typeface="+mn-lt"/>
              </a:rPr>
              <a:t>, accelerating the development of WECs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The prize is intended to be an </a:t>
            </a:r>
            <a:r>
              <a:rPr lang="en-US" sz="2000" b="1">
                <a:solidFill>
                  <a:schemeClr val="accent2"/>
                </a:solidFill>
                <a:ea typeface="+mn-lt"/>
                <a:cs typeface="+mn-lt"/>
              </a:rPr>
              <a:t>initial step </a:t>
            </a:r>
            <a:r>
              <a:rPr lang="en-US" sz="2000">
                <a:ea typeface="+mn-lt"/>
                <a:cs typeface="+mn-lt"/>
              </a:rPr>
              <a:t>of WPTO funded research into the potential of DEEC-Tec, intended to be followed by additional funding</a:t>
            </a:r>
            <a:endParaRPr lang="en-US" sz="2000">
              <a:ea typeface="+mn-lt"/>
            </a:endParaRPr>
          </a:p>
        </p:txBody>
      </p:sp>
      <p:pic>
        <p:nvPicPr>
          <p:cNvPr id="9" name="Graphic 8" descr="Robot Hand with solid fill">
            <a:extLst>
              <a:ext uri="{FF2B5EF4-FFF2-40B4-BE49-F238E27FC236}">
                <a16:creationId xmlns:a16="http://schemas.microsoft.com/office/drawing/2014/main" id="{B088DD82-D517-3071-5FE0-F5EECEAB9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0518" y="917023"/>
            <a:ext cx="1371362" cy="1371362"/>
          </a:xfrm>
          <a:prstGeom prst="rect">
            <a:avLst/>
          </a:prstGeom>
        </p:spPr>
      </p:pic>
      <p:pic>
        <p:nvPicPr>
          <p:cNvPr id="11" name="Graphic 10" descr="Wave with solid fill">
            <a:extLst>
              <a:ext uri="{FF2B5EF4-FFF2-40B4-BE49-F238E27FC236}">
                <a16:creationId xmlns:a16="http://schemas.microsoft.com/office/drawing/2014/main" id="{954F9E06-FA10-C151-7ACF-5C5B02DFB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5764" y="2267706"/>
            <a:ext cx="1371362" cy="1371362"/>
          </a:xfrm>
          <a:prstGeom prst="rect">
            <a:avLst/>
          </a:prstGeom>
        </p:spPr>
      </p:pic>
      <p:pic>
        <p:nvPicPr>
          <p:cNvPr id="13" name="Graphic 12" descr="Network diagram with solid fill">
            <a:extLst>
              <a:ext uri="{FF2B5EF4-FFF2-40B4-BE49-F238E27FC236}">
                <a16:creationId xmlns:a16="http://schemas.microsoft.com/office/drawing/2014/main" id="{4EDA678D-088E-FED6-2AB6-24D785C04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344657" y="4886506"/>
            <a:ext cx="1293575" cy="1293575"/>
          </a:xfrm>
          <a:prstGeom prst="rect">
            <a:avLst/>
          </a:prstGeom>
        </p:spPr>
      </p:pic>
      <p:pic>
        <p:nvPicPr>
          <p:cNvPr id="15" name="Graphic 14" descr="Exponential Graph with solid fill">
            <a:extLst>
              <a:ext uri="{FF2B5EF4-FFF2-40B4-BE49-F238E27FC236}">
                <a16:creationId xmlns:a16="http://schemas.microsoft.com/office/drawing/2014/main" id="{EDD73FD0-5F24-D3F0-D682-F792FE221D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1096" y="3611888"/>
            <a:ext cx="1252717" cy="12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12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F969-C597-426B-246E-4BD4CBCC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Combining Wave-SPARC and DEEC-Tec for the Potential Prize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FF96AE-BE73-CD62-CA3D-FE27C7999E92}"/>
              </a:ext>
            </a:extLst>
          </p:cNvPr>
          <p:cNvSpPr txBox="1"/>
          <p:nvPr/>
        </p:nvSpPr>
        <p:spPr>
          <a:xfrm>
            <a:off x="297935" y="3341036"/>
            <a:ext cx="4432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Assessment Tools for WECs, including TPL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Structured Innovation Techniques &amp; Tools for WECs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A3963CE-10F6-33F3-3D7D-331B0EB58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701558"/>
              </p:ext>
            </p:extLst>
          </p:nvPr>
        </p:nvGraphicFramePr>
        <p:xfrm>
          <a:off x="4648800" y="1013209"/>
          <a:ext cx="7912544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5178715-63BA-4A7A-A668-33A2C378995C}"/>
              </a:ext>
            </a:extLst>
          </p:cNvPr>
          <p:cNvSpPr txBox="1"/>
          <p:nvPr/>
        </p:nvSpPr>
        <p:spPr>
          <a:xfrm>
            <a:off x="259976" y="1170746"/>
            <a:ext cx="4427604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Franklin Gothic Book"/>
              </a:rPr>
              <a:t>Specific technology areas that have unique characteristics 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Franklin Gothic Book"/>
              </a:rPr>
              <a:t>Not well studied in marine energy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Franklin Gothic Book"/>
              </a:rPr>
              <a:t>New architype possibilities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85968-6502-1922-F82C-CB62404ABDF1}"/>
              </a:ext>
            </a:extLst>
          </p:cNvPr>
          <p:cNvSpPr txBox="1"/>
          <p:nvPr/>
        </p:nvSpPr>
        <p:spPr>
          <a:xfrm>
            <a:off x="297935" y="5521625"/>
            <a:ext cx="47405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Franklin Gothic Book"/>
              </a:rPr>
              <a:t>Curiosity of solvers from fields outside ocean wave energy</a:t>
            </a:r>
          </a:p>
        </p:txBody>
      </p:sp>
    </p:spTree>
    <p:extLst>
      <p:ext uri="{BB962C8B-B14F-4D97-AF65-F5344CB8AC3E}">
        <p14:creationId xmlns:p14="http://schemas.microsoft.com/office/powerpoint/2010/main" val="3628039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06F616-F856-4E41-AE13-6AF3EA2AE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538" t="805" b="-805"/>
          <a:stretch/>
        </p:blipFill>
        <p:spPr>
          <a:xfrm>
            <a:off x="-1" y="5306"/>
            <a:ext cx="12188825" cy="6884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91676C-E4CE-E54E-8EDE-68A12D812CF1}"/>
              </a:ext>
            </a:extLst>
          </p:cNvPr>
          <p:cNvSpPr txBox="1"/>
          <p:nvPr/>
        </p:nvSpPr>
        <p:spPr>
          <a:xfrm>
            <a:off x="113182" y="140194"/>
            <a:ext cx="74138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>
                <a:solidFill>
                  <a:srgbClr val="3A8794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Wave-SPARC Prize Down-Select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12D22-44A3-E14D-A4EF-0626E14D1080}"/>
              </a:ext>
            </a:extLst>
          </p:cNvPr>
          <p:cNvSpPr txBox="1"/>
          <p:nvPr/>
        </p:nvSpPr>
        <p:spPr>
          <a:xfrm>
            <a:off x="470951" y="898707"/>
            <a:ext cx="323332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Franklin Gothic Book"/>
              </a:rPr>
              <a:t>Phase I - Concept</a:t>
            </a:r>
          </a:p>
          <a:p>
            <a:r>
              <a:rPr lang="en-US">
                <a:latin typeface="Franklin Gothic Book"/>
              </a:rPr>
              <a:t>Training &amp; Concept Paper Development</a:t>
            </a:r>
            <a:endParaRPr lang="en-US"/>
          </a:p>
          <a:p>
            <a:r>
              <a:rPr lang="en-US">
                <a:solidFill>
                  <a:srgbClr val="00B050"/>
                </a:solidFill>
                <a:latin typeface="Franklin Gothic Book"/>
              </a:rPr>
              <a:t>Awareness and engagement (open to all) </a:t>
            </a:r>
            <a:endParaRPr lang="en-US">
              <a:solidFill>
                <a:srgbClr val="00B050"/>
              </a:solidFill>
            </a:endParaRPr>
          </a:p>
          <a:p>
            <a:r>
              <a:rPr lang="en-US">
                <a:latin typeface="Franklin Gothic Book"/>
              </a:rPr>
              <a:t>≈ 20 awards @ $15k each</a:t>
            </a:r>
          </a:p>
          <a:p>
            <a:endParaRPr lang="en-US">
              <a:latin typeface="Franklin Gothic Book"/>
            </a:endParaRPr>
          </a:p>
          <a:p>
            <a:r>
              <a:rPr lang="en-US">
                <a:latin typeface="Franklin Gothic Book"/>
              </a:rPr>
              <a:t>Duration – 90 days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1A06F-6C65-5349-A4F4-786C9D031564}"/>
              </a:ext>
            </a:extLst>
          </p:cNvPr>
          <p:cNvSpPr txBox="1"/>
          <p:nvPr/>
        </p:nvSpPr>
        <p:spPr>
          <a:xfrm>
            <a:off x="4932606" y="760863"/>
            <a:ext cx="3056122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Franklin Gothic Book"/>
              </a:rPr>
              <a:t>Phase II – Core Technology</a:t>
            </a:r>
          </a:p>
          <a:p>
            <a:r>
              <a:rPr lang="en-US">
                <a:latin typeface="Franklin Gothic Book"/>
              </a:rPr>
              <a:t>Individual Distributed Embedded Energy Converter </a:t>
            </a:r>
            <a:endParaRPr lang="en-US"/>
          </a:p>
          <a:p>
            <a:r>
              <a:rPr lang="en-US">
                <a:solidFill>
                  <a:srgbClr val="00B050"/>
                </a:solidFill>
                <a:latin typeface="Franklin Gothic Book"/>
              </a:rPr>
              <a:t>Collaboration (open to all)</a:t>
            </a:r>
          </a:p>
          <a:p>
            <a:r>
              <a:rPr lang="en-US">
                <a:latin typeface="Franklin Gothic Book"/>
              </a:rPr>
              <a:t>≈ 15 awards @ $50k each</a:t>
            </a:r>
          </a:p>
          <a:p>
            <a:endParaRPr lang="en-US">
              <a:latin typeface="Franklin Gothic Book"/>
            </a:endParaRPr>
          </a:p>
          <a:p>
            <a:r>
              <a:rPr lang="en-US">
                <a:latin typeface="Franklin Gothic Book"/>
              </a:rPr>
              <a:t>Duration – 90 to 180 days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C8E1B-378B-EC42-8F11-1AE2D5AD73DB}"/>
              </a:ext>
            </a:extLst>
          </p:cNvPr>
          <p:cNvSpPr txBox="1"/>
          <p:nvPr/>
        </p:nvSpPr>
        <p:spPr>
          <a:xfrm>
            <a:off x="9063386" y="682931"/>
            <a:ext cx="312890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Franklin Gothic Book"/>
              </a:rPr>
              <a:t>Phase III – Embedded Technology</a:t>
            </a:r>
          </a:p>
          <a:p>
            <a:r>
              <a:rPr lang="en-US">
                <a:latin typeface="Franklin Gothic Book"/>
              </a:rPr>
              <a:t>Combining Distributed Embedded Energy Converters </a:t>
            </a:r>
            <a:r>
              <a:rPr lang="en-US">
                <a:solidFill>
                  <a:srgbClr val="CC66FF"/>
                </a:solidFill>
                <a:latin typeface="Franklin Gothic Book"/>
              </a:rPr>
              <a:t>Competition (open to previous participants)</a:t>
            </a:r>
          </a:p>
          <a:p>
            <a:r>
              <a:rPr lang="en-US">
                <a:latin typeface="Franklin Gothic Book"/>
              </a:rPr>
              <a:t>≈ 5 awards @ $250k each</a:t>
            </a:r>
          </a:p>
          <a:p>
            <a:endParaRPr lang="en-US">
              <a:latin typeface="Franklin Gothic Book"/>
            </a:endParaRPr>
          </a:p>
          <a:p>
            <a:r>
              <a:rPr lang="en-US">
                <a:latin typeface="Franklin Gothic Book"/>
              </a:rPr>
              <a:t>Duration – 180 days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50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FE68CBA-7F97-465D-8FCC-595D9D9FA0BF}"/>
              </a:ext>
            </a:extLst>
          </p:cNvPr>
          <p:cNvGraphicFramePr/>
          <p:nvPr/>
        </p:nvGraphicFramePr>
        <p:xfrm>
          <a:off x="1707851" y="1464446"/>
          <a:ext cx="8773123" cy="5392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C8F7E20-6BA0-47B2-8E92-0503D7BB2F96}"/>
              </a:ext>
            </a:extLst>
          </p:cNvPr>
          <p:cNvSpPr txBox="1"/>
          <p:nvPr/>
        </p:nvSpPr>
        <p:spPr>
          <a:xfrm rot="16200000">
            <a:off x="338906" y="2339283"/>
            <a:ext cx="1772216" cy="965673"/>
          </a:xfrm>
          <a:prstGeom prst="rect">
            <a:avLst/>
          </a:prstGeom>
        </p:spPr>
        <p:txBody>
          <a:bodyPr vert="horz" wrap="square" lIns="51396" tIns="25697" rIns="51396" bIns="25697" rtlCol="0" anchor="ctr">
            <a:noAutofit/>
          </a:bodyPr>
          <a:lstStyle>
            <a:defPPr>
              <a:defRPr lang="en-US"/>
            </a:defPPr>
            <a:lvl1pPr marL="0" marR="0" indent="0" algn="ctr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sz="2323" b="1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pPr defTabSz="456789">
              <a:defRPr/>
            </a:pPr>
            <a:r>
              <a:rPr lang="en-US" sz="2199" b="0">
                <a:solidFill>
                  <a:prstClr val="white"/>
                </a:solidFill>
                <a:latin typeface="Franklin Gothic Medium"/>
                <a:ea typeface="+mn-ea"/>
                <a:cs typeface="Arial" panose="020B0604020202020204" pitchFamily="34" charset="0"/>
              </a:rPr>
              <a:t>Hydropower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F9CC7-0AA0-4E9C-8A05-D96201138AE0}"/>
              </a:ext>
            </a:extLst>
          </p:cNvPr>
          <p:cNvSpPr txBox="1"/>
          <p:nvPr/>
        </p:nvSpPr>
        <p:spPr>
          <a:xfrm rot="16200000">
            <a:off x="268347" y="5075617"/>
            <a:ext cx="1913335" cy="532925"/>
          </a:xfrm>
          <a:prstGeom prst="rect">
            <a:avLst/>
          </a:prstGeom>
        </p:spPr>
        <p:txBody>
          <a:bodyPr vert="horz" wrap="square" lIns="51396" tIns="25697" rIns="51396" bIns="25697" rtlCol="0" anchor="ctr">
            <a:noAutofit/>
          </a:bodyPr>
          <a:lstStyle>
            <a:defPPr>
              <a:defRPr lang="en-US"/>
            </a:defPPr>
            <a:lvl1pPr marL="0" marR="0" indent="0" algn="ctr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sz="2323" b="1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pPr defTabSz="456789">
              <a:defRPr/>
            </a:pPr>
            <a:r>
              <a:rPr lang="en-US" sz="2199" b="0">
                <a:solidFill>
                  <a:prstClr val="white"/>
                </a:solidFill>
                <a:latin typeface="Franklin Gothic Medium"/>
                <a:ea typeface="+mn-ea"/>
                <a:cs typeface="Arial" panose="020B0604020202020204" pitchFamily="34" charset="0"/>
              </a:rPr>
              <a:t>Marine Energy Program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E440BC7B-6CA0-4E4D-8EBA-729D356D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99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 DOE’s Water Power Technologies Office (WPTO)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ED680-B084-479B-BFCC-91BB221D1C67}"/>
              </a:ext>
            </a:extLst>
          </p:cNvPr>
          <p:cNvSpPr txBox="1"/>
          <p:nvPr/>
        </p:nvSpPr>
        <p:spPr>
          <a:xfrm>
            <a:off x="254646" y="986899"/>
            <a:ext cx="11603757" cy="769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en-US" sz="2199">
                <a:solidFill>
                  <a:srgbClr val="000000"/>
                </a:solidFill>
              </a:rPr>
              <a:t>WPTO enables research, development, and testing of emerging technologies to advance </a:t>
            </a:r>
            <a:r>
              <a:rPr lang="en-US" sz="2199" b="1">
                <a:solidFill>
                  <a:srgbClr val="FFFFFF"/>
                </a:solidFill>
              </a:rPr>
              <a:t>marine energy</a:t>
            </a:r>
            <a:r>
              <a:rPr lang="en-US" sz="2199">
                <a:solidFill>
                  <a:srgbClr val="000000"/>
                </a:solidFill>
              </a:rPr>
              <a:t> and next-generation </a:t>
            </a:r>
            <a:r>
              <a:rPr lang="en-US" sz="2199" b="1">
                <a:solidFill>
                  <a:srgbClr val="FFFFFF"/>
                </a:solidFill>
              </a:rPr>
              <a:t>hydropower</a:t>
            </a:r>
            <a:r>
              <a:rPr lang="en-US" sz="2199">
                <a:solidFill>
                  <a:srgbClr val="000000"/>
                </a:solidFill>
              </a:rPr>
              <a:t> and </a:t>
            </a:r>
            <a:r>
              <a:rPr lang="en-US" sz="2199" b="1">
                <a:solidFill>
                  <a:srgbClr val="FFFFFF"/>
                </a:solidFill>
              </a:rPr>
              <a:t>pumped storage </a:t>
            </a:r>
            <a:r>
              <a:rPr lang="en-US" sz="2199">
                <a:solidFill>
                  <a:srgbClr val="000000"/>
                </a:solidFill>
              </a:rPr>
              <a:t>systems for a flexible, reliable grid.</a:t>
            </a:r>
          </a:p>
        </p:txBody>
      </p:sp>
    </p:spTree>
    <p:extLst>
      <p:ext uri="{BB962C8B-B14F-4D97-AF65-F5344CB8AC3E}">
        <p14:creationId xmlns:p14="http://schemas.microsoft.com/office/powerpoint/2010/main" val="333460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3,196 Rainbow Ocean Stock Photos, Pictures &amp; Royalty-Free Images - iStock">
            <a:extLst>
              <a:ext uri="{FF2B5EF4-FFF2-40B4-BE49-F238E27FC236}">
                <a16:creationId xmlns:a16="http://schemas.microsoft.com/office/drawing/2014/main" id="{52A7B9A2-C457-4223-B8D9-963A15B42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84"/>
          <a:stretch/>
        </p:blipFill>
        <p:spPr bwMode="auto">
          <a:xfrm>
            <a:off x="-1" y="836340"/>
            <a:ext cx="12188825" cy="576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1B7032-55B6-B03F-0FDE-25B615BE1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Arc for Maturing Ocean Distributed Energy Technologies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BBBE76-414F-F238-80F9-2D02AB2FCABB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545286" y="1118697"/>
            <a:ext cx="1254475" cy="9063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989092-2CA9-9C21-43E8-5844B48AE7B2}"/>
              </a:ext>
            </a:extLst>
          </p:cNvPr>
          <p:cNvSpPr txBox="1"/>
          <p:nvPr/>
        </p:nvSpPr>
        <p:spPr>
          <a:xfrm>
            <a:off x="249067" y="1870846"/>
            <a:ext cx="31466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Energy transduction technology ideas from potential prize participants</a:t>
            </a:r>
          </a:p>
          <a:p>
            <a:endParaRPr lang="en-US"/>
          </a:p>
          <a:p>
            <a:r>
              <a:rPr lang="en-US"/>
              <a:t>Ocean wave energy research</a:t>
            </a:r>
          </a:p>
          <a:p>
            <a:endParaRPr lang="en-US"/>
          </a:p>
          <a:p>
            <a:r>
              <a:rPr lang="en-US"/>
              <a:t>Wave-SPARC systems engineering methodology</a:t>
            </a:r>
          </a:p>
          <a:p>
            <a:endParaRPr lang="en-US"/>
          </a:p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EDCC7C-F7ED-EE6B-1FBB-FA25E8753402}"/>
              </a:ext>
            </a:extLst>
          </p:cNvPr>
          <p:cNvCxnSpPr>
            <a:cxnSpLocks/>
          </p:cNvCxnSpPr>
          <p:nvPr/>
        </p:nvCxnSpPr>
        <p:spPr>
          <a:xfrm>
            <a:off x="3390165" y="1486347"/>
            <a:ext cx="5514" cy="501895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6A9178-3D3E-7E00-E00A-070C9D2D56D1}"/>
              </a:ext>
            </a:extLst>
          </p:cNvPr>
          <p:cNvSpPr txBox="1"/>
          <p:nvPr/>
        </p:nvSpPr>
        <p:spPr>
          <a:xfrm>
            <a:off x="4685037" y="787075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CA5A2-1051-D7D3-E9FD-F3805C41CEFE}"/>
              </a:ext>
            </a:extLst>
          </p:cNvPr>
          <p:cNvSpPr txBox="1"/>
          <p:nvPr/>
        </p:nvSpPr>
        <p:spPr>
          <a:xfrm>
            <a:off x="3540048" y="1208960"/>
            <a:ext cx="334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Phase I: Concept</a:t>
            </a:r>
          </a:p>
          <a:p>
            <a:r>
              <a:rPr lang="en-US"/>
              <a:t>Phase II: Core Technology </a:t>
            </a:r>
          </a:p>
          <a:p>
            <a:r>
              <a:rPr lang="en-US"/>
              <a:t>Phase III: Embedded Technology</a:t>
            </a: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D74CB-C026-1D3F-7C90-9E84FF89E160}"/>
              </a:ext>
            </a:extLst>
          </p:cNvPr>
          <p:cNvSpPr txBox="1"/>
          <p:nvPr/>
        </p:nvSpPr>
        <p:spPr>
          <a:xfrm>
            <a:off x="3533368" y="2155162"/>
            <a:ext cx="36121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Tangible benefits for prize participants</a:t>
            </a:r>
            <a:r>
              <a:rPr lang="en-US" sz="140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Prize Purse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Vouchers (Lab, AMC)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Training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Testing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Independent assessments	</a:t>
            </a:r>
          </a:p>
          <a:p>
            <a:endParaRPr lang="en-US" sz="1400" b="1"/>
          </a:p>
          <a:p>
            <a:r>
              <a:rPr lang="en-US" sz="1400" b="1"/>
              <a:t>Intangible benefits for prize participants </a:t>
            </a:r>
            <a:r>
              <a:rPr lang="en-US" sz="140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Notoriety / exposure (WPTO and press releases)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Awareness of WPTO needs and portfolio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Awareness of end user / end customer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Connections and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Marine Energy expertise</a:t>
            </a:r>
          </a:p>
          <a:p>
            <a:endParaRPr lang="en-US" sz="1400" b="1"/>
          </a:p>
          <a:p>
            <a:r>
              <a:rPr lang="en-US" sz="1400" b="1"/>
              <a:t>Benefits for the WPTO</a:t>
            </a:r>
            <a:r>
              <a:rPr lang="en-US" sz="140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Evaluate high technoeconomic potential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Strengthen Wave-SPARC methodology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F7A05C-DE34-F114-553F-5DD31A5E9CE2}"/>
              </a:ext>
            </a:extLst>
          </p:cNvPr>
          <p:cNvSpPr txBox="1"/>
          <p:nvPr/>
        </p:nvSpPr>
        <p:spPr>
          <a:xfrm>
            <a:off x="650648" y="916483"/>
            <a:ext cx="17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Before the Prize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8A5DA0-3005-5E48-9CE9-FCE2FAEA7F32}"/>
              </a:ext>
            </a:extLst>
          </p:cNvPr>
          <p:cNvSpPr txBox="1"/>
          <p:nvPr/>
        </p:nvSpPr>
        <p:spPr>
          <a:xfrm>
            <a:off x="7402088" y="934031"/>
            <a:ext cx="114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Post Prize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87C1C1-425C-EC8D-1798-34D69021A8F3}"/>
              </a:ext>
            </a:extLst>
          </p:cNvPr>
          <p:cNvSpPr txBox="1"/>
          <p:nvPr/>
        </p:nvSpPr>
        <p:spPr>
          <a:xfrm>
            <a:off x="7109344" y="1502688"/>
            <a:ext cx="507948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Continue maturing technologies with </a:t>
            </a:r>
            <a:br>
              <a:rPr lang="en-US" sz="1600"/>
            </a:br>
            <a:r>
              <a:rPr lang="en-US" sz="1600"/>
              <a:t>future WPTO funding opportunities and support: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4"/>
              </a:rPr>
              <a:t>FOAs</a:t>
            </a:r>
            <a:r>
              <a:rPr lang="en-US" sz="1600"/>
              <a:t> (traditional grants and cooperative agreements)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5"/>
              </a:rPr>
              <a:t>SBIRs/STTRs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Collaborations with National Labs (</a:t>
            </a:r>
            <a:r>
              <a:rPr lang="en-US" sz="1600">
                <a:hlinkClick r:id="rId6"/>
              </a:rPr>
              <a:t>NREL</a:t>
            </a:r>
            <a:r>
              <a:rPr lang="en-US" sz="1600"/>
              <a:t>, </a:t>
            </a:r>
            <a:r>
              <a:rPr lang="en-US" sz="1600">
                <a:hlinkClick r:id="rId7"/>
              </a:rPr>
              <a:t>PNNL</a:t>
            </a:r>
            <a:r>
              <a:rPr lang="en-US" sz="1600"/>
              <a:t>, </a:t>
            </a:r>
            <a:r>
              <a:rPr lang="en-US" sz="1600">
                <a:hlinkClick r:id="rId8"/>
              </a:rPr>
              <a:t>SNL</a:t>
            </a:r>
            <a:r>
              <a:rPr lang="en-US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TEAMER Awards (</a:t>
            </a:r>
            <a:r>
              <a:rPr lang="en-US" sz="1600">
                <a:hlinkClick r:id="rId9"/>
              </a:rPr>
              <a:t>https://teamer-us.org/</a:t>
            </a:r>
            <a:r>
              <a:rPr lang="en-US" sz="160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0"/>
              </a:rPr>
              <a:t>Energy </a:t>
            </a:r>
            <a:r>
              <a:rPr lang="en-US" sz="1600" err="1">
                <a:hlinkClick r:id="rId10"/>
              </a:rPr>
              <a:t>iCorp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1"/>
              </a:rPr>
              <a:t>UMERC</a:t>
            </a:r>
            <a:endParaRPr lang="en-US" sz="1600"/>
          </a:p>
          <a:p>
            <a:endParaRPr lang="en-US" sz="1600"/>
          </a:p>
          <a:p>
            <a:r>
              <a:rPr lang="en-US" sz="1600"/>
              <a:t>Potential collaborations with other DOE offices: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2"/>
              </a:rPr>
              <a:t>Advanced Manufacturing Office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3"/>
              </a:rPr>
              <a:t>ARPA-E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4"/>
              </a:rPr>
              <a:t>Office of Clean Energy Demonstration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5"/>
              </a:rPr>
              <a:t>Tech to Market</a:t>
            </a:r>
            <a:endParaRPr lang="en-US" sz="1600"/>
          </a:p>
          <a:p>
            <a:endParaRPr lang="en-US" sz="1600"/>
          </a:p>
          <a:p>
            <a:r>
              <a:rPr lang="en-US" sz="1600"/>
              <a:t>Potential collaborations with other Federal partners</a:t>
            </a:r>
          </a:p>
          <a:p>
            <a:endParaRPr lang="en-US" sz="1600"/>
          </a:p>
          <a:p>
            <a:r>
              <a:rPr lang="en-US" sz="1600"/>
              <a:t>Potential use of technologies in outside fields and markets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C2A353-7FE7-6EFF-9ADC-2682E599494A}"/>
              </a:ext>
            </a:extLst>
          </p:cNvPr>
          <p:cNvCxnSpPr>
            <a:cxnSpLocks/>
            <a:stCxn id="18" idx="3"/>
            <a:endCxn id="12" idx="1"/>
          </p:cNvCxnSpPr>
          <p:nvPr/>
        </p:nvCxnSpPr>
        <p:spPr>
          <a:xfrm flipV="1">
            <a:off x="2381699" y="1017908"/>
            <a:ext cx="2303338" cy="8324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14985F-BE57-91E8-1A1E-F46BC205B35F}"/>
              </a:ext>
            </a:extLst>
          </p:cNvPr>
          <p:cNvCxnSpPr>
            <a:cxnSpLocks/>
            <a:stCxn id="12" idx="3"/>
            <a:endCxn id="19" idx="1"/>
          </p:cNvCxnSpPr>
          <p:nvPr/>
        </p:nvCxnSpPr>
        <p:spPr>
          <a:xfrm>
            <a:off x="5502890" y="1017908"/>
            <a:ext cx="1899198" cy="10078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9224C98-C761-0520-B4D1-6D7627C03FE9}"/>
              </a:ext>
            </a:extLst>
          </p:cNvPr>
          <p:cNvSpPr txBox="1"/>
          <p:nvPr/>
        </p:nvSpPr>
        <p:spPr>
          <a:xfrm>
            <a:off x="9638823" y="918566"/>
            <a:ext cx="1689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/>
              <a:t>Thriving US Marine Energy Industry</a:t>
            </a:r>
          </a:p>
        </p:txBody>
      </p:sp>
      <p:pic>
        <p:nvPicPr>
          <p:cNvPr id="3" name="Graphic 2" descr="Fireworks with solid fill">
            <a:extLst>
              <a:ext uri="{FF2B5EF4-FFF2-40B4-BE49-F238E27FC236}">
                <a16:creationId xmlns:a16="http://schemas.microsoft.com/office/drawing/2014/main" id="{17FC0269-4272-D684-4E7C-A44D334CE3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791" y="1065777"/>
            <a:ext cx="914400" cy="914400"/>
          </a:xfrm>
          <a:prstGeom prst="rect">
            <a:avLst/>
          </a:prstGeom>
        </p:spPr>
      </p:pic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B003D9C1-259A-A0E0-C01A-0B351EB9A2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327928" y="902793"/>
            <a:ext cx="914400" cy="91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E38AD3C-5128-AA9D-0794-87154D7ACF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22476" y="1435283"/>
            <a:ext cx="115834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5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1B1C4-998B-BE90-0245-7AC8F679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Innovating Distributed Embedded Energy Prize</a:t>
            </a:r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EBE51AF-B023-DC5E-D536-C792D9E6F39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7" y="1043464"/>
            <a:ext cx="9547576" cy="53705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CF0DE-C2D9-B95A-093F-654114BF4150}"/>
              </a:ext>
            </a:extLst>
          </p:cNvPr>
          <p:cNvSpPr txBox="1"/>
          <p:nvPr/>
        </p:nvSpPr>
        <p:spPr>
          <a:xfrm>
            <a:off x="9925836" y="1297285"/>
            <a:ext cx="204777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$2.3M prize pool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Three phases over two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19 awards made in Phase I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Incentivize progress in early-stage research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Help solve technical challenges that could be applied to wave energy</a:t>
            </a:r>
          </a:p>
        </p:txBody>
      </p:sp>
    </p:spTree>
    <p:extLst>
      <p:ext uri="{BB962C8B-B14F-4D97-AF65-F5344CB8AC3E}">
        <p14:creationId xmlns:p14="http://schemas.microsoft.com/office/powerpoint/2010/main" val="126964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53620-CDFA-4E8C-A2A3-29AF7C93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Medium" panose="020B0603020102020204" pitchFamily="34" charset="0"/>
              </a:rPr>
              <a:t>Prize Goals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7FE25-0F4C-49AF-BF9A-856A640CDCCC}"/>
              </a:ext>
            </a:extLst>
          </p:cNvPr>
          <p:cNvSpPr txBox="1"/>
          <p:nvPr/>
        </p:nvSpPr>
        <p:spPr>
          <a:xfrm>
            <a:off x="400979" y="1153531"/>
            <a:ext cx="6995140" cy="39395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>
                <a:solidFill>
                  <a:srgbClr val="000000"/>
                </a:solidFill>
                <a:effectLst/>
                <a:latin typeface="Franklin Gothic Book"/>
              </a:rPr>
              <a:t>Leverage WEC innovation to systematically develop DEEC-Tec concepts 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that could bring value to the ocean wave energy industry  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>
                <a:solidFill>
                  <a:srgbClr val="000000"/>
                </a:solidFill>
                <a:effectLst/>
                <a:latin typeface="Franklin Gothic Book"/>
              </a:rPr>
              <a:t>Build a solver community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 by engaging and facilitating collaboration between diverse innovators in the marine energy industry and related DEEC-Tec disciplines  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>
                <a:solidFill>
                  <a:srgbClr val="000000"/>
                </a:solidFill>
                <a:effectLst/>
                <a:latin typeface="Franklin Gothic Book"/>
              </a:rPr>
              <a:t>Encourage development of novel DEEC-Tec with high potential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 </a:t>
            </a:r>
            <a:r>
              <a:rPr lang="en-US" sz="2000">
                <a:solidFill>
                  <a:srgbClr val="000000"/>
                </a:solidFill>
                <a:latin typeface="Franklin Gothic Book"/>
              </a:rPr>
              <a:t>relevance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 to WECs by supporting an interdisciplinary set of competitors from ideation to design  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>
                <a:solidFill>
                  <a:srgbClr val="000000"/>
                </a:solidFill>
                <a:effectLst/>
                <a:latin typeface="Franklin Gothic Book"/>
              </a:rPr>
              <a:t>Refine WEC innovation methods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 to incorporate ideas beyond the field of wave energy based on feedback from the prize 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FD9F2A-F4AC-4A3E-ACAF-443AE116EBB6}"/>
              </a:ext>
            </a:extLst>
          </p:cNvPr>
          <p:cNvSpPr/>
          <p:nvPr/>
        </p:nvSpPr>
        <p:spPr>
          <a:xfrm>
            <a:off x="1396581" y="5578786"/>
            <a:ext cx="10208251" cy="707886"/>
          </a:xfrm>
          <a:prstGeom prst="rect">
            <a:avLst/>
          </a:prstGeom>
          <a:solidFill>
            <a:srgbClr val="43BDBB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WPTO’s desired outcome for </a:t>
            </a:r>
            <a:r>
              <a:rPr lang="en-US" sz="2000" b="0" i="0" err="1">
                <a:solidFill>
                  <a:srgbClr val="000000"/>
                </a:solidFill>
                <a:effectLst/>
                <a:latin typeface="Franklin Gothic Book"/>
              </a:rPr>
              <a:t>InDEEP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 is an understanding of the landscape of innovators and </a:t>
            </a:r>
            <a:br>
              <a:rPr lang="en-US" sz="2000">
                <a:solidFill>
                  <a:srgbClr val="000000"/>
                </a:solidFill>
                <a:latin typeface="Franklin Gothic Book"/>
              </a:rPr>
            </a:b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potential </a:t>
            </a:r>
            <a:r>
              <a:rPr lang="en-US" sz="2000">
                <a:solidFill>
                  <a:srgbClr val="000000"/>
                </a:solidFill>
                <a:latin typeface="Franklin Gothic Book"/>
              </a:rPr>
              <a:t>DEEC-Tec solutions that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 could </a:t>
            </a:r>
            <a:r>
              <a:rPr lang="en-US" sz="2000">
                <a:solidFill>
                  <a:srgbClr val="000000"/>
                </a:solidFill>
                <a:latin typeface="Franklin Gothic Book"/>
              </a:rPr>
              <a:t>be applied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 to wave energy devices</a:t>
            </a:r>
            <a:r>
              <a:rPr lang="en-US" sz="2000">
                <a:solidFill>
                  <a:srgbClr val="000000"/>
                </a:solidFill>
                <a:latin typeface="Franklin Gothic Book"/>
              </a:rPr>
              <a:t>.</a:t>
            </a:r>
            <a:endParaRPr lang="en-US" sz="2800">
              <a:latin typeface="Franklin Gothic Book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991A3-ED51-70AA-2221-9609B8E2BF65}"/>
              </a:ext>
            </a:extLst>
          </p:cNvPr>
          <p:cNvCxnSpPr>
            <a:cxnSpLocks/>
          </p:cNvCxnSpPr>
          <p:nvPr/>
        </p:nvCxnSpPr>
        <p:spPr>
          <a:xfrm>
            <a:off x="7746669" y="1622965"/>
            <a:ext cx="0" cy="29724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wheel, gear&#10;&#10;Description automatically generated">
            <a:extLst>
              <a:ext uri="{FF2B5EF4-FFF2-40B4-BE49-F238E27FC236}">
                <a16:creationId xmlns:a16="http://schemas.microsoft.com/office/drawing/2014/main" id="{E40619F2-1CDA-3D90-8E92-5559EEC4B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770" y="1651156"/>
            <a:ext cx="2892425" cy="2944290"/>
          </a:xfrm>
          <a:prstGeom prst="rect">
            <a:avLst/>
          </a:prstGeom>
        </p:spPr>
      </p:pic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CEBF3A70-F516-FB5F-8C6A-4A5E51323791}"/>
              </a:ext>
            </a:extLst>
          </p:cNvPr>
          <p:cNvSpPr txBox="1"/>
          <p:nvPr/>
        </p:nvSpPr>
        <p:spPr>
          <a:xfrm>
            <a:off x="8721559" y="4689597"/>
            <a:ext cx="234484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See the Official Rules Document Section 1.5</a:t>
            </a:r>
          </a:p>
        </p:txBody>
      </p:sp>
    </p:spTree>
    <p:extLst>
      <p:ext uri="{BB962C8B-B14F-4D97-AF65-F5344CB8AC3E}">
        <p14:creationId xmlns:p14="http://schemas.microsoft.com/office/powerpoint/2010/main" val="1683947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56C1652-FDDB-DE59-3AF9-189717DD1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00"/>
          <a:stretch/>
        </p:blipFill>
        <p:spPr>
          <a:xfrm>
            <a:off x="20" y="1282"/>
            <a:ext cx="1218880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8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3">
            <a:extLst>
              <a:ext uri="{FF2B5EF4-FFF2-40B4-BE49-F238E27FC236}">
                <a16:creationId xmlns:a16="http://schemas.microsoft.com/office/drawing/2014/main" id="{A787C318-22EF-A380-2F16-C20DAE09F24B}"/>
              </a:ext>
            </a:extLst>
          </p:cNvPr>
          <p:cNvSpPr/>
          <p:nvPr/>
        </p:nvSpPr>
        <p:spPr>
          <a:xfrm>
            <a:off x="456358" y="3313503"/>
            <a:ext cx="9995402" cy="1448679"/>
          </a:xfrm>
          <a:prstGeom prst="rightArrow">
            <a:avLst>
              <a:gd name="adj1" fmla="val 50000"/>
              <a:gd name="adj2" fmla="val 6909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Right Arrow 3">
            <a:extLst>
              <a:ext uri="{FF2B5EF4-FFF2-40B4-BE49-F238E27FC236}">
                <a16:creationId xmlns:a16="http://schemas.microsoft.com/office/drawing/2014/main" id="{FE44ECFA-0B73-F268-3FA7-4CEC5E7BE841}"/>
              </a:ext>
            </a:extLst>
          </p:cNvPr>
          <p:cNvSpPr/>
          <p:nvPr/>
        </p:nvSpPr>
        <p:spPr>
          <a:xfrm>
            <a:off x="456423" y="3316330"/>
            <a:ext cx="6620461" cy="1448679"/>
          </a:xfrm>
          <a:prstGeom prst="rightArrow">
            <a:avLst>
              <a:gd name="adj1" fmla="val 50000"/>
              <a:gd name="adj2" fmla="val 6909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86DCE462-9A9B-E2C9-2416-6F2F73B3372E}"/>
              </a:ext>
            </a:extLst>
          </p:cNvPr>
          <p:cNvSpPr/>
          <p:nvPr/>
        </p:nvSpPr>
        <p:spPr>
          <a:xfrm>
            <a:off x="456358" y="3319157"/>
            <a:ext cx="3495678" cy="1448679"/>
          </a:xfrm>
          <a:prstGeom prst="rightArrow">
            <a:avLst>
              <a:gd name="adj1" fmla="val 50000"/>
              <a:gd name="adj2" fmla="val 69090"/>
            </a:avLst>
          </a:prstGeom>
          <a:solidFill>
            <a:schemeClr val="tx2">
              <a:lumMod val="60000"/>
              <a:lumOff val="40000"/>
              <a:alpha val="9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9919D71D-BE98-D103-CC2F-1799191A9C4B}"/>
              </a:ext>
            </a:extLst>
          </p:cNvPr>
          <p:cNvSpPr txBox="1">
            <a:spLocks/>
          </p:cNvSpPr>
          <p:nvPr/>
        </p:nvSpPr>
        <p:spPr>
          <a:xfrm>
            <a:off x="806246" y="3693212"/>
            <a:ext cx="9698310" cy="630032"/>
          </a:xfrm>
          <a:prstGeom prst="rect">
            <a:avLst/>
          </a:prstGeom>
        </p:spPr>
        <p:txBody>
          <a:bodyPr vert="horz" lIns="121888" tIns="60944" rIns="121888" bIns="60944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rgbClr val="05344F"/>
                </a:solidFill>
                <a:latin typeface="+mj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7950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>
                <a:solidFill>
                  <a:schemeClr val="tx1"/>
                </a:solidFill>
              </a:rPr>
              <a:t>Innovating Distributed Embedded Energy Prize (InDEEP)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D3A808-A868-1CCF-1273-D9BAB38DF7E8}"/>
              </a:ext>
            </a:extLst>
          </p:cNvPr>
          <p:cNvSpPr txBox="1">
            <a:spLocks/>
          </p:cNvSpPr>
          <p:nvPr/>
        </p:nvSpPr>
        <p:spPr>
          <a:xfrm>
            <a:off x="3991147" y="5333753"/>
            <a:ext cx="1637961" cy="9384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225425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668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lnSpc>
                <a:spcPct val="90000"/>
              </a:lnSpc>
              <a:buNone/>
            </a:pPr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+mj-lt"/>
              </a:rPr>
              <a:t>November 7, 2023</a:t>
            </a:r>
            <a:br>
              <a:rPr lang="en-US" sz="160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Phase I Winner </a:t>
            </a:r>
            <a:br>
              <a:rPr lang="en-US" sz="160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Announcements and Awards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Graphic 11" descr="Trophy with solid fill">
            <a:extLst>
              <a:ext uri="{FF2B5EF4-FFF2-40B4-BE49-F238E27FC236}">
                <a16:creationId xmlns:a16="http://schemas.microsoft.com/office/drawing/2014/main" id="{BBA3C79B-2C29-EA47-0040-FBFD00F12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9981" y="4352857"/>
            <a:ext cx="872429" cy="87242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A990B2A-D13F-284C-4705-53CB8503C0E0}"/>
              </a:ext>
            </a:extLst>
          </p:cNvPr>
          <p:cNvSpPr txBox="1">
            <a:spLocks/>
          </p:cNvSpPr>
          <p:nvPr/>
        </p:nvSpPr>
        <p:spPr>
          <a:xfrm>
            <a:off x="2126504" y="2106260"/>
            <a:ext cx="1274252" cy="9384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225425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668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lnSpc>
                <a:spcPct val="90000"/>
              </a:lnSpc>
              <a:buNone/>
            </a:pPr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+mj-lt"/>
              </a:rPr>
              <a:t>August 25, 2023 </a:t>
            </a:r>
            <a:br>
              <a:rPr lang="en-US" sz="160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Phase I Submission Closed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FD5D5DA-77A4-55E1-3258-363BAFEBBB63}"/>
              </a:ext>
            </a:extLst>
          </p:cNvPr>
          <p:cNvSpPr txBox="1">
            <a:spLocks/>
          </p:cNvSpPr>
          <p:nvPr/>
        </p:nvSpPr>
        <p:spPr>
          <a:xfrm>
            <a:off x="5661059" y="2097473"/>
            <a:ext cx="1233742" cy="9384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225425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668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lnSpc>
                <a:spcPct val="90000"/>
              </a:lnSpc>
              <a:buNone/>
            </a:pPr>
            <a:r>
              <a:rPr lang="en-US" sz="1600" b="1">
                <a:latin typeface="+mj-lt"/>
              </a:rPr>
              <a:t>May 7, 2024</a:t>
            </a:r>
            <a:br>
              <a:rPr lang="en-US" sz="1600" b="1">
                <a:latin typeface="+mj-lt"/>
              </a:rPr>
            </a:br>
            <a:r>
              <a:rPr lang="en-US" sz="1600"/>
              <a:t>Phase II Closes</a:t>
            </a:r>
            <a:endParaRPr lang="en-US" sz="1600" b="1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65E6D7-4074-1F42-A971-B696A3006D88}"/>
              </a:ext>
            </a:extLst>
          </p:cNvPr>
          <p:cNvCxnSpPr>
            <a:cxnSpLocks/>
          </p:cNvCxnSpPr>
          <p:nvPr/>
        </p:nvCxnSpPr>
        <p:spPr>
          <a:xfrm flipH="1">
            <a:off x="482985" y="1528335"/>
            <a:ext cx="8988477" cy="0"/>
          </a:xfrm>
          <a:prstGeom prst="line">
            <a:avLst/>
          </a:prstGeom>
          <a:ln w="41275" cmpd="dbl">
            <a:solidFill>
              <a:schemeClr val="bg2">
                <a:alpha val="54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59B9E-D28E-9C87-FAFF-9AA237ABCB36}"/>
              </a:ext>
            </a:extLst>
          </p:cNvPr>
          <p:cNvSpPr txBox="1">
            <a:spLocks/>
          </p:cNvSpPr>
          <p:nvPr/>
        </p:nvSpPr>
        <p:spPr>
          <a:xfrm>
            <a:off x="3963128" y="2096647"/>
            <a:ext cx="1487428" cy="12096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t">
            <a:noAutofit/>
          </a:bodyPr>
          <a:lstStyle>
            <a:lvl1pPr marL="342900" indent="-225425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668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lnSpc>
                <a:spcPct val="90000"/>
              </a:lnSpc>
              <a:buNone/>
            </a:pPr>
            <a:r>
              <a:rPr lang="en-US" sz="1600" b="1">
                <a:latin typeface="+mj-lt"/>
              </a:rPr>
              <a:t>November 7, 2023</a:t>
            </a:r>
            <a:br>
              <a:rPr lang="en-US" sz="1600" b="1">
                <a:latin typeface="+mj-lt"/>
              </a:rPr>
            </a:br>
            <a:r>
              <a:rPr lang="en-US" sz="1600"/>
              <a:t>Phase II Opens</a:t>
            </a:r>
            <a:endParaRPr lang="en-US" sz="1600" b="1">
              <a:latin typeface="+mj-lt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88EF3C4-6DC9-7B75-2597-A5990514F76A}"/>
              </a:ext>
            </a:extLst>
          </p:cNvPr>
          <p:cNvSpPr txBox="1">
            <a:spLocks/>
          </p:cNvSpPr>
          <p:nvPr/>
        </p:nvSpPr>
        <p:spPr>
          <a:xfrm>
            <a:off x="7186416" y="5340011"/>
            <a:ext cx="1745405" cy="6069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225425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668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lnSpc>
                <a:spcPct val="90000"/>
              </a:lnSpc>
              <a:buNone/>
            </a:pPr>
            <a:r>
              <a:rPr lang="en-US" sz="1600" b="1">
                <a:latin typeface="+mj-lt"/>
              </a:rPr>
              <a:t>July 2024 </a:t>
            </a:r>
            <a:br>
              <a:rPr lang="en-US" sz="1600" b="1">
                <a:latin typeface="+mj-lt"/>
              </a:rPr>
            </a:br>
            <a:r>
              <a:rPr lang="en-US" sz="1600"/>
              <a:t>Phase II Winner Announcements and Awards</a:t>
            </a:r>
            <a:endParaRPr lang="en-US" sz="1600" b="1">
              <a:latin typeface="+mj-lt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B9981B-7E8F-7F0A-FDFB-4085BD110001}"/>
              </a:ext>
            </a:extLst>
          </p:cNvPr>
          <p:cNvCxnSpPr>
            <a:cxnSpLocks/>
          </p:cNvCxnSpPr>
          <p:nvPr/>
        </p:nvCxnSpPr>
        <p:spPr>
          <a:xfrm flipV="1">
            <a:off x="5547046" y="2115762"/>
            <a:ext cx="0" cy="1558947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BBE562C-6702-52E5-FEF9-24A667B3A2CC}"/>
              </a:ext>
            </a:extLst>
          </p:cNvPr>
          <p:cNvCxnSpPr>
            <a:cxnSpLocks/>
          </p:cNvCxnSpPr>
          <p:nvPr/>
        </p:nvCxnSpPr>
        <p:spPr>
          <a:xfrm flipV="1">
            <a:off x="3882440" y="2097074"/>
            <a:ext cx="0" cy="1558947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AA6BB8-CFC2-9BE3-6DB3-5F96AAA9CAF2}"/>
              </a:ext>
            </a:extLst>
          </p:cNvPr>
          <p:cNvCxnSpPr>
            <a:cxnSpLocks/>
          </p:cNvCxnSpPr>
          <p:nvPr/>
        </p:nvCxnSpPr>
        <p:spPr>
          <a:xfrm flipH="1" flipV="1">
            <a:off x="7076886" y="4387526"/>
            <a:ext cx="9338" cy="1626581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BFA083-7B58-BBBC-69A4-07035C0FDD41}"/>
              </a:ext>
            </a:extLst>
          </p:cNvPr>
          <p:cNvCxnSpPr>
            <a:cxnSpLocks/>
          </p:cNvCxnSpPr>
          <p:nvPr/>
        </p:nvCxnSpPr>
        <p:spPr>
          <a:xfrm flipV="1">
            <a:off x="2019947" y="2105572"/>
            <a:ext cx="0" cy="1558947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2D334A-BA90-62CE-FFBD-5E5436489EBD}"/>
              </a:ext>
            </a:extLst>
          </p:cNvPr>
          <p:cNvCxnSpPr>
            <a:cxnSpLocks/>
          </p:cNvCxnSpPr>
          <p:nvPr/>
        </p:nvCxnSpPr>
        <p:spPr>
          <a:xfrm flipV="1">
            <a:off x="3882440" y="4387526"/>
            <a:ext cx="0" cy="1558947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7FE68F-69F2-3B71-34C7-32DCFED259D9}"/>
              </a:ext>
            </a:extLst>
          </p:cNvPr>
          <p:cNvCxnSpPr>
            <a:cxnSpLocks/>
          </p:cNvCxnSpPr>
          <p:nvPr/>
        </p:nvCxnSpPr>
        <p:spPr>
          <a:xfrm flipV="1">
            <a:off x="456358" y="2134461"/>
            <a:ext cx="0" cy="1558947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Trophy with solid fill">
            <a:extLst>
              <a:ext uri="{FF2B5EF4-FFF2-40B4-BE49-F238E27FC236}">
                <a16:creationId xmlns:a16="http://schemas.microsoft.com/office/drawing/2014/main" id="{1662106B-6932-9E0A-0386-0DBCD85E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1933" y="4457236"/>
            <a:ext cx="872429" cy="87242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08D6462-2295-4D69-A0F9-B86A2B9E22A3}"/>
              </a:ext>
            </a:extLst>
          </p:cNvPr>
          <p:cNvSpPr>
            <a:spLocks noGrp="1"/>
          </p:cNvSpPr>
          <p:nvPr/>
        </p:nvSpPr>
        <p:spPr bwMode="auto">
          <a:xfrm>
            <a:off x="0" y="0"/>
            <a:ext cx="12188825" cy="1225232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lc="http://schemas.openxmlformats.org/drawingml/2006/lockedCanvas" xmlns="" val="1"/>
            </a:ext>
          </a:ex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1" kern="1200">
                <a:solidFill>
                  <a:schemeClr val="bg1"/>
                </a:solidFill>
                <a:latin typeface="+mj-lt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>
                <a:latin typeface="Franklin Gothic Medium" panose="020B0603020102020204" pitchFamily="34" charset="0"/>
              </a:rPr>
              <a:t>Important Dates (subject to change)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535395-AFC7-4F77-EF98-7E0F09E90940}"/>
              </a:ext>
            </a:extLst>
          </p:cNvPr>
          <p:cNvCxnSpPr>
            <a:cxnSpLocks/>
          </p:cNvCxnSpPr>
          <p:nvPr/>
        </p:nvCxnSpPr>
        <p:spPr>
          <a:xfrm flipV="1">
            <a:off x="7076886" y="2106899"/>
            <a:ext cx="0" cy="1558947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B0B6F1-44BF-C032-5ACF-B2ECAF057E4A}"/>
              </a:ext>
            </a:extLst>
          </p:cNvPr>
          <p:cNvSpPr txBox="1">
            <a:spLocks/>
          </p:cNvSpPr>
          <p:nvPr/>
        </p:nvSpPr>
        <p:spPr>
          <a:xfrm>
            <a:off x="7184832" y="2105572"/>
            <a:ext cx="1300800" cy="9384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225425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668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lnSpc>
                <a:spcPct val="90000"/>
              </a:lnSpc>
              <a:buNone/>
            </a:pPr>
            <a:r>
              <a:rPr lang="en-US" sz="1600" b="1">
                <a:latin typeface="+mj-lt"/>
              </a:rPr>
              <a:t>July 2024</a:t>
            </a:r>
            <a:br>
              <a:rPr lang="en-US" sz="1600" b="1">
                <a:latin typeface="+mj-lt"/>
              </a:rPr>
            </a:br>
            <a:r>
              <a:rPr lang="en-US" sz="1600"/>
              <a:t>Phase III Opens</a:t>
            </a:r>
            <a:endParaRPr lang="en-US" sz="1600" b="1"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FF613E-41DB-3665-CBDE-A27AC0C16FC2}"/>
              </a:ext>
            </a:extLst>
          </p:cNvPr>
          <p:cNvCxnSpPr>
            <a:cxnSpLocks/>
          </p:cNvCxnSpPr>
          <p:nvPr/>
        </p:nvCxnSpPr>
        <p:spPr>
          <a:xfrm flipV="1">
            <a:off x="9377678" y="2134265"/>
            <a:ext cx="0" cy="1558947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B9FCDE5-B126-0059-64C0-251B4D89792C}"/>
              </a:ext>
            </a:extLst>
          </p:cNvPr>
          <p:cNvSpPr txBox="1">
            <a:spLocks/>
          </p:cNvSpPr>
          <p:nvPr/>
        </p:nvSpPr>
        <p:spPr>
          <a:xfrm>
            <a:off x="9466518" y="2110818"/>
            <a:ext cx="1370025" cy="9384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225425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668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lnSpc>
                <a:spcPct val="90000"/>
              </a:lnSpc>
              <a:buNone/>
            </a:pPr>
            <a:r>
              <a:rPr lang="en-US" sz="1600" b="1">
                <a:latin typeface="+mj-lt"/>
              </a:rPr>
              <a:t>January 2025</a:t>
            </a:r>
            <a:br>
              <a:rPr lang="en-US" sz="1600" b="1">
                <a:latin typeface="+mj-lt"/>
              </a:rPr>
            </a:br>
            <a:r>
              <a:rPr lang="en-US" sz="1600"/>
              <a:t>Phase III Closes</a:t>
            </a:r>
            <a:endParaRPr lang="en-US" sz="1600" b="1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8E184D-0E99-6858-396E-E24E196E0BD3}"/>
              </a:ext>
            </a:extLst>
          </p:cNvPr>
          <p:cNvCxnSpPr>
            <a:cxnSpLocks/>
          </p:cNvCxnSpPr>
          <p:nvPr/>
        </p:nvCxnSpPr>
        <p:spPr>
          <a:xfrm flipV="1">
            <a:off x="10451760" y="4026218"/>
            <a:ext cx="0" cy="1987889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47D530C-AA92-B06B-E51D-3E30ED1C3457}"/>
              </a:ext>
            </a:extLst>
          </p:cNvPr>
          <p:cNvSpPr txBox="1">
            <a:spLocks/>
          </p:cNvSpPr>
          <p:nvPr/>
        </p:nvSpPr>
        <p:spPr>
          <a:xfrm>
            <a:off x="10547217" y="5259955"/>
            <a:ext cx="1496523" cy="9384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225425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668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lnSpc>
                <a:spcPct val="90000"/>
              </a:lnSpc>
              <a:buNone/>
            </a:pPr>
            <a:r>
              <a:rPr lang="en-US" sz="1600" b="1">
                <a:latin typeface="+mj-lt"/>
              </a:rPr>
              <a:t>March 2025</a:t>
            </a:r>
            <a:br>
              <a:rPr lang="en-US" sz="1600" b="1">
                <a:latin typeface="+mj-lt"/>
              </a:rPr>
            </a:br>
            <a:r>
              <a:rPr lang="en-US" sz="1600"/>
              <a:t>Phase III Winner Announcements and Awards</a:t>
            </a:r>
            <a:endParaRPr lang="en-US"/>
          </a:p>
          <a:p>
            <a:pPr marL="8255" indent="0">
              <a:lnSpc>
                <a:spcPct val="90000"/>
              </a:lnSpc>
              <a:buNone/>
            </a:pPr>
            <a:endParaRPr lang="en-US" sz="1600" b="1">
              <a:latin typeface="+mj-lt"/>
            </a:endParaRPr>
          </a:p>
        </p:txBody>
      </p:sp>
      <p:pic>
        <p:nvPicPr>
          <p:cNvPr id="21" name="Graphic 20" descr="Trophy with solid fill">
            <a:extLst>
              <a:ext uri="{FF2B5EF4-FFF2-40B4-BE49-F238E27FC236}">
                <a16:creationId xmlns:a16="http://schemas.microsoft.com/office/drawing/2014/main" id="{37B12CA3-F5C8-E62E-9EEC-15865D3B8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9705" y="4328387"/>
            <a:ext cx="872429" cy="872429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B12D2F8-9DB5-C116-89E6-EF68FBC7D23D}"/>
              </a:ext>
            </a:extLst>
          </p:cNvPr>
          <p:cNvSpPr txBox="1">
            <a:spLocks/>
          </p:cNvSpPr>
          <p:nvPr/>
        </p:nvSpPr>
        <p:spPr>
          <a:xfrm>
            <a:off x="564690" y="2086625"/>
            <a:ext cx="1274252" cy="9384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225425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36538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093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6688" indent="-2270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lnSpc>
                <a:spcPct val="90000"/>
              </a:lnSpc>
              <a:buNone/>
            </a:pPr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+mj-lt"/>
              </a:rPr>
              <a:t>March 22, 2023 </a:t>
            </a:r>
            <a:br>
              <a:rPr lang="en-US" sz="160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Phase I Submission Opened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A4F23-0CFE-4724-18F2-9DD12CFAF2E8}"/>
              </a:ext>
            </a:extLst>
          </p:cNvPr>
          <p:cNvSpPr txBox="1"/>
          <p:nvPr/>
        </p:nvSpPr>
        <p:spPr>
          <a:xfrm>
            <a:off x="564690" y="4697299"/>
            <a:ext cx="2323056" cy="16878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Phase II is Open to New and Returning Competitors</a:t>
            </a:r>
          </a:p>
        </p:txBody>
      </p:sp>
    </p:spTree>
    <p:extLst>
      <p:ext uri="{BB962C8B-B14F-4D97-AF65-F5344CB8AC3E}">
        <p14:creationId xmlns:p14="http://schemas.microsoft.com/office/powerpoint/2010/main" val="422914282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0280-2785-4605-3712-82C06B93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New in Phase II?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6E73C77-C0B2-45C0-1A86-367EC67ED8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749625"/>
              </p:ext>
            </p:extLst>
          </p:nvPr>
        </p:nvGraphicFramePr>
        <p:xfrm>
          <a:off x="972216" y="1001030"/>
          <a:ext cx="7347919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47082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TO-PPT-template-v4" id="{67D103F8-0153-4146-B470-0BB973848199}" vid="{D092F0E4-FEF7-4CDB-BD34-CE22302A50D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12.xml><?xml version="1.0" encoding="utf-8"?>
<a:theme xmlns:a="http://schemas.openxmlformats.org/drawingml/2006/main" name="1_marine energy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3B0677CD-E294-46BF-BEE0-A7658D48E243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3.xml><?xml version="1.0" encoding="utf-8"?>
<a:theme xmlns:a="http://schemas.openxmlformats.org/drawingml/2006/main" name="marine energy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3B0677CD-E294-46BF-BEE0-A7658D48E243}"/>
    </a:ext>
  </a:extLst>
</a:theme>
</file>

<file path=ppt/theme/theme4.xml><?xml version="1.0" encoding="utf-8"?>
<a:theme xmlns:a="http://schemas.openxmlformats.org/drawingml/2006/main" name="hydropower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9569F9B3-9598-4DF1-9568-4D3F6BCB211E}"/>
    </a:ext>
  </a:extLst>
</a:theme>
</file>

<file path=ppt/theme/theme5.xml><?xml version="1.0" encoding="utf-8"?>
<a:theme xmlns:a="http://schemas.openxmlformats.org/drawingml/2006/main" name="EERE PPT_widescreen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CEA30977-59F0-42D7-B9B8-2756A8289A4C}"/>
    </a:ext>
  </a:extLst>
</a:theme>
</file>

<file path=ppt/theme/theme6.xml><?xml version="1.0" encoding="utf-8"?>
<a:theme xmlns:a="http://schemas.openxmlformats.org/drawingml/2006/main" name="5_EERE 2017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1A42DC-0DE2-464A-8F13-7E32176C5979}" vid="{A85D0C8E-2C75-7345-966F-E7AD22F54D85}"/>
    </a:ext>
  </a:extLst>
</a:theme>
</file>

<file path=ppt/theme/theme7.xml><?xml version="1.0" encoding="utf-8"?>
<a:theme xmlns:a="http://schemas.openxmlformats.org/drawingml/2006/main" name="EERE 2017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1A42DC-0DE2-464A-8F13-7E32176C5979}" vid="{A85D0C8E-2C75-7345-966F-E7AD22F54D85}"/>
    </a:ext>
  </a:extLst>
</a:theme>
</file>

<file path=ppt/theme/theme8.xml><?xml version="1.0" encoding="utf-8"?>
<a:theme xmlns:a="http://schemas.openxmlformats.org/drawingml/2006/main" name="1_EERE 2017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WPTO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72E9F0484BF47A1A1E0A92CA306D3" ma:contentTypeVersion="16" ma:contentTypeDescription="Create a new document." ma:contentTypeScope="" ma:versionID="0b64704a4c15b1ee6cab116c5515e656">
  <xsd:schema xmlns:xsd="http://www.w3.org/2001/XMLSchema" xmlns:xs="http://www.w3.org/2001/XMLSchema" xmlns:p="http://schemas.microsoft.com/office/2006/metadata/properties" xmlns:ns2="d551996f-fc85-4e5e-b3b7-3517f6f216c5" xmlns:ns3="61bc84d3-a77a-4ae4-8ed5-21b238562b07" targetNamespace="http://schemas.microsoft.com/office/2006/metadata/properties" ma:root="true" ma:fieldsID="91af130f6dd9850ff5e0f9fa9186546b" ns2:_="" ns3:_="">
    <xsd:import namespace="d551996f-fc85-4e5e-b3b7-3517f6f216c5"/>
    <xsd:import namespace="61bc84d3-a77a-4ae4-8ed5-21b238562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1996f-fc85-4e5e-b3b7-3517f6f216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834da80-57da-4863-8816-2e6886d1e8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c84d3-a77a-4ae4-8ed5-21b238562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12dfbc8-2ff9-41d9-b73a-440d30cc8c18}" ma:internalName="TaxCatchAll" ma:showField="CatchAllData" ma:web="61bc84d3-a77a-4ae4-8ed5-21b238562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bc84d3-a77a-4ae4-8ed5-21b238562b07" xsi:nil="true"/>
    <lcf76f155ced4ddcb4097134ff3c332f xmlns="d551996f-fc85-4e5e-b3b7-3517f6f216c5">
      <Terms xmlns="http://schemas.microsoft.com/office/infopath/2007/PartnerControls"/>
    </lcf76f155ced4ddcb4097134ff3c332f>
    <SharedWithUsers xmlns="61bc84d3-a77a-4ae4-8ed5-21b238562b07">
      <UserInfo>
        <DisplayName>Mankle, Taylor</DisplayName>
        <AccountId>52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05332C7-2136-4D3A-87D3-26F11F85944A}">
  <ds:schemaRefs>
    <ds:schemaRef ds:uri="61bc84d3-a77a-4ae4-8ed5-21b238562b07"/>
    <ds:schemaRef ds:uri="d551996f-fc85-4e5e-b3b7-3517f6f216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F1F962-8C06-4490-8422-62C2080766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B1DB6C-CA0C-4621-84E1-C3324880F210}">
  <ds:schemaRefs>
    <ds:schemaRef ds:uri="61bc84d3-a77a-4ae4-8ed5-21b238562b07"/>
    <ds:schemaRef ds:uri="d551996f-fc85-4e5e-b3b7-3517f6f216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WPTO-PPTX-template</Template>
  <TotalTime>0</TotalTime>
  <Words>3125</Words>
  <Application>Microsoft Macintosh PowerPoint</Application>
  <PresentationFormat>Custom</PresentationFormat>
  <Paragraphs>524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40</vt:i4>
      </vt:variant>
    </vt:vector>
  </HeadingPairs>
  <TitlesOfParts>
    <vt:vector size="66" baseType="lpstr">
      <vt:lpstr>Arial</vt:lpstr>
      <vt:lpstr>Calibri</vt:lpstr>
      <vt:lpstr>Calibri Light</vt:lpstr>
      <vt:lpstr>Courier New</vt:lpstr>
      <vt:lpstr>Franklin Gothic</vt:lpstr>
      <vt:lpstr>Franklin Gothic Book</vt:lpstr>
      <vt:lpstr>Franklin Gothic Medium</vt:lpstr>
      <vt:lpstr>Google Sans</vt:lpstr>
      <vt:lpstr>Helvetica Neue</vt:lpstr>
      <vt:lpstr>Libre Franklin</vt:lpstr>
      <vt:lpstr>Libre Franklin Medium</vt:lpstr>
      <vt:lpstr>Noto Sans Symbols</vt:lpstr>
      <vt:lpstr>Source Sans Pro</vt:lpstr>
      <vt:lpstr>Wingdings</vt:lpstr>
      <vt:lpstr>Custom Design</vt:lpstr>
      <vt:lpstr>WPTO overview</vt:lpstr>
      <vt:lpstr>marine energy overview</vt:lpstr>
      <vt:lpstr>hydropower overview</vt:lpstr>
      <vt:lpstr>EERE PPT_widescreen</vt:lpstr>
      <vt:lpstr>5_EERE 2017</vt:lpstr>
      <vt:lpstr>EERE 2017</vt:lpstr>
      <vt:lpstr>1_EERE 2017</vt:lpstr>
      <vt:lpstr>1_WPTO overview</vt:lpstr>
      <vt:lpstr>Office Theme</vt:lpstr>
      <vt:lpstr>2_WPTO overview</vt:lpstr>
      <vt:lpstr>1_marine energy overview</vt:lpstr>
      <vt:lpstr>PowerPoint Presentation</vt:lpstr>
      <vt:lpstr>Agenda</vt:lpstr>
      <vt:lpstr>Polling Question</vt:lpstr>
      <vt:lpstr>About the DOE’s Water Power Technologies Office (WPTO)</vt:lpstr>
      <vt:lpstr>Innovating Distributed Embedded Energy Prize</vt:lpstr>
      <vt:lpstr>Prize Goals</vt:lpstr>
      <vt:lpstr>PowerPoint Presentation</vt:lpstr>
      <vt:lpstr>PowerPoint Presentation</vt:lpstr>
      <vt:lpstr>What’s New in Phase II?</vt:lpstr>
      <vt:lpstr>Questions You May Have About InDEEP:</vt:lpstr>
      <vt:lpstr>Competitor Support Mechanisms</vt:lpstr>
      <vt:lpstr>Polling Question</vt:lpstr>
      <vt:lpstr>Innovation and Design Spaces – Technology Opportunities</vt:lpstr>
      <vt:lpstr>Setting the Stage: Example of Design Paradigm Shift </vt:lpstr>
      <vt:lpstr>Distributed Embedded Energy Converter Technologies DEEC - Tec</vt:lpstr>
      <vt:lpstr>Distributed Embedded Energy Converter Technologies DEEC - Tec</vt:lpstr>
      <vt:lpstr>Distributed Embedded Energy Converter Technologies DEEC - Tec</vt:lpstr>
      <vt:lpstr>Distributed Embedded Energy Converter Technologies DEEC-Tec</vt:lpstr>
      <vt:lpstr>The DEEC - Tec Domain is Vast!</vt:lpstr>
      <vt:lpstr>Submission Package &amp; Scoring Criteria</vt:lpstr>
      <vt:lpstr>Submission Requirements</vt:lpstr>
      <vt:lpstr>Scoring Criteria</vt:lpstr>
      <vt:lpstr>Submission Scoring Criteria</vt:lpstr>
      <vt:lpstr>Submission Requirements </vt:lpstr>
      <vt:lpstr>Phase II TPL Assessment – Question Format</vt:lpstr>
      <vt:lpstr>Submission Requirements  </vt:lpstr>
      <vt:lpstr>Template for Technical Narrative</vt:lpstr>
      <vt:lpstr>Leaderboard Scoring Processing</vt:lpstr>
      <vt:lpstr>Wrap Up &amp; Next Steps</vt:lpstr>
      <vt:lpstr>HeroX Platform</vt:lpstr>
      <vt:lpstr>PowerPoint Presentation</vt:lpstr>
      <vt:lpstr>Read the Rules</vt:lpstr>
      <vt:lpstr>Polling Question</vt:lpstr>
      <vt:lpstr>Thank you &amp; Questions</vt:lpstr>
      <vt:lpstr>Distributed Embedded Energy Converter Technologies DEEC - Tec</vt:lpstr>
      <vt:lpstr>marine energy | challenges</vt:lpstr>
      <vt:lpstr>Market Opportunities </vt:lpstr>
      <vt:lpstr>Combining Wave-SPARC and DEEC-Tec for the Potential Prize</vt:lpstr>
      <vt:lpstr>PowerPoint Presentation</vt:lpstr>
      <vt:lpstr>Future Arc for Maturing Ocean Distributed Energy Technologies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Garson, Jennifer</dc:creator>
  <cp:lastModifiedBy>Frumkin, Amber</cp:lastModifiedBy>
  <cp:revision>2</cp:revision>
  <dcterms:created xsi:type="dcterms:W3CDTF">2021-02-21T01:02:41Z</dcterms:created>
  <dcterms:modified xsi:type="dcterms:W3CDTF">2023-11-21T14:15:13Z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0x01010032A72E9F0484BF47A1A1E0A92CA306D3</vt:lpwstr>
  </property>
  <property fmtid="{D5CDD505-2E9C-101B-9397-08002B2CF9AE}" pid="3" name="Field">
    <vt:lpwstr/>
  </property>
  <property fmtid="{D5CDD505-2E9C-101B-9397-08002B2CF9AE}" pid="4" name="Region">
    <vt:lpwstr/>
  </property>
  <property fmtid="{D5CDD505-2E9C-101B-9397-08002B2CF9AE}" pid="5" name="Tech Area">
    <vt:lpwstr/>
  </property>
  <property fmtid="{D5CDD505-2E9C-101B-9397-08002B2CF9AE}" pid="6" name="State">
    <vt:lpwstr/>
  </property>
  <property fmtid="{D5CDD505-2E9C-101B-9397-08002B2CF9AE}" pid="7" name="Task">
    <vt:lpwstr/>
  </property>
  <property fmtid="{D5CDD505-2E9C-101B-9397-08002B2CF9AE}" pid="8" name="_dlc_DocIdItemGuid">
    <vt:lpwstr>a14f3921-e88c-49b1-8505-1f47e88408d1</vt:lpwstr>
  </property>
  <property fmtid="{D5CDD505-2E9C-101B-9397-08002B2CF9AE}" pid="9" name="MediaServiceImageTags">
    <vt:lpwstr/>
  </property>
  <property fmtid="{D5CDD505-2E9C-101B-9397-08002B2CF9AE}" pid="10" name="MSIP_Label_95965d95-ecc0-4720-b759-1f33c42ed7da_Enabled">
    <vt:lpwstr>true</vt:lpwstr>
  </property>
  <property fmtid="{D5CDD505-2E9C-101B-9397-08002B2CF9AE}" pid="11" name="MSIP_Label_95965d95-ecc0-4720-b759-1f33c42ed7da_SetDate">
    <vt:lpwstr>2023-11-01T14:24:05Z</vt:lpwstr>
  </property>
  <property fmtid="{D5CDD505-2E9C-101B-9397-08002B2CF9AE}" pid="12" name="MSIP_Label_95965d95-ecc0-4720-b759-1f33c42ed7da_Method">
    <vt:lpwstr>Standard</vt:lpwstr>
  </property>
  <property fmtid="{D5CDD505-2E9C-101B-9397-08002B2CF9AE}" pid="13" name="MSIP_Label_95965d95-ecc0-4720-b759-1f33c42ed7da_Name">
    <vt:lpwstr>General</vt:lpwstr>
  </property>
  <property fmtid="{D5CDD505-2E9C-101B-9397-08002B2CF9AE}" pid="14" name="MSIP_Label_95965d95-ecc0-4720-b759-1f33c42ed7da_SiteId">
    <vt:lpwstr>a0f29d7e-28cd-4f54-8442-7885aee7c080</vt:lpwstr>
  </property>
  <property fmtid="{D5CDD505-2E9C-101B-9397-08002B2CF9AE}" pid="15" name="MSIP_Label_95965d95-ecc0-4720-b759-1f33c42ed7da_ActionId">
    <vt:lpwstr>c01826f9-a517-46d4-977b-ec000a370a9d</vt:lpwstr>
  </property>
  <property fmtid="{D5CDD505-2E9C-101B-9397-08002B2CF9AE}" pid="16" name="MSIP_Label_95965d95-ecc0-4720-b759-1f33c42ed7da_ContentBits">
    <vt:lpwstr>0</vt:lpwstr>
  </property>
</Properties>
</file>