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3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8" r:id="rId2"/>
    <p:sldMasterId id="2147483777" r:id="rId3"/>
    <p:sldMasterId id="2147483817" r:id="rId4"/>
  </p:sldMasterIdLst>
  <p:notesMasterIdLst>
    <p:notesMasterId r:id="rId30"/>
  </p:notesMasterIdLst>
  <p:sldIdLst>
    <p:sldId id="367" r:id="rId5"/>
    <p:sldId id="387" r:id="rId6"/>
    <p:sldId id="2956" r:id="rId7"/>
    <p:sldId id="305" r:id="rId8"/>
    <p:sldId id="2147472187" r:id="rId9"/>
    <p:sldId id="2960" r:id="rId10"/>
    <p:sldId id="2147472201" r:id="rId11"/>
    <p:sldId id="2128752592" r:id="rId12"/>
    <p:sldId id="2147472196" r:id="rId13"/>
    <p:sldId id="2147472198" r:id="rId14"/>
    <p:sldId id="2147472197" r:id="rId15"/>
    <p:sldId id="2147472200" r:id="rId16"/>
    <p:sldId id="2147472194" r:id="rId17"/>
    <p:sldId id="369" r:id="rId18"/>
    <p:sldId id="422" r:id="rId19"/>
    <p:sldId id="2147472202" r:id="rId20"/>
    <p:sldId id="2147472192" r:id="rId21"/>
    <p:sldId id="2147472191" r:id="rId22"/>
    <p:sldId id="2147472188" r:id="rId23"/>
    <p:sldId id="2974" r:id="rId24"/>
    <p:sldId id="2147472203" r:id="rId25"/>
    <p:sldId id="2147472189" r:id="rId26"/>
    <p:sldId id="2147472190" r:id="rId27"/>
    <p:sldId id="719" r:id="rId28"/>
    <p:sldId id="214747219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CD154A-3C53-660A-EFE0-23616F633CD2}" name="Cain, Elias" initials="CE" userId="S::ecain@nrel.gov::41415d74-ec78-49e1-ae51-7d6da4fff1f5" providerId="AD"/>
  <p188:author id="{7CE36E56-4BAC-C53B-699A-898D572ED978}" name="Jacobson, Rory" initials="JR" userId="S::rory.jacobson@hq.doe.gov::4e58d9fb-e839-42f4-b4cb-53aa241fed65" providerId="AD"/>
  <p188:author id="{A50D35B0-CDE8-6224-1847-6999630EA5E3}" name="Feric, Tony (FELLOW)" initials="FT(" userId="S::tony.feric@hq.doe.gov::8d01356d-8681-49b2-826a-ef8505adf98b" providerId="AD"/>
  <p188:author id="{6E347AC1-04DF-85CE-4D83-56C7FE525D02}" name="Littleton, Peggy" initials="LP" userId="S::mlittlet@nrel.gov::23d1242f-7a95-4379-b3d7-4cc750e228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421" autoAdjust="0"/>
  </p:normalViewPr>
  <p:slideViewPr>
    <p:cSldViewPr snapToGrid="0">
      <p:cViewPr varScale="1">
        <p:scale>
          <a:sx n="47" d="100"/>
          <a:sy n="47" d="100"/>
        </p:scale>
        <p:origin x="13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E4276-B5AF-402A-909D-0759D692B25A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3DF60B-C983-4D22-8F16-C375A11D7A13}">
      <dgm:prSet phldrT="[Text]" custT="1"/>
      <dgm:spPr/>
      <dgm:t>
        <a:bodyPr/>
        <a:lstStyle/>
        <a:p>
          <a:r>
            <a:rPr lang="en-US" sz="2800"/>
            <a:t>2020/21 EPIC Prize Round 1</a:t>
          </a:r>
        </a:p>
      </dgm:t>
    </dgm:pt>
    <dgm:pt modelId="{0F9AE1BE-D9C8-4FFC-BB89-F6B423123E0F}" type="parTrans" cxnId="{3346F87C-FDD3-447F-BB40-A6F81B2AAFAB}">
      <dgm:prSet/>
      <dgm:spPr/>
      <dgm:t>
        <a:bodyPr/>
        <a:lstStyle/>
        <a:p>
          <a:endParaRPr lang="en-US"/>
        </a:p>
      </dgm:t>
    </dgm:pt>
    <dgm:pt modelId="{54D77FE4-584D-4F54-BC2E-426EE5C879B7}" type="sibTrans" cxnId="{3346F87C-FDD3-447F-BB40-A6F81B2AAFAB}">
      <dgm:prSet/>
      <dgm:spPr/>
      <dgm:t>
        <a:bodyPr/>
        <a:lstStyle/>
        <a:p>
          <a:endParaRPr lang="en-US"/>
        </a:p>
      </dgm:t>
    </dgm:pt>
    <dgm:pt modelId="{DE90D62F-E45E-468E-9CEA-C6A74C511B24}">
      <dgm:prSet phldrT="[Text]" custT="1"/>
      <dgm:spPr/>
      <dgm:t>
        <a:bodyPr/>
        <a:lstStyle/>
        <a:p>
          <a:r>
            <a:rPr lang="en-US" sz="2800"/>
            <a:t>2021/22 EPIC FOA</a:t>
          </a:r>
        </a:p>
      </dgm:t>
    </dgm:pt>
    <dgm:pt modelId="{8B1AB24A-9C6F-409F-BA87-4B5F96CC5197}" type="parTrans" cxnId="{E6F01C6E-D1FF-4F1B-8E77-756F388B3028}">
      <dgm:prSet/>
      <dgm:spPr/>
      <dgm:t>
        <a:bodyPr/>
        <a:lstStyle/>
        <a:p>
          <a:endParaRPr lang="en-US"/>
        </a:p>
      </dgm:t>
    </dgm:pt>
    <dgm:pt modelId="{D5C5C1CF-52EA-4071-ADB8-67549ADCDFEC}" type="sibTrans" cxnId="{E6F01C6E-D1FF-4F1B-8E77-756F388B3028}">
      <dgm:prSet/>
      <dgm:spPr/>
      <dgm:t>
        <a:bodyPr/>
        <a:lstStyle/>
        <a:p>
          <a:endParaRPr lang="en-US"/>
        </a:p>
      </dgm:t>
    </dgm:pt>
    <dgm:pt modelId="{372A243E-3CDF-4E9E-BBF6-1927461A6F17}">
      <dgm:prSet phldrT="[Text]" custT="1"/>
      <dgm:spPr/>
      <dgm:t>
        <a:bodyPr/>
        <a:lstStyle/>
        <a:p>
          <a:r>
            <a:rPr lang="en-US" sz="2800"/>
            <a:t>2022/23 EPIC Prize Round 2</a:t>
          </a:r>
        </a:p>
      </dgm:t>
    </dgm:pt>
    <dgm:pt modelId="{D09FD4B9-7C0A-4E68-B6AD-6AA99A10AE7D}" type="parTrans" cxnId="{28A4B65D-00A2-4A74-A51E-A7483F7E25D7}">
      <dgm:prSet/>
      <dgm:spPr/>
      <dgm:t>
        <a:bodyPr/>
        <a:lstStyle/>
        <a:p>
          <a:endParaRPr lang="en-US"/>
        </a:p>
      </dgm:t>
    </dgm:pt>
    <dgm:pt modelId="{C690C831-6C44-4F1B-9D45-9F20B73A1DEA}" type="sibTrans" cxnId="{28A4B65D-00A2-4A74-A51E-A7483F7E25D7}">
      <dgm:prSet/>
      <dgm:spPr/>
      <dgm:t>
        <a:bodyPr/>
        <a:lstStyle/>
        <a:p>
          <a:endParaRPr lang="en-US"/>
        </a:p>
      </dgm:t>
    </dgm:pt>
    <dgm:pt modelId="{805C6612-B56C-48BB-879A-337AD8B8BAAC}">
      <dgm:prSet phldrT="[Text]" custT="1"/>
      <dgm:spPr/>
      <dgm:t>
        <a:bodyPr/>
        <a:lstStyle/>
        <a:p>
          <a:r>
            <a:rPr lang="en-US" sz="2800"/>
            <a:t>2023/24 EPIC Prize Round 3</a:t>
          </a:r>
        </a:p>
      </dgm:t>
    </dgm:pt>
    <dgm:pt modelId="{B92BCCC1-38A6-4617-AF06-99DD0E2F642B}" type="parTrans" cxnId="{257E2646-AE7C-4F32-9E58-271D73E9ADEC}">
      <dgm:prSet/>
      <dgm:spPr/>
      <dgm:t>
        <a:bodyPr/>
        <a:lstStyle/>
        <a:p>
          <a:endParaRPr lang="en-US"/>
        </a:p>
      </dgm:t>
    </dgm:pt>
    <dgm:pt modelId="{CABB879D-2549-4CE9-BCAA-9B2E382A040F}" type="sibTrans" cxnId="{257E2646-AE7C-4F32-9E58-271D73E9ADEC}">
      <dgm:prSet/>
      <dgm:spPr/>
      <dgm:t>
        <a:bodyPr/>
        <a:lstStyle/>
        <a:p>
          <a:endParaRPr lang="en-US"/>
        </a:p>
      </dgm:t>
    </dgm:pt>
    <dgm:pt modelId="{5CE6A308-9B09-4504-B184-A1A61DDF2457}" type="pres">
      <dgm:prSet presAssocID="{1CAE4276-B5AF-402A-909D-0759D692B25A}" presName="Name0" presStyleCnt="0">
        <dgm:presLayoutVars>
          <dgm:dir/>
          <dgm:resizeHandles val="exact"/>
        </dgm:presLayoutVars>
      </dgm:prSet>
      <dgm:spPr/>
    </dgm:pt>
    <dgm:pt modelId="{D749EC29-1F6D-409C-A738-BF70B54C4681}" type="pres">
      <dgm:prSet presAssocID="{1CAE4276-B5AF-402A-909D-0759D692B25A}" presName="arrow" presStyleLbl="bgShp" presStyleIdx="0" presStyleCnt="1" custLinFactNeighborX="1035" custLinFactNeighborY="971"/>
      <dgm:spPr/>
    </dgm:pt>
    <dgm:pt modelId="{87FD7C59-D96A-404E-8B39-4F86A2C806A3}" type="pres">
      <dgm:prSet presAssocID="{1CAE4276-B5AF-402A-909D-0759D692B25A}" presName="points" presStyleCnt="0"/>
      <dgm:spPr/>
    </dgm:pt>
    <dgm:pt modelId="{C5A3CE39-77AC-4208-B195-3A14AF21ACE4}" type="pres">
      <dgm:prSet presAssocID="{953DF60B-C983-4D22-8F16-C375A11D7A13}" presName="compositeA" presStyleCnt="0"/>
      <dgm:spPr/>
    </dgm:pt>
    <dgm:pt modelId="{792259A8-A0D7-45FF-996C-1331B4D39D4D}" type="pres">
      <dgm:prSet presAssocID="{953DF60B-C983-4D22-8F16-C375A11D7A13}" presName="textA" presStyleLbl="revTx" presStyleIdx="0" presStyleCnt="4">
        <dgm:presLayoutVars>
          <dgm:bulletEnabled val="1"/>
        </dgm:presLayoutVars>
      </dgm:prSet>
      <dgm:spPr/>
    </dgm:pt>
    <dgm:pt modelId="{4C45C301-011B-4466-ABB5-5295B4DCF79A}" type="pres">
      <dgm:prSet presAssocID="{953DF60B-C983-4D22-8F16-C375A11D7A13}" presName="circleA" presStyleLbl="node1" presStyleIdx="0" presStyleCnt="4"/>
      <dgm:spPr/>
    </dgm:pt>
    <dgm:pt modelId="{75EE60C4-AEE0-4007-A8A8-2CF30170DDD4}" type="pres">
      <dgm:prSet presAssocID="{953DF60B-C983-4D22-8F16-C375A11D7A13}" presName="spaceA" presStyleCnt="0"/>
      <dgm:spPr/>
    </dgm:pt>
    <dgm:pt modelId="{9F83DB59-8371-49D0-A40E-9D32C889A8CE}" type="pres">
      <dgm:prSet presAssocID="{54D77FE4-584D-4F54-BC2E-426EE5C879B7}" presName="space" presStyleCnt="0"/>
      <dgm:spPr/>
    </dgm:pt>
    <dgm:pt modelId="{1B2F4222-0EB8-4491-95D9-10A568277050}" type="pres">
      <dgm:prSet presAssocID="{DE90D62F-E45E-468E-9CEA-C6A74C511B24}" presName="compositeB" presStyleCnt="0"/>
      <dgm:spPr/>
    </dgm:pt>
    <dgm:pt modelId="{5C85BC55-0242-496F-BC1D-CF9F466B7CED}" type="pres">
      <dgm:prSet presAssocID="{DE90D62F-E45E-468E-9CEA-C6A74C511B24}" presName="textB" presStyleLbl="revTx" presStyleIdx="1" presStyleCnt="4" custLinFactNeighborX="-3375" custLinFactNeighborY="584">
        <dgm:presLayoutVars>
          <dgm:bulletEnabled val="1"/>
        </dgm:presLayoutVars>
      </dgm:prSet>
      <dgm:spPr/>
    </dgm:pt>
    <dgm:pt modelId="{E0DDCE5A-387B-4597-B1DD-C982319E618C}" type="pres">
      <dgm:prSet presAssocID="{DE90D62F-E45E-468E-9CEA-C6A74C511B24}" presName="circleB" presStyleLbl="node1" presStyleIdx="1" presStyleCnt="4" custLinFactNeighborX="-12274" custLinFactNeighborY="3883"/>
      <dgm:spPr/>
    </dgm:pt>
    <dgm:pt modelId="{822A7BC3-3868-414B-8B38-264D9CE988DA}" type="pres">
      <dgm:prSet presAssocID="{DE90D62F-E45E-468E-9CEA-C6A74C511B24}" presName="spaceB" presStyleCnt="0"/>
      <dgm:spPr/>
    </dgm:pt>
    <dgm:pt modelId="{A111F0B0-1B03-4C78-8705-D753994DC32F}" type="pres">
      <dgm:prSet presAssocID="{D5C5C1CF-52EA-4071-ADB8-67549ADCDFEC}" presName="space" presStyleCnt="0"/>
      <dgm:spPr/>
    </dgm:pt>
    <dgm:pt modelId="{180998DA-9237-4EB5-B775-42F907C5A6F3}" type="pres">
      <dgm:prSet presAssocID="{372A243E-3CDF-4E9E-BBF6-1927461A6F17}" presName="compositeA" presStyleCnt="0"/>
      <dgm:spPr/>
    </dgm:pt>
    <dgm:pt modelId="{CF99B420-E483-4EB5-898B-8F3F31F34499}" type="pres">
      <dgm:prSet presAssocID="{372A243E-3CDF-4E9E-BBF6-1927461A6F17}" presName="textA" presStyleLbl="revTx" presStyleIdx="2" presStyleCnt="4" custScaleY="97380" custLinFactNeighborX="-5173" custLinFactNeighborY="-272">
        <dgm:presLayoutVars>
          <dgm:bulletEnabled val="1"/>
        </dgm:presLayoutVars>
      </dgm:prSet>
      <dgm:spPr/>
    </dgm:pt>
    <dgm:pt modelId="{BEB7575E-5AC5-4FFB-B28E-85DC2E6B854D}" type="pres">
      <dgm:prSet presAssocID="{372A243E-3CDF-4E9E-BBF6-1927461A6F17}" presName="circleA" presStyleLbl="node1" presStyleIdx="2" presStyleCnt="4" custLinFactNeighborX="-26170" custLinFactNeighborY="3883"/>
      <dgm:spPr/>
    </dgm:pt>
    <dgm:pt modelId="{3D493E6A-999B-4875-89A0-4C83BD889D7A}" type="pres">
      <dgm:prSet presAssocID="{372A243E-3CDF-4E9E-BBF6-1927461A6F17}" presName="spaceA" presStyleCnt="0"/>
      <dgm:spPr/>
    </dgm:pt>
    <dgm:pt modelId="{B74777FE-4EAF-4D4A-A48B-9F003B839155}" type="pres">
      <dgm:prSet presAssocID="{C690C831-6C44-4F1B-9D45-9F20B73A1DEA}" presName="space" presStyleCnt="0"/>
      <dgm:spPr/>
    </dgm:pt>
    <dgm:pt modelId="{F0F97816-C781-45CC-A962-4907E281D182}" type="pres">
      <dgm:prSet presAssocID="{805C6612-B56C-48BB-879A-337AD8B8BAAC}" presName="compositeB" presStyleCnt="0"/>
      <dgm:spPr/>
    </dgm:pt>
    <dgm:pt modelId="{FB934F15-8518-400A-B0D8-58862F34AF83}" type="pres">
      <dgm:prSet presAssocID="{805C6612-B56C-48BB-879A-337AD8B8BAAC}" presName="textB" presStyleLbl="revTx" presStyleIdx="3" presStyleCnt="4" custLinFactNeighborX="-12610" custLinFactNeighborY="-1991">
        <dgm:presLayoutVars>
          <dgm:bulletEnabled val="1"/>
        </dgm:presLayoutVars>
      </dgm:prSet>
      <dgm:spPr/>
    </dgm:pt>
    <dgm:pt modelId="{94ACC52F-9469-48BE-8EDE-78E019622303}" type="pres">
      <dgm:prSet presAssocID="{805C6612-B56C-48BB-879A-337AD8B8BAAC}" presName="circleB" presStyleLbl="node1" presStyleIdx="3" presStyleCnt="4" custLinFactNeighborX="-71497" custLinFactNeighborY="3883"/>
      <dgm:spPr/>
    </dgm:pt>
    <dgm:pt modelId="{FD6FF5D7-C00C-4B27-BDE3-23693C9A19DE}" type="pres">
      <dgm:prSet presAssocID="{805C6612-B56C-48BB-879A-337AD8B8BAAC}" presName="spaceB" presStyleCnt="0"/>
      <dgm:spPr/>
    </dgm:pt>
  </dgm:ptLst>
  <dgm:cxnLst>
    <dgm:cxn modelId="{28A4B65D-00A2-4A74-A51E-A7483F7E25D7}" srcId="{1CAE4276-B5AF-402A-909D-0759D692B25A}" destId="{372A243E-3CDF-4E9E-BBF6-1927461A6F17}" srcOrd="2" destOrd="0" parTransId="{D09FD4B9-7C0A-4E68-B6AD-6AA99A10AE7D}" sibTransId="{C690C831-6C44-4F1B-9D45-9F20B73A1DEA}"/>
    <dgm:cxn modelId="{257E2646-AE7C-4F32-9E58-271D73E9ADEC}" srcId="{1CAE4276-B5AF-402A-909D-0759D692B25A}" destId="{805C6612-B56C-48BB-879A-337AD8B8BAAC}" srcOrd="3" destOrd="0" parTransId="{B92BCCC1-38A6-4617-AF06-99DD0E2F642B}" sibTransId="{CABB879D-2549-4CE9-BCAA-9B2E382A040F}"/>
    <dgm:cxn modelId="{E6F01C6E-D1FF-4F1B-8E77-756F388B3028}" srcId="{1CAE4276-B5AF-402A-909D-0759D692B25A}" destId="{DE90D62F-E45E-468E-9CEA-C6A74C511B24}" srcOrd="1" destOrd="0" parTransId="{8B1AB24A-9C6F-409F-BA87-4B5F96CC5197}" sibTransId="{D5C5C1CF-52EA-4071-ADB8-67549ADCDFEC}"/>
    <dgm:cxn modelId="{45F6A16F-3A3A-4D8E-8A85-C6B5B3FFD4CF}" type="presOf" srcId="{DE90D62F-E45E-468E-9CEA-C6A74C511B24}" destId="{5C85BC55-0242-496F-BC1D-CF9F466B7CED}" srcOrd="0" destOrd="0" presId="urn:microsoft.com/office/officeart/2005/8/layout/hProcess11"/>
    <dgm:cxn modelId="{3346F87C-FDD3-447F-BB40-A6F81B2AAFAB}" srcId="{1CAE4276-B5AF-402A-909D-0759D692B25A}" destId="{953DF60B-C983-4D22-8F16-C375A11D7A13}" srcOrd="0" destOrd="0" parTransId="{0F9AE1BE-D9C8-4FFC-BB89-F6B423123E0F}" sibTransId="{54D77FE4-584D-4F54-BC2E-426EE5C879B7}"/>
    <dgm:cxn modelId="{FC65DF8F-8858-4EFA-9819-ACA4303C344E}" type="presOf" srcId="{372A243E-3CDF-4E9E-BBF6-1927461A6F17}" destId="{CF99B420-E483-4EB5-898B-8F3F31F34499}" srcOrd="0" destOrd="0" presId="urn:microsoft.com/office/officeart/2005/8/layout/hProcess11"/>
    <dgm:cxn modelId="{C155B0A8-8642-4E7C-B885-D5C410FCA085}" type="presOf" srcId="{953DF60B-C983-4D22-8F16-C375A11D7A13}" destId="{792259A8-A0D7-45FF-996C-1331B4D39D4D}" srcOrd="0" destOrd="0" presId="urn:microsoft.com/office/officeart/2005/8/layout/hProcess11"/>
    <dgm:cxn modelId="{99411FB5-ABE4-4068-A926-1FAF153BAB9A}" type="presOf" srcId="{805C6612-B56C-48BB-879A-337AD8B8BAAC}" destId="{FB934F15-8518-400A-B0D8-58862F34AF83}" srcOrd="0" destOrd="0" presId="urn:microsoft.com/office/officeart/2005/8/layout/hProcess11"/>
    <dgm:cxn modelId="{6364C9BE-FCF4-4F74-960C-185730EEC9C4}" type="presOf" srcId="{1CAE4276-B5AF-402A-909D-0759D692B25A}" destId="{5CE6A308-9B09-4504-B184-A1A61DDF2457}" srcOrd="0" destOrd="0" presId="urn:microsoft.com/office/officeart/2005/8/layout/hProcess11"/>
    <dgm:cxn modelId="{5F46735B-B1C5-4B74-A033-666B63EDBBB2}" type="presParOf" srcId="{5CE6A308-9B09-4504-B184-A1A61DDF2457}" destId="{D749EC29-1F6D-409C-A738-BF70B54C4681}" srcOrd="0" destOrd="0" presId="urn:microsoft.com/office/officeart/2005/8/layout/hProcess11"/>
    <dgm:cxn modelId="{9D3E1AED-A3F0-4B2E-8394-64B9CA8F7A78}" type="presParOf" srcId="{5CE6A308-9B09-4504-B184-A1A61DDF2457}" destId="{87FD7C59-D96A-404E-8B39-4F86A2C806A3}" srcOrd="1" destOrd="0" presId="urn:microsoft.com/office/officeart/2005/8/layout/hProcess11"/>
    <dgm:cxn modelId="{D9148972-BF07-4A08-B5F0-36B5007C917B}" type="presParOf" srcId="{87FD7C59-D96A-404E-8B39-4F86A2C806A3}" destId="{C5A3CE39-77AC-4208-B195-3A14AF21ACE4}" srcOrd="0" destOrd="0" presId="urn:microsoft.com/office/officeart/2005/8/layout/hProcess11"/>
    <dgm:cxn modelId="{93C6D286-8D09-493A-B6AA-E679A7DB20F8}" type="presParOf" srcId="{C5A3CE39-77AC-4208-B195-3A14AF21ACE4}" destId="{792259A8-A0D7-45FF-996C-1331B4D39D4D}" srcOrd="0" destOrd="0" presId="urn:microsoft.com/office/officeart/2005/8/layout/hProcess11"/>
    <dgm:cxn modelId="{04760531-78AF-4258-8131-A9BFC0321EEC}" type="presParOf" srcId="{C5A3CE39-77AC-4208-B195-3A14AF21ACE4}" destId="{4C45C301-011B-4466-ABB5-5295B4DCF79A}" srcOrd="1" destOrd="0" presId="urn:microsoft.com/office/officeart/2005/8/layout/hProcess11"/>
    <dgm:cxn modelId="{7116C494-A32F-47B3-8929-3D69F66AA9DA}" type="presParOf" srcId="{C5A3CE39-77AC-4208-B195-3A14AF21ACE4}" destId="{75EE60C4-AEE0-4007-A8A8-2CF30170DDD4}" srcOrd="2" destOrd="0" presId="urn:microsoft.com/office/officeart/2005/8/layout/hProcess11"/>
    <dgm:cxn modelId="{05E36BF9-2CAC-405E-BBD1-FD8F5D5C3754}" type="presParOf" srcId="{87FD7C59-D96A-404E-8B39-4F86A2C806A3}" destId="{9F83DB59-8371-49D0-A40E-9D32C889A8CE}" srcOrd="1" destOrd="0" presId="urn:microsoft.com/office/officeart/2005/8/layout/hProcess11"/>
    <dgm:cxn modelId="{75AEAA67-0F5C-494D-B108-2DAC628C4B43}" type="presParOf" srcId="{87FD7C59-D96A-404E-8B39-4F86A2C806A3}" destId="{1B2F4222-0EB8-4491-95D9-10A568277050}" srcOrd="2" destOrd="0" presId="urn:microsoft.com/office/officeart/2005/8/layout/hProcess11"/>
    <dgm:cxn modelId="{9BB92D54-3401-4507-919B-9E92FCC43AA5}" type="presParOf" srcId="{1B2F4222-0EB8-4491-95D9-10A568277050}" destId="{5C85BC55-0242-496F-BC1D-CF9F466B7CED}" srcOrd="0" destOrd="0" presId="urn:microsoft.com/office/officeart/2005/8/layout/hProcess11"/>
    <dgm:cxn modelId="{48333759-9283-432B-9452-362DFC61E498}" type="presParOf" srcId="{1B2F4222-0EB8-4491-95D9-10A568277050}" destId="{E0DDCE5A-387B-4597-B1DD-C982319E618C}" srcOrd="1" destOrd="0" presId="urn:microsoft.com/office/officeart/2005/8/layout/hProcess11"/>
    <dgm:cxn modelId="{4F13B76F-6FAF-4B30-8F15-3F6F248ED4C7}" type="presParOf" srcId="{1B2F4222-0EB8-4491-95D9-10A568277050}" destId="{822A7BC3-3868-414B-8B38-264D9CE988DA}" srcOrd="2" destOrd="0" presId="urn:microsoft.com/office/officeart/2005/8/layout/hProcess11"/>
    <dgm:cxn modelId="{9200BE8A-5A4F-4FC7-BD8B-078135008DAC}" type="presParOf" srcId="{87FD7C59-D96A-404E-8B39-4F86A2C806A3}" destId="{A111F0B0-1B03-4C78-8705-D753994DC32F}" srcOrd="3" destOrd="0" presId="urn:microsoft.com/office/officeart/2005/8/layout/hProcess11"/>
    <dgm:cxn modelId="{EC034067-D870-4780-88A2-3C4F429507CA}" type="presParOf" srcId="{87FD7C59-D96A-404E-8B39-4F86A2C806A3}" destId="{180998DA-9237-4EB5-B775-42F907C5A6F3}" srcOrd="4" destOrd="0" presId="urn:microsoft.com/office/officeart/2005/8/layout/hProcess11"/>
    <dgm:cxn modelId="{93EA302D-2BE7-4BA1-823D-64DA96409A91}" type="presParOf" srcId="{180998DA-9237-4EB5-B775-42F907C5A6F3}" destId="{CF99B420-E483-4EB5-898B-8F3F31F34499}" srcOrd="0" destOrd="0" presId="urn:microsoft.com/office/officeart/2005/8/layout/hProcess11"/>
    <dgm:cxn modelId="{1966BD62-2493-47B9-92A5-2FA1F0BBE347}" type="presParOf" srcId="{180998DA-9237-4EB5-B775-42F907C5A6F3}" destId="{BEB7575E-5AC5-4FFB-B28E-85DC2E6B854D}" srcOrd="1" destOrd="0" presId="urn:microsoft.com/office/officeart/2005/8/layout/hProcess11"/>
    <dgm:cxn modelId="{E08FF731-143D-4602-9FE7-C166C35018BE}" type="presParOf" srcId="{180998DA-9237-4EB5-B775-42F907C5A6F3}" destId="{3D493E6A-999B-4875-89A0-4C83BD889D7A}" srcOrd="2" destOrd="0" presId="urn:microsoft.com/office/officeart/2005/8/layout/hProcess11"/>
    <dgm:cxn modelId="{D138060F-EA1A-49B7-8191-AC4119E4C4FB}" type="presParOf" srcId="{87FD7C59-D96A-404E-8B39-4F86A2C806A3}" destId="{B74777FE-4EAF-4D4A-A48B-9F003B839155}" srcOrd="5" destOrd="0" presId="urn:microsoft.com/office/officeart/2005/8/layout/hProcess11"/>
    <dgm:cxn modelId="{8AC0E9FB-BA7A-49BD-9E7F-AEBCF392D0F7}" type="presParOf" srcId="{87FD7C59-D96A-404E-8B39-4F86A2C806A3}" destId="{F0F97816-C781-45CC-A962-4907E281D182}" srcOrd="6" destOrd="0" presId="urn:microsoft.com/office/officeart/2005/8/layout/hProcess11"/>
    <dgm:cxn modelId="{F6A53C1C-A1D3-46C2-A78F-5FFED560C7FE}" type="presParOf" srcId="{F0F97816-C781-45CC-A962-4907E281D182}" destId="{FB934F15-8518-400A-B0D8-58862F34AF83}" srcOrd="0" destOrd="0" presId="urn:microsoft.com/office/officeart/2005/8/layout/hProcess11"/>
    <dgm:cxn modelId="{BE68E7C6-630D-4F85-B354-77EC25ECB846}" type="presParOf" srcId="{F0F97816-C781-45CC-A962-4907E281D182}" destId="{94ACC52F-9469-48BE-8EDE-78E019622303}" srcOrd="1" destOrd="0" presId="urn:microsoft.com/office/officeart/2005/8/layout/hProcess11"/>
    <dgm:cxn modelId="{C6901365-85D5-4086-983F-0CB5C8E3781D}" type="presParOf" srcId="{F0F97816-C781-45CC-A962-4907E281D182}" destId="{FD6FF5D7-C00C-4B27-BDE3-23693C9A19D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9EC29-1F6D-409C-A738-BF70B54C4681}">
      <dsp:nvSpPr>
        <dsp:cNvPr id="0" name=""/>
        <dsp:cNvSpPr/>
      </dsp:nvSpPr>
      <dsp:spPr>
        <a:xfrm>
          <a:off x="0" y="1487288"/>
          <a:ext cx="12143422" cy="1957705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259A8-A0D7-45FF-996C-1331B4D39D4D}">
      <dsp:nvSpPr>
        <dsp:cNvPr id="0" name=""/>
        <dsp:cNvSpPr/>
      </dsp:nvSpPr>
      <dsp:spPr>
        <a:xfrm>
          <a:off x="5469" y="0"/>
          <a:ext cx="2630877" cy="1957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2020/21 EPIC Prize Round 1</a:t>
          </a:r>
        </a:p>
      </dsp:txBody>
      <dsp:txXfrm>
        <a:off x="5469" y="0"/>
        <a:ext cx="2630877" cy="1957705"/>
      </dsp:txXfrm>
    </dsp:sp>
    <dsp:sp modelId="{4C45C301-011B-4466-ABB5-5295B4DCF79A}">
      <dsp:nvSpPr>
        <dsp:cNvPr id="0" name=""/>
        <dsp:cNvSpPr/>
      </dsp:nvSpPr>
      <dsp:spPr>
        <a:xfrm>
          <a:off x="1076195" y="2202418"/>
          <a:ext cx="489426" cy="48942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5BC55-0242-496F-BC1D-CF9F466B7CED}">
      <dsp:nvSpPr>
        <dsp:cNvPr id="0" name=""/>
        <dsp:cNvSpPr/>
      </dsp:nvSpPr>
      <dsp:spPr>
        <a:xfrm>
          <a:off x="2679098" y="2936557"/>
          <a:ext cx="2630877" cy="1957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2021/22 EPIC FOA</a:t>
          </a:r>
        </a:p>
      </dsp:txBody>
      <dsp:txXfrm>
        <a:off x="2679098" y="2936557"/>
        <a:ext cx="2630877" cy="1957705"/>
      </dsp:txXfrm>
    </dsp:sp>
    <dsp:sp modelId="{E0DDCE5A-387B-4597-B1DD-C982319E618C}">
      <dsp:nvSpPr>
        <dsp:cNvPr id="0" name=""/>
        <dsp:cNvSpPr/>
      </dsp:nvSpPr>
      <dsp:spPr>
        <a:xfrm>
          <a:off x="3778544" y="2221422"/>
          <a:ext cx="489426" cy="489426"/>
        </a:xfrm>
        <a:prstGeom prst="ellipse">
          <a:avLst/>
        </a:prstGeom>
        <a:solidFill>
          <a:schemeClr val="accent5">
            <a:hueOff val="949928"/>
            <a:satOff val="-3305"/>
            <a:lumOff val="-47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9B420-E483-4EB5-898B-8F3F31F34499}">
      <dsp:nvSpPr>
        <dsp:cNvPr id="0" name=""/>
        <dsp:cNvSpPr/>
      </dsp:nvSpPr>
      <dsp:spPr>
        <a:xfrm>
          <a:off x="5394216" y="7498"/>
          <a:ext cx="2630877" cy="1906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2022/23 EPIC Prize Round 2</a:t>
          </a:r>
        </a:p>
      </dsp:txBody>
      <dsp:txXfrm>
        <a:off x="5394216" y="7498"/>
        <a:ext cx="2630877" cy="1906413"/>
      </dsp:txXfrm>
    </dsp:sp>
    <dsp:sp modelId="{BEB7575E-5AC5-4FFB-B28E-85DC2E6B854D}">
      <dsp:nvSpPr>
        <dsp:cNvPr id="0" name=""/>
        <dsp:cNvSpPr/>
      </dsp:nvSpPr>
      <dsp:spPr>
        <a:xfrm>
          <a:off x="6472954" y="2208599"/>
          <a:ext cx="489426" cy="489426"/>
        </a:xfrm>
        <a:prstGeom prst="ellipse">
          <a:avLst/>
        </a:prstGeom>
        <a:solidFill>
          <a:schemeClr val="accent5">
            <a:hueOff val="1899855"/>
            <a:satOff val="-6611"/>
            <a:lumOff val="-95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34F15-8518-400A-B0D8-58862F34AF83}">
      <dsp:nvSpPr>
        <dsp:cNvPr id="0" name=""/>
        <dsp:cNvSpPr/>
      </dsp:nvSpPr>
      <dsp:spPr>
        <a:xfrm>
          <a:off x="7960979" y="2897579"/>
          <a:ext cx="2630877" cy="1957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2023/24 EPIC Prize Round 3</a:t>
          </a:r>
        </a:p>
      </dsp:txBody>
      <dsp:txXfrm>
        <a:off x="7960979" y="2897579"/>
        <a:ext cx="2630877" cy="1957705"/>
      </dsp:txXfrm>
    </dsp:sp>
    <dsp:sp modelId="{94ACC52F-9469-48BE-8EDE-78E019622303}">
      <dsp:nvSpPr>
        <dsp:cNvPr id="0" name=""/>
        <dsp:cNvSpPr/>
      </dsp:nvSpPr>
      <dsp:spPr>
        <a:xfrm>
          <a:off x="9013533" y="2221422"/>
          <a:ext cx="489426" cy="489426"/>
        </a:xfrm>
        <a:prstGeom prst="ellipse">
          <a:avLst/>
        </a:prstGeom>
        <a:solidFill>
          <a:schemeClr val="accent5">
            <a:hueOff val="2849783"/>
            <a:satOff val="-9916"/>
            <a:lumOff val="-143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4FC00-4510-409B-82E4-72737B3C7AF0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2EBA6-26B3-4A4F-B942-988B4A67E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50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79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760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634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696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995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479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40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83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ranklinGothic"/>
              </a:rPr>
              <a:t>.  </a:t>
            </a: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0796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196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63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44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66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01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219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5732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5827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790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695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618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853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362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86952-1B11-304F-9E9B-8F57EEB238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41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2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sv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4.sv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4.sv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4.sv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4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4.sv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svg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21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3808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91632850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0738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78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2307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55090277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4217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17822789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3368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8214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674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7208304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"/>
            <a:ext cx="7915124" cy="1209524"/>
          </a:xfrm>
        </p:spPr>
        <p:txBody>
          <a:bodyPr/>
          <a:lstStyle/>
          <a:p>
            <a:r>
              <a:rPr lang="en-US"/>
              <a:t>Simple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1"/>
            <a:ext cx="10826751" cy="4829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4016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3962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D090F-FBC3-9643-B84A-8A4B1704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09" y="375047"/>
            <a:ext cx="10515600" cy="652984"/>
          </a:xfrm>
          <a:prstGeom prst="rect">
            <a:avLst/>
          </a:prstGeom>
        </p:spPr>
        <p:txBody>
          <a:bodyPr/>
          <a:lstStyle>
            <a:lvl1pPr>
              <a:defRPr sz="3375" b="0" i="0">
                <a:solidFill>
                  <a:srgbClr val="C5052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397475-C44B-504A-BCBB-583DB5566F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09" y="1500188"/>
            <a:ext cx="5948624" cy="44201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Book" panose="020B0503020102020204" pitchFamily="34" charset="0"/>
              </a:defRPr>
            </a:lvl1pPr>
            <a:lvl2pPr>
              <a:defRPr b="0" i="0">
                <a:latin typeface="Franklin Gothic Book" panose="020B0503020102020204" pitchFamily="34" charset="0"/>
              </a:defRPr>
            </a:lvl2pPr>
            <a:lvl3pPr>
              <a:defRPr b="0" i="0">
                <a:latin typeface="Franklin Gothic Book" panose="020B0503020102020204" pitchFamily="34" charset="0"/>
              </a:defRPr>
            </a:lvl3pPr>
            <a:lvl4pPr>
              <a:defRPr b="0" i="0">
                <a:latin typeface="Franklin Gothic Book" panose="020B0503020102020204" pitchFamily="34" charset="0"/>
              </a:defRPr>
            </a:lvl4pPr>
            <a:lvl5pPr>
              <a:defRPr b="0" i="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2812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38733042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50971" y="1897040"/>
            <a:ext cx="6481386" cy="2108903"/>
          </a:xfrm>
        </p:spPr>
        <p:txBody>
          <a:bodyPr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50970" y="4005943"/>
            <a:ext cx="6481387" cy="1400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8F8CB-54E3-E554-2BA5-C5E7641BB6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88619" y="2799352"/>
            <a:ext cx="4217779" cy="12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54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50971" y="1897040"/>
            <a:ext cx="6481386" cy="2108903"/>
          </a:xfrm>
        </p:spPr>
        <p:txBody>
          <a:bodyPr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50970" y="4005943"/>
            <a:ext cx="6481387" cy="1400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8F8CB-54E3-E554-2BA5-C5E7641BB6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88619" y="2799352"/>
            <a:ext cx="4217779" cy="12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40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0114" y="2713468"/>
            <a:ext cx="5976257" cy="2108903"/>
          </a:xfrm>
        </p:spPr>
        <p:txBody>
          <a:bodyPr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0114" y="4822371"/>
            <a:ext cx="5976258" cy="1400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8F8CB-54E3-E554-2BA5-C5E7641BB6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60767" y="856441"/>
            <a:ext cx="4217779" cy="12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7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15570" y="2713468"/>
            <a:ext cx="5976257" cy="2108903"/>
          </a:xfrm>
        </p:spPr>
        <p:txBody>
          <a:bodyPr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15570" y="4822371"/>
            <a:ext cx="5976258" cy="1400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8F8CB-54E3-E554-2BA5-C5E7641BB6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06223" y="856441"/>
            <a:ext cx="4217779" cy="12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99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7244" y="1794683"/>
            <a:ext cx="8836804" cy="2676734"/>
          </a:xfrm>
        </p:spPr>
        <p:txBody>
          <a:bodyPr anchor="ctr">
            <a:noAutofit/>
          </a:bodyPr>
          <a:lstStyle>
            <a:lvl1pPr algn="l">
              <a:defRPr sz="6000">
                <a:solidFill>
                  <a:srgbClr val="052360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77243" y="4562855"/>
            <a:ext cx="8836805" cy="165976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spcBef>
                <a:spcPts val="500"/>
              </a:spcBef>
              <a:buNone/>
              <a:defRPr sz="2400">
                <a:solidFill>
                  <a:srgbClr val="0523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2563AF-D123-CF7E-2403-7490F060A3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94311" y="717022"/>
            <a:ext cx="2849239" cy="85069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8B20C7-D8A5-FD2E-EF35-780402BDFF9B}"/>
              </a:ext>
            </a:extLst>
          </p:cNvPr>
          <p:cNvCxnSpPr>
            <a:cxnSpLocks/>
          </p:cNvCxnSpPr>
          <p:nvPr userDrawn="1"/>
        </p:nvCxnSpPr>
        <p:spPr>
          <a:xfrm>
            <a:off x="2977243" y="4507993"/>
            <a:ext cx="8836805" cy="0"/>
          </a:xfrm>
          <a:prstGeom prst="line">
            <a:avLst/>
          </a:prstGeom>
          <a:ln w="28575">
            <a:solidFill>
              <a:srgbClr val="0523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93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628900"/>
            <a:ext cx="4039737" cy="1600200"/>
          </a:xfr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anchor="ctr">
            <a:noAutofit/>
          </a:bodyPr>
          <a:lstStyle>
            <a:lvl1pPr algn="ctr">
              <a:defRPr sz="6000" b="1" i="0">
                <a:ln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Franklin Gothic Heavy" panose="020B06030201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76967" y="883467"/>
            <a:ext cx="5727369" cy="50910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50000"/>
              </a:lnSpc>
              <a:buNone/>
              <a:defRPr sz="4000" b="0" i="0">
                <a:latin typeface="Franklin Gothic Demi" panose="020B06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One</a:t>
            </a:r>
          </a:p>
          <a:p>
            <a:pPr lvl="0"/>
            <a:r>
              <a:rPr lang="en-US"/>
              <a:t>Two</a:t>
            </a:r>
          </a:p>
          <a:p>
            <a:pPr lvl="0"/>
            <a:r>
              <a:rPr lang="en-US"/>
              <a:t>Three</a:t>
            </a:r>
          </a:p>
          <a:p>
            <a:pPr lvl="0"/>
            <a:r>
              <a:rPr lang="en-US"/>
              <a:t>Four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8A33A7-6F35-DE96-7216-C2BDDBA9A8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472"/>
            <a:ext cx="1243584" cy="37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32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73270546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4" y="365126"/>
            <a:ext cx="11409528" cy="822230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000A95-C74F-AD0B-0888-B7E0052AA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784" y="1282890"/>
            <a:ext cx="11409528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074C308-018B-CAE2-8A01-DFC563D6F5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829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C444C07-0DD7-7241-290B-B940E90829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784" y="1282890"/>
            <a:ext cx="11409528" cy="4894073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8F4A198-0551-CC40-E30E-49D13465A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84" y="365126"/>
            <a:ext cx="11409528" cy="822230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63B9CD9-903C-3BB0-3B27-A0FF3713D4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3059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11409528" cy="822230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785" y="1282890"/>
            <a:ext cx="5624014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282890"/>
            <a:ext cx="5633113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26275EDC-0244-5020-19B7-684CAC4D44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497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00" y="365125"/>
            <a:ext cx="11402211" cy="823913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960" y="1199243"/>
            <a:ext cx="5619600" cy="7589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721" y="1963848"/>
            <a:ext cx="5619600" cy="43251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319" y="1199243"/>
            <a:ext cx="5619600" cy="75895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320" y="1963848"/>
            <a:ext cx="5619600" cy="43251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67808FAE-D7E1-80A0-9C1A-F461DD14CF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248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7F0FEB8-9922-B416-E3DF-BF138E20D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5779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785" y="5032660"/>
            <a:ext cx="9212239" cy="822230"/>
          </a:xfrm>
        </p:spPr>
        <p:txBody>
          <a:bodyPr>
            <a:noAutofit/>
          </a:bodyPr>
          <a:lstStyle>
            <a:lvl1pPr>
              <a:defRPr sz="5000">
                <a:solidFill>
                  <a:schemeClr val="bg1">
                    <a:alpha val="95000"/>
                  </a:schemeClr>
                </a:solidFill>
              </a:defRPr>
            </a:lvl1pPr>
          </a:lstStyle>
          <a:p>
            <a:r>
              <a:rPr lang="en-US"/>
              <a:t>New Chapter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A2FFE48-99F1-9140-526D-0F507E15C9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954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785" y="365126"/>
            <a:ext cx="11409528" cy="5850618"/>
          </a:xfrm>
        </p:spPr>
        <p:txBody>
          <a:bodyPr>
            <a:noAutofit/>
          </a:bodyPr>
          <a:lstStyle>
            <a:lvl1pPr algn="ctr">
              <a:defRPr sz="5000">
                <a:solidFill>
                  <a:schemeClr val="bg1">
                    <a:alpha val="95000"/>
                  </a:schemeClr>
                </a:solidFill>
              </a:defRPr>
            </a:lvl1pPr>
          </a:lstStyle>
          <a:p>
            <a:r>
              <a:rPr lang="en-US"/>
              <a:t>New Chapter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0A992-887F-6A1A-981B-9674F45CF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472"/>
            <a:ext cx="1243584" cy="37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179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7328848" cy="822230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5AE6F6-8485-9152-5109-465B8192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6735" y="1282890"/>
            <a:ext cx="7347898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459F4E4-8149-4256-4563-C0CA865762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0075" y="3429000"/>
            <a:ext cx="3805238" cy="27479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20BCC7C0-3351-E31C-5A8C-E883C6059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00075" y="365126"/>
            <a:ext cx="3805238" cy="27479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B11143-9EAC-2170-5C73-431529627B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355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7328848" cy="82223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5AE6F6-8485-9152-5109-465B8192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6735" y="1282890"/>
            <a:ext cx="7347898" cy="4894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F32470-2907-F9CE-7443-5C1FBC3878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472"/>
            <a:ext cx="1243584" cy="37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2729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3316406" cy="58118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5AE6F6-8485-9152-5109-465B8192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8101" y="365126"/>
            <a:ext cx="3562066" cy="5811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E00053-7133-132E-AE7E-36291C25B6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2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9923713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3316406" cy="58118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5AE6F6-8485-9152-5109-465B8192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8101" y="365126"/>
            <a:ext cx="7547212" cy="5811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A1841-4404-049D-08AA-2985A37478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1808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011" y="336884"/>
            <a:ext cx="4798175" cy="1524573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8686" y="336884"/>
            <a:ext cx="6536627" cy="59734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5012" y="1861457"/>
            <a:ext cx="4798176" cy="44488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625EB15-85FD-3B4D-5E7D-F913E7DC10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6735" y="6383701"/>
            <a:ext cx="1244684" cy="3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377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94B5BD-8EEA-EE45-A2F9-285CE35FC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00480-3652-C5A8-A05F-98B9A7950E56}"/>
              </a:ext>
            </a:extLst>
          </p:cNvPr>
          <p:cNvSpPr txBox="1"/>
          <p:nvPr userDrawn="1"/>
        </p:nvSpPr>
        <p:spPr>
          <a:xfrm>
            <a:off x="1108848" y="2385749"/>
            <a:ext cx="5874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0" i="0">
                <a:solidFill>
                  <a:schemeClr val="bg1"/>
                </a:solidFill>
                <a:latin typeface="Franklin Gothic Demi" panose="020B0603020102020204" pitchFamily="34" charset="0"/>
              </a:rPr>
              <a:t>Questions?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114B6BC-18B6-F4D3-85B9-6C3B220E33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051" y="3539990"/>
            <a:ext cx="7227922" cy="777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email@hq.doe.gov</a:t>
            </a:r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E08BDB-007F-410A-5FCE-44FD54CBE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6735" y="6383472"/>
            <a:ext cx="1243584" cy="37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3271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128714"/>
            <a:ext cx="10972801" cy="4548187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14993"/>
            <a:ext cx="10972801" cy="886505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694672" y="6298513"/>
            <a:ext cx="497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rgbClr val="4B545D"/>
                </a:solidFill>
              </a:defRPr>
            </a:lvl1pPr>
          </a:lstStyle>
          <a:p>
            <a:fld id="{141DCBFE-9F06-48EA-BA0E-6ACDB242A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346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6E0D91D-06E3-464C-8054-76BABAB70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41731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A56D868-B208-1A44-9915-F49E196D6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7543" y="1714971"/>
            <a:ext cx="10515600" cy="4031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>
              <a:buFont typeface="Arial" panose="020B0604020202020204" pitchFamily="34" charset="0"/>
              <a:buChar char="•"/>
              <a:defRPr sz="32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600160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2209745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819330" indent="-380990"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6728C1-1AC4-BC48-9546-A946DD1AF713}"/>
              </a:ext>
            </a:extLst>
          </p:cNvPr>
          <p:cNvSpPr/>
          <p:nvPr userDrawn="1"/>
        </p:nvSpPr>
        <p:spPr>
          <a:xfrm>
            <a:off x="0" y="0"/>
            <a:ext cx="12192000" cy="1054443"/>
          </a:xfrm>
          <a:prstGeom prst="rect">
            <a:avLst/>
          </a:prstGeom>
          <a:solidFill>
            <a:srgbClr val="157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911D279-0B70-5D48-B3C3-48D77C687D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8197" y="255438"/>
            <a:ext cx="6803241" cy="531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94952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094266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34322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5052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093054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328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516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5666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510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786883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095259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10583865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197532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269528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328514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462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07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2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04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3340802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16401620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830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343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9778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22491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434383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3585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82615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621378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3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655164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515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91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374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395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6251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95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909542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19606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99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5142803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1071567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467880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924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663525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7781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2827125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51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8581438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83011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59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5407143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2359922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8275541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6681430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342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512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631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2842749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700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70271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645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9476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7376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9024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35026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548570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571455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578619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613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486240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3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90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779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8642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8576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953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8062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37484601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141385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733690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60134948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86541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1967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80362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8656210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297660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8739043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3251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3815087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120397719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426100787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4459243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87852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41" Type="http://schemas.openxmlformats.org/officeDocument/2006/relationships/image" Target="../media/image1.jpe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image" Target="../media/image25.png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196836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7" r:id="rId36"/>
    <p:sldLayoutId id="2147483699" r:id="rId37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404022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  <p:sldLayoutId id="2147483769" r:id="rId31"/>
    <p:sldLayoutId id="2147483770" r:id="rId32"/>
    <p:sldLayoutId id="2147483771" r:id="rId33"/>
    <p:sldLayoutId id="2147483772" r:id="rId34"/>
    <p:sldLayoutId id="2147483773" r:id="rId35"/>
    <p:sldLayoutId id="2147483774" r:id="rId36"/>
    <p:sldLayoutId id="2147483775" r:id="rId37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399117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  <p:sldLayoutId id="2147483799" r:id="rId22"/>
    <p:sldLayoutId id="2147483800" r:id="rId23"/>
    <p:sldLayoutId id="2147483801" r:id="rId24"/>
    <p:sldLayoutId id="2147483802" r:id="rId25"/>
    <p:sldLayoutId id="2147483803" r:id="rId26"/>
    <p:sldLayoutId id="2147483804" r:id="rId27"/>
    <p:sldLayoutId id="2147483805" r:id="rId28"/>
    <p:sldLayoutId id="2147483806" r:id="rId29"/>
    <p:sldLayoutId id="2147483807" r:id="rId30"/>
    <p:sldLayoutId id="2147483808" r:id="rId31"/>
    <p:sldLayoutId id="2147483809" r:id="rId32"/>
    <p:sldLayoutId id="2147483810" r:id="rId33"/>
    <p:sldLayoutId id="2147483811" r:id="rId34"/>
    <p:sldLayoutId id="2147483812" r:id="rId35"/>
    <p:sldLayoutId id="2147483813" r:id="rId36"/>
    <p:sldLayoutId id="2147483814" r:id="rId37"/>
    <p:sldLayoutId id="2147483815" r:id="rId38"/>
    <p:sldLayoutId id="2147483816" r:id="rId39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785" y="365126"/>
            <a:ext cx="11409528" cy="822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62113" y="6310311"/>
            <a:ext cx="2743200" cy="445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B5BD-8EEA-EE45-A2F9-285CE35FC7A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46EC96-052F-F655-E938-5ACAE1880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785" y="1282890"/>
            <a:ext cx="11409528" cy="4894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99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alpha val="9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nmadechallenges.org/challenges/epic/docs/EPIC-Round-3-Official-Rules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4" Type="http://schemas.openxmlformats.org/officeDocument/2006/relationships/hyperlink" Target="https://americanmadechallenges.org/challenges/direct-air-capture/docs/DAC-Commercial-CDR-Purchase-Pilot-Prize-Official-Rules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A5A269-AFCB-467B-8F36-73920F9664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2089" y="1360020"/>
            <a:ext cx="9572978" cy="1844609"/>
          </a:xfrm>
        </p:spPr>
        <p:txBody>
          <a:bodyPr/>
          <a:lstStyle/>
          <a:p>
            <a:r>
              <a:rPr lang="en-US" sz="2667" dirty="0">
                <a:solidFill>
                  <a:schemeClr val="bg1"/>
                </a:solidFill>
              </a:rPr>
              <a:t>Department of Energy Office of Technology Transitions</a:t>
            </a:r>
          </a:p>
          <a:p>
            <a:r>
              <a:rPr lang="en-US" sz="2933" dirty="0">
                <a:solidFill>
                  <a:srgbClr val="FDCE15"/>
                </a:solidFill>
              </a:rPr>
              <a:t>EPIC Round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08F151-D1E6-3291-669D-52CA73F1A609}"/>
              </a:ext>
            </a:extLst>
          </p:cNvPr>
          <p:cNvSpPr/>
          <p:nvPr/>
        </p:nvSpPr>
        <p:spPr>
          <a:xfrm>
            <a:off x="772089" y="3429000"/>
            <a:ext cx="4540089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33" marR="0" lvl="0" indent="0" algn="l" defTabSz="609585" rtl="0" eaLnBrk="1" fontAlgn="auto" latinLnBrk="0" hangingPunct="1">
              <a:lnSpc>
                <a:spcPct val="9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Phase 1: Informational Webinar </a:t>
            </a:r>
            <a:endParaRPr kumimoji="0" lang="en-US" sz="2667" b="0" i="0" u="none" strike="noStrike" kern="0" cap="none" spc="1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F4C29-77AE-8906-E423-168A13A8909D}"/>
              </a:ext>
            </a:extLst>
          </p:cNvPr>
          <p:cNvSpPr txBox="1"/>
          <p:nvPr/>
        </p:nvSpPr>
        <p:spPr>
          <a:xfrm>
            <a:off x="9030248" y="307277"/>
            <a:ext cx="2961441" cy="297454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This webinar will be recorded.</a:t>
            </a:r>
          </a:p>
        </p:txBody>
      </p:sp>
    </p:spTree>
    <p:extLst>
      <p:ext uri="{BB962C8B-B14F-4D97-AF65-F5344CB8AC3E}">
        <p14:creationId xmlns:p14="http://schemas.microsoft.com/office/powerpoint/2010/main" val="3391357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 dirty="0"/>
              <a:t>EPIC Round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 dirty="0">
                <a:solidFill>
                  <a:srgbClr val="FDCE15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308590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 dirty="0"/>
              <a:t>What is EPIC Round 3?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2050" name="Picture 2" descr="A picture containing website&#10;&#10;Description automatically generated">
            <a:extLst>
              <a:ext uri="{FF2B5EF4-FFF2-40B4-BE49-F238E27FC236}">
                <a16:creationId xmlns:a16="http://schemas.microsoft.com/office/drawing/2014/main" id="{C95C7906-34C0-63A2-BD90-2472BD15E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77" y="1060116"/>
            <a:ext cx="11248846" cy="546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6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 dirty="0"/>
              <a:t>Startup Pitch Competitions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860985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B06585-E2B9-0DAB-7290-514C3E09EA97}"/>
              </a:ext>
            </a:extLst>
          </p:cNvPr>
          <p:cNvSpPr txBox="1"/>
          <p:nvPr/>
        </p:nvSpPr>
        <p:spPr>
          <a:xfrm>
            <a:off x="685904" y="1468965"/>
            <a:ext cx="1131559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During EPIC Round 3, we will hold </a:t>
            </a:r>
            <a:r>
              <a:rPr lang="en-US" altLang="en-US" sz="2000" b="1" u="sng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two</a:t>
            </a:r>
            <a:r>
              <a:rPr lang="en-US" altLang="en-US" sz="2000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 startup pitch competitions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Any EPIC winner (Round 1, </a:t>
            </a:r>
            <a:r>
              <a:rPr lang="en-US" altLang="en-US" sz="20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2, 3, or FOA) can nominate a startup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Startups will compete for their share of $80,000 (per pitch competition)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en-US" sz="20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The incubator that nominates the winning startup will receive $25,000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altLang="en-US" sz="2000" dirty="0">
              <a:solidFill>
                <a:srgbClr val="333333"/>
              </a:solidFill>
              <a:latin typeface="Franklin Gothic Book" panose="020B0503020102020204"/>
              <a:cs typeface="Times New Roman" panose="02020603050405020304" pitchFamily="18" charset="0"/>
            </a:endParaRPr>
          </a:p>
          <a:p>
            <a:pPr marR="0" lvl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Full instructions for how to nominate a startup, startup eligibility, and other details, can be found in the Official Rules document. </a:t>
            </a:r>
          </a:p>
          <a:p>
            <a:pPr marR="0" lvl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00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4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 dirty="0"/>
              <a:t>EPIC Round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 dirty="0">
                <a:solidFill>
                  <a:srgbClr val="FDCE15"/>
                </a:solidFill>
              </a:rPr>
              <a:t>Program Details</a:t>
            </a:r>
          </a:p>
        </p:txBody>
      </p:sp>
    </p:spTree>
    <p:extLst>
      <p:ext uri="{BB962C8B-B14F-4D97-AF65-F5344CB8AC3E}">
        <p14:creationId xmlns:p14="http://schemas.microsoft.com/office/powerpoint/2010/main" val="283383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77" y="115767"/>
            <a:ext cx="4797287" cy="1022919"/>
          </a:xfrm>
        </p:spPr>
        <p:txBody>
          <a:bodyPr/>
          <a:lstStyle/>
          <a:p>
            <a:r>
              <a:rPr lang="en-US"/>
              <a:t>Read the Rules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6BE42-AD9A-6E33-7147-10EF05D11465}"/>
              </a:ext>
            </a:extLst>
          </p:cNvPr>
          <p:cNvSpPr txBox="1"/>
          <p:nvPr/>
        </p:nvSpPr>
        <p:spPr>
          <a:xfrm>
            <a:off x="5684109" y="2058037"/>
            <a:ext cx="6507892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Official Rules for </a:t>
            </a:r>
            <a:r>
              <a:rPr lang="en-US" sz="2933" b="1" dirty="0">
                <a:solidFill>
                  <a:srgbClr val="333333"/>
                </a:solidFill>
                <a:latin typeface="Franklin Gothic Book" panose="020B0503020102020204"/>
              </a:rPr>
              <a:t>EPIC Round 3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are online, on the </a:t>
            </a:r>
            <a:r>
              <a:rPr kumimoji="0" lang="en-US" sz="2933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HeroX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page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8E7E6E-7194-90AC-7507-4420F6888481}"/>
              </a:ext>
            </a:extLst>
          </p:cNvPr>
          <p:cNvSpPr txBox="1"/>
          <p:nvPr/>
        </p:nvSpPr>
        <p:spPr>
          <a:xfrm>
            <a:off x="5996879" y="3441694"/>
            <a:ext cx="6195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3"/>
              </a:rPr>
              <a:t>EPIC Round 3 Official Rules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F1B2A19B-628C-4C27-A8C8-754E54416BC0}"/>
              </a:ext>
            </a:extLst>
          </p:cNvPr>
          <p:cNvSpPr/>
          <p:nvPr/>
        </p:nvSpPr>
        <p:spPr>
          <a:xfrm>
            <a:off x="471575" y="943109"/>
            <a:ext cx="3466579" cy="85591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177704C-1E36-9E9D-7067-3740298E3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4" y="1458930"/>
            <a:ext cx="5612403" cy="315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715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/>
              <a:t>Program Requirements 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E2452-2456-85A9-8618-DF2B838D51C6}"/>
              </a:ext>
            </a:extLst>
          </p:cNvPr>
          <p:cNvSpPr txBox="1"/>
          <p:nvPr/>
        </p:nvSpPr>
        <p:spPr>
          <a:xfrm>
            <a:off x="685904" y="1468965"/>
            <a:ext cx="1131559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Across all phases of </a:t>
            </a:r>
            <a:r>
              <a:rPr lang="en-US" altLang="en-US" sz="2400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EPIC Round 3, competitors must address the following Program Requirements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Create New Programming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Support Startup Creation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Build Regional Partnerships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Impact Areas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CD930-2988-CF38-BCF3-4D769D3ABE58}"/>
              </a:ext>
            </a:extLst>
          </p:cNvPr>
          <p:cNvSpPr txBox="1"/>
          <p:nvPr/>
        </p:nvSpPr>
        <p:spPr>
          <a:xfrm>
            <a:off x="685904" y="5065869"/>
            <a:ext cx="10575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Specific submission requirements vary phase by phase</a:t>
            </a:r>
          </a:p>
        </p:txBody>
      </p:sp>
    </p:spTree>
    <p:extLst>
      <p:ext uri="{BB962C8B-B14F-4D97-AF65-F5344CB8AC3E}">
        <p14:creationId xmlns:p14="http://schemas.microsoft.com/office/powerpoint/2010/main" val="3973408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/>
              <a:t>Program Requirements 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E2452-2456-85A9-8618-DF2B838D51C6}"/>
              </a:ext>
            </a:extLst>
          </p:cNvPr>
          <p:cNvSpPr txBox="1"/>
          <p:nvPr/>
        </p:nvSpPr>
        <p:spPr>
          <a:xfrm>
            <a:off x="685904" y="1468965"/>
            <a:ext cx="113155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Across all phases of </a:t>
            </a:r>
            <a:r>
              <a:rPr lang="en-US" altLang="en-US" sz="2400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EPIC Round 3, competitors must address the following Program Requirements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marR="0" lvl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Impact Areas—</a:t>
            </a:r>
            <a:r>
              <a:rPr lang="en-US" altLang="en-US" sz="2400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Submissions must address at least one of the following </a:t>
            </a:r>
            <a:endParaRPr lang="en-US" altLang="en-US" sz="2400" dirty="0">
              <a:solidFill>
                <a:srgbClr val="333333"/>
              </a:solidFill>
              <a:latin typeface="Franklin Gothic Book" panose="020B0503020102020204"/>
              <a:cs typeface="Times New Roman" panose="02020603050405020304" pitchFamily="18" charset="0"/>
            </a:endParaRPr>
          </a:p>
          <a:p>
            <a:pPr marL="800100" lvl="1" indent="-342900" defTabSz="609585">
              <a:buFont typeface="+mj-lt"/>
              <a:buAutoNum type="arabicPeriod"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Diversity</a:t>
            </a: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, Equity, Inclusion, and Accessibility </a:t>
            </a:r>
          </a:p>
          <a:p>
            <a:pPr marL="800100" lvl="1" indent="-342900" defTabSz="609585">
              <a:buFont typeface="+mj-lt"/>
              <a:buAutoNum type="arabicPeriod"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Rural and Disadvantaged Communities</a:t>
            </a:r>
          </a:p>
          <a:p>
            <a:pPr marL="800100" lvl="1" indent="-342900" defTabSz="609585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Lab-to-Market</a:t>
            </a:r>
          </a:p>
          <a:p>
            <a:pPr marL="800100" lvl="1" indent="-342900" defTabSz="609585">
              <a:buFont typeface="+mj-lt"/>
              <a:buAutoNum type="arabicPeriod"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Sector-Specific-Support</a:t>
            </a:r>
          </a:p>
          <a:p>
            <a:pPr marL="800100" lvl="1" indent="-342900" defTabSz="609585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Other High-Impact Theme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CD930-2988-CF38-BCF3-4D769D3ABE58}"/>
              </a:ext>
            </a:extLst>
          </p:cNvPr>
          <p:cNvSpPr txBox="1"/>
          <p:nvPr/>
        </p:nvSpPr>
        <p:spPr>
          <a:xfrm>
            <a:off x="685904" y="5065869"/>
            <a:ext cx="10575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Specific submission requirements vary phase by phase</a:t>
            </a:r>
          </a:p>
        </p:txBody>
      </p:sp>
    </p:spTree>
    <p:extLst>
      <p:ext uri="{BB962C8B-B14F-4D97-AF65-F5344CB8AC3E}">
        <p14:creationId xmlns:p14="http://schemas.microsoft.com/office/powerpoint/2010/main" val="1554061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/>
              <a:t>Eligibility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E2452-2456-85A9-8618-DF2B838D51C6}"/>
              </a:ext>
            </a:extLst>
          </p:cNvPr>
          <p:cNvSpPr txBox="1"/>
          <p:nvPr/>
        </p:nvSpPr>
        <p:spPr>
          <a:xfrm>
            <a:off x="685904" y="1468965"/>
            <a:ext cx="113155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This prize is open to private entities and academic institutions</a:t>
            </a:r>
            <a:r>
              <a:rPr lang="en-US" altLang="en-US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, provided they meet these requirements:</a:t>
            </a:r>
          </a:p>
          <a:p>
            <a:pPr marL="742950" lvl="1" indent="-285750" defTabSz="609585">
              <a:buFont typeface="Arial" panose="020B0604020202020204" pitchFamily="34" charset="0"/>
              <a:buChar char="•"/>
            </a:pPr>
            <a:r>
              <a:rPr lang="en-US" dirty="0"/>
              <a:t>Private entities must be incorporated in and maintain a primary place of business in the United States with majority domestic ownership and control (foreign entity participation waivers are available);</a:t>
            </a:r>
          </a:p>
          <a:p>
            <a:pPr marL="742950" lvl="1" indent="-285750" defTabSz="609585">
              <a:buFont typeface="Arial" panose="020B0604020202020204" pitchFamily="34" charset="0"/>
              <a:buChar char="•"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Academic institutions</a:t>
            </a:r>
            <a:r>
              <a:rPr lang="en-US" altLang="en-US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 and  non-profit entities must be based in the United States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Programming proposed must have an emphasis on supporting hard-tech startups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National Laboratories are not eligible to compete as the lead applicant. But, they may support teams in the competition as long as normal lab partnership procedures are followed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Only winners of Phase 1 are eligible to complete in Phase 2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Only winners of Phase 2 </a:t>
            </a:r>
            <a:r>
              <a:rPr lang="en-US" altLang="en-US" b="1" dirty="0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will be selected to negotiate a cooperative agreement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defTabSz="609585"/>
            <a:endParaRPr lang="en-US" altLang="en-US" b="1" dirty="0">
              <a:solidFill>
                <a:srgbClr val="333333"/>
              </a:solidFill>
              <a:latin typeface="Franklin Gothic Book" panose="020B0503020102020204"/>
              <a:cs typeface="Times New Roman" panose="02020603050405020304" pitchFamily="18" charset="0"/>
            </a:endParaRPr>
          </a:p>
          <a:p>
            <a:pPr defTabSz="609585"/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See list of </a:t>
            </a:r>
            <a:r>
              <a:rPr kumimoji="0" lang="en-US" altLang="en-US" u="sng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ineligible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 competitors in the 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  <a:hlinkClick r:id="rId4"/>
              </a:rPr>
              <a:t>Official Rules </a:t>
            </a: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document</a:t>
            </a:r>
          </a:p>
        </p:txBody>
      </p:sp>
    </p:spTree>
    <p:extLst>
      <p:ext uri="{BB962C8B-B14F-4D97-AF65-F5344CB8AC3E}">
        <p14:creationId xmlns:p14="http://schemas.microsoft.com/office/powerpoint/2010/main" val="425724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8610"/>
            <a:ext cx="9352157" cy="1022919"/>
          </a:xfrm>
        </p:spPr>
        <p:txBody>
          <a:bodyPr/>
          <a:lstStyle/>
          <a:p>
            <a:r>
              <a:rPr lang="en-US"/>
              <a:t>Important Dates</a:t>
            </a:r>
            <a:endParaRPr lang="en-US" sz="160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326A8D-1282-90BC-7EA7-449575E65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77" y="3912555"/>
            <a:ext cx="2116667" cy="2116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EA0AD0-E5DF-C002-0F5F-C14BEADF2132}"/>
              </a:ext>
            </a:extLst>
          </p:cNvPr>
          <p:cNvSpPr txBox="1"/>
          <p:nvPr/>
        </p:nvSpPr>
        <p:spPr>
          <a:xfrm>
            <a:off x="598309" y="1593971"/>
            <a:ext cx="10995379" cy="91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solidFill>
                  <a:srgbClr val="C00000"/>
                </a:solidFill>
                <a:latin typeface="Franklin Gothic Book" panose="020B0503020102020204"/>
              </a:rPr>
              <a:t>February 9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, 2024 5pm EST: Phase 1: Submission Deadline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3DBDC6F6-A9C7-9BFB-FFF1-F7B8603D967D}"/>
              </a:ext>
            </a:extLst>
          </p:cNvPr>
          <p:cNvSpPr/>
          <p:nvPr/>
        </p:nvSpPr>
        <p:spPr>
          <a:xfrm>
            <a:off x="609598" y="1091045"/>
            <a:ext cx="3546765" cy="102905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336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/>
              <a:t>Phase 1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 dirty="0">
                <a:solidFill>
                  <a:srgbClr val="FDCE15"/>
                </a:solidFill>
              </a:rPr>
              <a:t>EPIC Round 3</a:t>
            </a:r>
          </a:p>
        </p:txBody>
      </p:sp>
    </p:spTree>
    <p:extLst>
      <p:ext uri="{BB962C8B-B14F-4D97-AF65-F5344CB8AC3E}">
        <p14:creationId xmlns:p14="http://schemas.microsoft.com/office/powerpoint/2010/main" val="89108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DBCC6B6-0DA9-8C2B-802E-6DB7865A41BA}"/>
              </a:ext>
            </a:extLst>
          </p:cNvPr>
          <p:cNvSpPr txBox="1"/>
          <p:nvPr/>
        </p:nvSpPr>
        <p:spPr>
          <a:xfrm>
            <a:off x="1359878" y="3808276"/>
            <a:ext cx="3395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Katherine Harsanyi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Commercialization Program Manager, DOE OTT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2E46D4-9751-379B-B36B-1FFBA66679A0}"/>
              </a:ext>
            </a:extLst>
          </p:cNvPr>
          <p:cNvSpPr txBox="1"/>
          <p:nvPr/>
        </p:nvSpPr>
        <p:spPr>
          <a:xfrm>
            <a:off x="5111796" y="3808276"/>
            <a:ext cx="3395733" cy="84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Eli Cain</a:t>
            </a:r>
            <a:b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National Renewable Energy Laboratory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Program Manager</a:t>
            </a:r>
          </a:p>
        </p:txBody>
      </p:sp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019D1DC-872A-D7FB-D309-CD23C3FCC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306" y="1139581"/>
            <a:ext cx="954714" cy="18694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593A0-C7BA-267A-17B6-9E8622EB41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46" r="8110"/>
          <a:stretch/>
        </p:blipFill>
        <p:spPr>
          <a:xfrm>
            <a:off x="2568146" y="1139581"/>
            <a:ext cx="979196" cy="186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98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0D735-42C5-FF71-5629-3C5289F028B5}"/>
              </a:ext>
            </a:extLst>
          </p:cNvPr>
          <p:cNvSpPr txBox="1"/>
          <p:nvPr/>
        </p:nvSpPr>
        <p:spPr>
          <a:xfrm>
            <a:off x="609599" y="1602665"/>
            <a:ext cx="1096854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Summary Slide (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will be made public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)</a:t>
            </a:r>
          </a:p>
          <a:p>
            <a:pPr marL="514350" marR="0" lvl="0" indent="-5143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Cover Page</a:t>
            </a:r>
          </a:p>
          <a:p>
            <a:pPr marL="514350" marR="0" lvl="0" indent="-5143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solidFill>
                  <a:srgbClr val="333333"/>
                </a:solidFill>
                <a:latin typeface="Franklin Gothic Book" panose="020B0503020102020204"/>
              </a:rPr>
              <a:t>Submission Narrative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Organization Overview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lang="en-US" sz="2400" dirty="0">
                <a:solidFill>
                  <a:srgbClr val="333333"/>
                </a:solidFill>
                <a:latin typeface="Franklin Gothic Book" panose="020B0503020102020204"/>
              </a:rPr>
              <a:t>Region and MVP Overview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New Elements and Focus Area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lang="en-US" sz="2400" dirty="0">
                <a:solidFill>
                  <a:srgbClr val="333333"/>
                </a:solidFill>
                <a:latin typeface="Franklin Gothic Book" panose="020B0503020102020204"/>
              </a:rPr>
              <a:t>Implementation Plan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200" indent="-457200" defTabSz="609585">
              <a:buFont typeface="+mj-lt"/>
              <a:buAutoNum type="arabicPeriod"/>
            </a:pPr>
            <a:r>
              <a:rPr lang="en-US" sz="2800" noProof="0" dirty="0">
                <a:solidFill>
                  <a:srgbClr val="333333"/>
                </a:solidFill>
                <a:latin typeface="Franklin Gothic Book" panose="020B0503020102020204"/>
              </a:rPr>
              <a:t>Success metrics table</a:t>
            </a:r>
          </a:p>
          <a:p>
            <a:pPr marL="457200" indent="-457200" defTabSz="609585">
              <a:buFont typeface="+mj-lt"/>
              <a:buAutoNum type="arabicPeriod"/>
            </a:pPr>
            <a:r>
              <a:rPr lang="en-US" sz="2800" noProof="0" dirty="0">
                <a:solidFill>
                  <a:srgbClr val="333333"/>
                </a:solidFill>
                <a:latin typeface="Franklin Gothic Book" panose="020B0503020102020204"/>
              </a:rPr>
              <a:t>Letters of </a:t>
            </a:r>
            <a:r>
              <a:rPr lang="en-US" sz="2800" dirty="0">
                <a:solidFill>
                  <a:srgbClr val="333333"/>
                </a:solidFill>
                <a:latin typeface="Franklin Gothic Book" panose="020B0503020102020204"/>
              </a:rPr>
              <a:t>Commitment and Support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u="sng" dirty="0">
                <a:solidFill>
                  <a:srgbClr val="333333"/>
                </a:solidFill>
                <a:latin typeface="Franklin Gothic Book" panose="020B0503020102020204"/>
              </a:rPr>
              <a:t>Full details on the Phase 1 submission package can be found in the Official Rules document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Phase 1 Submission Package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7"/>
            <a:ext cx="6198974" cy="83615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444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0D735-42C5-FF71-5629-3C5289F028B5}"/>
              </a:ext>
            </a:extLst>
          </p:cNvPr>
          <p:cNvSpPr txBox="1"/>
          <p:nvPr/>
        </p:nvSpPr>
        <p:spPr>
          <a:xfrm>
            <a:off x="1324303" y="5273913"/>
            <a:ext cx="10968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u="sng" dirty="0">
                <a:solidFill>
                  <a:srgbClr val="333333"/>
                </a:solidFill>
                <a:latin typeface="Franklin Gothic Book" panose="020B0503020102020204"/>
              </a:rPr>
              <a:t>Success Metrics Table template can be found in the Resources tab in </a:t>
            </a:r>
            <a:r>
              <a:rPr lang="en-US" sz="2000" u="sng" dirty="0" err="1">
                <a:solidFill>
                  <a:srgbClr val="333333"/>
                </a:solidFill>
                <a:latin typeface="Franklin Gothic Book" panose="020B0503020102020204"/>
              </a:rPr>
              <a:t>HeroX</a:t>
            </a:r>
            <a:r>
              <a:rPr lang="en-US" sz="2000" u="sng" dirty="0">
                <a:solidFill>
                  <a:srgbClr val="333333"/>
                </a:solidFill>
                <a:latin typeface="Franklin Gothic Book" panose="020B0503020102020204"/>
              </a:rPr>
              <a:t>. 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Success Metrics Table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7"/>
            <a:ext cx="6198974" cy="83615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E40EDE-31A9-F371-B26A-A63A28422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5595"/>
            <a:ext cx="11900848" cy="3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6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Phase 1 Scoring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8"/>
            <a:ext cx="3628769" cy="71258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6927B2-BD76-DA73-EF0D-AB375234A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695878"/>
              </p:ext>
            </p:extLst>
          </p:nvPr>
        </p:nvGraphicFramePr>
        <p:xfrm>
          <a:off x="2032000" y="2286000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8114">
                  <a:extLst>
                    <a:ext uri="{9D8B030D-6E8A-4147-A177-3AD203B41FA5}">
                      <a16:colId xmlns:a16="http://schemas.microsoft.com/office/drawing/2014/main" val="2876765763"/>
                    </a:ext>
                  </a:extLst>
                </a:gridCol>
                <a:gridCol w="1979886">
                  <a:extLst>
                    <a:ext uri="{9D8B030D-6E8A-4147-A177-3AD203B41FA5}">
                      <a16:colId xmlns:a16="http://schemas.microsoft.com/office/drawing/2014/main" val="2121605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Weighting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201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Team Composition, Capability, and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07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MVP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591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Implementation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131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Reviewer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672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216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How to Apply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8"/>
            <a:ext cx="3628769" cy="71258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Left Arrow 4">
            <a:extLst>
              <a:ext uri="{FF2B5EF4-FFF2-40B4-BE49-F238E27FC236}">
                <a16:creationId xmlns:a16="http://schemas.microsoft.com/office/drawing/2014/main" id="{A3201E5D-D332-936B-70DD-A3F07E6C4A9C}"/>
              </a:ext>
            </a:extLst>
          </p:cNvPr>
          <p:cNvSpPr/>
          <p:nvPr/>
        </p:nvSpPr>
        <p:spPr>
          <a:xfrm>
            <a:off x="10593236" y="5147981"/>
            <a:ext cx="1273991" cy="587516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Franklin Gothic Book" panose="020B05030201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5D4F3-DD19-80ED-5839-E2433CCC0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646" y="1311529"/>
            <a:ext cx="9180590" cy="516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9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3887-2492-40EF-AAD5-ECBD82EA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rgbClr val="05344F"/>
                </a:solidFill>
              </a:rPr>
              <a:t>What’s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4F880-837C-4F7A-9D91-BEC8F6008E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10" y="1289608"/>
            <a:ext cx="10515599" cy="4278785"/>
          </a:xfrm>
        </p:spPr>
        <p:txBody>
          <a:bodyPr>
            <a:noAutofit/>
          </a:bodyPr>
          <a:lstStyle/>
          <a:p>
            <a:pPr marL="121917" indent="-361636">
              <a:spcBef>
                <a:spcPts val="0"/>
              </a:spcBef>
              <a:spcAft>
                <a:spcPts val="1600"/>
              </a:spcAft>
              <a:buAutoNum type="arabicPeriod"/>
            </a:pPr>
            <a:r>
              <a:rPr lang="en-US" sz="2400" b="1" dirty="0"/>
              <a:t>Follow the challenges on </a:t>
            </a:r>
            <a:r>
              <a:rPr lang="en-US" sz="2400" b="1" dirty="0" err="1"/>
              <a:t>HeroX</a:t>
            </a:r>
            <a:r>
              <a:rPr lang="en-US" sz="2400" b="1" dirty="0"/>
              <a:t>:</a:t>
            </a:r>
          </a:p>
          <a:p>
            <a:pPr marL="761981" lvl="2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dirty="0">
                <a:solidFill>
                  <a:srgbClr val="0079C1"/>
                </a:solidFill>
              </a:rPr>
              <a:t>https://www.herox.com/EPICRound3</a:t>
            </a:r>
          </a:p>
          <a:p>
            <a:pPr marL="457200" indent="-457200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 dirty="0"/>
              <a:t>Read the rules: </a:t>
            </a:r>
          </a:p>
          <a:p>
            <a:pPr marL="761981" lvl="2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dirty="0"/>
              <a:t>EPIC Round 3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/>
              <a:t> Resources Tab</a:t>
            </a:r>
          </a:p>
          <a:p>
            <a:pPr marL="121917" indent="-457189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 dirty="0"/>
              <a:t>Talk to your stakeholders! </a:t>
            </a:r>
          </a:p>
          <a:p>
            <a:pPr marL="121917" indent="-457189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 dirty="0"/>
              <a:t>Apply by </a:t>
            </a:r>
            <a:r>
              <a:rPr lang="en-US" sz="2400" b="1" dirty="0">
                <a:solidFill>
                  <a:srgbClr val="C5052E"/>
                </a:solidFill>
              </a:rPr>
              <a:t>February 9, 2024 5pm EST</a:t>
            </a:r>
          </a:p>
        </p:txBody>
      </p:sp>
      <p:sp>
        <p:nvSpPr>
          <p:cNvPr id="4" name="AutoShape 7">
            <a:extLst>
              <a:ext uri="{FF2B5EF4-FFF2-40B4-BE49-F238E27FC236}">
                <a16:creationId xmlns:a16="http://schemas.microsoft.com/office/drawing/2014/main" id="{C12612EC-A32F-661E-E2ED-545D978FF267}"/>
              </a:ext>
            </a:extLst>
          </p:cNvPr>
          <p:cNvSpPr/>
          <p:nvPr/>
        </p:nvSpPr>
        <p:spPr>
          <a:xfrm>
            <a:off x="609599" y="1031286"/>
            <a:ext cx="2834480" cy="103673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125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69277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5339DC-0C40-497C-F143-8F6FC9770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83B260-65E5-9C45-DA4F-0CE9AD5961C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 wrap="square"/>
          <a:lstStyle/>
          <a:p>
            <a:r>
              <a:rPr lang="en-US"/>
              <a:t>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23F9030-CF8D-5802-A761-83E47E80222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r>
              <a:rPr lang="en-US"/>
              <a:t>American-Made Overview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218D3DE-500F-1AE7-834F-74A8C929329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8D0823-844A-ED81-FC1F-02D2D168954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 vert="horz" lIns="121920" tIns="60960" rIns="121920" bIns="60960" rtlCol="0" anchor="t">
            <a:normAutofit lnSpcReduction="10000"/>
          </a:bodyPr>
          <a:lstStyle/>
          <a:p>
            <a:r>
              <a:rPr lang="en-US" dirty="0"/>
              <a:t>OTT &amp; EPIC Round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B27953-AC63-AE43-FBBE-E079C5169C1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82740BA-1117-0B92-49E3-3ECF2C6F63D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r>
              <a:rPr lang="en-US"/>
              <a:t>Submission Elements and Scoring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689EC5EB-85B3-D17E-D4A8-2DE0E66D750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35108F-0248-D44D-B803-C5F041EE1E9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226007" y="3401229"/>
            <a:ext cx="8765487" cy="547203"/>
          </a:xfrm>
        </p:spPr>
        <p:txBody>
          <a:bodyPr>
            <a:normAutofit/>
          </a:bodyPr>
          <a:lstStyle/>
          <a:p>
            <a:r>
              <a:rPr lang="en-US" err="1"/>
              <a:t>HeroX</a:t>
            </a:r>
            <a:endParaRPr lang="en-US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5F6A9DC-EC31-D377-F792-BFD8C5F5616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49462859-00E3-1C73-3F31-8829B5CCD98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/>
          </a:bodyPr>
          <a:lstStyle/>
          <a:p>
            <a:r>
              <a:rPr lang="en-US"/>
              <a:t>Next Steps</a:t>
            </a:r>
          </a:p>
          <a:p>
            <a:endParaRPr lang="en-US"/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E6086486-09E8-4575-0683-7A2DBB47D9AF}"/>
              </a:ext>
            </a:extLst>
          </p:cNvPr>
          <p:cNvSpPr/>
          <p:nvPr/>
        </p:nvSpPr>
        <p:spPr>
          <a:xfrm>
            <a:off x="609599" y="1108586"/>
            <a:ext cx="2834480" cy="103673"/>
          </a:xfrm>
          <a:prstGeom prst="rect">
            <a:avLst/>
          </a:prstGeom>
          <a:solidFill>
            <a:srgbClr val="04334D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Housekeeping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6F99E-EE49-2FEB-8685-ADF487D96004}"/>
              </a:ext>
            </a:extLst>
          </p:cNvPr>
          <p:cNvSpPr txBox="1"/>
          <p:nvPr/>
        </p:nvSpPr>
        <p:spPr>
          <a:xfrm>
            <a:off x="376296" y="1477918"/>
            <a:ext cx="11439408" cy="3732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This webinar is being recorded and will be available on </a:t>
            </a:r>
            <a:r>
              <a:rPr kumimoji="0" lang="en-US" sz="2667" b="1" i="0" u="none" strike="noStrike" kern="1200" cap="none" spc="0" normalizeH="0" baseline="0" noProof="0" err="1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HeroX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.</a:t>
            </a:r>
            <a:b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</a:b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Questions?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990575" marR="0" lvl="1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To submit a question, please type it into the </a:t>
            </a: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Q&amp;A box on the right-hand side of your screen next to the chat box. </a:t>
            </a: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Will post answers to all questions we receive to </a:t>
            </a:r>
            <a:r>
              <a:rPr kumimoji="0" lang="en-US" sz="1867" b="0" i="0" u="none" strike="noStrike" kern="1200" cap="none" spc="0" normalizeH="0" baseline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HeroX</a:t>
            </a: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 as quickly as possible. </a:t>
            </a:r>
            <a:endParaRPr kumimoji="0" lang="en-US" sz="1867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1516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Technical Issues:</a:t>
            </a:r>
          </a:p>
          <a:p>
            <a:pPr marL="1042954" marR="0" lvl="1" indent="-43336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If you experience technical issues, </a:t>
            </a: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please check your audio settings under the “Audio” tab.</a:t>
            </a:r>
          </a:p>
          <a:p>
            <a:pPr marL="609585" marR="0" lvl="1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1042954" marR="0" lvl="1" indent="-43336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If you continue experiencing issues, direct message the host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E07DF6-FD14-FA6D-33CB-A5FDCF036D45}"/>
              </a:ext>
            </a:extLst>
          </p:cNvPr>
          <p:cNvSpPr txBox="1"/>
          <p:nvPr/>
        </p:nvSpPr>
        <p:spPr>
          <a:xfrm>
            <a:off x="8952398" y="307277"/>
            <a:ext cx="3039292" cy="338554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This webinar will be recorded.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483935A3-3328-BA8A-2153-2BA767067236}"/>
              </a:ext>
            </a:extLst>
          </p:cNvPr>
          <p:cNvSpPr/>
          <p:nvPr/>
        </p:nvSpPr>
        <p:spPr>
          <a:xfrm>
            <a:off x="609599" y="1108586"/>
            <a:ext cx="2834480" cy="103673"/>
          </a:xfrm>
          <a:prstGeom prst="rect">
            <a:avLst/>
          </a:prstGeom>
          <a:solidFill>
            <a:srgbClr val="04334D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73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32D2762-4C12-3BD3-4E31-1C3704521A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0"/>
          <a:stretch/>
        </p:blipFill>
        <p:spPr>
          <a:xfrm>
            <a:off x="0" y="0"/>
            <a:ext cx="12192000" cy="65822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822F0A-4277-78AE-9392-6CC6A6AA2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095" y="4728700"/>
            <a:ext cx="1061203" cy="10612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BD99AB-D2A1-3DF6-93CB-EF175486C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071" y="4728700"/>
            <a:ext cx="1086469" cy="1086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319DBD-D626-A5A7-4E00-966CEDE1DC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4692" y="4728700"/>
            <a:ext cx="1086469" cy="10864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0AE48-48AB-5865-CCCF-55670BE625F1}"/>
              </a:ext>
            </a:extLst>
          </p:cNvPr>
          <p:cNvSpPr txBox="1"/>
          <p:nvPr/>
        </p:nvSpPr>
        <p:spPr>
          <a:xfrm>
            <a:off x="3802251" y="3895241"/>
            <a:ext cx="806945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Fast track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your ideas for the clean energy revolution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53DAE-F5AB-B1FB-F2D5-6AF056B7E40A}"/>
              </a:ext>
            </a:extLst>
          </p:cNvPr>
          <p:cNvSpPr txBox="1"/>
          <p:nvPr/>
        </p:nvSpPr>
        <p:spPr>
          <a:xfrm>
            <a:off x="4018115" y="4629836"/>
            <a:ext cx="2377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$200M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23325-F7E3-6C64-F1D4-DA38CD5A00BB}"/>
              </a:ext>
            </a:extLst>
          </p:cNvPr>
          <p:cNvSpPr txBox="1"/>
          <p:nvPr/>
        </p:nvSpPr>
        <p:spPr>
          <a:xfrm>
            <a:off x="4057291" y="5268518"/>
            <a:ext cx="2157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cash prizes and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295153-3EA1-E45A-60ED-4CEA825CA8C4}"/>
              </a:ext>
            </a:extLst>
          </p:cNvPr>
          <p:cNvSpPr txBox="1"/>
          <p:nvPr/>
        </p:nvSpPr>
        <p:spPr>
          <a:xfrm>
            <a:off x="7609357" y="4629836"/>
            <a:ext cx="1455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55+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D0F0EC-6632-62B2-F31E-F404E3FD8E02}"/>
              </a:ext>
            </a:extLst>
          </p:cNvPr>
          <p:cNvSpPr txBox="1"/>
          <p:nvPr/>
        </p:nvSpPr>
        <p:spPr>
          <a:xfrm>
            <a:off x="7613958" y="5268518"/>
            <a:ext cx="120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prizes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36D6C-03D6-8A0B-B7AB-9D3286ADD4A1}"/>
              </a:ext>
            </a:extLst>
          </p:cNvPr>
          <p:cNvSpPr txBox="1"/>
          <p:nvPr/>
        </p:nvSpPr>
        <p:spPr>
          <a:xfrm>
            <a:off x="10306977" y="4629836"/>
            <a:ext cx="1750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400+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5E487B-EC0B-0ED8-EA61-C5AE708D18C7}"/>
              </a:ext>
            </a:extLst>
          </p:cNvPr>
          <p:cNvSpPr txBox="1"/>
          <p:nvPr/>
        </p:nvSpPr>
        <p:spPr>
          <a:xfrm>
            <a:off x="10308697" y="5268517"/>
            <a:ext cx="1573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Network members</a:t>
            </a:r>
          </a:p>
        </p:txBody>
      </p:sp>
    </p:spTree>
    <p:extLst>
      <p:ext uri="{BB962C8B-B14F-4D97-AF65-F5344CB8AC3E}">
        <p14:creationId xmlns:p14="http://schemas.microsoft.com/office/powerpoint/2010/main" val="304458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 dirty="0"/>
              <a:t>Office of Technology Transitions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 dirty="0">
                <a:solidFill>
                  <a:srgbClr val="FDCE15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409135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 dirty="0"/>
              <a:t>Hold for OTT Slides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437449BB-8CF7-4F93-F80C-29D6B69A0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791"/>
            <a:ext cx="12192000" cy="699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22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D0E56B-34B4-F53D-5156-D749F6EE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4B5BD-8EEA-EE45-A2F9-285CE35FC7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9FF5C9-C321-9C64-FE4F-763D94056498}"/>
              </a:ext>
            </a:extLst>
          </p:cNvPr>
          <p:cNvSpPr txBox="1">
            <a:spLocks/>
          </p:cNvSpPr>
          <p:nvPr/>
        </p:nvSpPr>
        <p:spPr>
          <a:xfrm>
            <a:off x="395785" y="365126"/>
            <a:ext cx="11409528" cy="822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701C868-3337-FA60-5001-3ECE6342CE45}"/>
              </a:ext>
            </a:extLst>
          </p:cNvPr>
          <p:cNvSpPr txBox="1">
            <a:spLocks/>
          </p:cNvSpPr>
          <p:nvPr/>
        </p:nvSpPr>
        <p:spPr>
          <a:xfrm>
            <a:off x="9062113" y="6310311"/>
            <a:ext cx="2743200" cy="445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4B5BD-8EEA-EE45-A2F9-285CE35FC7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F2EBD1-BDCE-DE34-2E84-3C08FD4CE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156" y="365126"/>
            <a:ext cx="11428578" cy="822230"/>
          </a:xfrm>
        </p:spPr>
        <p:txBody>
          <a:bodyPr/>
          <a:lstStyle/>
          <a:p>
            <a:r>
              <a:rPr lang="en-US"/>
              <a:t>EPIC Over the Years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EE2417F-27A9-19DE-C2E9-5741C142F06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8578" y="1282699"/>
          <a:ext cx="12143422" cy="489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E504548-B276-A0B0-D687-99AC332952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445" y="776241"/>
            <a:ext cx="1347333" cy="1490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ECE569-1D81-FC53-D1C4-C36454BCAF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3615" y="5187914"/>
            <a:ext cx="936812" cy="137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3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 dirty="0"/>
              <a:t>EPIC Program Overview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80B6C7AD-8E1B-E5DE-9B89-231C3C5D7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76" y="1117486"/>
            <a:ext cx="11248847" cy="54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6925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2.xml><?xml version="1.0" encoding="utf-8"?>
<a:theme xmlns:a="http://schemas.openxmlformats.org/drawingml/2006/main" name="3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3.xml><?xml version="1.0" encoding="utf-8"?>
<a:theme xmlns:a="http://schemas.openxmlformats.org/drawingml/2006/main" name="2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4.xml><?xml version="1.0" encoding="utf-8"?>
<a:theme xmlns:a="http://schemas.openxmlformats.org/drawingml/2006/main" name="Office Theme">
  <a:themeElements>
    <a:clrScheme name="OTT NEW B">
      <a:dk1>
        <a:srgbClr val="000000"/>
      </a:dk1>
      <a:lt1>
        <a:srgbClr val="FEFFFF"/>
      </a:lt1>
      <a:dk2>
        <a:srgbClr val="000000"/>
      </a:dk2>
      <a:lt2>
        <a:srgbClr val="E7E7E7"/>
      </a:lt2>
      <a:accent1>
        <a:srgbClr val="285ACC"/>
      </a:accent1>
      <a:accent2>
        <a:srgbClr val="B242C8"/>
      </a:accent2>
      <a:accent3>
        <a:srgbClr val="01ACD8"/>
      </a:accent3>
      <a:accent4>
        <a:srgbClr val="4F5CA1"/>
      </a:accent4>
      <a:accent5>
        <a:srgbClr val="00AE97"/>
      </a:accent5>
      <a:accent6>
        <a:srgbClr val="052460"/>
      </a:accent6>
      <a:hlink>
        <a:srgbClr val="285ACC"/>
      </a:hlink>
      <a:folHlink>
        <a:srgbClr val="6B3DA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E-OTT-PPT-07-23C" id="{ECA71F93-7168-4734-A395-C48347E4B193}" vid="{D9C90FC2-ECAF-466D-B584-C7FE9936583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749</Words>
  <Application>Microsoft Office PowerPoint</Application>
  <PresentationFormat>Widescreen</PresentationFormat>
  <Paragraphs>158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Arial</vt:lpstr>
      <vt:lpstr>Calibri</vt:lpstr>
      <vt:lpstr>Franklin Gothic Book</vt:lpstr>
      <vt:lpstr>Franklin Gothic Demi</vt:lpstr>
      <vt:lpstr>Franklin Gothic Heavy</vt:lpstr>
      <vt:lpstr>Franklin Gothic Medium</vt:lpstr>
      <vt:lpstr>FranklinGothic</vt:lpstr>
      <vt:lpstr>Libre Franklin</vt:lpstr>
      <vt:lpstr>Wingdings</vt:lpstr>
      <vt:lpstr>1_Office Theme</vt:lpstr>
      <vt:lpstr>3_Office Theme</vt:lpstr>
      <vt:lpstr>2_Office Theme</vt:lpstr>
      <vt:lpstr>Office Theme</vt:lpstr>
      <vt:lpstr>PowerPoint Presentation</vt:lpstr>
      <vt:lpstr>PowerPoint Presentation</vt:lpstr>
      <vt:lpstr>Agenda</vt:lpstr>
      <vt:lpstr>Housekeeping</vt:lpstr>
      <vt:lpstr>PowerPoint Presentation</vt:lpstr>
      <vt:lpstr>PowerPoint Presentation</vt:lpstr>
      <vt:lpstr>Hold for OTT Slides</vt:lpstr>
      <vt:lpstr>EPIC Over the Years</vt:lpstr>
      <vt:lpstr>EPIC Program Overview</vt:lpstr>
      <vt:lpstr>PowerPoint Presentation</vt:lpstr>
      <vt:lpstr>What is EPIC Round 3?</vt:lpstr>
      <vt:lpstr>Startup Pitch Competitions</vt:lpstr>
      <vt:lpstr>PowerPoint Presentation</vt:lpstr>
      <vt:lpstr>Read the Rules</vt:lpstr>
      <vt:lpstr>Program Requirements </vt:lpstr>
      <vt:lpstr>Program Requirements </vt:lpstr>
      <vt:lpstr>Eligibility</vt:lpstr>
      <vt:lpstr>Important 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What’s Next?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Cain, Elias</dc:creator>
  <cp:lastModifiedBy>Cain, Elias</cp:lastModifiedBy>
  <cp:revision>8</cp:revision>
  <dcterms:created xsi:type="dcterms:W3CDTF">2023-03-27T17:38:20Z</dcterms:created>
  <dcterms:modified xsi:type="dcterms:W3CDTF">2023-10-30T18:47:40Z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5965d95-ecc0-4720-b759-1f33c42ed7da_Enabled">
    <vt:lpwstr>true</vt:lpwstr>
  </property>
  <property fmtid="{D5CDD505-2E9C-101B-9397-08002B2CF9AE}" pid="3" name="MSIP_Label_95965d95-ecc0-4720-b759-1f33c42ed7da_SetDate">
    <vt:lpwstr>2023-10-09T18:11:55Z</vt:lpwstr>
  </property>
  <property fmtid="{D5CDD505-2E9C-101B-9397-08002B2CF9AE}" pid="4" name="MSIP_Label_95965d95-ecc0-4720-b759-1f33c42ed7da_Method">
    <vt:lpwstr>Standard</vt:lpwstr>
  </property>
  <property fmtid="{D5CDD505-2E9C-101B-9397-08002B2CF9AE}" pid="5" name="MSIP_Label_95965d95-ecc0-4720-b759-1f33c42ed7da_Name">
    <vt:lpwstr>General</vt:lpwstr>
  </property>
  <property fmtid="{D5CDD505-2E9C-101B-9397-08002B2CF9AE}" pid="6" name="MSIP_Label_95965d95-ecc0-4720-b759-1f33c42ed7da_SiteId">
    <vt:lpwstr>a0f29d7e-28cd-4f54-8442-7885aee7c080</vt:lpwstr>
  </property>
  <property fmtid="{D5CDD505-2E9C-101B-9397-08002B2CF9AE}" pid="7" name="MSIP_Label_95965d95-ecc0-4720-b759-1f33c42ed7da_ActionId">
    <vt:lpwstr>a4a58479-8b6f-4fa0-9987-d3f19b5b4b6c</vt:lpwstr>
  </property>
  <property fmtid="{D5CDD505-2E9C-101B-9397-08002B2CF9AE}" pid="8" name="MSIP_Label_95965d95-ecc0-4720-b759-1f33c42ed7da_ContentBits">
    <vt:lpwstr>0</vt:lpwstr>
  </property>
</Properties>
</file>