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8" r:id="rId2"/>
    <p:sldMasterId id="2147483777" r:id="rId3"/>
  </p:sldMasterIdLst>
  <p:notesMasterIdLst>
    <p:notesMasterId r:id="rId30"/>
  </p:notesMasterIdLst>
  <p:sldIdLst>
    <p:sldId id="367" r:id="rId4"/>
    <p:sldId id="387" r:id="rId5"/>
    <p:sldId id="2956" r:id="rId6"/>
    <p:sldId id="305" r:id="rId7"/>
    <p:sldId id="2147472187" r:id="rId8"/>
    <p:sldId id="392" r:id="rId9"/>
    <p:sldId id="2979" r:id="rId10"/>
    <p:sldId id="303" r:id="rId11"/>
    <p:sldId id="2968" r:id="rId12"/>
    <p:sldId id="2980" r:id="rId13"/>
    <p:sldId id="2969" r:id="rId14"/>
    <p:sldId id="2983" r:id="rId15"/>
    <p:sldId id="2970" r:id="rId16"/>
    <p:sldId id="2981" r:id="rId17"/>
    <p:sldId id="2982" r:id="rId18"/>
    <p:sldId id="2960" r:id="rId19"/>
    <p:sldId id="369" r:id="rId20"/>
    <p:sldId id="422" r:id="rId21"/>
    <p:sldId id="2147472192" r:id="rId22"/>
    <p:sldId id="2147472191" r:id="rId23"/>
    <p:sldId id="2147472188" r:id="rId24"/>
    <p:sldId id="2974" r:id="rId25"/>
    <p:sldId id="2147472189" r:id="rId26"/>
    <p:sldId id="2147472190" r:id="rId27"/>
    <p:sldId id="719" r:id="rId28"/>
    <p:sldId id="21474721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CD154A-3C53-660A-EFE0-23616F633CD2}" name="Cain, Elias" initials="CE" userId="S::ecain@nrel.gov::41415d74-ec78-49e1-ae51-7d6da4fff1f5" providerId="AD"/>
  <p188:author id="{7CE36E56-4BAC-C53B-699A-898D572ED978}" name="Jacobson, Rory" initials="JR" userId="S::rory.jacobson@hq.doe.gov::4e58d9fb-e839-42f4-b4cb-53aa241fed65" providerId="AD"/>
  <p188:author id="{A50D35B0-CDE8-6224-1847-6999630EA5E3}" name="Feric, Tony (FELLOW)" initials="FT(" userId="S::tony.feric@hq.doe.gov::8d01356d-8681-49b2-826a-ef8505adf98b" providerId="AD"/>
  <p188:author id="{6E347AC1-04DF-85CE-4D83-56C7FE525D02}" name="Littleton, Peggy" initials="LP" userId="S::mlittlet@nrel.gov::23d1242f-7a95-4379-b3d7-4cc750e228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6639" autoAdjust="0"/>
  </p:normalViewPr>
  <p:slideViewPr>
    <p:cSldViewPr snapToGrid="0">
      <p:cViewPr varScale="1">
        <p:scale>
          <a:sx n="64" d="100"/>
          <a:sy n="64" d="100"/>
        </p:scale>
        <p:origin x="23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4FC00-4510-409B-82E4-72737B3C7AF0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2EBA6-26B3-4A4F-B942-988B4A67E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5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7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8DA3-7F3D-45E8-BCAE-0224BE9807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274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8DA3-7F3D-45E8-BCAE-0224BE9807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84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8DA3-7F3D-45E8-BCAE-0224BE9807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80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8DA3-7F3D-45E8-BCAE-0224BE9807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554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8DA3-7F3D-45E8-BCAE-0224BE9807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674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8DA3-7F3D-45E8-BCAE-0224BE9807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777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853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479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Gothic"/>
            </a:endParaRPr>
          </a:p>
          <a:p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Gothic"/>
            </a:endParaRPr>
          </a:p>
          <a:p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640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Gothic"/>
            </a:endParaRPr>
          </a:p>
          <a:p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79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4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196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635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366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219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573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582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790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695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5793-58F2-5D45-93FF-B0076DA99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61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B4FD2-4E6D-4455-B357-A2DB874E6C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901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0C56D-4331-F24D-998E-B14A828DFF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651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C0C56D-4331-F24D-998E-B14A828DFF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738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8DA3-7F3D-45E8-BCAE-0224BE9807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49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D0B5D6-19C6-C240-8A4A-D91733D83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672" y="332545"/>
            <a:ext cx="8069577" cy="3872137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94802A-09A8-9E4E-AB4D-1EBB9F228F21}"/>
              </a:ext>
            </a:extLst>
          </p:cNvPr>
          <p:cNvSpPr txBox="1"/>
          <p:nvPr userDrawn="1"/>
        </p:nvSpPr>
        <p:spPr>
          <a:xfrm>
            <a:off x="320440" y="187392"/>
            <a:ext cx="3342769" cy="392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67" b="1" i="1">
                <a:solidFill>
                  <a:srgbClr val="FF0000"/>
                </a:solidFill>
              </a:rPr>
              <a:t>PC Users:</a:t>
            </a:r>
          </a:p>
          <a:p>
            <a:pPr algn="l"/>
            <a:r>
              <a:rPr lang="en-US" sz="2267" i="1">
                <a:solidFill>
                  <a:srgbClr val="FF0000"/>
                </a:solidFill>
              </a:rPr>
              <a:t>Microsoft PowerPoint for Windows has default settings that continually compress images. To avoid loss</a:t>
            </a:r>
            <a:r>
              <a:rPr lang="en-US" sz="2267" i="1" baseline="0">
                <a:solidFill>
                  <a:srgbClr val="FF0000"/>
                </a:solidFill>
              </a:rPr>
              <a:t> of quality </a:t>
            </a:r>
            <a:r>
              <a:rPr lang="en-US" sz="2267" i="1">
                <a:solidFill>
                  <a:srgbClr val="FF0000"/>
                </a:solidFill>
              </a:rPr>
              <a:t>for photos and graphics within this presentation file,</a:t>
            </a:r>
            <a:r>
              <a:rPr lang="en-US" sz="2267" i="1" baseline="0">
                <a:solidFill>
                  <a:srgbClr val="FF0000"/>
                </a:solidFill>
              </a:rPr>
              <a:t> </a:t>
            </a:r>
            <a:r>
              <a:rPr lang="en-US" sz="2267" i="1">
                <a:solidFill>
                  <a:srgbClr val="FF0000"/>
                </a:solidFill>
              </a:rPr>
              <a:t>please follow these</a:t>
            </a:r>
            <a:r>
              <a:rPr lang="en-US" sz="2267" i="1" baseline="0">
                <a:solidFill>
                  <a:srgbClr val="FF0000"/>
                </a:solidFill>
              </a:rPr>
              <a:t> instructions </a:t>
            </a:r>
            <a:r>
              <a:rPr lang="en-US" sz="2267" i="1">
                <a:solidFill>
                  <a:srgbClr val="FF0000"/>
                </a:solidFill>
              </a:rPr>
              <a:t>to change your software settings.</a:t>
            </a:r>
            <a:endParaRPr lang="en-US" sz="2267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A3EC89-8FD7-AD49-87E0-02D7F2DF5F59}"/>
              </a:ext>
            </a:extLst>
          </p:cNvPr>
          <p:cNvSpPr/>
          <p:nvPr userDrawn="1"/>
        </p:nvSpPr>
        <p:spPr>
          <a:xfrm>
            <a:off x="0" y="4453108"/>
            <a:ext cx="12192000" cy="16428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BB405-73FA-544A-9D06-35DD6B110F85}"/>
              </a:ext>
            </a:extLst>
          </p:cNvPr>
          <p:cNvSpPr txBox="1"/>
          <p:nvPr userDrawn="1"/>
        </p:nvSpPr>
        <p:spPr>
          <a:xfrm>
            <a:off x="2012409" y="4547623"/>
            <a:ext cx="9277583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33" b="1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Note: 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To view and access all available template examples and change the title slide background image, click on </a:t>
            </a:r>
            <a:r>
              <a:rPr lang="en-US" sz="2133" b="0" i="1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View &gt; Slide Master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Be sure to close out of the Master slide view when working on slide content by clicking on </a:t>
            </a:r>
            <a:r>
              <a:rPr lang="en-US" sz="2133" b="0" i="1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View &gt; Normal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Full frame photo size is </a:t>
            </a:r>
            <a:r>
              <a:rPr lang="en-US" sz="2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10” x 5.63”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or </a:t>
            </a:r>
            <a:r>
              <a:rPr lang="en-US" sz="2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1500 pixels x 844 pixels 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@ 150 DPI.</a:t>
            </a:r>
            <a:endParaRPr lang="en-US" sz="2133" i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56F585-18BE-674F-A94A-18D71683402A}"/>
              </a:ext>
            </a:extLst>
          </p:cNvPr>
          <p:cNvSpPr/>
          <p:nvPr userDrawn="1"/>
        </p:nvSpPr>
        <p:spPr>
          <a:xfrm>
            <a:off x="522515" y="4713515"/>
            <a:ext cx="1121228" cy="1121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EB9E5-6B41-3742-B632-83E2CC8D1741}"/>
              </a:ext>
            </a:extLst>
          </p:cNvPr>
          <p:cNvSpPr txBox="1"/>
          <p:nvPr userDrawn="1"/>
        </p:nvSpPr>
        <p:spPr>
          <a:xfrm>
            <a:off x="661307" y="4402720"/>
            <a:ext cx="80010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66" b="1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0219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3808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Half Photo Horiz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2955959"/>
            <a:ext cx="12192000" cy="35771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13947" y="1021037"/>
            <a:ext cx="11168453" cy="16956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3946" y="210190"/>
            <a:ext cx="6582643" cy="612988"/>
          </a:xfrm>
        </p:spPr>
        <p:txBody>
          <a:bodyPr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4459243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ertica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0"/>
            <a:ext cx="5605669" cy="65465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5950226" y="1405349"/>
            <a:ext cx="5844209" cy="47834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50226" y="594372"/>
            <a:ext cx="5844209" cy="612988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38785290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Vertica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6586331" y="0"/>
            <a:ext cx="5605669" cy="65465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90331" y="1405349"/>
            <a:ext cx="5711688" cy="47834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3827" y="594372"/>
            <a:ext cx="5738192" cy="612988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39163285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0738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1EABC7-8D0B-084D-B8EA-D14AD96DC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327" t="9140" r="29331" b="19579"/>
          <a:stretch/>
        </p:blipFill>
        <p:spPr>
          <a:xfrm rot="10800000">
            <a:off x="0" y="0"/>
            <a:ext cx="12192000" cy="6563771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23272" y="1322721"/>
            <a:ext cx="7833307" cy="17977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23273" y="3429001"/>
            <a:ext cx="5270283" cy="14687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533"/>
              </a:spcBef>
              <a:buNone/>
              <a:defRPr sz="2400"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4ECDD-AAF7-CF49-BD14-DBD71098E9EF}"/>
              </a:ext>
            </a:extLst>
          </p:cNvPr>
          <p:cNvSpPr txBox="1"/>
          <p:nvPr userDrawn="1"/>
        </p:nvSpPr>
        <p:spPr>
          <a:xfrm>
            <a:off x="101051" y="6563771"/>
            <a:ext cx="6455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7" baseline="0"/>
              <a:t>SOLAR ENERGY INNOVATION NETWORK  |  U.S. DEPARTMENT OF ENERGY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AA993F-7AE1-5343-AA62-E8B005757E6D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77FEF5-76A3-8348-99FD-98B66A63FD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28357" y="2726920"/>
            <a:ext cx="1690139" cy="97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478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44BCFC-0933-E440-88EA-148CB8024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1" r="181" b="4681"/>
          <a:stretch/>
        </p:blipFill>
        <p:spPr>
          <a:xfrm>
            <a:off x="0" y="0"/>
            <a:ext cx="12192000" cy="6536987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23272" y="1669356"/>
            <a:ext cx="5269528" cy="17977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23273" y="3948645"/>
            <a:ext cx="5270283" cy="14687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533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9E0119-BBA6-434F-8073-F5E4900470B2}"/>
              </a:ext>
            </a:extLst>
          </p:cNvPr>
          <p:cNvCxnSpPr>
            <a:cxnSpLocks/>
          </p:cNvCxnSpPr>
          <p:nvPr userDrawn="1"/>
        </p:nvCxnSpPr>
        <p:spPr>
          <a:xfrm flipV="1">
            <a:off x="726333" y="3681941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6D61BE98-2B60-4D47-B133-38DA324D9F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80390" y="3087745"/>
            <a:ext cx="1488337" cy="8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230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DC63C-6DA3-334E-A55D-031E5B861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1" r="181" b="4681"/>
          <a:stretch/>
        </p:blipFill>
        <p:spPr>
          <a:xfrm>
            <a:off x="0" y="0"/>
            <a:ext cx="12192000" cy="6536987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294419" y="2224769"/>
            <a:ext cx="3372995" cy="261139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4000">
                <a:solidFill>
                  <a:srgbClr val="03A0F7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25509027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4217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1585" y="771282"/>
            <a:ext cx="7030720" cy="108373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Gallery Slide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1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2823447" y="4803704"/>
            <a:ext cx="6126997" cy="119930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spcBef>
                <a:spcPts val="1333"/>
              </a:spcBef>
              <a:buFont typeface="Arial"/>
              <a:buNone/>
              <a:defRPr sz="1600" baseline="0"/>
            </a:lvl1pPr>
          </a:lstStyle>
          <a:p>
            <a:pPr lvl="0"/>
            <a:r>
              <a:rPr lang="en-US"/>
              <a:t>Description of the photo/image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5AFEA37-759F-9140-924F-F7BFAF7B64E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120050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E70A10D-D336-B045-B026-586B97B4B6B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40100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7822789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F234FF-0D60-E442-BB3E-BE2E84153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4289" r="14308" b="12568"/>
          <a:stretch/>
        </p:blipFill>
        <p:spPr>
          <a:xfrm rot="10800000">
            <a:off x="0" y="9663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4EBD552-2639-2643-8250-784A37E83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>
            <a:off x="1" y="4735422"/>
            <a:ext cx="12194932" cy="2132241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5DD60D7-383B-D849-B589-E9A158D098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 or Q&amp;A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4C9F3F1-94FB-A240-B25B-817062E261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67937" y="2452808"/>
            <a:ext cx="1889471" cy="10929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D2ED25D-01D6-134C-A495-398275DA5BA9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33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88610"/>
            <a:ext cx="4797287" cy="1022919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871AD-86B8-EB47-8F04-CA2256C48B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1452032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8B1571-60FF-4F44-8BA7-24B9345291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6009" y="1452031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E9935B2-63D0-A1B3-5A38-8B1FA6AC05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1" y="2111966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9AE160D-9AFE-7CB1-91E9-52074776BAF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6009" y="2111965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52668FF-368F-222A-2602-2AB9D7DEC78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1" y="2771899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07762D7-C452-81B5-A4E1-84CDD70A3C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26009" y="2771898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E4B2E1C-7CDD-11A3-1575-F6EFBBA6A5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599" y="3429001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35132C2-B434-EC13-D257-6FF7E7169F6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26007" y="3429000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1E51C18-901D-12F0-042E-934753C45F9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9599" y="4061163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D846DAC-43B9-4E52-D6A7-7567B1C029D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26007" y="4061162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064E518-45C1-5288-882F-3A578DCB13C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598" y="4693324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B17A86F-A098-1E7A-C222-0E4CB2D4E90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26006" y="4693323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C361266-060E-0885-7516-3B6ECFB2AA2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598" y="5381506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F8523DF-E9AB-EA92-88E1-E4FE4B90888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26006" y="5381505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7208304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90B7BD-3588-8E4B-8320-BF94FE995F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1" r="1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0F86EEF-6E00-3A40-B9AB-FF6EF48AAF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6338" b="25610"/>
          <a:stretch/>
        </p:blipFill>
        <p:spPr>
          <a:xfrm>
            <a:off x="1" y="4735422"/>
            <a:ext cx="12194932" cy="2132241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1D5305E-26B0-2340-B09C-F7EDE236AB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3A0F7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 or Q&amp;A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644DDF4-7AEF-4447-86F0-CE26AB2E29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67937" y="2452807"/>
            <a:ext cx="1889471" cy="109292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37F0C5-D874-B24D-B795-8124DA1DA593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8214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4"/>
          <p:cNvSpPr txBox="1">
            <a:spLocks noGrp="1"/>
          </p:cNvSpPr>
          <p:nvPr>
            <p:ph type="title"/>
          </p:nvPr>
        </p:nvSpPr>
        <p:spPr>
          <a:xfrm>
            <a:off x="419101" y="-348"/>
            <a:ext cx="6113745" cy="1046163"/>
          </a:xfrm>
          <a:prstGeom prst="rect">
            <a:avLst/>
          </a:prstGeom>
          <a:solidFill>
            <a:srgbClr val="58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  <a:defRPr sz="3599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9pPr>
          </a:lstStyle>
          <a:p>
            <a:endParaRPr/>
          </a:p>
        </p:txBody>
      </p:sp>
      <p:sp>
        <p:nvSpPr>
          <p:cNvPr id="19" name="Google Shape;19;p44"/>
          <p:cNvSpPr>
            <a:spLocks noGrp="1"/>
          </p:cNvSpPr>
          <p:nvPr>
            <p:ph type="pic" idx="2"/>
          </p:nvPr>
        </p:nvSpPr>
        <p:spPr>
          <a:xfrm>
            <a:off x="787400" y="1562101"/>
            <a:ext cx="10541000" cy="40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16745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Slide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"/>
            <a:ext cx="7915124" cy="1209524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1"/>
            <a:ext cx="10826751" cy="48290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0161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C3B48-5032-3A47-A7F4-5D306B2B7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3B165A3-8E36-ED44-97F3-94BEBCEC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5015731" cy="1224951"/>
          </a:xfrm>
          <a:prstGeom prst="rect">
            <a:avLst/>
          </a:prstGeom>
          <a:solidFill>
            <a:srgbClr val="C10230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3962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D090F-FBC3-9643-B84A-8A4B17049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09" y="375047"/>
            <a:ext cx="10515600" cy="652984"/>
          </a:xfrm>
          <a:prstGeom prst="rect">
            <a:avLst/>
          </a:prstGeom>
        </p:spPr>
        <p:txBody>
          <a:bodyPr/>
          <a:lstStyle>
            <a:lvl1pPr>
              <a:defRPr sz="3375" b="0" i="0">
                <a:solidFill>
                  <a:srgbClr val="C5052E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397475-C44B-504A-BCBB-583DB5566F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309" y="1500188"/>
            <a:ext cx="5948624" cy="442019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Franklin Gothic Book" panose="020B0503020102020204" pitchFamily="34" charset="0"/>
              </a:defRPr>
            </a:lvl1pPr>
            <a:lvl2pPr>
              <a:defRPr b="0" i="0">
                <a:latin typeface="Franklin Gothic Book" panose="020B0503020102020204" pitchFamily="34" charset="0"/>
              </a:defRPr>
            </a:lvl2pPr>
            <a:lvl3pPr>
              <a:defRPr b="0" i="0">
                <a:latin typeface="Franklin Gothic Book" panose="020B0503020102020204" pitchFamily="34" charset="0"/>
              </a:defRPr>
            </a:lvl3pPr>
            <a:lvl4pPr>
              <a:defRPr b="0" i="0">
                <a:latin typeface="Franklin Gothic Book" panose="020B0503020102020204" pitchFamily="34" charset="0"/>
              </a:defRPr>
            </a:lvl4pPr>
            <a:lvl5pPr>
              <a:defRPr b="0" i="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2812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88610"/>
            <a:ext cx="4797287" cy="1022919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871AD-86B8-EB47-8F04-CA2256C48B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1452032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8B1571-60FF-4F44-8BA7-24B9345291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6009" y="1452031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3873304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6158" y="1059306"/>
            <a:ext cx="5756223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856158" y="2305501"/>
            <a:ext cx="5580193" cy="4250199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361E05-56C8-8149-B76D-5FBFE53D54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056681" cy="65556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732705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1"/>
            <a:ext cx="12192000" cy="2558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913619" y="3958892"/>
            <a:ext cx="10159116" cy="18281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619" y="3122506"/>
            <a:ext cx="6582643" cy="612988"/>
          </a:xfrm>
        </p:spPr>
        <p:txBody>
          <a:bodyPr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399237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3958893"/>
            <a:ext cx="12192000" cy="2558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891010" y="1618937"/>
            <a:ext cx="6101777" cy="14608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619" y="1646296"/>
            <a:ext cx="3263640" cy="1087477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1094266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6843797" y="3594611"/>
            <a:ext cx="4552624" cy="25452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3797" y="2287190"/>
            <a:ext cx="3263640" cy="1087477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  <p:sp>
        <p:nvSpPr>
          <p:cNvPr id="5" name="Google Shape;35;p32">
            <a:extLst>
              <a:ext uri="{FF2B5EF4-FFF2-40B4-BE49-F238E27FC236}">
                <a16:creationId xmlns:a16="http://schemas.microsoft.com/office/drawing/2014/main" id="{41033D3B-9F8B-974B-9A12-71EB7AB1505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08875" y="1000212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6" name="Google Shape;36;p32">
            <a:extLst>
              <a:ext uri="{FF2B5EF4-FFF2-40B4-BE49-F238E27FC236}">
                <a16:creationId xmlns:a16="http://schemas.microsoft.com/office/drawing/2014/main" id="{E8C18752-20AD-0644-9B66-47AD18198C8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3752958" y="1012853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7" name="Google Shape;37;p32">
            <a:extLst>
              <a:ext uri="{FF2B5EF4-FFF2-40B4-BE49-F238E27FC236}">
                <a16:creationId xmlns:a16="http://schemas.microsoft.com/office/drawing/2014/main" id="{F2DF8931-61DE-5B45-95E4-6328968FE1FA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908875" y="3599120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8" name="Google Shape;38;p32">
            <a:extLst>
              <a:ext uri="{FF2B5EF4-FFF2-40B4-BE49-F238E27FC236}">
                <a16:creationId xmlns:a16="http://schemas.microsoft.com/office/drawing/2014/main" id="{D87DD20D-ED29-A742-9C62-F9D356599207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3752958" y="3594611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4322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1" y="1499810"/>
            <a:ext cx="10826751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5052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 +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7407965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C8D6EB5-212B-5B4C-90F0-4BD37E1F35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16901" y="1564218"/>
            <a:ext cx="3365500" cy="43201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093054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2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1" y="1499810"/>
            <a:ext cx="5155096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2585A2B-4C64-5641-B343-A42EA9BB5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8036" y="1499810"/>
            <a:ext cx="5155096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3280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2 Column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2 column +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F09BB9-519C-8D40-8BDC-B0A1E623D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6716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B3604BF-3543-DF4D-AC1D-3E0E078998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16901" y="1564218"/>
            <a:ext cx="3365500" cy="43201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516323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5" t="12382" r="1592" b="-12382"/>
          <a:stretch/>
        </p:blipFill>
        <p:spPr>
          <a:xfrm>
            <a:off x="-2932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04C1D0-434A-EB4B-A8B0-3CE203148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876592"/>
            <a:ext cx="12194932" cy="213224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D97F0DE-9C38-2A4F-8AD5-686661EC56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675009" y="2109420"/>
            <a:ext cx="2118609" cy="12254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67CC976-B449-9A45-B9D0-4A9D360AE130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8E1DD03-334F-454B-886C-7AC7E1CDE2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D02DE9D-217C-3C4E-B789-70F5239887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56665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3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F09BB9-519C-8D40-8BDC-B0A1E623D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6716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04E445E-3C95-2F44-A498-71E9737F1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7325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3510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/>
          <a:p>
            <a:r>
              <a:rPr lang="en-US"/>
              <a:t>Slide with Table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F7D1DD56-7D6D-3F4D-B27F-B17F5C3F21B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0" y="1405466"/>
            <a:ext cx="10336696" cy="45050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786883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 Slide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526794"/>
            <a:ext cx="5486400" cy="29022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 b="0"/>
            </a:lvl1pPr>
            <a:lvl2pPr marL="609585" indent="0">
              <a:buNone/>
              <a:defRPr/>
            </a:lvl2pPr>
          </a:lstStyle>
          <a:p>
            <a:pPr lvl="0"/>
            <a:r>
              <a:rPr lang="en-US"/>
              <a:t>Summary or description text about the slide, images, charts, data go here.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0250B1-824A-CC4A-9A13-92F03EBFAA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F619479-75AC-A745-A352-0D743D62E3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816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FEC72F80-AAAF-2747-9B70-3072CB21FA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2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EEADAD7D-0DCA-B946-BD57-8AFA7A8BDDF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353909" y="526794"/>
            <a:ext cx="5228491" cy="29022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/>
            </a:lvl1pPr>
          </a:lstStyle>
          <a:p>
            <a:r>
              <a:rPr lang="en-US"/>
              <a:t>Insert Chart</a:t>
            </a:r>
          </a:p>
        </p:txBody>
      </p:sp>
    </p:spTree>
    <p:extLst>
      <p:ext uri="{BB962C8B-B14F-4D97-AF65-F5344CB8AC3E}">
        <p14:creationId xmlns:p14="http://schemas.microsoft.com/office/powerpoint/2010/main" val="3095259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864762"/>
            <a:ext cx="10826751" cy="715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Blank Slide for Any Content</a:t>
            </a:r>
          </a:p>
        </p:txBody>
      </p:sp>
    </p:spTree>
    <p:extLst>
      <p:ext uri="{BB962C8B-B14F-4D97-AF65-F5344CB8AC3E}">
        <p14:creationId xmlns:p14="http://schemas.microsoft.com/office/powerpoint/2010/main" val="1058386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Half Photo Horiz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2955959"/>
            <a:ext cx="12192000" cy="35771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13947" y="1021037"/>
            <a:ext cx="11168453" cy="16956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3946" y="210190"/>
            <a:ext cx="6582643" cy="612988"/>
          </a:xfrm>
        </p:spPr>
        <p:txBody>
          <a:bodyPr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2197532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ertica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0"/>
            <a:ext cx="5605669" cy="65465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5950226" y="1405349"/>
            <a:ext cx="5844209" cy="47834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50226" y="594372"/>
            <a:ext cx="5844209" cy="612988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2269528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Vertica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6586331" y="0"/>
            <a:ext cx="5605669" cy="65465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90331" y="1405349"/>
            <a:ext cx="5711688" cy="47834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3827" y="594372"/>
            <a:ext cx="5738192" cy="612988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3328514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462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1EABC7-8D0B-084D-B8EA-D14AD96DC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327" t="9140" r="29331" b="19579"/>
          <a:stretch/>
        </p:blipFill>
        <p:spPr>
          <a:xfrm rot="10800000">
            <a:off x="0" y="0"/>
            <a:ext cx="12192000" cy="6563771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23272" y="1322721"/>
            <a:ext cx="7833307" cy="17977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23273" y="3429001"/>
            <a:ext cx="5270283" cy="14687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533"/>
              </a:spcBef>
              <a:buNone/>
              <a:defRPr sz="2400"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4ECDD-AAF7-CF49-BD14-DBD71098E9EF}"/>
              </a:ext>
            </a:extLst>
          </p:cNvPr>
          <p:cNvSpPr txBox="1"/>
          <p:nvPr userDrawn="1"/>
        </p:nvSpPr>
        <p:spPr>
          <a:xfrm>
            <a:off x="101051" y="6563771"/>
            <a:ext cx="6455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7" baseline="0"/>
              <a:t>SOLAR ENERGY INNOVATION NETWORK  |  U.S. DEPARTMENT OF ENERGY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AA993F-7AE1-5343-AA62-E8B005757E6D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77FEF5-76A3-8348-99FD-98B66A63FD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28357" y="2726920"/>
            <a:ext cx="1690139" cy="97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07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44BCFC-0933-E440-88EA-148CB8024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1" r="181" b="4681"/>
          <a:stretch/>
        </p:blipFill>
        <p:spPr>
          <a:xfrm>
            <a:off x="0" y="0"/>
            <a:ext cx="12192000" cy="6536987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23272" y="1669356"/>
            <a:ext cx="5269528" cy="17977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23273" y="3948645"/>
            <a:ext cx="5270283" cy="14687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533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9E0119-BBA6-434F-8073-F5E4900470B2}"/>
              </a:ext>
            </a:extLst>
          </p:cNvPr>
          <p:cNvCxnSpPr>
            <a:cxnSpLocks/>
          </p:cNvCxnSpPr>
          <p:nvPr userDrawn="1"/>
        </p:nvCxnSpPr>
        <p:spPr>
          <a:xfrm flipV="1">
            <a:off x="726333" y="3681941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6D61BE98-2B60-4D47-B133-38DA324D9F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80390" y="3087745"/>
            <a:ext cx="1488337" cy="8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25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320" t="20248" r="2029"/>
          <a:stretch/>
        </p:blipFill>
        <p:spPr>
          <a:xfrm>
            <a:off x="0" y="-1"/>
            <a:ext cx="12192000" cy="60185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DC34912-019D-F04A-A52E-251E460C9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696035-5F2C-9C4E-821B-68B842EEE1FF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93344B1-9CDF-B54D-80A5-9CDB4909A7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F43494-B16A-C749-A4AF-2CB0E22A36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2DB9FE3-D450-F54E-8FD3-94223359B2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2942211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04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DC63C-6DA3-334E-A55D-031E5B861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1" r="181" b="4681"/>
          <a:stretch/>
        </p:blipFill>
        <p:spPr>
          <a:xfrm>
            <a:off x="0" y="0"/>
            <a:ext cx="12192000" cy="6536987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294419" y="2224769"/>
            <a:ext cx="3372995" cy="261139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4000">
                <a:solidFill>
                  <a:srgbClr val="03A0F7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3340802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1585" y="771282"/>
            <a:ext cx="7030720" cy="108373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Gallery Slide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1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2823447" y="4803704"/>
            <a:ext cx="6126997" cy="119930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spcBef>
                <a:spcPts val="1333"/>
              </a:spcBef>
              <a:buFont typeface="Arial"/>
              <a:buNone/>
              <a:defRPr sz="1600" baseline="0"/>
            </a:lvl1pPr>
          </a:lstStyle>
          <a:p>
            <a:pPr lvl="0"/>
            <a:r>
              <a:rPr lang="en-US"/>
              <a:t>Description of the photo/image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5AFEA37-759F-9140-924F-F7BFAF7B64E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120050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E70A10D-D336-B045-B026-586B97B4B6B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40100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640162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F234FF-0D60-E442-BB3E-BE2E84153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4289" r="14308" b="12568"/>
          <a:stretch/>
        </p:blipFill>
        <p:spPr>
          <a:xfrm rot="10800000">
            <a:off x="0" y="9663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4EBD552-2639-2643-8250-784A37E83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>
            <a:off x="1" y="4735422"/>
            <a:ext cx="12194932" cy="2132241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5DD60D7-383B-D849-B589-E9A158D098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 or Q&amp;A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4C9F3F1-94FB-A240-B25B-817062E261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67937" y="2452808"/>
            <a:ext cx="1889471" cy="10929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D2ED25D-01D6-134C-A495-398275DA5BA9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830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90B7BD-3588-8E4B-8320-BF94FE995F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1" r="1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0F86EEF-6E00-3A40-B9AB-FF6EF48AAF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6338" b="25610"/>
          <a:stretch/>
        </p:blipFill>
        <p:spPr>
          <a:xfrm>
            <a:off x="1" y="4735422"/>
            <a:ext cx="12194932" cy="2132241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1D5305E-26B0-2340-B09C-F7EDE236AB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3A0F7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 or Q&amp;A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644DDF4-7AEF-4447-86F0-CE26AB2E29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67937" y="2452807"/>
            <a:ext cx="1889471" cy="109292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37F0C5-D874-B24D-B795-8124DA1DA593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343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4"/>
          <p:cNvSpPr txBox="1">
            <a:spLocks noGrp="1"/>
          </p:cNvSpPr>
          <p:nvPr>
            <p:ph type="title"/>
          </p:nvPr>
        </p:nvSpPr>
        <p:spPr>
          <a:xfrm>
            <a:off x="419101" y="-348"/>
            <a:ext cx="6113745" cy="1046163"/>
          </a:xfrm>
          <a:prstGeom prst="rect">
            <a:avLst/>
          </a:prstGeom>
          <a:solidFill>
            <a:srgbClr val="58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  <a:defRPr sz="3599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9pPr>
          </a:lstStyle>
          <a:p>
            <a:endParaRPr/>
          </a:p>
        </p:txBody>
      </p:sp>
      <p:sp>
        <p:nvSpPr>
          <p:cNvPr id="19" name="Google Shape;19;p44"/>
          <p:cNvSpPr>
            <a:spLocks noGrp="1"/>
          </p:cNvSpPr>
          <p:nvPr>
            <p:ph type="pic" idx="2"/>
          </p:nvPr>
        </p:nvSpPr>
        <p:spPr>
          <a:xfrm>
            <a:off x="787400" y="1562101"/>
            <a:ext cx="10541000" cy="40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5977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Slide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"/>
            <a:ext cx="7915124" cy="1209524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1"/>
            <a:ext cx="10826751" cy="48290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83742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C3B48-5032-3A47-A7F4-5D306B2B7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3B165A3-8E36-ED44-97F3-94BEBCEC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5015731" cy="1224951"/>
          </a:xfrm>
          <a:prstGeom prst="rect">
            <a:avLst/>
          </a:prstGeom>
          <a:solidFill>
            <a:srgbClr val="C10230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249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88610"/>
            <a:ext cx="4797287" cy="1022919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871AD-86B8-EB47-8F04-CA2256C48B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1452032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8B1571-60FF-4F44-8BA7-24B9345291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6009" y="1452031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2434383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D0B5D6-19C6-C240-8A4A-D91733D83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672" y="332545"/>
            <a:ext cx="8069577" cy="3872137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94802A-09A8-9E4E-AB4D-1EBB9F228F21}"/>
              </a:ext>
            </a:extLst>
          </p:cNvPr>
          <p:cNvSpPr txBox="1"/>
          <p:nvPr userDrawn="1"/>
        </p:nvSpPr>
        <p:spPr>
          <a:xfrm>
            <a:off x="320440" y="187392"/>
            <a:ext cx="3342769" cy="392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67" b="1" i="1">
                <a:solidFill>
                  <a:srgbClr val="FF0000"/>
                </a:solidFill>
              </a:rPr>
              <a:t>PC Users:</a:t>
            </a:r>
          </a:p>
          <a:p>
            <a:pPr algn="l"/>
            <a:r>
              <a:rPr lang="en-US" sz="2267" i="1">
                <a:solidFill>
                  <a:srgbClr val="FF0000"/>
                </a:solidFill>
              </a:rPr>
              <a:t>Microsoft PowerPoint for Windows has default settings that continually compress images. To avoid loss</a:t>
            </a:r>
            <a:r>
              <a:rPr lang="en-US" sz="2267" i="1" baseline="0">
                <a:solidFill>
                  <a:srgbClr val="FF0000"/>
                </a:solidFill>
              </a:rPr>
              <a:t> of quality </a:t>
            </a:r>
            <a:r>
              <a:rPr lang="en-US" sz="2267" i="1">
                <a:solidFill>
                  <a:srgbClr val="FF0000"/>
                </a:solidFill>
              </a:rPr>
              <a:t>for photos and graphics within this presentation file,</a:t>
            </a:r>
            <a:r>
              <a:rPr lang="en-US" sz="2267" i="1" baseline="0">
                <a:solidFill>
                  <a:srgbClr val="FF0000"/>
                </a:solidFill>
              </a:rPr>
              <a:t> </a:t>
            </a:r>
            <a:r>
              <a:rPr lang="en-US" sz="2267" i="1">
                <a:solidFill>
                  <a:srgbClr val="FF0000"/>
                </a:solidFill>
              </a:rPr>
              <a:t>please follow these</a:t>
            </a:r>
            <a:r>
              <a:rPr lang="en-US" sz="2267" i="1" baseline="0">
                <a:solidFill>
                  <a:srgbClr val="FF0000"/>
                </a:solidFill>
              </a:rPr>
              <a:t> instructions </a:t>
            </a:r>
            <a:r>
              <a:rPr lang="en-US" sz="2267" i="1">
                <a:solidFill>
                  <a:srgbClr val="FF0000"/>
                </a:solidFill>
              </a:rPr>
              <a:t>to change your software settings.</a:t>
            </a:r>
            <a:endParaRPr lang="en-US" sz="2267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A3EC89-8FD7-AD49-87E0-02D7F2DF5F59}"/>
              </a:ext>
            </a:extLst>
          </p:cNvPr>
          <p:cNvSpPr/>
          <p:nvPr userDrawn="1"/>
        </p:nvSpPr>
        <p:spPr>
          <a:xfrm>
            <a:off x="0" y="4453108"/>
            <a:ext cx="12192000" cy="16428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BB405-73FA-544A-9D06-35DD6B110F85}"/>
              </a:ext>
            </a:extLst>
          </p:cNvPr>
          <p:cNvSpPr txBox="1"/>
          <p:nvPr userDrawn="1"/>
        </p:nvSpPr>
        <p:spPr>
          <a:xfrm>
            <a:off x="2012409" y="4547623"/>
            <a:ext cx="9277583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33" b="1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Note: 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To view and access all available template examples and change the title slide background image, click on </a:t>
            </a:r>
            <a:r>
              <a:rPr lang="en-US" sz="2133" b="0" i="1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View &gt; Slide Master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Be sure to close out of the Master slide view when working on slide content by clicking on </a:t>
            </a:r>
            <a:r>
              <a:rPr lang="en-US" sz="2133" b="0" i="1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View &gt; Normal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Full frame photo size is </a:t>
            </a:r>
            <a:r>
              <a:rPr lang="en-US" sz="2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10” x 5.63”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or </a:t>
            </a:r>
            <a:r>
              <a:rPr lang="en-US" sz="2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1500 pixels x 844 pixels 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@ 150 DPI.</a:t>
            </a:r>
            <a:endParaRPr lang="en-US" sz="2133" i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56F585-18BE-674F-A94A-18D71683402A}"/>
              </a:ext>
            </a:extLst>
          </p:cNvPr>
          <p:cNvSpPr/>
          <p:nvPr userDrawn="1"/>
        </p:nvSpPr>
        <p:spPr>
          <a:xfrm>
            <a:off x="522515" y="4713515"/>
            <a:ext cx="1121228" cy="1121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EB9E5-6B41-3742-B632-83E2CC8D1741}"/>
              </a:ext>
            </a:extLst>
          </p:cNvPr>
          <p:cNvSpPr txBox="1"/>
          <p:nvPr userDrawn="1"/>
        </p:nvSpPr>
        <p:spPr>
          <a:xfrm>
            <a:off x="661307" y="4402720"/>
            <a:ext cx="80010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66" b="1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358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04" r="1604"/>
          <a:stretch/>
        </p:blipFill>
        <p:spPr>
          <a:xfrm>
            <a:off x="-2933" y="0"/>
            <a:ext cx="12194932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ADF2D77-B5B1-2E47-AAD6-870BBA73B2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93573" y="2942211"/>
            <a:ext cx="2031939" cy="11753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D70F678-EA7A-F94E-A6D1-D9AE0CCF05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9B0FF-CB97-8F4B-9C72-7BE37A32698A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97B0665-D367-BD4E-AB31-F58E38FC4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D60DAC-6506-2E48-BB8E-69EAB393CC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62137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5" t="12382" r="1592" b="-12382"/>
          <a:stretch/>
        </p:blipFill>
        <p:spPr>
          <a:xfrm>
            <a:off x="-2932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04C1D0-434A-EB4B-A8B0-3CE203148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876592"/>
            <a:ext cx="12194932" cy="213224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D97F0DE-9C38-2A4F-8AD5-686661EC56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675009" y="2109420"/>
            <a:ext cx="2118609" cy="12254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67CC976-B449-9A45-B9D0-4A9D360AE130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8E1DD03-334F-454B-886C-7AC7E1CDE2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D02DE9D-217C-3C4E-B789-70F5239887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82615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320" t="20248" r="2029"/>
          <a:stretch/>
        </p:blipFill>
        <p:spPr>
          <a:xfrm>
            <a:off x="0" y="-1"/>
            <a:ext cx="12192000" cy="60185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DC34912-019D-F04A-A52E-251E460C9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696035-5F2C-9C4E-821B-68B842EEE1FF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93344B1-9CDF-B54D-80A5-9CDB4909A7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F43494-B16A-C749-A4AF-2CB0E22A36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2DB9FE3-D450-F54E-8FD3-94223359B2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2942211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37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04" r="1604"/>
          <a:stretch/>
        </p:blipFill>
        <p:spPr>
          <a:xfrm>
            <a:off x="-2933" y="0"/>
            <a:ext cx="12194932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ADF2D77-B5B1-2E47-AAD6-870BBA73B2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93573" y="2942211"/>
            <a:ext cx="2031939" cy="11753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D70F678-EA7A-F94E-A6D1-D9AE0CCF05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9B0FF-CB97-8F4B-9C72-7BE37A32698A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97B0665-D367-BD4E-AB31-F58E38FC4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D60DAC-6506-2E48-BB8E-69EAB393CC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551646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04" r="1604"/>
          <a:stretch/>
        </p:blipFill>
        <p:spPr>
          <a:xfrm>
            <a:off x="-2932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F55F82E-EF39-F849-AB3B-9915E318A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A02394-6A67-D64C-86DC-A1C39BAB4966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D7BECD0-8C06-394D-B38D-E365338E54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38272C-A333-694C-98F7-C7A126B1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D7505D-DF4A-0A4B-8B9F-FCB78D6464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374921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51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65DB7-3D92-9146-9A31-08B9F1CD8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4973"/>
            <a:ext cx="12192000" cy="663805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F55F82E-EF39-F849-AB3B-9915E318A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A02394-6A67-D64C-86DC-A1C39BAB4966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D7BECD0-8C06-394D-B38D-E365338E54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38272C-A333-694C-98F7-C7A126B1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D7505D-DF4A-0A4B-8B9F-FCB78D6464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2576384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917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488A81-9176-0C46-9B44-1EC9FBEFB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4375" t="3969" r="14222" b="68486"/>
          <a:stretch/>
        </p:blipFill>
        <p:spPr>
          <a:xfrm>
            <a:off x="0" y="4697392"/>
            <a:ext cx="12192000" cy="21606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37FDF76-E41C-834C-852F-B4F6339A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 rot="10800000">
            <a:off x="1" y="4573088"/>
            <a:ext cx="12194932" cy="2132241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9A3FA61-48E7-AC4A-B7D6-ACCCDB556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F4044-0A4C-2549-B652-8B80AD99EB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445E869-CE34-2F4D-B8E4-5F3DA2D282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019818" y="2669270"/>
            <a:ext cx="1889471" cy="10929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569FB-21BA-E149-918C-1096177D0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25400" cmpd="dbl">
            <a:solidFill>
              <a:srgbClr val="F9D6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3747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488A81-9176-0C46-9B44-1EC9FBEFB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4289" r="14308" b="12568"/>
          <a:stretch/>
        </p:blipFill>
        <p:spPr>
          <a:xfrm rot="10800000">
            <a:off x="0" y="9664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37FDF76-E41C-834C-852F-B4F6339A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>
            <a:off x="1" y="4735424"/>
            <a:ext cx="12194932" cy="2132241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9A3FA61-48E7-AC4A-B7D6-ACCCDB556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F4044-0A4C-2549-B652-8B80AD99EB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445E869-CE34-2F4D-B8E4-5F3DA2D282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29026" y="2669270"/>
            <a:ext cx="1889471" cy="10929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569FB-21BA-E149-918C-1096177D0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395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91A36DB-1D2A-6242-867D-CDAFA65A6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1" r="1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847DC07-9A78-C540-8019-7C0F74CB3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6338" b="25610"/>
          <a:stretch/>
        </p:blipFill>
        <p:spPr>
          <a:xfrm>
            <a:off x="1" y="4725760"/>
            <a:ext cx="12194932" cy="2132241"/>
          </a:xfrm>
          <a:prstGeom prst="rect">
            <a:avLst/>
          </a:prstGeom>
        </p:spPr>
      </p:pic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87D45335-3765-BD43-A967-4E2136175B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3A0F7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CEA2F7-BE8B-9C48-949B-9BF525C65C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EEF86916-46CC-624F-9398-803A3A55F3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16055" y="2669271"/>
            <a:ext cx="1889471" cy="109292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227C44B-8C53-D442-B4F9-016F991509A9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625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5954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88610"/>
            <a:ext cx="4797287" cy="1022919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871AD-86B8-EB47-8F04-CA2256C48B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1452032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8B1571-60FF-4F44-8BA7-24B9345291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6009" y="1452031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E9935B2-63D0-A1B3-5A38-8B1FA6AC05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1" y="2111966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9AE160D-9AFE-7CB1-91E9-52074776BAF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6009" y="2111965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52668FF-368F-222A-2602-2AB9D7DEC78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1" y="2771899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07762D7-C452-81B5-A4E1-84CDD70A3C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26009" y="2771898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E4B2E1C-7CDD-11A3-1575-F6EFBBA6A5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599" y="3429001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35132C2-B434-EC13-D257-6FF7E7169F6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26007" y="3429000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1E51C18-901D-12F0-042E-934753C45F9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9599" y="4061163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D846DAC-43B9-4E52-D6A7-7567B1C029D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26007" y="4061162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064E518-45C1-5288-882F-3A578DCB13C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598" y="4693324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B17A86F-A098-1E7A-C222-0E4CB2D4E90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26006" y="4693323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C361266-060E-0885-7516-3B6ECFB2AA2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598" y="5381506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F8523DF-E9AB-EA92-88E1-E4FE4B90888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26006" y="5381505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29095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04" r="1604"/>
          <a:stretch/>
        </p:blipFill>
        <p:spPr>
          <a:xfrm>
            <a:off x="-2932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F55F82E-EF39-F849-AB3B-9915E318A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A02394-6A67-D64C-86DC-A1C39BAB4966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D7BECD0-8C06-394D-B38D-E365338E54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38272C-A333-694C-98F7-C7A126B1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D7505D-DF4A-0A4B-8B9F-FCB78D6464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374921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992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6158" y="1059306"/>
            <a:ext cx="5756223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856158" y="2305501"/>
            <a:ext cx="5580193" cy="4250199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361E05-56C8-8149-B76D-5FBFE53D54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056681" cy="65556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196062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1"/>
            <a:ext cx="12192000" cy="2558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913619" y="3958892"/>
            <a:ext cx="10159116" cy="18281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619" y="3122506"/>
            <a:ext cx="6582643" cy="612988"/>
          </a:xfrm>
        </p:spPr>
        <p:txBody>
          <a:bodyPr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514280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3958893"/>
            <a:ext cx="12192000" cy="2558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891010" y="1618937"/>
            <a:ext cx="6101777" cy="14608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619" y="1646296"/>
            <a:ext cx="3263640" cy="1087477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31071567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6843797" y="3594611"/>
            <a:ext cx="4552624" cy="25452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3797" y="2287190"/>
            <a:ext cx="3263640" cy="1087477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  <p:sp>
        <p:nvSpPr>
          <p:cNvPr id="5" name="Google Shape;35;p32">
            <a:extLst>
              <a:ext uri="{FF2B5EF4-FFF2-40B4-BE49-F238E27FC236}">
                <a16:creationId xmlns:a16="http://schemas.microsoft.com/office/drawing/2014/main" id="{41033D3B-9F8B-974B-9A12-71EB7AB1505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08875" y="1000212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6" name="Google Shape;36;p32">
            <a:extLst>
              <a:ext uri="{FF2B5EF4-FFF2-40B4-BE49-F238E27FC236}">
                <a16:creationId xmlns:a16="http://schemas.microsoft.com/office/drawing/2014/main" id="{E8C18752-20AD-0644-9B66-47AD18198C8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3752958" y="1012853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7" name="Google Shape;37;p32">
            <a:extLst>
              <a:ext uri="{FF2B5EF4-FFF2-40B4-BE49-F238E27FC236}">
                <a16:creationId xmlns:a16="http://schemas.microsoft.com/office/drawing/2014/main" id="{F2DF8931-61DE-5B45-95E4-6328968FE1FA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908875" y="3599120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8" name="Google Shape;38;p32">
            <a:extLst>
              <a:ext uri="{FF2B5EF4-FFF2-40B4-BE49-F238E27FC236}">
                <a16:creationId xmlns:a16="http://schemas.microsoft.com/office/drawing/2014/main" id="{D87DD20D-ED29-A742-9C62-F9D356599207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3752958" y="3594611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67880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1" y="1499810"/>
            <a:ext cx="10826751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9240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 +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7407965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C8D6EB5-212B-5B4C-90F0-4BD37E1F35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16901" y="1564218"/>
            <a:ext cx="3365500" cy="43201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663525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2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1" y="1499810"/>
            <a:ext cx="5155096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2585A2B-4C64-5641-B343-A42EA9BB5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8036" y="1499810"/>
            <a:ext cx="5155096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9778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2 Column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2 column +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F09BB9-519C-8D40-8BDC-B0A1E623D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6716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B3604BF-3543-DF4D-AC1D-3E0E078998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16901" y="1564218"/>
            <a:ext cx="3365500" cy="43201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827125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3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F09BB9-519C-8D40-8BDC-B0A1E623D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6716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04E445E-3C95-2F44-A498-71E9737F1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7325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4511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/>
          <a:p>
            <a:r>
              <a:rPr lang="en-US"/>
              <a:t>Slide with Table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F7D1DD56-7D6D-3F4D-B27F-B17F5C3F21B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0" y="1405466"/>
            <a:ext cx="10336696" cy="45050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85814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65DB7-3D92-9146-9A31-08B9F1CD8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4973"/>
            <a:ext cx="12192000" cy="663805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F55F82E-EF39-F849-AB3B-9915E318A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A02394-6A67-D64C-86DC-A1C39BAB4966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D7BECD0-8C06-394D-B38D-E365338E54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38272C-A333-694C-98F7-C7A126B1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D7505D-DF4A-0A4B-8B9F-FCB78D6464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2576384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5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 Slide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526794"/>
            <a:ext cx="5486400" cy="29022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 b="0"/>
            </a:lvl1pPr>
            <a:lvl2pPr marL="609585" indent="0">
              <a:buNone/>
              <a:defRPr/>
            </a:lvl2pPr>
          </a:lstStyle>
          <a:p>
            <a:pPr lvl="0"/>
            <a:r>
              <a:rPr lang="en-US"/>
              <a:t>Summary or description text about the slide, images, charts, data go here.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0250B1-824A-CC4A-9A13-92F03EBFAA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F619479-75AC-A745-A352-0D743D62E3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816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FEC72F80-AAAF-2747-9B70-3072CB21FA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2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EEADAD7D-0DCA-B946-BD57-8AFA7A8BDDF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353909" y="526794"/>
            <a:ext cx="5228491" cy="29022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/>
            </a:lvl1pPr>
          </a:lstStyle>
          <a:p>
            <a:r>
              <a:rPr lang="en-US"/>
              <a:t>Insert Chart</a:t>
            </a:r>
          </a:p>
        </p:txBody>
      </p:sp>
    </p:spTree>
    <p:extLst>
      <p:ext uri="{BB962C8B-B14F-4D97-AF65-F5344CB8AC3E}">
        <p14:creationId xmlns:p14="http://schemas.microsoft.com/office/powerpoint/2010/main" val="38301110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864762"/>
            <a:ext cx="10826751" cy="715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Blank Slide for Any Content</a:t>
            </a:r>
          </a:p>
        </p:txBody>
      </p:sp>
    </p:spTree>
    <p:extLst>
      <p:ext uri="{BB962C8B-B14F-4D97-AF65-F5344CB8AC3E}">
        <p14:creationId xmlns:p14="http://schemas.microsoft.com/office/powerpoint/2010/main" val="5407143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Half Photo Horiz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2955959"/>
            <a:ext cx="12192000" cy="35771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13947" y="1021037"/>
            <a:ext cx="11168453" cy="16956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3946" y="210190"/>
            <a:ext cx="6582643" cy="612988"/>
          </a:xfrm>
        </p:spPr>
        <p:txBody>
          <a:bodyPr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12359922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ertica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0"/>
            <a:ext cx="5605669" cy="65465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5950226" y="1405349"/>
            <a:ext cx="5844209" cy="47834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50226" y="594372"/>
            <a:ext cx="5844209" cy="612988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8275541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Vertica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6586331" y="0"/>
            <a:ext cx="5605669" cy="65465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90331" y="1405349"/>
            <a:ext cx="5711688" cy="47834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3827" y="594372"/>
            <a:ext cx="5738192" cy="612988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36681430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34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1EABC7-8D0B-084D-B8EA-D14AD96DC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327" t="9140" r="29331" b="19579"/>
          <a:stretch/>
        </p:blipFill>
        <p:spPr>
          <a:xfrm rot="10800000">
            <a:off x="0" y="0"/>
            <a:ext cx="12192000" cy="6563771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23272" y="1322721"/>
            <a:ext cx="7833307" cy="17977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23273" y="3429001"/>
            <a:ext cx="5270283" cy="14687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533"/>
              </a:spcBef>
              <a:buNone/>
              <a:defRPr sz="2400"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4ECDD-AAF7-CF49-BD14-DBD71098E9EF}"/>
              </a:ext>
            </a:extLst>
          </p:cNvPr>
          <p:cNvSpPr txBox="1"/>
          <p:nvPr userDrawn="1"/>
        </p:nvSpPr>
        <p:spPr>
          <a:xfrm>
            <a:off x="101051" y="6563771"/>
            <a:ext cx="6455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7" baseline="0"/>
              <a:t>SOLAR ENERGY INNOVATION NETWORK  |  U.S. DEPARTMENT OF ENERGY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AA993F-7AE1-5343-AA62-E8B005757E6D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D77FEF5-76A3-8348-99FD-98B66A63FD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28357" y="2726920"/>
            <a:ext cx="1690139" cy="97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512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44BCFC-0933-E440-88EA-148CB8024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1" r="181" b="4681"/>
          <a:stretch/>
        </p:blipFill>
        <p:spPr>
          <a:xfrm>
            <a:off x="0" y="0"/>
            <a:ext cx="12192000" cy="6536987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23272" y="1669356"/>
            <a:ext cx="5269528" cy="17977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23273" y="3948645"/>
            <a:ext cx="5270283" cy="14687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533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Subtitle or additional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9E0119-BBA6-434F-8073-F5E4900470B2}"/>
              </a:ext>
            </a:extLst>
          </p:cNvPr>
          <p:cNvCxnSpPr>
            <a:cxnSpLocks/>
          </p:cNvCxnSpPr>
          <p:nvPr userDrawn="1"/>
        </p:nvCxnSpPr>
        <p:spPr>
          <a:xfrm flipV="1">
            <a:off x="726333" y="3681941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6D61BE98-2B60-4D47-B133-38DA324D9F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80390" y="3087745"/>
            <a:ext cx="1488337" cy="8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63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DC63C-6DA3-334E-A55D-031E5B861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1" r="181" b="4681"/>
          <a:stretch/>
        </p:blipFill>
        <p:spPr>
          <a:xfrm>
            <a:off x="0" y="0"/>
            <a:ext cx="12192000" cy="6536987"/>
          </a:xfrm>
          <a:prstGeom prst="rect">
            <a:avLst/>
          </a:prstGeom>
        </p:spPr>
      </p:pic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294419" y="2224769"/>
            <a:ext cx="3372995" cy="261139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4000">
                <a:solidFill>
                  <a:srgbClr val="03A0F7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22842749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97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488A81-9176-0C46-9B44-1EC9FBEFB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4375" t="3969" r="14222" b="68486"/>
          <a:stretch/>
        </p:blipFill>
        <p:spPr>
          <a:xfrm>
            <a:off x="0" y="4697392"/>
            <a:ext cx="12192000" cy="21606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37FDF76-E41C-834C-852F-B4F6339A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 rot="10800000">
            <a:off x="1" y="4573088"/>
            <a:ext cx="12194932" cy="2132241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9A3FA61-48E7-AC4A-B7D6-ACCCDB556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F4044-0A4C-2549-B652-8B80AD99EB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445E869-CE34-2F4D-B8E4-5F3DA2D282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019818" y="2669270"/>
            <a:ext cx="1889471" cy="10929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569FB-21BA-E149-918C-1096177D0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25400" cmpd="dbl">
            <a:solidFill>
              <a:srgbClr val="F9D6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6450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1585" y="771282"/>
            <a:ext cx="7030720" cy="108373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Gallery Slide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1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2823447" y="4803704"/>
            <a:ext cx="6126997" cy="119930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spcBef>
                <a:spcPts val="1333"/>
              </a:spcBef>
              <a:buFont typeface="Arial"/>
              <a:buNone/>
              <a:defRPr sz="1600" baseline="0"/>
            </a:lvl1pPr>
          </a:lstStyle>
          <a:p>
            <a:pPr lvl="0"/>
            <a:r>
              <a:rPr lang="en-US"/>
              <a:t>Description of the photo/image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5AFEA37-759F-9140-924F-F7BFAF7B64E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120050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E70A10D-D336-B045-B026-586B97B4B6B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40100" y="2056109"/>
            <a:ext cx="3973969" cy="23454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/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7027104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F234FF-0D60-E442-BB3E-BE2E84153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4289" r="14308" b="12568"/>
          <a:stretch/>
        </p:blipFill>
        <p:spPr>
          <a:xfrm rot="10800000">
            <a:off x="0" y="9663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4EBD552-2639-2643-8250-784A37E83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>
            <a:off x="1" y="4735422"/>
            <a:ext cx="12194932" cy="2132241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5DD60D7-383B-D849-B589-E9A158D098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 or Q&amp;A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4C9F3F1-94FB-A240-B25B-817062E261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67937" y="2452808"/>
            <a:ext cx="1889471" cy="10929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D2ED25D-01D6-134C-A495-398275DA5BA9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9476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90B7BD-3588-8E4B-8320-BF94FE995F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1" r="1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0F86EEF-6E00-3A40-B9AB-FF6EF48AAF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6338" b="25610"/>
          <a:stretch/>
        </p:blipFill>
        <p:spPr>
          <a:xfrm>
            <a:off x="1" y="4735422"/>
            <a:ext cx="12194932" cy="2132241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1D5305E-26B0-2340-B09C-F7EDE236AB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3A0F7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 or Q&amp;A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644DDF4-7AEF-4447-86F0-CE26AB2E29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67937" y="2452807"/>
            <a:ext cx="1889471" cy="109292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B37F0C5-D874-B24D-B795-8124DA1DA593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7376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4"/>
          <p:cNvSpPr txBox="1">
            <a:spLocks noGrp="1"/>
          </p:cNvSpPr>
          <p:nvPr>
            <p:ph type="title"/>
          </p:nvPr>
        </p:nvSpPr>
        <p:spPr>
          <a:xfrm>
            <a:off x="419101" y="-348"/>
            <a:ext cx="6113745" cy="1046163"/>
          </a:xfrm>
          <a:prstGeom prst="rect">
            <a:avLst/>
          </a:prstGeom>
          <a:solidFill>
            <a:srgbClr val="58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  <a:defRPr sz="3599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799"/>
            </a:lvl9pPr>
          </a:lstStyle>
          <a:p>
            <a:endParaRPr/>
          </a:p>
        </p:txBody>
      </p:sp>
      <p:sp>
        <p:nvSpPr>
          <p:cNvPr id="19" name="Google Shape;19;p44"/>
          <p:cNvSpPr>
            <a:spLocks noGrp="1"/>
          </p:cNvSpPr>
          <p:nvPr>
            <p:ph type="pic" idx="2"/>
          </p:nvPr>
        </p:nvSpPr>
        <p:spPr>
          <a:xfrm>
            <a:off x="787400" y="1562101"/>
            <a:ext cx="10541000" cy="40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9024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C3B48-5032-3A47-A7F4-5D306B2B7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3B165A3-8E36-ED44-97F3-94BEBCEC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5015731" cy="1224951"/>
          </a:xfrm>
          <a:prstGeom prst="rect">
            <a:avLst/>
          </a:prstGeom>
          <a:solidFill>
            <a:srgbClr val="C10230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35026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88610"/>
            <a:ext cx="4797287" cy="1022919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871AD-86B8-EB47-8F04-CA2256C48B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1452032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8B1571-60FF-4F44-8BA7-24B9345291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6009" y="1452031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25485700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_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17AF-5101-41BC-B946-D4627FBF0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C13CF-85CA-4358-AD46-BF019B514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9FFED-3B3D-4B8D-9F43-CB4848DB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A6505C-1C33-436F-B44C-77C84AB83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492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D0B5D6-19C6-C240-8A4A-D91733D83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672" y="332545"/>
            <a:ext cx="8069577" cy="3872137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94802A-09A8-9E4E-AB4D-1EBB9F228F21}"/>
              </a:ext>
            </a:extLst>
          </p:cNvPr>
          <p:cNvSpPr txBox="1"/>
          <p:nvPr userDrawn="1"/>
        </p:nvSpPr>
        <p:spPr>
          <a:xfrm>
            <a:off x="320440" y="187392"/>
            <a:ext cx="3342769" cy="392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67" b="1" i="1">
                <a:solidFill>
                  <a:srgbClr val="FF0000"/>
                </a:solidFill>
              </a:rPr>
              <a:t>PC Users:</a:t>
            </a:r>
          </a:p>
          <a:p>
            <a:pPr algn="l"/>
            <a:r>
              <a:rPr lang="en-US" sz="2267" i="1">
                <a:solidFill>
                  <a:srgbClr val="FF0000"/>
                </a:solidFill>
              </a:rPr>
              <a:t>Microsoft PowerPoint for Windows has default settings that continually compress images. To avoid loss</a:t>
            </a:r>
            <a:r>
              <a:rPr lang="en-US" sz="2267" i="1" baseline="0">
                <a:solidFill>
                  <a:srgbClr val="FF0000"/>
                </a:solidFill>
              </a:rPr>
              <a:t> of quality </a:t>
            </a:r>
            <a:r>
              <a:rPr lang="en-US" sz="2267" i="1">
                <a:solidFill>
                  <a:srgbClr val="FF0000"/>
                </a:solidFill>
              </a:rPr>
              <a:t>for photos and graphics within this presentation file,</a:t>
            </a:r>
            <a:r>
              <a:rPr lang="en-US" sz="2267" i="1" baseline="0">
                <a:solidFill>
                  <a:srgbClr val="FF0000"/>
                </a:solidFill>
              </a:rPr>
              <a:t> </a:t>
            </a:r>
            <a:r>
              <a:rPr lang="en-US" sz="2267" i="1">
                <a:solidFill>
                  <a:srgbClr val="FF0000"/>
                </a:solidFill>
              </a:rPr>
              <a:t>please follow these</a:t>
            </a:r>
            <a:r>
              <a:rPr lang="en-US" sz="2267" i="1" baseline="0">
                <a:solidFill>
                  <a:srgbClr val="FF0000"/>
                </a:solidFill>
              </a:rPr>
              <a:t> instructions </a:t>
            </a:r>
            <a:r>
              <a:rPr lang="en-US" sz="2267" i="1">
                <a:solidFill>
                  <a:srgbClr val="FF0000"/>
                </a:solidFill>
              </a:rPr>
              <a:t>to change your software settings.</a:t>
            </a:r>
            <a:endParaRPr lang="en-US" sz="2267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A3EC89-8FD7-AD49-87E0-02D7F2DF5F59}"/>
              </a:ext>
            </a:extLst>
          </p:cNvPr>
          <p:cNvSpPr/>
          <p:nvPr userDrawn="1"/>
        </p:nvSpPr>
        <p:spPr>
          <a:xfrm>
            <a:off x="0" y="4453108"/>
            <a:ext cx="12192000" cy="16428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BB405-73FA-544A-9D06-35DD6B110F85}"/>
              </a:ext>
            </a:extLst>
          </p:cNvPr>
          <p:cNvSpPr txBox="1"/>
          <p:nvPr userDrawn="1"/>
        </p:nvSpPr>
        <p:spPr>
          <a:xfrm>
            <a:off x="2012409" y="4547623"/>
            <a:ext cx="9277583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33" b="1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Note: 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To view and access all available template examples and change the title slide background image, click on </a:t>
            </a:r>
            <a:r>
              <a:rPr lang="en-US" sz="2133" b="0" i="1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View &gt; Slide Master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Be sure to close out of the Master slide view when working on slide content by clicking on </a:t>
            </a:r>
            <a:r>
              <a:rPr lang="en-US" sz="2133" b="0" i="1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View &gt; Normal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Full frame photo size is </a:t>
            </a:r>
            <a:r>
              <a:rPr lang="en-US" sz="2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10” x 5.63”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or </a:t>
            </a:r>
            <a:r>
              <a:rPr lang="en-US" sz="2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1500 pixels x 844 pixels </a:t>
            </a:r>
            <a:r>
              <a:rPr lang="en-US" sz="2133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@ 150 DPI.</a:t>
            </a:r>
            <a:endParaRPr lang="en-US" sz="2133" i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56F585-18BE-674F-A94A-18D71683402A}"/>
              </a:ext>
            </a:extLst>
          </p:cNvPr>
          <p:cNvSpPr/>
          <p:nvPr userDrawn="1"/>
        </p:nvSpPr>
        <p:spPr>
          <a:xfrm>
            <a:off x="522515" y="4713515"/>
            <a:ext cx="1121228" cy="1121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EB9E5-6B41-3742-B632-83E2CC8D1741}"/>
              </a:ext>
            </a:extLst>
          </p:cNvPr>
          <p:cNvSpPr txBox="1"/>
          <p:nvPr userDrawn="1"/>
        </p:nvSpPr>
        <p:spPr>
          <a:xfrm>
            <a:off x="661307" y="4402720"/>
            <a:ext cx="80010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66" b="1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571455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5" t="12382" r="1592" b="-12382"/>
          <a:stretch/>
        </p:blipFill>
        <p:spPr>
          <a:xfrm>
            <a:off x="-2932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04C1D0-434A-EB4B-A8B0-3CE203148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876592"/>
            <a:ext cx="12194932" cy="213224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D97F0DE-9C38-2A4F-8AD5-686661EC56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675009" y="2109420"/>
            <a:ext cx="2118609" cy="12254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67CC976-B449-9A45-B9D0-4A9D360AE130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8E1DD03-334F-454B-886C-7AC7E1CDE2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D02DE9D-217C-3C4E-B789-70F5239887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578619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320" t="20248" r="2029"/>
          <a:stretch/>
        </p:blipFill>
        <p:spPr>
          <a:xfrm>
            <a:off x="0" y="-1"/>
            <a:ext cx="12192000" cy="601855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DC34912-019D-F04A-A52E-251E460C9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696035-5F2C-9C4E-821B-68B842EEE1FF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93344B1-9CDF-B54D-80A5-9CDB4909A7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F43494-B16A-C749-A4AF-2CB0E22A36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2DB9FE3-D450-F54E-8FD3-94223359B2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2942211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61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488A81-9176-0C46-9B44-1EC9FBEFB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4289" r="14308" b="12568"/>
          <a:stretch/>
        </p:blipFill>
        <p:spPr>
          <a:xfrm rot="10800000">
            <a:off x="0" y="9664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37FDF76-E41C-834C-852F-B4F6339A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>
            <a:off x="1" y="4735424"/>
            <a:ext cx="12194932" cy="2132241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9A3FA61-48E7-AC4A-B7D6-ACCCDB556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F4044-0A4C-2549-B652-8B80AD99EB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445E869-CE34-2F4D-B8E4-5F3DA2D282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29026" y="2669270"/>
            <a:ext cx="1889471" cy="10929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569FB-21BA-E149-918C-1096177D0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90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04" r="1604"/>
          <a:stretch/>
        </p:blipFill>
        <p:spPr>
          <a:xfrm>
            <a:off x="-2933" y="0"/>
            <a:ext cx="12194932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ADF2D77-B5B1-2E47-AAD6-870BBA73B2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93573" y="2942211"/>
            <a:ext cx="2031939" cy="11753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D70F678-EA7A-F94E-A6D1-D9AE0CCF05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9B0FF-CB97-8F4B-9C72-7BE37A32698A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97B0665-D367-BD4E-AB31-F58E38FC4E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D60DAC-6506-2E48-BB8E-69EAB393CC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486240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41D945C-1672-0F47-96EE-C492C8C08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04" r="1604"/>
          <a:stretch/>
        </p:blipFill>
        <p:spPr>
          <a:xfrm>
            <a:off x="-2932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F55F82E-EF39-F849-AB3B-9915E318A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A02394-6A67-D64C-86DC-A1C39BAB4966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D7BECD0-8C06-394D-B38D-E365338E54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38272C-A333-694C-98F7-C7A126B1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D7505D-DF4A-0A4B-8B9F-FCB78D6464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374921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396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65DB7-3D92-9146-9A31-08B9F1CD8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4973"/>
            <a:ext cx="12192000" cy="663805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F55F82E-EF39-F849-AB3B-9915E318A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6" t="-5968" r="4315" b="29947"/>
          <a:stretch/>
        </p:blipFill>
        <p:spPr>
          <a:xfrm>
            <a:off x="1" y="3967006"/>
            <a:ext cx="12194932" cy="2132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A02394-6A67-D64C-86DC-A1C39BAB4966}"/>
              </a:ext>
            </a:extLst>
          </p:cNvPr>
          <p:cNvSpPr/>
          <p:nvPr userDrawn="1"/>
        </p:nvSpPr>
        <p:spPr>
          <a:xfrm>
            <a:off x="-8795" y="6008833"/>
            <a:ext cx="12200796" cy="849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D7BECD0-8C06-394D-B38D-E365338E54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85" y="5928137"/>
            <a:ext cx="5929615" cy="72493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38272C-A333-694C-98F7-C7A126B1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34269" y="5928138"/>
            <a:ext cx="2622671" cy="929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4D7505D-DF4A-0A4B-8B9F-FCB78D6464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3573" y="2576384"/>
            <a:ext cx="2031939" cy="11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779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488A81-9176-0C46-9B44-1EC9FBEFB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4375" t="3969" r="14222" b="68486"/>
          <a:stretch/>
        </p:blipFill>
        <p:spPr>
          <a:xfrm>
            <a:off x="0" y="4697392"/>
            <a:ext cx="12192000" cy="21606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37FDF76-E41C-834C-852F-B4F6339A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 rot="10800000">
            <a:off x="1" y="4573088"/>
            <a:ext cx="12194932" cy="2132241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9A3FA61-48E7-AC4A-B7D6-ACCCDB556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F4044-0A4C-2549-B652-8B80AD99EB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445E869-CE34-2F4D-B8E4-5F3DA2D282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019818" y="2669270"/>
            <a:ext cx="1889471" cy="10929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569FB-21BA-E149-918C-1096177D0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25400" cmpd="dbl">
            <a:solidFill>
              <a:srgbClr val="F9D6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8642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488A81-9176-0C46-9B44-1EC9FBEFB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4289" r="14308" b="12568"/>
          <a:stretch/>
        </p:blipFill>
        <p:spPr>
          <a:xfrm rot="10800000">
            <a:off x="0" y="9664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37FDF76-E41C-834C-852F-B4F6339A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1842" b="21448"/>
          <a:stretch/>
        </p:blipFill>
        <p:spPr>
          <a:xfrm>
            <a:off x="1" y="4735424"/>
            <a:ext cx="12194932" cy="2132241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9A3FA61-48E7-AC4A-B7D6-ACCCDB556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5344F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F4044-0A4C-2549-B652-8B80AD99EB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445E869-CE34-2F4D-B8E4-5F3DA2D282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29026" y="2669270"/>
            <a:ext cx="1889471" cy="10929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569FB-21BA-E149-918C-1096177D0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41275" cmpd="dbl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8576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91A36DB-1D2A-6242-867D-CDAFA65A6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1" r="1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847DC07-9A78-C540-8019-7C0F74CB3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6338" b="25610"/>
          <a:stretch/>
        </p:blipFill>
        <p:spPr>
          <a:xfrm>
            <a:off x="1" y="4725760"/>
            <a:ext cx="12194932" cy="2132241"/>
          </a:xfrm>
          <a:prstGeom prst="rect">
            <a:avLst/>
          </a:prstGeom>
        </p:spPr>
      </p:pic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87D45335-3765-BD43-A967-4E2136175B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3A0F7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CEA2F7-BE8B-9C48-949B-9BF525C65C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EEF86916-46CC-624F-9398-803A3A55F3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16055" y="2669271"/>
            <a:ext cx="1889471" cy="109292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227C44B-8C53-D442-B4F9-016F991509A9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9530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8062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88610"/>
            <a:ext cx="4797287" cy="1022919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871AD-86B8-EB47-8F04-CA2256C48B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1452032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8B1571-60FF-4F44-8BA7-24B9345291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6009" y="1452031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E9935B2-63D0-A1B3-5A38-8B1FA6AC05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1" y="2111966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9AE160D-9AFE-7CB1-91E9-52074776BAF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6009" y="2111965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52668FF-368F-222A-2602-2AB9D7DEC78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1" y="2771899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07762D7-C452-81B5-A4E1-84CDD70A3C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26009" y="2771898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E4B2E1C-7CDD-11A3-1575-F6EFBBA6A5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599" y="3429001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35132C2-B434-EC13-D257-6FF7E7169F6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26007" y="3429000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1E51C18-901D-12F0-042E-934753C45F9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9599" y="4061163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D846DAC-43B9-4E52-D6A7-7567B1C029D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26007" y="4061162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064E518-45C1-5288-882F-3A578DCB13C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598" y="4693324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B17A86F-A098-1E7A-C222-0E4CB2D4E90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26006" y="4693323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C361266-060E-0885-7516-3B6ECFB2AA2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598" y="5381506"/>
            <a:ext cx="569844" cy="519429"/>
          </a:xfrm>
          <a:prstGeom prst="rect">
            <a:avLst/>
          </a:prstGeom>
          <a:solidFill>
            <a:srgbClr val="FDCE15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F8523DF-E9AB-EA92-88E1-E4FE4B90888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26006" y="5381505"/>
            <a:ext cx="10197364" cy="51943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37484601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6158" y="1059306"/>
            <a:ext cx="5756223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856158" y="2305501"/>
            <a:ext cx="5580193" cy="4250199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361E05-56C8-8149-B76D-5FBFE53D54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056681" cy="65556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141385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1"/>
            <a:ext cx="12192000" cy="2558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913619" y="3958892"/>
            <a:ext cx="10159116" cy="18281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619" y="3122506"/>
            <a:ext cx="6582643" cy="612988"/>
          </a:xfrm>
        </p:spPr>
        <p:txBody>
          <a:bodyPr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37336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91A36DB-1D2A-6242-867D-CDAFA65A6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1" r="1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847DC07-9A78-C540-8019-7C0F74CB3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6338" b="25610"/>
          <a:stretch/>
        </p:blipFill>
        <p:spPr>
          <a:xfrm>
            <a:off x="1" y="4725760"/>
            <a:ext cx="12194932" cy="2132241"/>
          </a:xfrm>
          <a:prstGeom prst="rect">
            <a:avLst/>
          </a:prstGeom>
        </p:spPr>
      </p:pic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87D45335-3765-BD43-A967-4E2136175B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60" y="1218793"/>
            <a:ext cx="8108945" cy="184460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4000">
                <a:solidFill>
                  <a:srgbClr val="03A0F7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0CEA2F7-BE8B-9C48-949B-9BF525C65C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59" y="3407857"/>
            <a:ext cx="7139707" cy="11505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br>
              <a:rPr lang="en-US"/>
            </a:br>
            <a:r>
              <a:rPr lang="en-US"/>
              <a:t>Presenter Organization</a:t>
            </a:r>
            <a:br>
              <a:rPr lang="en-US"/>
            </a:br>
            <a:r>
              <a:rPr lang="en-US"/>
              <a:t>Place or event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EEF86916-46CC-624F-9398-803A3A55F3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16055" y="2669271"/>
            <a:ext cx="1889471" cy="109292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227C44B-8C53-D442-B4F9-016F991509A9}"/>
              </a:ext>
            </a:extLst>
          </p:cNvPr>
          <p:cNvCxnSpPr>
            <a:cxnSpLocks/>
          </p:cNvCxnSpPr>
          <p:nvPr userDrawn="1"/>
        </p:nvCxnSpPr>
        <p:spPr>
          <a:xfrm flipV="1">
            <a:off x="817125" y="3215736"/>
            <a:ext cx="8936476" cy="1"/>
          </a:xfrm>
          <a:prstGeom prst="line">
            <a:avLst/>
          </a:prstGeom>
          <a:ln w="31750" cmpd="dbl">
            <a:solidFill>
              <a:srgbClr val="F9D637">
                <a:alpha val="5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5196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3958893"/>
            <a:ext cx="12192000" cy="2558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2133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891010" y="1618937"/>
            <a:ext cx="6101777" cy="14608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619" y="1646296"/>
            <a:ext cx="3263640" cy="1087477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</p:spTree>
    <p:extLst>
      <p:ext uri="{BB962C8B-B14F-4D97-AF65-F5344CB8AC3E}">
        <p14:creationId xmlns:p14="http://schemas.microsoft.com/office/powerpoint/2010/main" val="16013494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Half Photo Horiz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6843797" y="3594611"/>
            <a:ext cx="4552624" cy="25452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2667"/>
            </a:lvl2pPr>
            <a:lvl3pPr marL="1219170" indent="0">
              <a:buNone/>
              <a:defRPr sz="2667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3797" y="2287190"/>
            <a:ext cx="3263640" cy="1087477"/>
          </a:xfrm>
        </p:spPr>
        <p:txBody>
          <a:bodyPr wrap="square" lIns="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</a:p>
        </p:txBody>
      </p:sp>
      <p:sp>
        <p:nvSpPr>
          <p:cNvPr id="5" name="Google Shape;35;p32">
            <a:extLst>
              <a:ext uri="{FF2B5EF4-FFF2-40B4-BE49-F238E27FC236}">
                <a16:creationId xmlns:a16="http://schemas.microsoft.com/office/drawing/2014/main" id="{41033D3B-9F8B-974B-9A12-71EB7AB1505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08875" y="1000212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6" name="Google Shape;36;p32">
            <a:extLst>
              <a:ext uri="{FF2B5EF4-FFF2-40B4-BE49-F238E27FC236}">
                <a16:creationId xmlns:a16="http://schemas.microsoft.com/office/drawing/2014/main" id="{E8C18752-20AD-0644-9B66-47AD18198C8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3752958" y="1012853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7" name="Google Shape;37;p32">
            <a:extLst>
              <a:ext uri="{FF2B5EF4-FFF2-40B4-BE49-F238E27FC236}">
                <a16:creationId xmlns:a16="http://schemas.microsoft.com/office/drawing/2014/main" id="{F2DF8931-61DE-5B45-95E4-6328968FE1FA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908875" y="3599120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8" name="Google Shape;38;p32">
            <a:extLst>
              <a:ext uri="{FF2B5EF4-FFF2-40B4-BE49-F238E27FC236}">
                <a16:creationId xmlns:a16="http://schemas.microsoft.com/office/drawing/2014/main" id="{D87DD20D-ED29-A742-9C62-F9D356599207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3752958" y="3594611"/>
            <a:ext cx="2601348" cy="2379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65415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1" y="1499810"/>
            <a:ext cx="10826751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80362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1 column +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7407965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C8D6EB5-212B-5B4C-90F0-4BD37E1F35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16901" y="1564218"/>
            <a:ext cx="3365500" cy="43201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656210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2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1" y="1499810"/>
            <a:ext cx="5155096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2585A2B-4C64-5641-B343-A42EA9BB5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8036" y="1499810"/>
            <a:ext cx="5155096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667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29766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2 Column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2 column +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F09BB9-519C-8D40-8BDC-B0A1E623D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6716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B3604BF-3543-DF4D-AC1D-3E0E078998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16901" y="1564218"/>
            <a:ext cx="3365500" cy="43201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156629" indent="0" algn="ctr">
              <a:buNone/>
              <a:defRPr sz="2133"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8739043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Simple Slide – 3 column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F09BB9-519C-8D40-8BDC-B0A1E623D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6716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04E445E-3C95-2F44-A498-71E9737F1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7325" y="1499810"/>
            <a:ext cx="3591337" cy="4829025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300559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1pPr>
            <a:lvl2pPr marL="838179" indent="-378875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2pPr>
            <a:lvl3pPr marL="1219170" indent="-315376"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3pPr>
            <a:lvl4pPr marL="153454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4pPr>
            <a:lvl5pPr marL="1915536" indent="-302676">
              <a:buFont typeface="Arial" panose="020B0604020202020204" pitchFamily="34" charset="0"/>
              <a:buChar char="•"/>
              <a:tabLst/>
              <a:defRPr sz="2133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3251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"/>
            <a:ext cx="7915124" cy="1209524"/>
          </a:xfrm>
        </p:spPr>
        <p:txBody>
          <a:bodyPr/>
          <a:lstStyle/>
          <a:p>
            <a:r>
              <a:rPr lang="en-US"/>
              <a:t>Slide with Table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F7D1DD56-7D6D-3F4D-B27F-B17F5C3F21B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0" y="1405466"/>
            <a:ext cx="10336696" cy="45050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3815087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 Slide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526794"/>
            <a:ext cx="5486400" cy="29022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 b="0"/>
            </a:lvl1pPr>
            <a:lvl2pPr marL="609585" indent="0">
              <a:buNone/>
              <a:defRPr/>
            </a:lvl2pPr>
          </a:lstStyle>
          <a:p>
            <a:pPr lvl="0"/>
            <a:r>
              <a:rPr lang="en-US"/>
              <a:t>Summary or description text about the slide, images, charts, data go here.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0250B1-824A-CC4A-9A13-92F03EBFAA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F619479-75AC-A745-A352-0D743D62E3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816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FEC72F80-AAAF-2747-9B70-3072CB21FA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20" y="3727939"/>
            <a:ext cx="3535680" cy="2600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133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EEADAD7D-0DCA-B946-BD57-8AFA7A8BDDF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353909" y="526794"/>
            <a:ext cx="5228491" cy="29022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marL="0" indent="0">
              <a:buNone/>
              <a:defRPr sz="1600"/>
            </a:lvl1pPr>
          </a:lstStyle>
          <a:p>
            <a:r>
              <a:rPr lang="en-US"/>
              <a:t>Insert Chart</a:t>
            </a:r>
          </a:p>
        </p:txBody>
      </p:sp>
    </p:spTree>
    <p:extLst>
      <p:ext uri="{BB962C8B-B14F-4D97-AF65-F5344CB8AC3E}">
        <p14:creationId xmlns:p14="http://schemas.microsoft.com/office/powerpoint/2010/main" val="12039771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864762"/>
            <a:ext cx="10826751" cy="715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Blank Slide for Any Content</a:t>
            </a:r>
          </a:p>
        </p:txBody>
      </p:sp>
    </p:spTree>
    <p:extLst>
      <p:ext uri="{BB962C8B-B14F-4D97-AF65-F5344CB8AC3E}">
        <p14:creationId xmlns:p14="http://schemas.microsoft.com/office/powerpoint/2010/main" val="4261007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image" Target="../media/image1.jpe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9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34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slideLayout" Target="../slideLayouts/slideLayout109.xml"/><Relationship Id="rId38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slideLayout" Target="../slideLayouts/slideLayout105.xml"/><Relationship Id="rId41" Type="http://schemas.openxmlformats.org/officeDocument/2006/relationships/image" Target="../media/image1.jpe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slideLayout" Target="../slideLayouts/slideLayout108.xml"/><Relationship Id="rId37" Type="http://schemas.openxmlformats.org/officeDocument/2006/relationships/slideLayout" Target="../slideLayouts/slideLayout113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36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Relationship Id="rId35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CFF70A-8026-EF48-BE09-E201EE0C6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>
            <a:alphaModFix amt="51000"/>
          </a:blip>
          <a:srcRect t="94871"/>
          <a:stretch/>
        </p:blipFill>
        <p:spPr>
          <a:xfrm>
            <a:off x="0" y="6590457"/>
            <a:ext cx="12192000" cy="2711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16467"/>
            <a:ext cx="7030720" cy="1083733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73040"/>
                      <a:gd name="connsiteY0" fmla="*/ 0 h 812800"/>
                      <a:gd name="connsiteX1" fmla="*/ 5273040 w 5273040"/>
                      <a:gd name="connsiteY1" fmla="*/ 0 h 812800"/>
                      <a:gd name="connsiteX2" fmla="*/ 5273040 w 5273040"/>
                      <a:gd name="connsiteY2" fmla="*/ 812800 h 812800"/>
                      <a:gd name="connsiteX3" fmla="*/ 0 w 5273040"/>
                      <a:gd name="connsiteY3" fmla="*/ 812800 h 812800"/>
                      <a:gd name="connsiteX4" fmla="*/ 0 w 5273040"/>
                      <a:gd name="connsiteY4" fmla="*/ 0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3040" h="812800" extrusionOk="0">
                        <a:moveTo>
                          <a:pt x="0" y="0"/>
                        </a:moveTo>
                        <a:cubicBezTo>
                          <a:pt x="2580033" y="118645"/>
                          <a:pt x="2944590" y="116012"/>
                          <a:pt x="5273040" y="0"/>
                        </a:cubicBezTo>
                        <a:cubicBezTo>
                          <a:pt x="5202606" y="312345"/>
                          <a:pt x="5317495" y="453698"/>
                          <a:pt x="5273040" y="812800"/>
                        </a:cubicBezTo>
                        <a:cubicBezTo>
                          <a:pt x="3657638" y="947400"/>
                          <a:pt x="1406252" y="655604"/>
                          <a:pt x="0" y="812800"/>
                        </a:cubicBezTo>
                        <a:cubicBezTo>
                          <a:pt x="-63531" y="457734"/>
                          <a:pt x="-43856" y="298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94284"/>
            <a:ext cx="10972800" cy="4352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6556E-49C2-6547-B72A-892B5187E9E4}"/>
              </a:ext>
            </a:extLst>
          </p:cNvPr>
          <p:cNvSpPr txBox="1"/>
          <p:nvPr userDrawn="1"/>
        </p:nvSpPr>
        <p:spPr>
          <a:xfrm>
            <a:off x="101051" y="6574373"/>
            <a:ext cx="6455536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0" spc="67" baseline="0">
                <a:latin typeface="+mj-lt"/>
              </a:rPr>
              <a:t>AMERICAN-MADE  |  U.S. DEPARTMENT OF ENERGY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5B8B24-6B77-9045-BAC6-CC2A0E6531C4}"/>
              </a:ext>
            </a:extLst>
          </p:cNvPr>
          <p:cNvSpPr txBox="1"/>
          <p:nvPr userDrawn="1"/>
        </p:nvSpPr>
        <p:spPr>
          <a:xfrm>
            <a:off x="10539307" y="6570979"/>
            <a:ext cx="1557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    </a:t>
            </a:r>
            <a:fld id="{BFD71CF8-5198-8441-A7C0-DC22FD64CBE4}" type="slidenum">
              <a:rPr lang="en-US" sz="1200" b="1" smtClean="0"/>
              <a:pPr marL="0" marR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968365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9" r:id="rId38"/>
  </p:sldLayoutIdLst>
  <p:hf hdr="0" dt="0"/>
  <p:txStyles>
    <p:titleStyle>
      <a:lvl1pPr marL="0" algn="l" defTabSz="609585" rtl="0" eaLnBrk="1" latinLnBrk="0" hangingPunct="1">
        <a:lnSpc>
          <a:spcPts val="3733"/>
        </a:lnSpc>
        <a:spcBef>
          <a:spcPct val="0"/>
        </a:spcBef>
        <a:buNone/>
        <a:defRPr sz="4000" kern="1200" spc="0">
          <a:solidFill>
            <a:srgbClr val="05344F"/>
          </a:solidFill>
          <a:latin typeface="+mj-lt"/>
          <a:ea typeface="+mj-ea"/>
          <a:cs typeface="+mj-cs"/>
        </a:defRPr>
      </a:lvl1pPr>
    </p:titleStyle>
    <p:bodyStyle>
      <a:lvl1pPr marL="457189" indent="-300559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838179" indent="-378875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indent="-3153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534546" indent="-3026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837221" indent="-3026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CFF70A-8026-EF48-BE09-E201EE0C6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>
            <a:alphaModFix amt="51000"/>
          </a:blip>
          <a:srcRect t="94871"/>
          <a:stretch/>
        </p:blipFill>
        <p:spPr>
          <a:xfrm>
            <a:off x="0" y="6590457"/>
            <a:ext cx="12192000" cy="2711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16467"/>
            <a:ext cx="7030720" cy="1083733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73040"/>
                      <a:gd name="connsiteY0" fmla="*/ 0 h 812800"/>
                      <a:gd name="connsiteX1" fmla="*/ 5273040 w 5273040"/>
                      <a:gd name="connsiteY1" fmla="*/ 0 h 812800"/>
                      <a:gd name="connsiteX2" fmla="*/ 5273040 w 5273040"/>
                      <a:gd name="connsiteY2" fmla="*/ 812800 h 812800"/>
                      <a:gd name="connsiteX3" fmla="*/ 0 w 5273040"/>
                      <a:gd name="connsiteY3" fmla="*/ 812800 h 812800"/>
                      <a:gd name="connsiteX4" fmla="*/ 0 w 5273040"/>
                      <a:gd name="connsiteY4" fmla="*/ 0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3040" h="812800" extrusionOk="0">
                        <a:moveTo>
                          <a:pt x="0" y="0"/>
                        </a:moveTo>
                        <a:cubicBezTo>
                          <a:pt x="2580033" y="118645"/>
                          <a:pt x="2944590" y="116012"/>
                          <a:pt x="5273040" y="0"/>
                        </a:cubicBezTo>
                        <a:cubicBezTo>
                          <a:pt x="5202606" y="312345"/>
                          <a:pt x="5317495" y="453698"/>
                          <a:pt x="5273040" y="812800"/>
                        </a:cubicBezTo>
                        <a:cubicBezTo>
                          <a:pt x="3657638" y="947400"/>
                          <a:pt x="1406252" y="655604"/>
                          <a:pt x="0" y="812800"/>
                        </a:cubicBezTo>
                        <a:cubicBezTo>
                          <a:pt x="-63531" y="457734"/>
                          <a:pt x="-43856" y="298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94284"/>
            <a:ext cx="10972800" cy="4352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6556E-49C2-6547-B72A-892B5187E9E4}"/>
              </a:ext>
            </a:extLst>
          </p:cNvPr>
          <p:cNvSpPr txBox="1"/>
          <p:nvPr userDrawn="1"/>
        </p:nvSpPr>
        <p:spPr>
          <a:xfrm>
            <a:off x="101051" y="6574373"/>
            <a:ext cx="6455536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0" spc="67" baseline="0">
                <a:latin typeface="+mj-lt"/>
              </a:rPr>
              <a:t>AMERICAN-MADE  |  U.S. DEPARTMENT OF ENERGY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5B8B24-6B77-9045-BAC6-CC2A0E6531C4}"/>
              </a:ext>
            </a:extLst>
          </p:cNvPr>
          <p:cNvSpPr txBox="1"/>
          <p:nvPr userDrawn="1"/>
        </p:nvSpPr>
        <p:spPr>
          <a:xfrm>
            <a:off x="10539307" y="6570979"/>
            <a:ext cx="1557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    </a:t>
            </a:r>
            <a:fld id="{BFD71CF8-5198-8441-A7C0-DC22FD64CBE4}" type="slidenum">
              <a:rPr lang="en-US" sz="1200" b="1" smtClean="0"/>
              <a:pPr marL="0" marR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404022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769" r:id="rId31"/>
    <p:sldLayoutId id="2147483770" r:id="rId32"/>
    <p:sldLayoutId id="2147483771" r:id="rId33"/>
    <p:sldLayoutId id="2147483772" r:id="rId34"/>
    <p:sldLayoutId id="2147483773" r:id="rId35"/>
    <p:sldLayoutId id="2147483774" r:id="rId36"/>
    <p:sldLayoutId id="2147483775" r:id="rId37"/>
    <p:sldLayoutId id="2147483776" r:id="rId38"/>
  </p:sldLayoutIdLst>
  <p:hf hdr="0" dt="0"/>
  <p:txStyles>
    <p:titleStyle>
      <a:lvl1pPr marL="0" algn="l" defTabSz="609585" rtl="0" eaLnBrk="1" latinLnBrk="0" hangingPunct="1">
        <a:lnSpc>
          <a:spcPts val="3733"/>
        </a:lnSpc>
        <a:spcBef>
          <a:spcPct val="0"/>
        </a:spcBef>
        <a:buNone/>
        <a:defRPr sz="4000" kern="1200" spc="0">
          <a:solidFill>
            <a:srgbClr val="05344F"/>
          </a:solidFill>
          <a:latin typeface="+mj-lt"/>
          <a:ea typeface="+mj-ea"/>
          <a:cs typeface="+mj-cs"/>
        </a:defRPr>
      </a:lvl1pPr>
    </p:titleStyle>
    <p:bodyStyle>
      <a:lvl1pPr marL="457189" indent="-300559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838179" indent="-378875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indent="-3153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534546" indent="-3026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837221" indent="-3026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CFF70A-8026-EF48-BE09-E201EE0C6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>
            <a:alphaModFix amt="51000"/>
          </a:blip>
          <a:srcRect t="94871"/>
          <a:stretch/>
        </p:blipFill>
        <p:spPr>
          <a:xfrm>
            <a:off x="0" y="6590457"/>
            <a:ext cx="12192000" cy="2711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16467"/>
            <a:ext cx="7030720" cy="1083733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73040"/>
                      <a:gd name="connsiteY0" fmla="*/ 0 h 812800"/>
                      <a:gd name="connsiteX1" fmla="*/ 5273040 w 5273040"/>
                      <a:gd name="connsiteY1" fmla="*/ 0 h 812800"/>
                      <a:gd name="connsiteX2" fmla="*/ 5273040 w 5273040"/>
                      <a:gd name="connsiteY2" fmla="*/ 812800 h 812800"/>
                      <a:gd name="connsiteX3" fmla="*/ 0 w 5273040"/>
                      <a:gd name="connsiteY3" fmla="*/ 812800 h 812800"/>
                      <a:gd name="connsiteX4" fmla="*/ 0 w 5273040"/>
                      <a:gd name="connsiteY4" fmla="*/ 0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3040" h="812800" extrusionOk="0">
                        <a:moveTo>
                          <a:pt x="0" y="0"/>
                        </a:moveTo>
                        <a:cubicBezTo>
                          <a:pt x="2580033" y="118645"/>
                          <a:pt x="2944590" y="116012"/>
                          <a:pt x="5273040" y="0"/>
                        </a:cubicBezTo>
                        <a:cubicBezTo>
                          <a:pt x="5202606" y="312345"/>
                          <a:pt x="5317495" y="453698"/>
                          <a:pt x="5273040" y="812800"/>
                        </a:cubicBezTo>
                        <a:cubicBezTo>
                          <a:pt x="3657638" y="947400"/>
                          <a:pt x="1406252" y="655604"/>
                          <a:pt x="0" y="812800"/>
                        </a:cubicBezTo>
                        <a:cubicBezTo>
                          <a:pt x="-63531" y="457734"/>
                          <a:pt x="-43856" y="298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94284"/>
            <a:ext cx="10972800" cy="4352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6556E-49C2-6547-B72A-892B5187E9E4}"/>
              </a:ext>
            </a:extLst>
          </p:cNvPr>
          <p:cNvSpPr txBox="1"/>
          <p:nvPr userDrawn="1"/>
        </p:nvSpPr>
        <p:spPr>
          <a:xfrm>
            <a:off x="101051" y="6574373"/>
            <a:ext cx="6455536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0" spc="67" baseline="0">
                <a:latin typeface="+mj-lt"/>
              </a:rPr>
              <a:t>AMERICAN-MADE  |  U.S. DEPARTMENT OF ENERGY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5B8B24-6B77-9045-BAC6-CC2A0E6531C4}"/>
              </a:ext>
            </a:extLst>
          </p:cNvPr>
          <p:cNvSpPr txBox="1"/>
          <p:nvPr userDrawn="1"/>
        </p:nvSpPr>
        <p:spPr>
          <a:xfrm>
            <a:off x="10539307" y="6570979"/>
            <a:ext cx="1557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    </a:t>
            </a:r>
            <a:fld id="{BFD71CF8-5198-8441-A7C0-DC22FD64CBE4}" type="slidenum">
              <a:rPr lang="en-US" sz="1200" b="1" smtClean="0"/>
              <a:pPr marL="0" marR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99117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</p:sldLayoutIdLst>
  <p:hf hdr="0" dt="0"/>
  <p:txStyles>
    <p:titleStyle>
      <a:lvl1pPr marL="0" algn="l" defTabSz="609585" rtl="0" eaLnBrk="1" latinLnBrk="0" hangingPunct="1">
        <a:lnSpc>
          <a:spcPts val="3733"/>
        </a:lnSpc>
        <a:spcBef>
          <a:spcPct val="0"/>
        </a:spcBef>
        <a:buNone/>
        <a:defRPr sz="4000" kern="1200" spc="0">
          <a:solidFill>
            <a:srgbClr val="05344F"/>
          </a:solidFill>
          <a:latin typeface="+mj-lt"/>
          <a:ea typeface="+mj-ea"/>
          <a:cs typeface="+mj-cs"/>
        </a:defRPr>
      </a:lvl1pPr>
    </p:titleStyle>
    <p:bodyStyle>
      <a:lvl1pPr marL="457189" indent="-300559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838179" indent="-378875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indent="-3153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534546" indent="-3026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837221" indent="-302676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6.xml"/><Relationship Id="rId6" Type="http://schemas.openxmlformats.org/officeDocument/2006/relationships/hyperlink" Target="mailto:dacprizes@nrel.gov" TargetMode="External"/><Relationship Id="rId5" Type="http://schemas.openxmlformats.org/officeDocument/2006/relationships/hyperlink" Target="https://americanmadechallenges.org/challenges/direct-air-capture/commercial" TargetMode="Externa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nmadechallenges.org/challenges/direct-air-capture/docs/DAC-Commercial-CDR-Purchase-Pilot-Prize-Official-Rules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Relationship Id="rId4" Type="http://schemas.openxmlformats.org/officeDocument/2006/relationships/hyperlink" Target="https://americanmadechallenges.org/challenges/direct-air-capture/docs/DAC-Commercial-CDR-Purchase-Pilot-Prize-Official-Rules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rox.com/DAC-commercia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A5A269-AFCB-467B-8F36-73920F9664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089" y="1360020"/>
            <a:ext cx="9572978" cy="1844609"/>
          </a:xfrm>
        </p:spPr>
        <p:txBody>
          <a:bodyPr/>
          <a:lstStyle/>
          <a:p>
            <a:r>
              <a:rPr lang="en-US" sz="2667" dirty="0">
                <a:solidFill>
                  <a:schemeClr val="bg1"/>
                </a:solidFill>
              </a:rPr>
              <a:t>American-Made Challenges</a:t>
            </a:r>
          </a:p>
          <a:p>
            <a:r>
              <a:rPr lang="en-US" sz="2933" dirty="0">
                <a:solidFill>
                  <a:srgbClr val="FDCE15"/>
                </a:solidFill>
              </a:rPr>
              <a:t>CDR Purchase Pilot Prize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08F151-D1E6-3291-669D-52CA73F1A609}"/>
              </a:ext>
            </a:extLst>
          </p:cNvPr>
          <p:cNvSpPr/>
          <p:nvPr/>
        </p:nvSpPr>
        <p:spPr>
          <a:xfrm>
            <a:off x="772089" y="3429000"/>
            <a:ext cx="454008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933" marR="0" lvl="0" indent="0" algn="l" defTabSz="609585" rtl="0" eaLnBrk="1" fontAlgn="auto" latinLnBrk="0" hangingPunct="1">
              <a:lnSpc>
                <a:spcPct val="90000"/>
              </a:lnSpc>
              <a:spcBef>
                <a:spcPts val="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Phase 1: Informational Webinar </a:t>
            </a:r>
            <a:endParaRPr kumimoji="0" lang="en-US" sz="2667" b="0" i="0" u="none" strike="noStrike" kern="0" cap="none" spc="1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DF4C29-77AE-8906-E423-168A13A8909D}"/>
              </a:ext>
            </a:extLst>
          </p:cNvPr>
          <p:cNvSpPr txBox="1"/>
          <p:nvPr/>
        </p:nvSpPr>
        <p:spPr>
          <a:xfrm>
            <a:off x="9030248" y="307277"/>
            <a:ext cx="2961441" cy="297454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This webinar will be recorded.</a:t>
            </a:r>
          </a:p>
        </p:txBody>
      </p:sp>
    </p:spTree>
    <p:extLst>
      <p:ext uri="{BB962C8B-B14F-4D97-AF65-F5344CB8AC3E}">
        <p14:creationId xmlns:p14="http://schemas.microsoft.com/office/powerpoint/2010/main" val="3391357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FBBDFF-F892-E7C4-8C4D-E9B2BE6A5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12"/>
          <a:stretch/>
        </p:blipFill>
        <p:spPr>
          <a:xfrm>
            <a:off x="0" y="0"/>
            <a:ext cx="12189631" cy="1062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92A79-9F30-1FF0-9CC5-22FED681F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708" y="55219"/>
            <a:ext cx="2478860" cy="9517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700FD1D-219A-6B0F-03CD-1789D7F68E32}"/>
              </a:ext>
            </a:extLst>
          </p:cNvPr>
          <p:cNvGrpSpPr/>
          <p:nvPr/>
        </p:nvGrpSpPr>
        <p:grpSpPr>
          <a:xfrm>
            <a:off x="6376871" y="1231719"/>
            <a:ext cx="5484891" cy="5089349"/>
            <a:chOff x="6329246" y="1241244"/>
            <a:chExt cx="5484891" cy="50893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567FE9E-3F3A-DB53-AFE7-2EC7F6E185DD}"/>
                </a:ext>
              </a:extLst>
            </p:cNvPr>
            <p:cNvGrpSpPr/>
            <p:nvPr/>
          </p:nvGrpSpPr>
          <p:grpSpPr>
            <a:xfrm>
              <a:off x="6329246" y="1770793"/>
              <a:ext cx="5484891" cy="4559800"/>
              <a:chOff x="1596298" y="2973590"/>
              <a:chExt cx="3545577" cy="2947574"/>
            </a:xfrm>
          </p:grpSpPr>
          <p:pic>
            <p:nvPicPr>
              <p:cNvPr id="8" name="Picture 7" descr="Graphical user interface, application, website&#10;&#10;Description automatically generated">
                <a:extLst>
                  <a:ext uri="{FF2B5EF4-FFF2-40B4-BE49-F238E27FC236}">
                    <a16:creationId xmlns:a16="http://schemas.microsoft.com/office/drawing/2014/main" id="{D477C195-324A-504E-6BA4-E6B4CE3DF4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676" t="12515" r="48217" b="50905"/>
              <a:stretch/>
            </p:blipFill>
            <p:spPr>
              <a:xfrm>
                <a:off x="1596298" y="2973590"/>
                <a:ext cx="3453214" cy="1521680"/>
              </a:xfrm>
              <a:prstGeom prst="rect">
                <a:avLst/>
              </a:prstGeom>
            </p:spPr>
          </p:pic>
          <p:pic>
            <p:nvPicPr>
              <p:cNvPr id="9" name="Picture 8" descr="Graphical user interface, application, website&#10;&#10;Description automatically generated">
                <a:extLst>
                  <a:ext uri="{FF2B5EF4-FFF2-40B4-BE49-F238E27FC236}">
                    <a16:creationId xmlns:a16="http://schemas.microsoft.com/office/drawing/2014/main" id="{F9A9516C-64E9-7FBE-DD19-3BA81011D5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3042" t="12515" r="2558" b="50905"/>
              <a:stretch/>
            </p:blipFill>
            <p:spPr>
              <a:xfrm>
                <a:off x="1688662" y="4375284"/>
                <a:ext cx="3453213" cy="1545880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9A2957-7F47-0645-660A-F18072F65CC0}"/>
                </a:ext>
              </a:extLst>
            </p:cNvPr>
            <p:cNvSpPr/>
            <p:nvPr/>
          </p:nvSpPr>
          <p:spPr>
            <a:xfrm>
              <a:off x="6791325" y="1241244"/>
              <a:ext cx="4560734" cy="52954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Arial" panose="020B0604020202020204" pitchFamily="34" charset="0"/>
                </a:rPr>
                <a:t>Carbon Dioxide Removal (CDR)</a:t>
              </a:r>
              <a:r>
                <a:rPr lang="en-US" sz="2000">
                  <a:solidFill>
                    <a:schemeClr val="tx1"/>
                  </a:solidFill>
                  <a:cs typeface="Arial" panose="020B0604020202020204" pitchFamily="34" charset="0"/>
                </a:rPr>
                <a:t> Pathways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2B70F905-D34F-2B4A-AA59-4EC0AEF9E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668" y="119862"/>
            <a:ext cx="8797085" cy="812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Carbon Dioxide Removal Program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45B0A2-A134-9A71-04BA-BFD2E8805988}"/>
              </a:ext>
            </a:extLst>
          </p:cNvPr>
          <p:cNvSpPr txBox="1"/>
          <p:nvPr/>
        </p:nvSpPr>
        <p:spPr>
          <a:xfrm>
            <a:off x="254569" y="1252625"/>
            <a:ext cx="5898366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cs typeface="Arial" panose="020B0604020202020204" pitchFamily="34" charset="0"/>
              </a:rPr>
              <a:t>CDR </a:t>
            </a:r>
            <a:r>
              <a:rPr lang="en-US" sz="2000">
                <a:cs typeface="Arial" panose="020B0604020202020204" pitchFamily="34" charset="0"/>
                <a:sym typeface="Wingdings" panose="05000000000000000000" pitchFamily="2" charset="2"/>
              </a:rPr>
              <a:t> natural and engineered approaches </a:t>
            </a:r>
            <a:r>
              <a:rPr lang="en-US" sz="2000">
                <a:cs typeface="Arial" panose="020B0604020202020204" pitchFamily="34" charset="0"/>
              </a:rPr>
              <a:t>to capture CO</a:t>
            </a:r>
            <a:r>
              <a:rPr lang="en-US" sz="2000" baseline="-25000">
                <a:cs typeface="Arial" panose="020B0604020202020204" pitchFamily="34" charset="0"/>
              </a:rPr>
              <a:t>2</a:t>
            </a:r>
            <a:r>
              <a:rPr lang="en-US" sz="2000">
                <a:cs typeface="Arial" panose="020B0604020202020204" pitchFamily="34" charset="0"/>
              </a:rPr>
              <a:t> directly from the atmosphere or oceans coupled with secure storage</a:t>
            </a:r>
          </a:p>
          <a:p>
            <a:pPr marL="914400" lvl="3" indent="-341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cs typeface="Arial" panose="020B0604020202020204" pitchFamily="34" charset="0"/>
              </a:rPr>
              <a:t>Direct Air Capture (DAC)</a:t>
            </a:r>
          </a:p>
          <a:p>
            <a:pPr marL="914400" lvl="3" indent="-341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cs typeface="Arial" panose="020B0604020202020204" pitchFamily="34" charset="0"/>
              </a:rPr>
              <a:t>Accelerated Weathering and Mineralization</a:t>
            </a:r>
          </a:p>
          <a:p>
            <a:pPr marL="914400" lvl="3" indent="-341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cs typeface="Arial" panose="020B0604020202020204" pitchFamily="34" charset="0"/>
              </a:rPr>
              <a:t>Biomass with Carbon Removal and Storage </a:t>
            </a:r>
          </a:p>
          <a:p>
            <a:pPr marL="914400" lvl="3" indent="-341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cs typeface="Arial" panose="020B0604020202020204" pitchFamily="34" charset="0"/>
              </a:rPr>
              <a:t>Ocean-based CDR</a:t>
            </a:r>
          </a:p>
          <a:p>
            <a:pPr marL="573087" lvl="3">
              <a:spcAft>
                <a:spcPts val="600"/>
              </a:spcAft>
            </a:pPr>
            <a:endParaRPr lang="en-US" sz="100">
              <a:cs typeface="Arial" panose="020B0604020202020204" pitchFamily="34" charset="0"/>
            </a:endParaRP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cs typeface="Arial" panose="020B0604020202020204" pitchFamily="34" charset="0"/>
              </a:rPr>
              <a:t>Key Evaluation Criteria</a:t>
            </a:r>
          </a:p>
          <a:p>
            <a:pPr marL="914400" lvl="3" indent="-341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cs typeface="Arial" panose="020B0604020202020204" pitchFamily="34" charset="0"/>
              </a:rPr>
              <a:t>Cost</a:t>
            </a:r>
          </a:p>
          <a:p>
            <a:pPr marL="914400" lvl="3" indent="-341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cs typeface="Arial" panose="020B0604020202020204" pitchFamily="34" charset="0"/>
              </a:rPr>
              <a:t>Additionality</a:t>
            </a:r>
          </a:p>
          <a:p>
            <a:pPr marL="914400" lvl="3" indent="-341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cs typeface="Arial" panose="020B0604020202020204" pitchFamily="34" charset="0"/>
              </a:rPr>
              <a:t>Permanence</a:t>
            </a:r>
          </a:p>
          <a:p>
            <a:pPr marL="914400" lvl="3" indent="-341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cs typeface="Arial" panose="020B0604020202020204" pitchFamily="34" charset="0"/>
              </a:rPr>
              <a:t>Net-negativity</a:t>
            </a:r>
          </a:p>
          <a:p>
            <a:pPr marL="914400" lvl="3" indent="-341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cs typeface="Arial" panose="020B0604020202020204" pitchFamily="34" charset="0"/>
              </a:rPr>
              <a:t>Rigorous Carbon Accounting through lifecycle analysis</a:t>
            </a:r>
          </a:p>
          <a:p>
            <a:pPr marL="914400" lvl="3" indent="-341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cs typeface="Arial" panose="020B0604020202020204" pitchFamily="34" charset="0"/>
              </a:rPr>
              <a:t>Societal Considerations and Impact</a:t>
            </a:r>
          </a:p>
          <a:p>
            <a:pPr marL="914400" lvl="3" indent="-341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cs typeface="Arial" panose="020B0604020202020204" pitchFamily="34" charset="0"/>
              </a:rPr>
              <a:t>Monitoring, Reporting and Verification (MRV)</a:t>
            </a:r>
          </a:p>
        </p:txBody>
      </p:sp>
    </p:spTree>
    <p:extLst>
      <p:ext uri="{BB962C8B-B14F-4D97-AF65-F5344CB8AC3E}">
        <p14:creationId xmlns:p14="http://schemas.microsoft.com/office/powerpoint/2010/main" val="1369377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FBBDFF-F892-E7C4-8C4D-E9B2BE6A5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12"/>
          <a:stretch/>
        </p:blipFill>
        <p:spPr>
          <a:xfrm>
            <a:off x="0" y="0"/>
            <a:ext cx="12189631" cy="1062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92A79-9F30-1FF0-9CC5-22FED681F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708" y="55219"/>
            <a:ext cx="2478860" cy="95174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3CEA3C5-E243-9B77-B135-FBEC1913F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668" y="119862"/>
            <a:ext cx="8797085" cy="8128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Carbon Negative Shot: Key Performance Elements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A184FA-9A1A-1E56-737C-DE2AE20E53DF}"/>
              </a:ext>
            </a:extLst>
          </p:cNvPr>
          <p:cNvSpPr/>
          <p:nvPr/>
        </p:nvSpPr>
        <p:spPr>
          <a:xfrm>
            <a:off x="334399" y="1215726"/>
            <a:ext cx="5615278" cy="154588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Carbon Negative Shot’s key performance elements will guide a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responsible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industry that 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responsive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to the climate crisis, such that multiple true, durable removal pathways can be deployed at their most affordable cost at the scale required to address the climate crisis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2A065F4-DDF8-9395-4B4E-2D8951FD64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3" r="61192"/>
          <a:stretch/>
        </p:blipFill>
        <p:spPr>
          <a:xfrm>
            <a:off x="1333043" y="2856856"/>
            <a:ext cx="3905250" cy="3523306"/>
          </a:xfrm>
          <a:prstGeom prst="rect">
            <a:avLst/>
          </a:prstGeom>
        </p:spPr>
      </p:pic>
      <p:pic>
        <p:nvPicPr>
          <p:cNvPr id="35" name="Picture 3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D7D4DAA5-8A43-3847-8060-64F005FFFF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15" b="50905"/>
          <a:stretch/>
        </p:blipFill>
        <p:spPr>
          <a:xfrm>
            <a:off x="5949677" y="1397978"/>
            <a:ext cx="5943600" cy="11813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8285274-8B7C-8D4E-7FEE-2488A6F48C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44" r="1585"/>
          <a:stretch/>
        </p:blipFill>
        <p:spPr>
          <a:xfrm>
            <a:off x="5835377" y="2856856"/>
            <a:ext cx="6172200" cy="352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65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FBBDFF-F892-E7C4-8C4D-E9B2BE6A5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12"/>
          <a:stretch/>
        </p:blipFill>
        <p:spPr>
          <a:xfrm>
            <a:off x="0" y="0"/>
            <a:ext cx="12189631" cy="1062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92A79-9F30-1FF0-9CC5-22FED681F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708" y="55219"/>
            <a:ext cx="2478860" cy="95174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3CEA3C5-E243-9B77-B135-FBEC1913F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668" y="119862"/>
            <a:ext cx="8797085" cy="812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CDR Purchase Pilot Prize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C3FF4-7D9C-9F0E-9BD9-045C31F14965}"/>
              </a:ext>
            </a:extLst>
          </p:cNvPr>
          <p:cNvSpPr txBox="1"/>
          <p:nvPr/>
        </p:nvSpPr>
        <p:spPr>
          <a:xfrm>
            <a:off x="425046" y="2252201"/>
            <a:ext cx="11339537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Mechanism: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333333"/>
                </a:solidFill>
                <a:latin typeface="Franklin Gothic Book" panose="020B0503020102020204"/>
              </a:rPr>
              <a:t>C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ompetitive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purchasing program will advance and accelerate the domestic commercial deployment of CDR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After technology and business development plan evaluation, DOE will develop purchasing contracts with carbon removal credit suppliers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 the final phase of the CDR Purchase Pilot Prize, winners will be scored, selected</a:t>
            </a:r>
            <a:r>
              <a:rPr lang="en-US" dirty="0">
                <a:solidFill>
                  <a:srgbClr val="333333"/>
                </a:solidFill>
                <a:latin typeface="Franklin Gothic Book" panose="020B0503020102020204"/>
              </a:rPr>
              <a:t>,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and awarded based on carbon removal credits successfully delivered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56B01F-860E-38B1-7D3B-91A1C21A3613}"/>
              </a:ext>
            </a:extLst>
          </p:cNvPr>
          <p:cNvSpPr txBox="1"/>
          <p:nvPr/>
        </p:nvSpPr>
        <p:spPr>
          <a:xfrm>
            <a:off x="3617769" y="6611779"/>
            <a:ext cx="59453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Media in which the concentration of carbon dioxide is less than 1% by volume. 42 U.S.C. 16298d(e)(1)(A).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969FE2-8883-B174-1493-9A7BA27C07E1}"/>
              </a:ext>
            </a:extLst>
          </p:cNvPr>
          <p:cNvSpPr txBox="1"/>
          <p:nvPr/>
        </p:nvSpPr>
        <p:spPr>
          <a:xfrm>
            <a:off x="425046" y="1219555"/>
            <a:ext cx="1133953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u="sng">
                <a:solidFill>
                  <a:srgbClr val="333333"/>
                </a:solidFill>
                <a:latin typeface="Franklin Gothic Book" panose="020B0503020102020204"/>
              </a:rPr>
              <a:t>Market Need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800" i="0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CDR is needed at the </a:t>
            </a:r>
            <a:r>
              <a:rPr kumimoji="0" lang="en-US" sz="1800" i="0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gigatonne</a:t>
            </a:r>
            <a:r>
              <a:rPr kumimoji="0" lang="en-US" sz="1800" i="0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scale by mid-century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33333"/>
                </a:solidFill>
                <a:latin typeface="Franklin Gothic Book" panose="020B0503020102020204"/>
              </a:rPr>
              <a:t>However, CDR is currently limited by uncertain demand and relatively limited supply</a:t>
            </a:r>
            <a:endParaRPr lang="en-US" sz="1800" i="0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A48C77-7494-6C2C-6133-A9C174E39B5C}"/>
              </a:ext>
            </a:extLst>
          </p:cNvPr>
          <p:cNvSpPr txBox="1"/>
          <p:nvPr/>
        </p:nvSpPr>
        <p:spPr>
          <a:xfrm>
            <a:off x="425046" y="4120499"/>
            <a:ext cx="11339537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Intended Outcomes: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333333"/>
                </a:solidFill>
                <a:latin typeface="Franklin Gothic Book" panose="020B0503020102020204"/>
              </a:rPr>
              <a:t>E</a:t>
            </a:r>
            <a:r>
              <a:rPr kumimoji="0" lang="en-US" sz="1800" i="0" strike="noStrike" kern="1200" cap="none" spc="0" normalizeH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nhance</a:t>
            </a:r>
            <a:r>
              <a:rPr kumimoji="0" lang="en-US" sz="1800" i="0" strike="noStrike" kern="1200" cap="none" spc="0" normalizeH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the volume, quality and transparency of CDR credit supply</a:t>
            </a:r>
            <a:endParaRPr lang="en-US" sz="1800" i="0" strike="noStrike" kern="1200" cap="none" spc="0" normalizeH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333333"/>
                </a:solidFill>
                <a:latin typeface="Franklin Gothic Book" panose="020B0503020102020204"/>
              </a:rPr>
              <a:t>B</a:t>
            </a:r>
            <a:r>
              <a:rPr kumimoji="0" lang="en-US" sz="1800" i="0" strike="noStrike" kern="1200" cap="none" spc="0" normalizeH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enchmark</a:t>
            </a:r>
            <a:r>
              <a:rPr kumimoji="0" lang="en-US" sz="1800" i="0" strike="noStrike" kern="1200" cap="none" spc="0" normalizeH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and standardize the required technical rigor, workforce, community benefits, and contracting terms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strike="noStrike" kern="1200" cap="none" spc="0" normalizeH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Showcase the best available purchase contract designs and CDR supply offerings, based on their adherence to evaluation criteria, for a wide variety of CDR pathways and approaches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333333"/>
                </a:solidFill>
                <a:latin typeface="Franklin Gothic Book" panose="020B0503020102020204"/>
              </a:rPr>
              <a:t>I</a:t>
            </a:r>
            <a:r>
              <a:rPr kumimoji="0" lang="en-US" sz="1800" i="0" strike="noStrike" kern="1200" cap="none" spc="0" normalizeH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ncentivize</a:t>
            </a:r>
            <a:r>
              <a:rPr kumimoji="0" lang="en-US" sz="1800" i="0" strike="noStrike" kern="1200" cap="none" spc="0" normalizeH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additional demand for CDR purchasing</a:t>
            </a:r>
            <a:r>
              <a:rPr lang="en-US">
                <a:solidFill>
                  <a:srgbClr val="333333"/>
                </a:solidFill>
                <a:latin typeface="Franklin Gothic Book" panose="020B0503020102020204"/>
              </a:rPr>
              <a:t> </a:t>
            </a:r>
            <a:endParaRPr lang="en-US" sz="1800" i="0" strike="noStrike" kern="1200" cap="none" spc="0" normalizeH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333333"/>
                </a:solidFill>
                <a:latin typeface="Franklin Gothic Book" panose="020B0503020102020204"/>
              </a:rPr>
              <a:t>E</a:t>
            </a:r>
            <a:r>
              <a:rPr kumimoji="0" lang="en-US" sz="1800" i="0" strike="noStrike" kern="1200" cap="none" spc="0" normalizeH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stablish the government and private sector roles in the CDR market</a:t>
            </a:r>
          </a:p>
        </p:txBody>
      </p:sp>
    </p:spTree>
    <p:extLst>
      <p:ext uri="{BB962C8B-B14F-4D97-AF65-F5344CB8AC3E}">
        <p14:creationId xmlns:p14="http://schemas.microsoft.com/office/powerpoint/2010/main" val="10290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FBBDFF-F892-E7C4-8C4D-E9B2BE6A5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12"/>
          <a:stretch/>
        </p:blipFill>
        <p:spPr>
          <a:xfrm>
            <a:off x="0" y="0"/>
            <a:ext cx="12189631" cy="1062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92A79-9F30-1FF0-9CC5-22FED681F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708" y="55219"/>
            <a:ext cx="2478860" cy="95174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3CEA3C5-E243-9B77-B135-FBEC1913F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668" y="119862"/>
            <a:ext cx="8797085" cy="812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Overview of Eligible CDR Topic Areas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6488298C-A061-6A7B-5314-9B281AAF24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82" y="3141309"/>
            <a:ext cx="11434636" cy="3293786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4B4D93F-5112-E123-1E9E-85C0AD55FDB2}"/>
              </a:ext>
            </a:extLst>
          </p:cNvPr>
          <p:cNvSpPr txBox="1">
            <a:spLocks/>
          </p:cNvSpPr>
          <p:nvPr/>
        </p:nvSpPr>
        <p:spPr bwMode="auto">
          <a:xfrm>
            <a:off x="378682" y="1195769"/>
            <a:ext cx="11434636" cy="194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282B2E"/>
                </a:solidFill>
                <a:latin typeface="+mj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20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Four Key Areas of Interest: </a:t>
            </a:r>
            <a:endParaRPr lang="en-US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800100" lvl="1" indent="-342900"/>
            <a:r>
              <a:rPr lang="en-US" sz="2200" b="1">
                <a:solidFill>
                  <a:schemeClr val="tx1"/>
                </a:solidFill>
                <a:cs typeface="Calibri" panose="020F0502020204030204" pitchFamily="34" charset="0"/>
              </a:rPr>
              <a:t>AOI 1:</a:t>
            </a:r>
            <a:r>
              <a:rPr lang="en-US" sz="2200">
                <a:solidFill>
                  <a:schemeClr val="tx1"/>
                </a:solidFill>
                <a:cs typeface="Calibri" panose="020F0502020204030204" pitchFamily="34" charset="0"/>
              </a:rPr>
              <a:t> Direct Air Capture (DAC)</a:t>
            </a:r>
          </a:p>
          <a:p>
            <a:pPr marL="800100" lvl="1" indent="-342900"/>
            <a:r>
              <a:rPr lang="en-US" sz="2200" b="1">
                <a:solidFill>
                  <a:schemeClr val="tx1"/>
                </a:solidFill>
                <a:cs typeface="Calibri" panose="020F0502020204030204" pitchFamily="34" charset="0"/>
              </a:rPr>
              <a:t>AOI 2:</a:t>
            </a:r>
            <a:r>
              <a:rPr lang="en-US" sz="2200">
                <a:solidFill>
                  <a:schemeClr val="tx1"/>
                </a:solidFill>
                <a:cs typeface="Calibri" panose="020F0502020204030204" pitchFamily="34" charset="0"/>
              </a:rPr>
              <a:t> Enhanced Mineralization (ex-situ and surficial)</a:t>
            </a:r>
          </a:p>
          <a:p>
            <a:pPr marL="800100" lvl="1" indent="-342900"/>
            <a:r>
              <a:rPr lang="en-US" sz="2200" b="1">
                <a:solidFill>
                  <a:schemeClr val="tx1"/>
                </a:solidFill>
                <a:cs typeface="Calibri" panose="020F0502020204030204" pitchFamily="34" charset="0"/>
              </a:rPr>
              <a:t>AOI 3: </a:t>
            </a:r>
            <a:r>
              <a:rPr lang="en-US" sz="2200">
                <a:solidFill>
                  <a:schemeClr val="tx1"/>
                </a:solidFill>
                <a:cs typeface="Calibri" panose="020F0502020204030204" pitchFamily="34" charset="0"/>
              </a:rPr>
              <a:t>Biomass Carbon Removal and Sequestration</a:t>
            </a:r>
          </a:p>
          <a:p>
            <a:pPr marL="800100" lvl="1" indent="-342900"/>
            <a:r>
              <a:rPr lang="en-US" sz="2200" b="1">
                <a:solidFill>
                  <a:schemeClr val="tx1"/>
                </a:solidFill>
                <a:cs typeface="Calibri" panose="020F0502020204030204" pitchFamily="34" charset="0"/>
              </a:rPr>
              <a:t>AOI 4: </a:t>
            </a:r>
            <a:r>
              <a:rPr lang="en-US" sz="2200">
                <a:solidFill>
                  <a:schemeClr val="tx1"/>
                </a:solidFill>
                <a:cs typeface="Calibri" panose="020F0502020204030204" pitchFamily="34" charset="0"/>
              </a:rPr>
              <a:t>Other Planned and Managed Sinks in Terrestrial Ecosystems and the Upper Hydrosphere</a:t>
            </a: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35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FBBDFF-F892-E7C4-8C4D-E9B2BE6A5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12"/>
          <a:stretch/>
        </p:blipFill>
        <p:spPr>
          <a:xfrm>
            <a:off x="0" y="0"/>
            <a:ext cx="12189631" cy="1062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92A79-9F30-1FF0-9CC5-22FED681F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708" y="55219"/>
            <a:ext cx="2478860" cy="95174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3CEA3C5-E243-9B77-B135-FBEC1913F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668" y="119862"/>
            <a:ext cx="8797085" cy="812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Evaluation Criteria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EEFC2B-09E5-9601-4E5E-C946BB327BE4}"/>
              </a:ext>
            </a:extLst>
          </p:cNvPr>
          <p:cNvSpPr txBox="1"/>
          <p:nvPr/>
        </p:nvSpPr>
        <p:spPr>
          <a:xfrm>
            <a:off x="6050234" y="5795293"/>
            <a:ext cx="3164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Societal Considerations and Impacts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CCBB2E-996D-FC55-48A9-4876A107E20A}"/>
              </a:ext>
            </a:extLst>
          </p:cNvPr>
          <p:cNvSpPr txBox="1"/>
          <p:nvPr/>
        </p:nvSpPr>
        <p:spPr>
          <a:xfrm>
            <a:off x="9773343" y="5964570"/>
            <a:ext cx="18758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/>
              <a:t>Plant Capacity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9D87C4-CE8D-1CDF-7619-929921F9F56D}"/>
              </a:ext>
            </a:extLst>
          </p:cNvPr>
          <p:cNvSpPr txBox="1"/>
          <p:nvPr/>
        </p:nvSpPr>
        <p:spPr>
          <a:xfrm>
            <a:off x="105050" y="5964570"/>
            <a:ext cx="2675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/>
              <a:t>Life Cycle Accounting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36269-4862-1C94-4ADE-B6B756161E47}"/>
              </a:ext>
            </a:extLst>
          </p:cNvPr>
          <p:cNvSpPr txBox="1"/>
          <p:nvPr/>
        </p:nvSpPr>
        <p:spPr>
          <a:xfrm>
            <a:off x="6228122" y="3128884"/>
            <a:ext cx="3060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Measurement, reporting and verification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13A2A8-D5BD-CDBF-0BE4-A6A48A9C8B7B}"/>
              </a:ext>
            </a:extLst>
          </p:cNvPr>
          <p:cNvSpPr txBox="1"/>
          <p:nvPr/>
        </p:nvSpPr>
        <p:spPr>
          <a:xfrm>
            <a:off x="9895748" y="3298161"/>
            <a:ext cx="16310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/>
              <a:t>Additionality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52A759-4644-AFD3-C874-078EFD72F88E}"/>
              </a:ext>
            </a:extLst>
          </p:cNvPr>
          <p:cNvSpPr txBox="1"/>
          <p:nvPr/>
        </p:nvSpPr>
        <p:spPr>
          <a:xfrm>
            <a:off x="3220655" y="3298161"/>
            <a:ext cx="29407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/>
              <a:t>Permanence/Durability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3FCCDF-D9B1-97E1-907C-6B58AE10EBFF}"/>
              </a:ext>
            </a:extLst>
          </p:cNvPr>
          <p:cNvSpPr txBox="1"/>
          <p:nvPr/>
        </p:nvSpPr>
        <p:spPr>
          <a:xfrm>
            <a:off x="1086794" y="3298161"/>
            <a:ext cx="7120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/>
              <a:t>Cost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4456F9C-4BAF-0FD0-6563-A9C2044FF239}"/>
              </a:ext>
            </a:extLst>
          </p:cNvPr>
          <p:cNvGrpSpPr/>
          <p:nvPr/>
        </p:nvGrpSpPr>
        <p:grpSpPr>
          <a:xfrm>
            <a:off x="9867321" y="1255656"/>
            <a:ext cx="1698265" cy="1698265"/>
            <a:chOff x="3277964" y="1720228"/>
            <a:chExt cx="879594" cy="87959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D1530B2-BECC-F444-25C0-D3F0016AA348}"/>
                </a:ext>
              </a:extLst>
            </p:cNvPr>
            <p:cNvSpPr/>
            <p:nvPr/>
          </p:nvSpPr>
          <p:spPr>
            <a:xfrm>
              <a:off x="3277964" y="1720228"/>
              <a:ext cx="879594" cy="8795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24" name="Picture 18" descr="Addition sign - Free signs icons">
              <a:extLst>
                <a:ext uri="{FF2B5EF4-FFF2-40B4-BE49-F238E27FC236}">
                  <a16:creationId xmlns:a16="http://schemas.microsoft.com/office/drawing/2014/main" id="{910BD9D5-315A-DE18-2D32-BEA9CEFEA4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2987" y="1895251"/>
              <a:ext cx="529549" cy="529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A54610F-5AEB-4DCA-9515-5394189E339F}"/>
              </a:ext>
            </a:extLst>
          </p:cNvPr>
          <p:cNvGrpSpPr/>
          <p:nvPr/>
        </p:nvGrpSpPr>
        <p:grpSpPr>
          <a:xfrm>
            <a:off x="625444" y="4006978"/>
            <a:ext cx="1698265" cy="1698265"/>
            <a:chOff x="5364162" y="4307501"/>
            <a:chExt cx="879594" cy="87959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C57D3C4-EE1C-67EF-2A66-DF7CB48CF837}"/>
                </a:ext>
              </a:extLst>
            </p:cNvPr>
            <p:cNvSpPr/>
            <p:nvPr/>
          </p:nvSpPr>
          <p:spPr>
            <a:xfrm>
              <a:off x="5364162" y="4307501"/>
              <a:ext cx="879594" cy="8795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93AD238-C52F-07A0-6007-224483D895C3}"/>
                </a:ext>
              </a:extLst>
            </p:cNvPr>
            <p:cNvGrpSpPr/>
            <p:nvPr/>
          </p:nvGrpSpPr>
          <p:grpSpPr>
            <a:xfrm>
              <a:off x="5400137" y="4343476"/>
              <a:ext cx="807645" cy="807645"/>
              <a:chOff x="4381254" y="3539494"/>
              <a:chExt cx="1248890" cy="1248890"/>
            </a:xfrm>
          </p:grpSpPr>
          <p:pic>
            <p:nvPicPr>
              <p:cNvPr id="27" name="Picture 20" descr="Verified icon - Free download on Iconfinder">
                <a:extLst>
                  <a:ext uri="{FF2B5EF4-FFF2-40B4-BE49-F238E27FC236}">
                    <a16:creationId xmlns:a16="http://schemas.microsoft.com/office/drawing/2014/main" id="{56EFAC2A-F241-6BDC-AEE9-5F71F7360F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9309" y="3869230"/>
                <a:ext cx="592781" cy="592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cycle Icon - Free PNG &amp; SVG 4195 - Noun Project">
                <a:extLst>
                  <a:ext uri="{FF2B5EF4-FFF2-40B4-BE49-F238E27FC236}">
                    <a16:creationId xmlns:a16="http://schemas.microsoft.com/office/drawing/2014/main" id="{081275E4-0DE1-E12F-D68B-1425771F50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1254" y="3539494"/>
                <a:ext cx="1248890" cy="1248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541F471-952E-AFD1-07D1-0267F528E835}"/>
              </a:ext>
            </a:extLst>
          </p:cNvPr>
          <p:cNvGrpSpPr/>
          <p:nvPr/>
        </p:nvGrpSpPr>
        <p:grpSpPr>
          <a:xfrm>
            <a:off x="6830105" y="4006978"/>
            <a:ext cx="1708210" cy="1698265"/>
            <a:chOff x="1100313" y="4238527"/>
            <a:chExt cx="884745" cy="87959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412C098-BFFC-2656-1939-DBF8D96A389C}"/>
                </a:ext>
              </a:extLst>
            </p:cNvPr>
            <p:cNvSpPr/>
            <p:nvPr/>
          </p:nvSpPr>
          <p:spPr>
            <a:xfrm>
              <a:off x="1100313" y="4238527"/>
              <a:ext cx="879594" cy="8795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3E9444F-66E4-CE39-A4FA-C6011F072F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464" y="4238527"/>
              <a:ext cx="879594" cy="879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66DF681-9361-6C6D-F046-4DA59CA6905E}"/>
              </a:ext>
            </a:extLst>
          </p:cNvPr>
          <p:cNvSpPr txBox="1"/>
          <p:nvPr/>
        </p:nvSpPr>
        <p:spPr>
          <a:xfrm>
            <a:off x="3312503" y="5795293"/>
            <a:ext cx="2481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Energy Source and Requirements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553CF2A-11B4-ACDE-C403-E21FCDFEB295}"/>
              </a:ext>
            </a:extLst>
          </p:cNvPr>
          <p:cNvGrpSpPr/>
          <p:nvPr/>
        </p:nvGrpSpPr>
        <p:grpSpPr>
          <a:xfrm>
            <a:off x="619457" y="1255656"/>
            <a:ext cx="1698265" cy="1698265"/>
            <a:chOff x="619457" y="1255656"/>
            <a:chExt cx="1698265" cy="169826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29383A4-D914-8995-283C-94D55C3BD355}"/>
                </a:ext>
              </a:extLst>
            </p:cNvPr>
            <p:cNvSpPr/>
            <p:nvPr/>
          </p:nvSpPr>
          <p:spPr>
            <a:xfrm>
              <a:off x="619457" y="1255656"/>
              <a:ext cx="1698265" cy="16982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1038" name="Picture 14" descr="Money Bag icon PNG and SVG Vector Free Download">
              <a:extLst>
                <a:ext uri="{FF2B5EF4-FFF2-40B4-BE49-F238E27FC236}">
                  <a16:creationId xmlns:a16="http://schemas.microsoft.com/office/drawing/2014/main" id="{38AE1AC1-19C5-D675-27C4-25F35675B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496" y="1471815"/>
              <a:ext cx="974186" cy="1265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A8E41B5-59A7-133F-EF52-F79AD00DADC4}"/>
              </a:ext>
            </a:extLst>
          </p:cNvPr>
          <p:cNvGrpSpPr/>
          <p:nvPr/>
        </p:nvGrpSpPr>
        <p:grpSpPr>
          <a:xfrm>
            <a:off x="3704169" y="1255656"/>
            <a:ext cx="1698265" cy="1698265"/>
            <a:chOff x="3704169" y="1255656"/>
            <a:chExt cx="1698265" cy="169826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CB0D68F-2AB0-9EF6-E932-8156DFB79C4F}"/>
                </a:ext>
              </a:extLst>
            </p:cNvPr>
            <p:cNvSpPr/>
            <p:nvPr/>
          </p:nvSpPr>
          <p:spPr>
            <a:xfrm>
              <a:off x="3704169" y="1255656"/>
              <a:ext cx="1698265" cy="16982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B4B0218-62D5-9A35-C976-94165B3F5CEF}"/>
                </a:ext>
              </a:extLst>
            </p:cNvPr>
            <p:cNvGrpSpPr/>
            <p:nvPr/>
          </p:nvGrpSpPr>
          <p:grpSpPr>
            <a:xfrm>
              <a:off x="3919889" y="1471376"/>
              <a:ext cx="1266825" cy="1266825"/>
              <a:chOff x="3919886" y="1470937"/>
              <a:chExt cx="1266825" cy="1266825"/>
            </a:xfrm>
          </p:grpSpPr>
          <p:pic>
            <p:nvPicPr>
              <p:cNvPr id="1040" name="Picture 16" descr="Secured lock icon">
                <a:extLst>
                  <a:ext uri="{FF2B5EF4-FFF2-40B4-BE49-F238E27FC236}">
                    <a16:creationId xmlns:a16="http://schemas.microsoft.com/office/drawing/2014/main" id="{273D2FDB-CE25-EC17-2E4C-504568738D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9886" y="1470937"/>
                <a:ext cx="1266825" cy="1266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45AB848-1721-244C-40F7-80277A3C0851}"/>
                  </a:ext>
                </a:extLst>
              </p:cNvPr>
              <p:cNvSpPr txBox="1"/>
              <p:nvPr/>
            </p:nvSpPr>
            <p:spPr>
              <a:xfrm>
                <a:off x="4144092" y="2057636"/>
                <a:ext cx="8184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chemeClr val="bg1"/>
                    </a:solidFill>
                  </a:rPr>
                  <a:t>CO</a:t>
                </a:r>
                <a:r>
                  <a:rPr lang="en-US" sz="2800" b="1" baseline="-250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B85F020-CB1C-F023-53A7-497D00DB614C}"/>
              </a:ext>
            </a:extLst>
          </p:cNvPr>
          <p:cNvGrpSpPr/>
          <p:nvPr/>
        </p:nvGrpSpPr>
        <p:grpSpPr>
          <a:xfrm>
            <a:off x="3704168" y="4006978"/>
            <a:ext cx="1698265" cy="1698265"/>
            <a:chOff x="3704168" y="4006978"/>
            <a:chExt cx="1698265" cy="169826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502DA8E-C2F0-07EF-C5A1-08ACE391FE2B}"/>
                </a:ext>
              </a:extLst>
            </p:cNvPr>
            <p:cNvSpPr/>
            <p:nvPr/>
          </p:nvSpPr>
          <p:spPr>
            <a:xfrm>
              <a:off x="3704168" y="4006978"/>
              <a:ext cx="1698265" cy="16982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1042" name="Picture 18" descr="renewable energy Icon - Free PNG &amp; SVG 81668 - Noun Project">
              <a:extLst>
                <a:ext uri="{FF2B5EF4-FFF2-40B4-BE49-F238E27FC236}">
                  <a16:creationId xmlns:a16="http://schemas.microsoft.com/office/drawing/2014/main" id="{9FF36795-2195-A392-F683-FBFDD10DCA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716" y="4239526"/>
              <a:ext cx="1233168" cy="1233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31230-5468-27F3-91D7-3CFBFC2636F8}"/>
              </a:ext>
            </a:extLst>
          </p:cNvPr>
          <p:cNvGrpSpPr/>
          <p:nvPr/>
        </p:nvGrpSpPr>
        <p:grpSpPr>
          <a:xfrm>
            <a:off x="9867321" y="4006978"/>
            <a:ext cx="1698265" cy="1698265"/>
            <a:chOff x="9867321" y="4006978"/>
            <a:chExt cx="1698265" cy="1698265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AE309A3-D1C9-9BE0-FD8B-0C099415E97E}"/>
                </a:ext>
              </a:extLst>
            </p:cNvPr>
            <p:cNvSpPr/>
            <p:nvPr/>
          </p:nvSpPr>
          <p:spPr>
            <a:xfrm>
              <a:off x="9867321" y="4006978"/>
              <a:ext cx="1698265" cy="16982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FC4F105B-6289-5D96-5B6A-2A742AD77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4736" y="4353318"/>
              <a:ext cx="983434" cy="1005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B5E0445-0F16-63EE-11E5-57E40EA3646F}"/>
              </a:ext>
            </a:extLst>
          </p:cNvPr>
          <p:cNvGrpSpPr/>
          <p:nvPr/>
        </p:nvGrpSpPr>
        <p:grpSpPr>
          <a:xfrm>
            <a:off x="6840050" y="1255656"/>
            <a:ext cx="1698265" cy="1698265"/>
            <a:chOff x="9862127" y="1255656"/>
            <a:chExt cx="1698265" cy="169826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B78C59A-AAE5-BC7F-82BD-170E1C4E2B43}"/>
                </a:ext>
              </a:extLst>
            </p:cNvPr>
            <p:cNvSpPr/>
            <p:nvPr/>
          </p:nvSpPr>
          <p:spPr>
            <a:xfrm>
              <a:off x="9862127" y="1255656"/>
              <a:ext cx="1698265" cy="16982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51" name="Picture 4" descr="See the source image">
              <a:extLst>
                <a:ext uri="{FF2B5EF4-FFF2-40B4-BE49-F238E27FC236}">
                  <a16:creationId xmlns:a16="http://schemas.microsoft.com/office/drawing/2014/main" id="{A2F4DD9D-BEEE-88A8-79FC-F89EC110B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8933" y="1502462"/>
              <a:ext cx="1204652" cy="120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164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  <p:bldP spid="10" grpId="0"/>
      <p:bldP spid="11" grpId="0"/>
      <p:bldP spid="12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FBBDFF-F892-E7C4-8C4D-E9B2BE6A5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12"/>
          <a:stretch/>
        </p:blipFill>
        <p:spPr>
          <a:xfrm>
            <a:off x="0" y="0"/>
            <a:ext cx="12189631" cy="1062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92A79-9F30-1FF0-9CC5-22FED681F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708" y="55219"/>
            <a:ext cx="2478860" cy="95174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3CEA3C5-E243-9B77-B135-FBEC1913F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668" y="119862"/>
            <a:ext cx="8797085" cy="812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Call for Feedback on Draft Rules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3E56E65-E067-817E-DF20-7D4451AA2638}"/>
              </a:ext>
            </a:extLst>
          </p:cNvPr>
          <p:cNvSpPr txBox="1">
            <a:spLocks/>
          </p:cNvSpPr>
          <p:nvPr/>
        </p:nvSpPr>
        <p:spPr bwMode="auto">
          <a:xfrm>
            <a:off x="672734" y="1462469"/>
            <a:ext cx="10846532" cy="478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282B2E"/>
                </a:solidFill>
                <a:latin typeface="+mj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4800">
                <a:latin typeface="+mn-lt"/>
                <a:cs typeface="Calibri" panose="020F0502020204030204" pitchFamily="34" charset="0"/>
              </a:rPr>
              <a:t>Competitors (CDR Credit Suppliers): </a:t>
            </a:r>
          </a:p>
          <a:p>
            <a:r>
              <a:rPr lang="en-US" sz="3800">
                <a:latin typeface="+mn-lt"/>
                <a:cs typeface="Calibri" panose="020F0502020204030204" pitchFamily="34" charset="0"/>
              </a:rPr>
              <a:t>Review rules document </a:t>
            </a:r>
            <a:r>
              <a:rPr lang="en-US" sz="3800">
                <a:latin typeface="+mn-lt"/>
                <a:hlinkClick r:id="rId5"/>
              </a:rPr>
              <a:t>Direct Air Capture (DAC) Commercial Prize | American-Made Challenges (americanmadechallenges.org)</a:t>
            </a:r>
            <a:endParaRPr lang="en-US" sz="3800">
              <a:latin typeface="+mn-lt"/>
              <a:cs typeface="Calibri" panose="020F0502020204030204" pitchFamily="34" charset="0"/>
            </a:endParaRPr>
          </a:p>
          <a:p>
            <a:r>
              <a:rPr lang="en-US" sz="3800">
                <a:latin typeface="+mn-lt"/>
                <a:cs typeface="Calibri" panose="020F0502020204030204" pitchFamily="34" charset="0"/>
              </a:rPr>
              <a:t>Provide feedback on draft rules for Phases 2 and 3 to </a:t>
            </a:r>
            <a:r>
              <a:rPr lang="en-US" sz="3800">
                <a:latin typeface="+mn-lt"/>
                <a:cs typeface="Calibri" panose="020F0502020204030204" pitchFamily="34" charset="0"/>
                <a:hlinkClick r:id="rId6"/>
              </a:rPr>
              <a:t>dacprizes@nrel.gov</a:t>
            </a:r>
            <a:r>
              <a:rPr lang="en-US" sz="3800">
                <a:latin typeface="+mn-lt"/>
                <a:cs typeface="Calibri" panose="020F0502020204030204" pitchFamily="34" charset="0"/>
              </a:rPr>
              <a:t> on or before 10/31/23 (see Appendix 12)</a:t>
            </a:r>
          </a:p>
          <a:p>
            <a:r>
              <a:rPr lang="en-US" sz="3800" b="1">
                <a:latin typeface="+mn-lt"/>
                <a:cs typeface="Calibri" panose="020F0502020204030204" pitchFamily="34" charset="0"/>
              </a:rPr>
              <a:t>Consider submitting a Concept CDR Credit Proposal (Phase 1) by 11/30/2023</a:t>
            </a:r>
          </a:p>
          <a:p>
            <a:pPr marL="0" indent="0">
              <a:buFont typeface="Arial" charset="0"/>
              <a:buNone/>
            </a:pPr>
            <a:endParaRPr lang="en-US" sz="1700">
              <a:latin typeface="+mn-lt"/>
              <a:cs typeface="Calibri" panose="020F0502020204030204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en-US" sz="4800">
                <a:latin typeface="+mn-lt"/>
                <a:cs typeface="Calibri" panose="020F0502020204030204" pitchFamily="34" charset="0"/>
              </a:rPr>
              <a:t>Non-DOE Stakeholders:</a:t>
            </a:r>
          </a:p>
          <a:p>
            <a:r>
              <a:rPr lang="en-US" sz="3800">
                <a:latin typeface="+mn-lt"/>
                <a:cs typeface="Calibri" panose="020F0502020204030204" pitchFamily="34" charset="0"/>
              </a:rPr>
              <a:t>Provide feedback on draft rules for Phases 2 and 3 to </a:t>
            </a:r>
            <a:r>
              <a:rPr lang="en-US" sz="3800">
                <a:latin typeface="+mn-lt"/>
                <a:cs typeface="Calibri" panose="020F0502020204030204" pitchFamily="34" charset="0"/>
                <a:hlinkClick r:id="rId6"/>
              </a:rPr>
              <a:t>dacprizes@nrel.gov</a:t>
            </a:r>
            <a:r>
              <a:rPr lang="en-US" sz="3800">
                <a:latin typeface="+mn-lt"/>
                <a:cs typeface="Calibri" panose="020F0502020204030204" pitchFamily="34" charset="0"/>
              </a:rPr>
              <a:t> on or before 10/31/23 (see Appendix 12)</a:t>
            </a:r>
          </a:p>
          <a:p>
            <a:pPr marL="0" indent="0">
              <a:buFont typeface="Arial" charset="0"/>
              <a:buNone/>
            </a:pPr>
            <a:endParaRPr lang="en-US" sz="1800">
              <a:latin typeface="+mn-lt"/>
              <a:cs typeface="Calibri" panose="020F0502020204030204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en-US" sz="4800">
                <a:latin typeface="+mn-lt"/>
                <a:cs typeface="Calibri" panose="020F0502020204030204" pitchFamily="34" charset="0"/>
              </a:rPr>
              <a:t>CDR Credit Buyers: </a:t>
            </a:r>
          </a:p>
          <a:p>
            <a:r>
              <a:rPr lang="en-US" sz="3800">
                <a:latin typeface="+mn-lt"/>
                <a:cs typeface="Calibri" panose="020F0502020204030204" pitchFamily="34" charset="0"/>
              </a:rPr>
              <a:t>Provide feedback on draft rules for Phases 2 and 3 to </a:t>
            </a:r>
            <a:r>
              <a:rPr lang="en-US" sz="3800">
                <a:latin typeface="+mn-lt"/>
                <a:cs typeface="Calibri" panose="020F0502020204030204" pitchFamily="34" charset="0"/>
                <a:hlinkClick r:id="rId6"/>
              </a:rPr>
              <a:t>dacprizes@nrel.gov</a:t>
            </a:r>
            <a:r>
              <a:rPr lang="en-US" sz="3800">
                <a:latin typeface="+mn-lt"/>
                <a:cs typeface="Calibri" panose="020F0502020204030204" pitchFamily="34" charset="0"/>
              </a:rPr>
              <a:t> on or before 10/31/23 (see Appendix 12)</a:t>
            </a:r>
            <a:endParaRPr lang="en-US" sz="3800">
              <a:latin typeface="+mn-lt"/>
            </a:endParaRPr>
          </a:p>
          <a:p>
            <a:pPr marL="457200" lvl="1" indent="0">
              <a:buFont typeface="Arial" charset="0"/>
              <a:buNone/>
            </a:pPr>
            <a:endParaRPr lang="en-US" sz="200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0953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C1464D-EF99-0541-A401-9098F5C563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272" y="1669356"/>
            <a:ext cx="9133792" cy="1797768"/>
          </a:xfrm>
        </p:spPr>
        <p:txBody>
          <a:bodyPr/>
          <a:lstStyle/>
          <a:p>
            <a:r>
              <a:rPr lang="en-US"/>
              <a:t>CDR Purchase Pilot Prize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05CBB-2B02-8C4D-BCB8-BC2A2A8C42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933">
                <a:solidFill>
                  <a:srgbClr val="FDCE15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4091351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D0C-9F1E-F94E-9681-2E241416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77" y="115767"/>
            <a:ext cx="4797287" cy="1022919"/>
          </a:xfrm>
        </p:spPr>
        <p:txBody>
          <a:bodyPr/>
          <a:lstStyle/>
          <a:p>
            <a:r>
              <a:rPr lang="en-US"/>
              <a:t>Read the Rules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A6BE42-AD9A-6E33-7147-10EF05D11465}"/>
              </a:ext>
            </a:extLst>
          </p:cNvPr>
          <p:cNvSpPr txBox="1"/>
          <p:nvPr/>
        </p:nvSpPr>
        <p:spPr>
          <a:xfrm>
            <a:off x="5684109" y="2058037"/>
            <a:ext cx="6507892" cy="136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Official Rules for the CDR Purchase Pilot Prize are online, on the </a:t>
            </a:r>
            <a:r>
              <a:rPr kumimoji="0" lang="en-US" sz="2933" b="1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HeroX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page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E7E6E-7194-90AC-7507-4420F6888481}"/>
              </a:ext>
            </a:extLst>
          </p:cNvPr>
          <p:cNvSpPr txBox="1"/>
          <p:nvPr/>
        </p:nvSpPr>
        <p:spPr>
          <a:xfrm>
            <a:off x="5996879" y="3441694"/>
            <a:ext cx="6195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itchFamily="2" charset="2"/>
                <a:hlinkClick r:id="rId3"/>
              </a:rPr>
              <a:t>CDR Purchase Prize Official Rules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F1B2A19B-628C-4C27-A8C8-754E54416BC0}"/>
              </a:ext>
            </a:extLst>
          </p:cNvPr>
          <p:cNvSpPr/>
          <p:nvPr/>
        </p:nvSpPr>
        <p:spPr>
          <a:xfrm>
            <a:off x="471575" y="943109"/>
            <a:ext cx="3466579" cy="85591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4334D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1E548-57CC-F023-41AB-CA433FC60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76" y="2058037"/>
            <a:ext cx="5422233" cy="249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15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D0C-9F1E-F94E-9681-2E241416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9" y="235284"/>
            <a:ext cx="9352157" cy="777632"/>
          </a:xfrm>
        </p:spPr>
        <p:txBody>
          <a:bodyPr/>
          <a:lstStyle/>
          <a:p>
            <a:r>
              <a:rPr lang="en-US"/>
              <a:t>Program Requirements 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C6F4C4-F1AD-22F5-4526-D2935F1642CA}"/>
              </a:ext>
            </a:extLst>
          </p:cNvPr>
          <p:cNvSpPr txBox="1"/>
          <p:nvPr/>
        </p:nvSpPr>
        <p:spPr>
          <a:xfrm>
            <a:off x="471577" y="1238133"/>
            <a:ext cx="10213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28" name="Picture 4" descr="page10image54968320">
            <a:extLst>
              <a:ext uri="{FF2B5EF4-FFF2-40B4-BE49-F238E27FC236}">
                <a16:creationId xmlns:a16="http://schemas.microsoft.com/office/drawing/2014/main" id="{654FD1EB-85FB-01EB-4D16-79620A49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-173566"/>
            <a:ext cx="3810000" cy="1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id="{54D8DBF0-8E62-D5F6-B0F2-D672DC3E2483}"/>
              </a:ext>
            </a:extLst>
          </p:cNvPr>
          <p:cNvSpPr/>
          <p:nvPr/>
        </p:nvSpPr>
        <p:spPr>
          <a:xfrm>
            <a:off x="471576" y="904994"/>
            <a:ext cx="5160297" cy="107922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4334D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E2452-2456-85A9-8618-DF2B838D51C6}"/>
              </a:ext>
            </a:extLst>
          </p:cNvPr>
          <p:cNvSpPr txBox="1"/>
          <p:nvPr/>
        </p:nvSpPr>
        <p:spPr>
          <a:xfrm>
            <a:off x="685904" y="1468965"/>
            <a:ext cx="113155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Across all phases of the CDR Purchase Pilot Prize, submissions must include the following components: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CDR Offering: proposed technology and anticipated CDR volume </a:t>
            </a:r>
          </a:p>
          <a:p>
            <a:pPr marL="800100" marR="0" lvl="1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Competitors are responsible for providing a rationale for including their proposed CDR crediting approach within a given area of interest.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Independently verified removal 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Incorporate societal considerations and impacts 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Additionality 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Secure geologic storage or equivalent 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Scalability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DCD930-2988-CF38-BCF3-4D769D3ABE58}"/>
              </a:ext>
            </a:extLst>
          </p:cNvPr>
          <p:cNvSpPr txBox="1"/>
          <p:nvPr/>
        </p:nvSpPr>
        <p:spPr>
          <a:xfrm>
            <a:off x="685904" y="5065869"/>
            <a:ext cx="10575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Specific submission requirements vary phase by phase</a:t>
            </a:r>
          </a:p>
        </p:txBody>
      </p:sp>
    </p:spTree>
    <p:extLst>
      <p:ext uri="{BB962C8B-B14F-4D97-AF65-F5344CB8AC3E}">
        <p14:creationId xmlns:p14="http://schemas.microsoft.com/office/powerpoint/2010/main" val="3973408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D0C-9F1E-F94E-9681-2E241416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9" y="235284"/>
            <a:ext cx="9352157" cy="777632"/>
          </a:xfrm>
        </p:spPr>
        <p:txBody>
          <a:bodyPr/>
          <a:lstStyle/>
          <a:p>
            <a:r>
              <a:rPr lang="en-US"/>
              <a:t>Eligibility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C6F4C4-F1AD-22F5-4526-D2935F1642CA}"/>
              </a:ext>
            </a:extLst>
          </p:cNvPr>
          <p:cNvSpPr txBox="1"/>
          <p:nvPr/>
        </p:nvSpPr>
        <p:spPr>
          <a:xfrm>
            <a:off x="471577" y="1238133"/>
            <a:ext cx="10213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28" name="Picture 4" descr="page10image54968320">
            <a:extLst>
              <a:ext uri="{FF2B5EF4-FFF2-40B4-BE49-F238E27FC236}">
                <a16:creationId xmlns:a16="http://schemas.microsoft.com/office/drawing/2014/main" id="{654FD1EB-85FB-01EB-4D16-79620A49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-173566"/>
            <a:ext cx="3810000" cy="1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id="{54D8DBF0-8E62-D5F6-B0F2-D672DC3E2483}"/>
              </a:ext>
            </a:extLst>
          </p:cNvPr>
          <p:cNvSpPr/>
          <p:nvPr/>
        </p:nvSpPr>
        <p:spPr>
          <a:xfrm>
            <a:off x="471576" y="904994"/>
            <a:ext cx="5160297" cy="107922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4334D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E2452-2456-85A9-8618-DF2B838D51C6}"/>
              </a:ext>
            </a:extLst>
          </p:cNvPr>
          <p:cNvSpPr txBox="1"/>
          <p:nvPr/>
        </p:nvSpPr>
        <p:spPr>
          <a:xfrm>
            <a:off x="685904" y="1468965"/>
            <a:ext cx="1131559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This prize is open to private entities and academic institutions</a:t>
            </a:r>
            <a:r>
              <a:rPr lang="en-US" altLang="en-US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, provided they meet these requirements:</a:t>
            </a:r>
          </a:p>
          <a:p>
            <a:pPr marL="742950" lvl="1" indent="-285750" defTabSz="609585">
              <a:buFont typeface="Arial" panose="020B0604020202020204" pitchFamily="34" charset="0"/>
              <a:buChar char="•"/>
            </a:pPr>
            <a:r>
              <a:rPr lang="en-US"/>
              <a:t>Private entities must be incorporated in and maintain a primary place of business in the United States with majority domestic ownership and control;</a:t>
            </a:r>
          </a:p>
          <a:p>
            <a:pPr marL="742950" lvl="1" indent="-285750" defTabSz="609585">
              <a:buFont typeface="Arial" panose="020B0604020202020204" pitchFamily="34" charset="0"/>
              <a:buChar char="•"/>
            </a:pPr>
            <a:r>
              <a:rPr kumimoji="0" lang="en-US" altLang="en-US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Academic institutions</a:t>
            </a:r>
            <a:r>
              <a:rPr lang="en-US" altLang="en-US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 and  non-profit entities must be based in the United States</a:t>
            </a:r>
          </a:p>
          <a:p>
            <a:pPr marL="285750" indent="-285750" defTabSz="609585">
              <a:buFont typeface="Arial" panose="020B0604020202020204" pitchFamily="34" charset="0"/>
              <a:buChar char="•"/>
            </a:pPr>
            <a:r>
              <a:rPr kumimoji="0" lang="en-US" altLang="en-US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CDR must be removed and sequestered within the United States, including Tribal Nations, U.S. Territories, or federal or state waters</a:t>
            </a:r>
          </a:p>
          <a:p>
            <a:pPr marL="285750" indent="-285750" defTabSz="609585">
              <a:buFont typeface="Arial" panose="020B0604020202020204" pitchFamily="34" charset="0"/>
              <a:buChar char="•"/>
            </a:pPr>
            <a:r>
              <a:rPr kumimoji="0" lang="en-US" altLang="en-US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National Laboratories are not eligible to compete as the lead applicant. But, they may support teams in the competition as long as normal lab partnership procedures are followed</a:t>
            </a:r>
          </a:p>
          <a:p>
            <a:pPr marL="285750" indent="-285750" defTabSz="609585">
              <a:buFont typeface="Arial" panose="020B0604020202020204" pitchFamily="34" charset="0"/>
              <a:buChar char="•"/>
            </a:pPr>
            <a:r>
              <a:rPr lang="en-US" altLang="en-US" b="1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Only winners of Phase 1 are eligible to complete in Phase 2</a:t>
            </a:r>
          </a:p>
          <a:p>
            <a:pPr marL="285750" indent="-285750" defTabSz="609585">
              <a:buFont typeface="Arial" panose="020B0604020202020204" pitchFamily="34" charset="0"/>
              <a:buChar char="•"/>
            </a:pPr>
            <a:r>
              <a: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Only winners of Phase 2 are eligible</a:t>
            </a:r>
            <a:r>
              <a:rPr lang="en-US" altLang="en-US" b="1">
                <a:solidFill>
                  <a:srgbClr val="333333"/>
                </a:solidFill>
                <a:latin typeface="Franklin Gothic Book" panose="020B0503020102020204"/>
                <a:cs typeface="Times New Roman" panose="02020603050405020304" pitchFamily="18" charset="0"/>
              </a:rPr>
              <a:t> to compete in Phase 3</a:t>
            </a:r>
          </a:p>
          <a:p>
            <a:pPr marL="285750" indent="-285750" defTabSz="609585">
              <a:buFont typeface="Arial" panose="020B0604020202020204" pitchFamily="34" charset="0"/>
              <a:buChar char="•"/>
            </a:pPr>
            <a:endParaRPr kumimoji="0" lang="en-US" altLang="en-US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Times New Roman" panose="02020603050405020304" pitchFamily="18" charset="0"/>
            </a:endParaRPr>
          </a:p>
          <a:p>
            <a:pPr defTabSz="609585"/>
            <a:endParaRPr lang="en-US" altLang="en-US" b="1">
              <a:solidFill>
                <a:srgbClr val="333333"/>
              </a:solidFill>
              <a:latin typeface="Franklin Gothic Book" panose="020B0503020102020204"/>
              <a:cs typeface="Times New Roman" panose="02020603050405020304" pitchFamily="18" charset="0"/>
            </a:endParaRPr>
          </a:p>
          <a:p>
            <a:pPr defTabSz="609585"/>
            <a:r>
              <a:rPr kumimoji="0" lang="en-US" altLang="en-US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See list of </a:t>
            </a:r>
            <a:r>
              <a:rPr kumimoji="0" lang="en-US" altLang="en-US" u="sng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ineligible</a:t>
            </a:r>
            <a:r>
              <a:rPr kumimoji="0" lang="en-US" altLang="en-US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 competitors in the </a:t>
            </a:r>
            <a:r>
              <a:rPr kumimoji="0" lang="en-US" altLang="en-US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  <a:hlinkClick r:id="rId4"/>
              </a:rPr>
              <a:t>Official Rules </a:t>
            </a:r>
            <a:r>
              <a:rPr kumimoji="0" lang="en-US" altLang="en-US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Times New Roman" panose="02020603050405020304" pitchFamily="18" charset="0"/>
              </a:rPr>
              <a:t>document</a:t>
            </a:r>
          </a:p>
        </p:txBody>
      </p:sp>
    </p:spTree>
    <p:extLst>
      <p:ext uri="{BB962C8B-B14F-4D97-AF65-F5344CB8AC3E}">
        <p14:creationId xmlns:p14="http://schemas.microsoft.com/office/powerpoint/2010/main" val="425724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DBCC6B6-0DA9-8C2B-802E-6DB7865A41BA}"/>
              </a:ext>
            </a:extLst>
          </p:cNvPr>
          <p:cNvSpPr txBox="1"/>
          <p:nvPr/>
        </p:nvSpPr>
        <p:spPr>
          <a:xfrm>
            <a:off x="89476" y="3808276"/>
            <a:ext cx="3395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Tony Feric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ORISE Science, Technology, and Policy Postdoctoral Fellow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2E46D4-9751-379B-B36B-1FFBA66679A0}"/>
              </a:ext>
            </a:extLst>
          </p:cNvPr>
          <p:cNvSpPr txBox="1"/>
          <p:nvPr/>
        </p:nvSpPr>
        <p:spPr>
          <a:xfrm>
            <a:off x="3337961" y="3808276"/>
            <a:ext cx="3395733" cy="84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Eli Cain</a:t>
            </a:r>
            <a:br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National Renewable Energy Laboratory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Program Manager</a:t>
            </a:r>
          </a:p>
        </p:txBody>
      </p:sp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019D1DC-872A-D7FB-D309-CD23C3FCC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470" y="1139581"/>
            <a:ext cx="954714" cy="1869490"/>
          </a:xfrm>
          <a:prstGeom prst="rect">
            <a:avLst/>
          </a:prstGeom>
        </p:spPr>
      </p:pic>
      <p:pic>
        <p:nvPicPr>
          <p:cNvPr id="17" name="Picture 1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1F613B5-36B0-0C3E-D547-D049AB0B36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1" r="30019"/>
          <a:stretch/>
        </p:blipFill>
        <p:spPr>
          <a:xfrm>
            <a:off x="1403593" y="1127224"/>
            <a:ext cx="1015061" cy="1869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28B101-1D07-F6D6-D904-8BE371C44B26}"/>
              </a:ext>
            </a:extLst>
          </p:cNvPr>
          <p:cNvSpPr txBox="1"/>
          <p:nvPr/>
        </p:nvSpPr>
        <p:spPr>
          <a:xfrm>
            <a:off x="6586445" y="3798314"/>
            <a:ext cx="339573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Rory Jacobson</a:t>
            </a:r>
            <a:br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r>
              <a:rPr lang="en-US" sz="1400" i="1">
                <a:solidFill>
                  <a:srgbClr val="FFFFFF"/>
                </a:solidFill>
                <a:latin typeface="Franklin Gothic Book" panose="020B0503020102020204"/>
              </a:rPr>
              <a:t>Senior Advisor for Deployment, Department of Energy, Office of Fossil Energy and Carbon Management</a:t>
            </a: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F6D8A917-0F96-45B7-87AE-DB7E6D5E8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r="23050"/>
          <a:stretch/>
        </p:blipFill>
        <p:spPr bwMode="auto">
          <a:xfrm>
            <a:off x="7757065" y="1139581"/>
            <a:ext cx="1054492" cy="186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298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D0C-9F1E-F94E-9681-2E241416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88610"/>
            <a:ext cx="9352157" cy="1022919"/>
          </a:xfrm>
        </p:spPr>
        <p:txBody>
          <a:bodyPr/>
          <a:lstStyle/>
          <a:p>
            <a:r>
              <a:rPr lang="en-US"/>
              <a:t>Important Dates</a:t>
            </a:r>
            <a:endParaRPr lang="en-US" sz="160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26A8D-1282-90BC-7EA7-449575E65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677" y="3912555"/>
            <a:ext cx="2116667" cy="2116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EA0AD0-E5DF-C002-0F5F-C14BEADF2132}"/>
              </a:ext>
            </a:extLst>
          </p:cNvPr>
          <p:cNvSpPr txBox="1"/>
          <p:nvPr/>
        </p:nvSpPr>
        <p:spPr>
          <a:xfrm>
            <a:off x="598309" y="1593971"/>
            <a:ext cx="10995379" cy="183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5344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Phase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C00000"/>
                </a:solidFill>
                <a:latin typeface="Franklin Gothic Book" panose="020B0503020102020204"/>
              </a:rPr>
              <a:t>November 30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 2023, 5pm EST: Phase 1: Submission Deadline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5344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Phases 2 &amp; 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Key dates will be announced</a:t>
            </a:r>
            <a:r>
              <a:rPr lang="en-US" sz="2000" b="1">
                <a:solidFill>
                  <a:srgbClr val="C00000"/>
                </a:solidFill>
                <a:latin typeface="Franklin Gothic Book" panose="020B0503020102020204"/>
              </a:rPr>
              <a:t> when the Official Rules are released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3DBDC6F6-A9C7-9BFB-FFF1-F7B8603D967D}"/>
              </a:ext>
            </a:extLst>
          </p:cNvPr>
          <p:cNvSpPr/>
          <p:nvPr/>
        </p:nvSpPr>
        <p:spPr>
          <a:xfrm>
            <a:off x="609598" y="1091045"/>
            <a:ext cx="3546765" cy="102905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336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C1464D-EF99-0541-A401-9098F5C563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272" y="1669356"/>
            <a:ext cx="9133792" cy="1797768"/>
          </a:xfrm>
        </p:spPr>
        <p:txBody>
          <a:bodyPr/>
          <a:lstStyle/>
          <a:p>
            <a:r>
              <a:rPr lang="en-US"/>
              <a:t>Phase 1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05CBB-2B02-8C4D-BCB8-BC2A2A8C42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933">
                <a:solidFill>
                  <a:srgbClr val="FDCE15"/>
                </a:solidFill>
              </a:rPr>
              <a:t>CDR Purchase Pilot Prize</a:t>
            </a:r>
          </a:p>
        </p:txBody>
      </p:sp>
    </p:spTree>
    <p:extLst>
      <p:ext uri="{BB962C8B-B14F-4D97-AF65-F5344CB8AC3E}">
        <p14:creationId xmlns:p14="http://schemas.microsoft.com/office/powerpoint/2010/main" val="891088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B0D735-42C5-FF71-5629-3C5289F028B5}"/>
              </a:ext>
            </a:extLst>
          </p:cNvPr>
          <p:cNvSpPr txBox="1"/>
          <p:nvPr/>
        </p:nvSpPr>
        <p:spPr>
          <a:xfrm>
            <a:off x="609599" y="1602665"/>
            <a:ext cx="109685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Cover Page</a:t>
            </a:r>
          </a:p>
          <a:p>
            <a:pPr marL="514350" marR="0" lvl="0" indent="-51435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>
                <a:solidFill>
                  <a:srgbClr val="333333"/>
                </a:solidFill>
                <a:latin typeface="Franklin Gothic Book" panose="020B0503020102020204"/>
              </a:rPr>
              <a:t>CDR Credit Concept Proposal</a:t>
            </a:r>
          </a:p>
          <a:p>
            <a:pPr marL="914400" lvl="1" indent="-457200" defTabSz="609585">
              <a:buFont typeface="+mj-lt"/>
              <a:buAutoNum type="alphaLcPeriod"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Project Overview</a:t>
            </a:r>
          </a:p>
          <a:p>
            <a:pPr marL="914400" lvl="1" indent="-457200" defTabSz="609585">
              <a:buFont typeface="+mj-lt"/>
              <a:buAutoNum type="alphaLcPeriod"/>
            </a:pPr>
            <a:r>
              <a:rPr lang="en-US" sz="2400">
                <a:solidFill>
                  <a:srgbClr val="333333"/>
                </a:solidFill>
                <a:latin typeface="Franklin Gothic Book" panose="020B0503020102020204"/>
              </a:rPr>
              <a:t>Technology or Project Development</a:t>
            </a:r>
          </a:p>
          <a:p>
            <a:pPr marL="914400" lvl="1" indent="-457200" defTabSz="609585">
              <a:buFont typeface="+mj-lt"/>
              <a:buAutoNum type="alphaLcPeriod"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Network, Team, and Resources</a:t>
            </a:r>
          </a:p>
          <a:p>
            <a:pPr marL="457200" indent="-457200" defTabSz="609585">
              <a:buFont typeface="+mj-lt"/>
              <a:buAutoNum type="arabicPeriod"/>
            </a:pPr>
            <a:r>
              <a:rPr lang="en-US" sz="2800" noProof="0">
                <a:solidFill>
                  <a:srgbClr val="333333"/>
                </a:solidFill>
                <a:latin typeface="Franklin Gothic Book" panose="020B0503020102020204"/>
              </a:rPr>
              <a:t>Letters of </a:t>
            </a:r>
            <a:r>
              <a:rPr lang="en-US" sz="2800">
                <a:solidFill>
                  <a:srgbClr val="333333"/>
                </a:solidFill>
                <a:latin typeface="Franklin Gothic Book" panose="020B0503020102020204"/>
              </a:rPr>
              <a:t>Commitment and Support </a:t>
            </a:r>
            <a:r>
              <a:rPr lang="en-US" sz="2800" b="1">
                <a:solidFill>
                  <a:srgbClr val="333333"/>
                </a:solidFill>
                <a:latin typeface="Franklin Gothic Book" panose="020B0503020102020204"/>
              </a:rPr>
              <a:t>(optional)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A6E879-12AF-9949-31CA-BB599FA2D02B}"/>
              </a:ext>
            </a:extLst>
          </p:cNvPr>
          <p:cNvSpPr txBox="1">
            <a:spLocks/>
          </p:cNvSpPr>
          <p:nvPr/>
        </p:nvSpPr>
        <p:spPr>
          <a:xfrm>
            <a:off x="609599" y="288610"/>
            <a:ext cx="9352157" cy="1022919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73040"/>
                      <a:gd name="connsiteY0" fmla="*/ 0 h 812800"/>
                      <a:gd name="connsiteX1" fmla="*/ 5273040 w 5273040"/>
                      <a:gd name="connsiteY1" fmla="*/ 0 h 812800"/>
                      <a:gd name="connsiteX2" fmla="*/ 5273040 w 5273040"/>
                      <a:gd name="connsiteY2" fmla="*/ 812800 h 812800"/>
                      <a:gd name="connsiteX3" fmla="*/ 0 w 5273040"/>
                      <a:gd name="connsiteY3" fmla="*/ 812800 h 812800"/>
                      <a:gd name="connsiteX4" fmla="*/ 0 w 5273040"/>
                      <a:gd name="connsiteY4" fmla="*/ 0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3040" h="812800" extrusionOk="0">
                        <a:moveTo>
                          <a:pt x="0" y="0"/>
                        </a:moveTo>
                        <a:cubicBezTo>
                          <a:pt x="2580033" y="118645"/>
                          <a:pt x="2944590" y="116012"/>
                          <a:pt x="5273040" y="0"/>
                        </a:cubicBezTo>
                        <a:cubicBezTo>
                          <a:pt x="5202606" y="312345"/>
                          <a:pt x="5317495" y="453698"/>
                          <a:pt x="5273040" y="812800"/>
                        </a:cubicBezTo>
                        <a:cubicBezTo>
                          <a:pt x="3657638" y="947400"/>
                          <a:pt x="1406252" y="655604"/>
                          <a:pt x="0" y="812800"/>
                        </a:cubicBezTo>
                        <a:cubicBezTo>
                          <a:pt x="-63531" y="457734"/>
                          <a:pt x="-43856" y="298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0" tIns="0" rIns="0" bIns="0" rtlCol="0" anchor="ctr">
            <a:noAutofit/>
          </a:bodyPr>
          <a:lstStyle>
            <a:lvl1pPr marL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3000" kern="1200" spc="0">
                <a:solidFill>
                  <a:srgbClr val="05344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5344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Phase 1 Submission Package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FEB64EA6-8FEB-9FCC-40E9-EDD4909FE2A5}"/>
              </a:ext>
            </a:extLst>
          </p:cNvPr>
          <p:cNvSpPr/>
          <p:nvPr/>
        </p:nvSpPr>
        <p:spPr>
          <a:xfrm>
            <a:off x="609599" y="1090277"/>
            <a:ext cx="6198974" cy="83615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444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A6E879-12AF-9949-31CA-BB599FA2D02B}"/>
              </a:ext>
            </a:extLst>
          </p:cNvPr>
          <p:cNvSpPr txBox="1">
            <a:spLocks/>
          </p:cNvSpPr>
          <p:nvPr/>
        </p:nvSpPr>
        <p:spPr>
          <a:xfrm>
            <a:off x="609599" y="288610"/>
            <a:ext cx="9352157" cy="1022919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73040"/>
                      <a:gd name="connsiteY0" fmla="*/ 0 h 812800"/>
                      <a:gd name="connsiteX1" fmla="*/ 5273040 w 5273040"/>
                      <a:gd name="connsiteY1" fmla="*/ 0 h 812800"/>
                      <a:gd name="connsiteX2" fmla="*/ 5273040 w 5273040"/>
                      <a:gd name="connsiteY2" fmla="*/ 812800 h 812800"/>
                      <a:gd name="connsiteX3" fmla="*/ 0 w 5273040"/>
                      <a:gd name="connsiteY3" fmla="*/ 812800 h 812800"/>
                      <a:gd name="connsiteX4" fmla="*/ 0 w 5273040"/>
                      <a:gd name="connsiteY4" fmla="*/ 0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3040" h="812800" extrusionOk="0">
                        <a:moveTo>
                          <a:pt x="0" y="0"/>
                        </a:moveTo>
                        <a:cubicBezTo>
                          <a:pt x="2580033" y="118645"/>
                          <a:pt x="2944590" y="116012"/>
                          <a:pt x="5273040" y="0"/>
                        </a:cubicBezTo>
                        <a:cubicBezTo>
                          <a:pt x="5202606" y="312345"/>
                          <a:pt x="5317495" y="453698"/>
                          <a:pt x="5273040" y="812800"/>
                        </a:cubicBezTo>
                        <a:cubicBezTo>
                          <a:pt x="3657638" y="947400"/>
                          <a:pt x="1406252" y="655604"/>
                          <a:pt x="0" y="812800"/>
                        </a:cubicBezTo>
                        <a:cubicBezTo>
                          <a:pt x="-63531" y="457734"/>
                          <a:pt x="-43856" y="298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0" tIns="0" rIns="0" bIns="0" rtlCol="0" anchor="ctr">
            <a:noAutofit/>
          </a:bodyPr>
          <a:lstStyle>
            <a:lvl1pPr marL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3000" kern="1200" spc="0">
                <a:solidFill>
                  <a:srgbClr val="05344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5344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Phase 1 Scoring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FEB64EA6-8FEB-9FCC-40E9-EDD4909FE2A5}"/>
              </a:ext>
            </a:extLst>
          </p:cNvPr>
          <p:cNvSpPr/>
          <p:nvPr/>
        </p:nvSpPr>
        <p:spPr>
          <a:xfrm>
            <a:off x="609599" y="1090278"/>
            <a:ext cx="3628769" cy="71258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122F6-126A-91D6-0D6A-106036693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708850"/>
            <a:ext cx="11144552" cy="292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16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A6E879-12AF-9949-31CA-BB599FA2D02B}"/>
              </a:ext>
            </a:extLst>
          </p:cNvPr>
          <p:cNvSpPr txBox="1">
            <a:spLocks/>
          </p:cNvSpPr>
          <p:nvPr/>
        </p:nvSpPr>
        <p:spPr>
          <a:xfrm>
            <a:off x="609599" y="288610"/>
            <a:ext cx="9352157" cy="1022919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73040"/>
                      <a:gd name="connsiteY0" fmla="*/ 0 h 812800"/>
                      <a:gd name="connsiteX1" fmla="*/ 5273040 w 5273040"/>
                      <a:gd name="connsiteY1" fmla="*/ 0 h 812800"/>
                      <a:gd name="connsiteX2" fmla="*/ 5273040 w 5273040"/>
                      <a:gd name="connsiteY2" fmla="*/ 812800 h 812800"/>
                      <a:gd name="connsiteX3" fmla="*/ 0 w 5273040"/>
                      <a:gd name="connsiteY3" fmla="*/ 812800 h 812800"/>
                      <a:gd name="connsiteX4" fmla="*/ 0 w 5273040"/>
                      <a:gd name="connsiteY4" fmla="*/ 0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3040" h="812800" extrusionOk="0">
                        <a:moveTo>
                          <a:pt x="0" y="0"/>
                        </a:moveTo>
                        <a:cubicBezTo>
                          <a:pt x="2580033" y="118645"/>
                          <a:pt x="2944590" y="116012"/>
                          <a:pt x="5273040" y="0"/>
                        </a:cubicBezTo>
                        <a:cubicBezTo>
                          <a:pt x="5202606" y="312345"/>
                          <a:pt x="5317495" y="453698"/>
                          <a:pt x="5273040" y="812800"/>
                        </a:cubicBezTo>
                        <a:cubicBezTo>
                          <a:pt x="3657638" y="947400"/>
                          <a:pt x="1406252" y="655604"/>
                          <a:pt x="0" y="812800"/>
                        </a:cubicBezTo>
                        <a:cubicBezTo>
                          <a:pt x="-63531" y="457734"/>
                          <a:pt x="-43856" y="298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0" tIns="0" rIns="0" bIns="0" rtlCol="0" anchor="ctr">
            <a:noAutofit/>
          </a:bodyPr>
          <a:lstStyle>
            <a:lvl1pPr marL="0"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3000" kern="1200" spc="0">
                <a:solidFill>
                  <a:srgbClr val="05344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5344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How to Apply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FEB64EA6-8FEB-9FCC-40E9-EDD4909FE2A5}"/>
              </a:ext>
            </a:extLst>
          </p:cNvPr>
          <p:cNvSpPr/>
          <p:nvPr/>
        </p:nvSpPr>
        <p:spPr>
          <a:xfrm>
            <a:off x="609599" y="1090278"/>
            <a:ext cx="3628769" cy="71258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A72E6F-9D0F-8112-E1CA-AD90F6AFA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67" y="1354515"/>
            <a:ext cx="10268465" cy="5214875"/>
          </a:xfrm>
          <a:prstGeom prst="rect">
            <a:avLst/>
          </a:prstGeom>
        </p:spPr>
      </p:pic>
      <p:sp>
        <p:nvSpPr>
          <p:cNvPr id="6" name="Left Arrow 4">
            <a:extLst>
              <a:ext uri="{FF2B5EF4-FFF2-40B4-BE49-F238E27FC236}">
                <a16:creationId xmlns:a16="http://schemas.microsoft.com/office/drawing/2014/main" id="{A3201E5D-D332-936B-70DD-A3F07E6C4A9C}"/>
              </a:ext>
            </a:extLst>
          </p:cNvPr>
          <p:cNvSpPr/>
          <p:nvPr/>
        </p:nvSpPr>
        <p:spPr>
          <a:xfrm>
            <a:off x="10593236" y="4915969"/>
            <a:ext cx="1273991" cy="587516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1599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53887-2492-40EF-AAD5-ECBD82EA8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solidFill>
                  <a:srgbClr val="05344F"/>
                </a:solidFill>
              </a:rPr>
              <a:t>What’s Next?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4F880-837C-4F7A-9D91-BEC8F6008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310" y="1289608"/>
            <a:ext cx="10515599" cy="4278785"/>
          </a:xfrm>
        </p:spPr>
        <p:txBody>
          <a:bodyPr>
            <a:noAutofit/>
          </a:bodyPr>
          <a:lstStyle/>
          <a:p>
            <a:pPr marL="121917" indent="-361636">
              <a:spcBef>
                <a:spcPts val="0"/>
              </a:spcBef>
              <a:spcAft>
                <a:spcPts val="1600"/>
              </a:spcAft>
              <a:buAutoNum type="arabicPeriod"/>
            </a:pPr>
            <a:r>
              <a:rPr lang="en-US" sz="2400" b="1"/>
              <a:t>Follow the challenges on </a:t>
            </a:r>
            <a:r>
              <a:rPr lang="en-US" sz="2400" b="1" err="1"/>
              <a:t>HeroX</a:t>
            </a:r>
            <a:r>
              <a:rPr lang="en-US" sz="2400" b="1"/>
              <a:t>:</a:t>
            </a:r>
          </a:p>
          <a:p>
            <a:pPr marL="761981" lvl="2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b="1">
                <a:solidFill>
                  <a:srgbClr val="0079C1"/>
                </a:solidFill>
                <a:hlinkClick r:id="rId3"/>
              </a:rPr>
              <a:t>https://www.herox.com/DAC-commercial</a:t>
            </a:r>
            <a:endParaRPr lang="en-US" sz="2400" b="1">
              <a:solidFill>
                <a:srgbClr val="0079C1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b="1"/>
              <a:t>Read the rules: </a:t>
            </a:r>
          </a:p>
          <a:p>
            <a:pPr marL="761981" lvl="2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/>
              <a:t>DAC Commercial </a:t>
            </a:r>
            <a:r>
              <a:rPr lang="en-US" sz="2400" err="1"/>
              <a:t>HeroX</a:t>
            </a:r>
            <a:r>
              <a:rPr lang="en-US" sz="2400"/>
              <a:t> </a:t>
            </a:r>
            <a:r>
              <a:rPr lang="en-US" sz="2400">
                <a:sym typeface="Wingdings" pitchFamily="2" charset="2"/>
              </a:rPr>
              <a:t> </a:t>
            </a:r>
            <a:r>
              <a:rPr lang="en-US" sz="2400"/>
              <a:t> Resources Tab</a:t>
            </a:r>
          </a:p>
          <a:p>
            <a:pPr marL="121917" indent="-457189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b="1"/>
              <a:t>Provide Feedback on Phases 2 &amp; 3</a:t>
            </a:r>
          </a:p>
          <a:p>
            <a:pPr marL="742085" lvl="3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/>
              <a:t>Information on how to provide feedback is in the Phase 1 Official Rules</a:t>
            </a:r>
          </a:p>
          <a:p>
            <a:pPr marL="121917" indent="-457189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b="1"/>
              <a:t>Apply by </a:t>
            </a:r>
            <a:r>
              <a:rPr lang="en-US" sz="2400" b="1">
                <a:solidFill>
                  <a:srgbClr val="C5052E"/>
                </a:solidFill>
              </a:rPr>
              <a:t>November 30, 2023 5pm EST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C12612EC-A32F-661E-E2ED-545D978FF267}"/>
              </a:ext>
            </a:extLst>
          </p:cNvPr>
          <p:cNvSpPr/>
          <p:nvPr/>
        </p:nvSpPr>
        <p:spPr>
          <a:xfrm>
            <a:off x="609599" y="1031286"/>
            <a:ext cx="2834480" cy="103673"/>
          </a:xfrm>
          <a:prstGeom prst="rect">
            <a:avLst/>
          </a:prstGeom>
          <a:solidFill>
            <a:srgbClr val="05344F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125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C1464D-EF99-0541-A401-9098F5C563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272" y="1669356"/>
            <a:ext cx="9133792" cy="1797768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69277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5339DC-0C40-497C-F143-8F6FC977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83B260-65E5-9C45-DA4F-0CE9AD5961C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 wrap="square"/>
          <a:lstStyle/>
          <a:p>
            <a:r>
              <a:rPr lang="en-US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3F9030-CF8D-5802-A761-83E47E80222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en-US"/>
              <a:t>American-Made Overview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18D3DE-500F-1AE7-834F-74A8C929329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8D0823-844A-ED81-FC1F-02D2D168954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 vert="horz" lIns="121920" tIns="60960" rIns="121920" bIns="60960" rtlCol="0" anchor="t">
            <a:normAutofit lnSpcReduction="10000"/>
          </a:bodyPr>
          <a:lstStyle/>
          <a:p>
            <a:r>
              <a:rPr lang="en-US"/>
              <a:t>FECM &amp; The CDR Purchase Pilot Prize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B27953-AC63-AE43-FBBE-E079C5169C1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82740BA-1117-0B92-49E3-3ECF2C6F63D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/>
          </a:bodyPr>
          <a:lstStyle/>
          <a:p>
            <a:r>
              <a:rPr lang="en-US"/>
              <a:t>Submission Elements and Scoring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89EC5EB-85B3-D17E-D4A8-2DE0E66D750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835108F-0248-D44D-B803-C5F041EE1E9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226007" y="3401229"/>
            <a:ext cx="8765487" cy="547203"/>
          </a:xfrm>
        </p:spPr>
        <p:txBody>
          <a:bodyPr>
            <a:normAutofit/>
          </a:bodyPr>
          <a:lstStyle/>
          <a:p>
            <a:r>
              <a:rPr lang="en-US" err="1"/>
              <a:t>HeroX</a:t>
            </a:r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F6A9DC-EC31-D377-F792-BFD8C5F5616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49462859-00E3-1C73-3F31-8829B5CCD98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/>
          </a:bodyPr>
          <a:lstStyle/>
          <a:p>
            <a:r>
              <a:rPr lang="en-US"/>
              <a:t>Next Steps</a:t>
            </a:r>
          </a:p>
          <a:p>
            <a:endParaRPr lang="en-US"/>
          </a:p>
        </p:txBody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E6086486-09E8-4575-0683-7A2DBB47D9AF}"/>
              </a:ext>
            </a:extLst>
          </p:cNvPr>
          <p:cNvSpPr/>
          <p:nvPr/>
        </p:nvSpPr>
        <p:spPr>
          <a:xfrm>
            <a:off x="609599" y="1108586"/>
            <a:ext cx="2834480" cy="103673"/>
          </a:xfrm>
          <a:prstGeom prst="rect">
            <a:avLst/>
          </a:prstGeom>
          <a:solidFill>
            <a:srgbClr val="04334D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D0C-9F1E-F94E-9681-2E241416A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Housekeeping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76F99E-EE49-2FEB-8685-ADF487D96004}"/>
              </a:ext>
            </a:extLst>
          </p:cNvPr>
          <p:cNvSpPr txBox="1"/>
          <p:nvPr/>
        </p:nvSpPr>
        <p:spPr>
          <a:xfrm>
            <a:off x="376296" y="1477918"/>
            <a:ext cx="11439408" cy="373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4334D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This webinar is being recorded and will be available on </a:t>
            </a:r>
            <a:r>
              <a:rPr kumimoji="0" lang="en-US" sz="2667" b="1" i="0" u="none" strike="noStrike" kern="1200" cap="none" spc="0" normalizeH="0" baseline="0" noProof="0" err="1">
                <a:ln>
                  <a:noFill/>
                </a:ln>
                <a:solidFill>
                  <a:srgbClr val="04334D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HeroX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4334D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.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4334D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</a:b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4334D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04334D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Questions?</a:t>
            </a: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990575" marR="0" lvl="1" indent="-38099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To submit a question, please type it into the </a:t>
            </a: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Q&amp;A box on the right-hand side of your screen next to the chat box. 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Will post answers to all questions we receive to </a:t>
            </a:r>
            <a:r>
              <a:rPr kumimoji="0" lang="en-US" sz="1867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HeroX</a:t>
            </a: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as quickly as possible. </a:t>
            </a:r>
            <a:endParaRPr kumimoji="0" lang="en-US" sz="1867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516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04334D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Technical Issues:</a:t>
            </a:r>
          </a:p>
          <a:p>
            <a:pPr marL="1042954" marR="0" lvl="1" indent="-43336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If you experience technical issues, </a:t>
            </a: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please check your audio settings under the “Audio” tab.</a:t>
            </a:r>
          </a:p>
          <a:p>
            <a:pPr marL="609585" marR="0" lvl="1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1042954" marR="0" lvl="1" indent="-43336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If you continue experiencing issues, direct message the host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E07DF6-FD14-FA6D-33CB-A5FDCF036D45}"/>
              </a:ext>
            </a:extLst>
          </p:cNvPr>
          <p:cNvSpPr txBox="1"/>
          <p:nvPr/>
        </p:nvSpPr>
        <p:spPr>
          <a:xfrm>
            <a:off x="8952398" y="307277"/>
            <a:ext cx="3039292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This webinar will be recorded.</a:t>
            </a:r>
          </a:p>
        </p:txBody>
      </p:sp>
      <p:sp>
        <p:nvSpPr>
          <p:cNvPr id="5" name="AutoShape 7">
            <a:extLst>
              <a:ext uri="{FF2B5EF4-FFF2-40B4-BE49-F238E27FC236}">
                <a16:creationId xmlns:a16="http://schemas.microsoft.com/office/drawing/2014/main" id="{483935A3-3328-BA8A-2153-2BA767067236}"/>
              </a:ext>
            </a:extLst>
          </p:cNvPr>
          <p:cNvSpPr/>
          <p:nvPr/>
        </p:nvSpPr>
        <p:spPr>
          <a:xfrm>
            <a:off x="609599" y="1108586"/>
            <a:ext cx="2834480" cy="103673"/>
          </a:xfrm>
          <a:prstGeom prst="rect">
            <a:avLst/>
          </a:prstGeom>
          <a:solidFill>
            <a:srgbClr val="04334D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739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32D2762-4C12-3BD3-4E31-1C3704521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0"/>
          <a:stretch/>
        </p:blipFill>
        <p:spPr>
          <a:xfrm>
            <a:off x="0" y="0"/>
            <a:ext cx="12192000" cy="6582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822F0A-4277-78AE-9392-6CC6A6AA2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095" y="4728700"/>
            <a:ext cx="1061203" cy="1061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BD99AB-D2A1-3DF6-93CB-EF175486C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071" y="4728700"/>
            <a:ext cx="1086469" cy="1086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19DBD-D626-A5A7-4E00-966CEDE1D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4692" y="4728700"/>
            <a:ext cx="1086469" cy="1086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30AE48-48AB-5865-CCCF-55670BE625F1}"/>
              </a:ext>
            </a:extLst>
          </p:cNvPr>
          <p:cNvSpPr txBox="1"/>
          <p:nvPr/>
        </p:nvSpPr>
        <p:spPr>
          <a:xfrm>
            <a:off x="3802251" y="3895241"/>
            <a:ext cx="806945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Fast track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your ideas for the clean energy revolution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53DAE-F5AB-B1FB-F2D5-6AF056B7E40A}"/>
              </a:ext>
            </a:extLst>
          </p:cNvPr>
          <p:cNvSpPr txBox="1"/>
          <p:nvPr/>
        </p:nvSpPr>
        <p:spPr>
          <a:xfrm>
            <a:off x="4018115" y="4629836"/>
            <a:ext cx="2377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8D635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$200M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8D63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23325-F7E3-6C64-F1D4-DA38CD5A00BB}"/>
              </a:ext>
            </a:extLst>
          </p:cNvPr>
          <p:cNvSpPr txBox="1"/>
          <p:nvPr/>
        </p:nvSpPr>
        <p:spPr>
          <a:xfrm>
            <a:off x="4057291" y="5268518"/>
            <a:ext cx="2157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 cash prizes and support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295153-3EA1-E45A-60ED-4CEA825CA8C4}"/>
              </a:ext>
            </a:extLst>
          </p:cNvPr>
          <p:cNvSpPr txBox="1"/>
          <p:nvPr/>
        </p:nvSpPr>
        <p:spPr>
          <a:xfrm>
            <a:off x="7609357" y="4629836"/>
            <a:ext cx="1455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8D635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55+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8D63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D0F0EC-6632-62B2-F31E-F404E3FD8E02}"/>
              </a:ext>
            </a:extLst>
          </p:cNvPr>
          <p:cNvSpPr txBox="1"/>
          <p:nvPr/>
        </p:nvSpPr>
        <p:spPr>
          <a:xfrm>
            <a:off x="7613958" y="5268518"/>
            <a:ext cx="1208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prizes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36D6C-03D6-8A0B-B7AB-9D3286ADD4A1}"/>
              </a:ext>
            </a:extLst>
          </p:cNvPr>
          <p:cNvSpPr txBox="1"/>
          <p:nvPr/>
        </p:nvSpPr>
        <p:spPr>
          <a:xfrm>
            <a:off x="10306977" y="4629836"/>
            <a:ext cx="1750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8D635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400+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8D635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E487B-EC0B-0ED8-EA61-C5AE708D18C7}"/>
              </a:ext>
            </a:extLst>
          </p:cNvPr>
          <p:cNvSpPr txBox="1"/>
          <p:nvPr/>
        </p:nvSpPr>
        <p:spPr>
          <a:xfrm>
            <a:off x="10308697" y="5268517"/>
            <a:ext cx="1573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Network members</a:t>
            </a:r>
          </a:p>
        </p:txBody>
      </p:sp>
    </p:spTree>
    <p:extLst>
      <p:ext uri="{BB962C8B-B14F-4D97-AF65-F5344CB8AC3E}">
        <p14:creationId xmlns:p14="http://schemas.microsoft.com/office/powerpoint/2010/main" val="3044589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 rot="16200000">
            <a:off x="1760638" y="3034903"/>
            <a:ext cx="5013956" cy="1207003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200">
                <a:latin typeface="Franklin Gothic Medium" panose="020B0603020102020204" pitchFamily="34" charset="0"/>
              </a:rPr>
              <a:t>Financial Award Process</a:t>
            </a:r>
            <a:endParaRPr lang="en-US" sz="3000">
              <a:latin typeface="Franklin Gothic Medium" panose="020B06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33" y="2481025"/>
            <a:ext cx="2150507" cy="2091785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4950209" y="940079"/>
            <a:ext cx="2565400" cy="558800"/>
          </a:xfrm>
          <a:custGeom>
            <a:avLst/>
            <a:gdLst/>
            <a:ahLst/>
            <a:cxnLst/>
            <a:rect l="l" t="t" r="r" b="b"/>
            <a:pathLst>
              <a:path w="3848100" h="838200">
                <a:moveTo>
                  <a:pt x="3724084" y="0"/>
                </a:moveTo>
                <a:lnTo>
                  <a:pt x="112109" y="564"/>
                </a:lnTo>
                <a:lnTo>
                  <a:pt x="71184" y="11783"/>
                </a:lnTo>
                <a:lnTo>
                  <a:pt x="37255" y="35401"/>
                </a:lnTo>
                <a:lnTo>
                  <a:pt x="12940" y="68798"/>
                </a:lnTo>
                <a:lnTo>
                  <a:pt x="857" y="109356"/>
                </a:lnTo>
                <a:lnTo>
                  <a:pt x="0" y="124015"/>
                </a:lnTo>
                <a:lnTo>
                  <a:pt x="564" y="726090"/>
                </a:lnTo>
                <a:lnTo>
                  <a:pt x="11783" y="767015"/>
                </a:lnTo>
                <a:lnTo>
                  <a:pt x="35401" y="800944"/>
                </a:lnTo>
                <a:lnTo>
                  <a:pt x="68798" y="825259"/>
                </a:lnTo>
                <a:lnTo>
                  <a:pt x="109356" y="837342"/>
                </a:lnTo>
                <a:lnTo>
                  <a:pt x="124015" y="838200"/>
                </a:lnTo>
                <a:lnTo>
                  <a:pt x="3735990" y="837635"/>
                </a:lnTo>
                <a:lnTo>
                  <a:pt x="3776915" y="826416"/>
                </a:lnTo>
                <a:lnTo>
                  <a:pt x="3810844" y="802798"/>
                </a:lnTo>
                <a:lnTo>
                  <a:pt x="3835159" y="769401"/>
                </a:lnTo>
                <a:lnTo>
                  <a:pt x="3847242" y="728843"/>
                </a:lnTo>
                <a:lnTo>
                  <a:pt x="3848100" y="714184"/>
                </a:lnTo>
                <a:lnTo>
                  <a:pt x="3847535" y="112109"/>
                </a:lnTo>
                <a:lnTo>
                  <a:pt x="3836316" y="71184"/>
                </a:lnTo>
                <a:lnTo>
                  <a:pt x="3812698" y="37255"/>
                </a:lnTo>
                <a:lnTo>
                  <a:pt x="3779301" y="12940"/>
                </a:lnTo>
                <a:lnTo>
                  <a:pt x="3738743" y="857"/>
                </a:lnTo>
                <a:lnTo>
                  <a:pt x="3724084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1" name="object 5"/>
          <p:cNvSpPr/>
          <p:nvPr/>
        </p:nvSpPr>
        <p:spPr>
          <a:xfrm>
            <a:off x="4940158" y="1648769"/>
            <a:ext cx="2556933" cy="533400"/>
          </a:xfrm>
          <a:custGeom>
            <a:avLst/>
            <a:gdLst/>
            <a:ahLst/>
            <a:cxnLst/>
            <a:rect l="l" t="t" r="r" b="b"/>
            <a:pathLst>
              <a:path w="3835400" h="800100">
                <a:moveTo>
                  <a:pt x="3717023" y="0"/>
                </a:moveTo>
                <a:lnTo>
                  <a:pt x="115669" y="30"/>
                </a:lnTo>
                <a:lnTo>
                  <a:pt x="73759" y="8698"/>
                </a:lnTo>
                <a:lnTo>
                  <a:pt x="38746" y="30786"/>
                </a:lnTo>
                <a:lnTo>
                  <a:pt x="13502" y="63423"/>
                </a:lnTo>
                <a:lnTo>
                  <a:pt x="897" y="103740"/>
                </a:lnTo>
                <a:lnTo>
                  <a:pt x="0" y="118389"/>
                </a:lnTo>
                <a:lnTo>
                  <a:pt x="30" y="684430"/>
                </a:lnTo>
                <a:lnTo>
                  <a:pt x="8698" y="726340"/>
                </a:lnTo>
                <a:lnTo>
                  <a:pt x="30786" y="761353"/>
                </a:lnTo>
                <a:lnTo>
                  <a:pt x="63423" y="786597"/>
                </a:lnTo>
                <a:lnTo>
                  <a:pt x="103740" y="799202"/>
                </a:lnTo>
                <a:lnTo>
                  <a:pt x="118389" y="800100"/>
                </a:lnTo>
                <a:lnTo>
                  <a:pt x="3719732" y="800069"/>
                </a:lnTo>
                <a:lnTo>
                  <a:pt x="3761639" y="791404"/>
                </a:lnTo>
                <a:lnTo>
                  <a:pt x="3796651" y="769317"/>
                </a:lnTo>
                <a:lnTo>
                  <a:pt x="3821896" y="736678"/>
                </a:lnTo>
                <a:lnTo>
                  <a:pt x="3834502" y="696360"/>
                </a:lnTo>
                <a:lnTo>
                  <a:pt x="3835400" y="681710"/>
                </a:lnTo>
                <a:lnTo>
                  <a:pt x="3835369" y="115679"/>
                </a:lnTo>
                <a:lnTo>
                  <a:pt x="3826704" y="73766"/>
                </a:lnTo>
                <a:lnTo>
                  <a:pt x="3804618" y="38750"/>
                </a:lnTo>
                <a:lnTo>
                  <a:pt x="3771982" y="13504"/>
                </a:lnTo>
                <a:lnTo>
                  <a:pt x="3731670" y="897"/>
                </a:lnTo>
                <a:lnTo>
                  <a:pt x="3717023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object 6"/>
          <p:cNvSpPr/>
          <p:nvPr/>
        </p:nvSpPr>
        <p:spPr>
          <a:xfrm>
            <a:off x="4923640" y="2387723"/>
            <a:ext cx="2556933" cy="550333"/>
          </a:xfrm>
          <a:custGeom>
            <a:avLst/>
            <a:gdLst/>
            <a:ahLst/>
            <a:cxnLst/>
            <a:rect l="l" t="t" r="r" b="b"/>
            <a:pathLst>
              <a:path w="3835400" h="825500">
                <a:moveTo>
                  <a:pt x="3713251" y="0"/>
                </a:moveTo>
                <a:lnTo>
                  <a:pt x="113271" y="317"/>
                </a:lnTo>
                <a:lnTo>
                  <a:pt x="72020" y="10726"/>
                </a:lnTo>
                <a:lnTo>
                  <a:pt x="37738" y="33856"/>
                </a:lnTo>
                <a:lnTo>
                  <a:pt x="13122" y="67011"/>
                </a:lnTo>
                <a:lnTo>
                  <a:pt x="870" y="107493"/>
                </a:lnTo>
                <a:lnTo>
                  <a:pt x="0" y="122148"/>
                </a:lnTo>
                <a:lnTo>
                  <a:pt x="317" y="712228"/>
                </a:lnTo>
                <a:lnTo>
                  <a:pt x="10726" y="753479"/>
                </a:lnTo>
                <a:lnTo>
                  <a:pt x="33856" y="787761"/>
                </a:lnTo>
                <a:lnTo>
                  <a:pt x="67011" y="812377"/>
                </a:lnTo>
                <a:lnTo>
                  <a:pt x="107493" y="824629"/>
                </a:lnTo>
                <a:lnTo>
                  <a:pt x="122148" y="825500"/>
                </a:lnTo>
                <a:lnTo>
                  <a:pt x="3722128" y="825182"/>
                </a:lnTo>
                <a:lnTo>
                  <a:pt x="3763379" y="814773"/>
                </a:lnTo>
                <a:lnTo>
                  <a:pt x="3797661" y="791643"/>
                </a:lnTo>
                <a:lnTo>
                  <a:pt x="3822277" y="758488"/>
                </a:lnTo>
                <a:lnTo>
                  <a:pt x="3834529" y="718006"/>
                </a:lnTo>
                <a:lnTo>
                  <a:pt x="3835400" y="703351"/>
                </a:lnTo>
                <a:lnTo>
                  <a:pt x="3835082" y="113271"/>
                </a:lnTo>
                <a:lnTo>
                  <a:pt x="3824673" y="72020"/>
                </a:lnTo>
                <a:lnTo>
                  <a:pt x="3801543" y="37738"/>
                </a:lnTo>
                <a:lnTo>
                  <a:pt x="3768388" y="13122"/>
                </a:lnTo>
                <a:lnTo>
                  <a:pt x="3727906" y="870"/>
                </a:lnTo>
                <a:lnTo>
                  <a:pt x="3713251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5" name="object 7"/>
          <p:cNvSpPr/>
          <p:nvPr/>
        </p:nvSpPr>
        <p:spPr>
          <a:xfrm>
            <a:off x="4938380" y="3087867"/>
            <a:ext cx="2556933" cy="533400"/>
          </a:xfrm>
          <a:custGeom>
            <a:avLst/>
            <a:gdLst/>
            <a:ahLst/>
            <a:cxnLst/>
            <a:rect l="l" t="t" r="r" b="b"/>
            <a:pathLst>
              <a:path w="3835400" h="800100">
                <a:moveTo>
                  <a:pt x="3717023" y="0"/>
                </a:moveTo>
                <a:lnTo>
                  <a:pt x="115669" y="30"/>
                </a:lnTo>
                <a:lnTo>
                  <a:pt x="73759" y="8698"/>
                </a:lnTo>
                <a:lnTo>
                  <a:pt x="38746" y="30786"/>
                </a:lnTo>
                <a:lnTo>
                  <a:pt x="13502" y="63423"/>
                </a:lnTo>
                <a:lnTo>
                  <a:pt x="897" y="103740"/>
                </a:lnTo>
                <a:lnTo>
                  <a:pt x="0" y="118389"/>
                </a:lnTo>
                <a:lnTo>
                  <a:pt x="30" y="684430"/>
                </a:lnTo>
                <a:lnTo>
                  <a:pt x="8698" y="726340"/>
                </a:lnTo>
                <a:lnTo>
                  <a:pt x="30786" y="761353"/>
                </a:lnTo>
                <a:lnTo>
                  <a:pt x="63423" y="786597"/>
                </a:lnTo>
                <a:lnTo>
                  <a:pt x="103740" y="799202"/>
                </a:lnTo>
                <a:lnTo>
                  <a:pt x="118389" y="800100"/>
                </a:lnTo>
                <a:lnTo>
                  <a:pt x="3719732" y="800069"/>
                </a:lnTo>
                <a:lnTo>
                  <a:pt x="3761639" y="791404"/>
                </a:lnTo>
                <a:lnTo>
                  <a:pt x="3796651" y="769317"/>
                </a:lnTo>
                <a:lnTo>
                  <a:pt x="3821896" y="736678"/>
                </a:lnTo>
                <a:lnTo>
                  <a:pt x="3834502" y="696360"/>
                </a:lnTo>
                <a:lnTo>
                  <a:pt x="3835400" y="681710"/>
                </a:lnTo>
                <a:lnTo>
                  <a:pt x="3835369" y="115679"/>
                </a:lnTo>
                <a:lnTo>
                  <a:pt x="3826704" y="73766"/>
                </a:lnTo>
                <a:lnTo>
                  <a:pt x="3804618" y="38750"/>
                </a:lnTo>
                <a:lnTo>
                  <a:pt x="3771982" y="13504"/>
                </a:lnTo>
                <a:lnTo>
                  <a:pt x="3731670" y="897"/>
                </a:lnTo>
                <a:lnTo>
                  <a:pt x="3717023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7" name="object 9"/>
          <p:cNvSpPr/>
          <p:nvPr/>
        </p:nvSpPr>
        <p:spPr>
          <a:xfrm>
            <a:off x="4921863" y="3747855"/>
            <a:ext cx="2556933" cy="533400"/>
          </a:xfrm>
          <a:custGeom>
            <a:avLst/>
            <a:gdLst/>
            <a:ahLst/>
            <a:cxnLst/>
            <a:rect l="l" t="t" r="r" b="b"/>
            <a:pathLst>
              <a:path w="3835400" h="800100">
                <a:moveTo>
                  <a:pt x="3717023" y="0"/>
                </a:moveTo>
                <a:lnTo>
                  <a:pt x="115669" y="30"/>
                </a:lnTo>
                <a:lnTo>
                  <a:pt x="73759" y="8698"/>
                </a:lnTo>
                <a:lnTo>
                  <a:pt x="38746" y="30786"/>
                </a:lnTo>
                <a:lnTo>
                  <a:pt x="13502" y="63423"/>
                </a:lnTo>
                <a:lnTo>
                  <a:pt x="897" y="103740"/>
                </a:lnTo>
                <a:lnTo>
                  <a:pt x="0" y="118389"/>
                </a:lnTo>
                <a:lnTo>
                  <a:pt x="30" y="684430"/>
                </a:lnTo>
                <a:lnTo>
                  <a:pt x="8698" y="726340"/>
                </a:lnTo>
                <a:lnTo>
                  <a:pt x="30786" y="761353"/>
                </a:lnTo>
                <a:lnTo>
                  <a:pt x="63423" y="786597"/>
                </a:lnTo>
                <a:lnTo>
                  <a:pt x="103740" y="799202"/>
                </a:lnTo>
                <a:lnTo>
                  <a:pt x="118389" y="800100"/>
                </a:lnTo>
                <a:lnTo>
                  <a:pt x="3719732" y="800069"/>
                </a:lnTo>
                <a:lnTo>
                  <a:pt x="3761639" y="791404"/>
                </a:lnTo>
                <a:lnTo>
                  <a:pt x="3796651" y="769317"/>
                </a:lnTo>
                <a:lnTo>
                  <a:pt x="3821896" y="736678"/>
                </a:lnTo>
                <a:lnTo>
                  <a:pt x="3834502" y="696360"/>
                </a:lnTo>
                <a:lnTo>
                  <a:pt x="3835400" y="681710"/>
                </a:lnTo>
                <a:lnTo>
                  <a:pt x="3835369" y="115679"/>
                </a:lnTo>
                <a:lnTo>
                  <a:pt x="3826704" y="73766"/>
                </a:lnTo>
                <a:lnTo>
                  <a:pt x="3804618" y="38750"/>
                </a:lnTo>
                <a:lnTo>
                  <a:pt x="3771982" y="13504"/>
                </a:lnTo>
                <a:lnTo>
                  <a:pt x="3731670" y="897"/>
                </a:lnTo>
                <a:lnTo>
                  <a:pt x="3717023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8" name="object 10"/>
          <p:cNvSpPr/>
          <p:nvPr/>
        </p:nvSpPr>
        <p:spPr>
          <a:xfrm>
            <a:off x="4954443" y="4454345"/>
            <a:ext cx="2556933" cy="592667"/>
          </a:xfrm>
          <a:custGeom>
            <a:avLst/>
            <a:gdLst/>
            <a:ahLst/>
            <a:cxnLst/>
            <a:rect l="l" t="t" r="r" b="b"/>
            <a:pathLst>
              <a:path w="3835400" h="889000">
                <a:moveTo>
                  <a:pt x="3703866" y="0"/>
                </a:moveTo>
                <a:lnTo>
                  <a:pt x="121991" y="340"/>
                </a:lnTo>
                <a:lnTo>
                  <a:pt x="80525" y="10256"/>
                </a:lnTo>
                <a:lnTo>
                  <a:pt x="45349" y="32166"/>
                </a:lnTo>
                <a:lnTo>
                  <a:pt x="18792" y="63743"/>
                </a:lnTo>
                <a:lnTo>
                  <a:pt x="3179" y="102660"/>
                </a:lnTo>
                <a:lnTo>
                  <a:pt x="0" y="131533"/>
                </a:lnTo>
                <a:lnTo>
                  <a:pt x="341" y="767007"/>
                </a:lnTo>
                <a:lnTo>
                  <a:pt x="10257" y="808474"/>
                </a:lnTo>
                <a:lnTo>
                  <a:pt x="32167" y="843650"/>
                </a:lnTo>
                <a:lnTo>
                  <a:pt x="63743" y="870208"/>
                </a:lnTo>
                <a:lnTo>
                  <a:pt x="102660" y="885820"/>
                </a:lnTo>
                <a:lnTo>
                  <a:pt x="131533" y="889000"/>
                </a:lnTo>
                <a:lnTo>
                  <a:pt x="3713411" y="888658"/>
                </a:lnTo>
                <a:lnTo>
                  <a:pt x="3754876" y="878742"/>
                </a:lnTo>
                <a:lnTo>
                  <a:pt x="3790051" y="856832"/>
                </a:lnTo>
                <a:lnTo>
                  <a:pt x="3816608" y="825254"/>
                </a:lnTo>
                <a:lnTo>
                  <a:pt x="3832220" y="786336"/>
                </a:lnTo>
                <a:lnTo>
                  <a:pt x="3835400" y="757462"/>
                </a:lnTo>
                <a:lnTo>
                  <a:pt x="3835059" y="121991"/>
                </a:lnTo>
                <a:lnTo>
                  <a:pt x="3825143" y="80525"/>
                </a:lnTo>
                <a:lnTo>
                  <a:pt x="3803233" y="45349"/>
                </a:lnTo>
                <a:lnTo>
                  <a:pt x="3771656" y="18792"/>
                </a:lnTo>
                <a:lnTo>
                  <a:pt x="3732739" y="3179"/>
                </a:lnTo>
                <a:lnTo>
                  <a:pt x="3703866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5" name="object 17"/>
          <p:cNvSpPr/>
          <p:nvPr/>
        </p:nvSpPr>
        <p:spPr>
          <a:xfrm>
            <a:off x="9244014" y="2348668"/>
            <a:ext cx="2556933" cy="550333"/>
          </a:xfrm>
          <a:custGeom>
            <a:avLst/>
            <a:gdLst/>
            <a:ahLst/>
            <a:cxnLst/>
            <a:rect l="l" t="t" r="r" b="b"/>
            <a:pathLst>
              <a:path w="3835400" h="825500">
                <a:moveTo>
                  <a:pt x="3713226" y="0"/>
                </a:moveTo>
                <a:lnTo>
                  <a:pt x="113270" y="316"/>
                </a:lnTo>
                <a:lnTo>
                  <a:pt x="72022" y="10723"/>
                </a:lnTo>
                <a:lnTo>
                  <a:pt x="37740" y="33853"/>
                </a:lnTo>
                <a:lnTo>
                  <a:pt x="13123" y="67009"/>
                </a:lnTo>
                <a:lnTo>
                  <a:pt x="870" y="107492"/>
                </a:lnTo>
                <a:lnTo>
                  <a:pt x="0" y="122148"/>
                </a:lnTo>
                <a:lnTo>
                  <a:pt x="316" y="712218"/>
                </a:lnTo>
                <a:lnTo>
                  <a:pt x="10722" y="753472"/>
                </a:lnTo>
                <a:lnTo>
                  <a:pt x="33851" y="787758"/>
                </a:lnTo>
                <a:lnTo>
                  <a:pt x="67004" y="812376"/>
                </a:lnTo>
                <a:lnTo>
                  <a:pt x="107482" y="824629"/>
                </a:lnTo>
                <a:lnTo>
                  <a:pt x="122135" y="825500"/>
                </a:lnTo>
                <a:lnTo>
                  <a:pt x="3722120" y="825180"/>
                </a:lnTo>
                <a:lnTo>
                  <a:pt x="3763360" y="814767"/>
                </a:lnTo>
                <a:lnTo>
                  <a:pt x="3797645" y="791636"/>
                </a:lnTo>
                <a:lnTo>
                  <a:pt x="3822270" y="758482"/>
                </a:lnTo>
                <a:lnTo>
                  <a:pt x="3834529" y="718005"/>
                </a:lnTo>
                <a:lnTo>
                  <a:pt x="3835400" y="703351"/>
                </a:lnTo>
                <a:lnTo>
                  <a:pt x="3835080" y="113251"/>
                </a:lnTo>
                <a:lnTo>
                  <a:pt x="3824659" y="72007"/>
                </a:lnTo>
                <a:lnTo>
                  <a:pt x="3801514" y="37731"/>
                </a:lnTo>
                <a:lnTo>
                  <a:pt x="3768351" y="13119"/>
                </a:lnTo>
                <a:lnTo>
                  <a:pt x="3727875" y="869"/>
                </a:lnTo>
                <a:lnTo>
                  <a:pt x="371322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6" name="object 18"/>
          <p:cNvSpPr/>
          <p:nvPr/>
        </p:nvSpPr>
        <p:spPr>
          <a:xfrm>
            <a:off x="9256083" y="3042893"/>
            <a:ext cx="2556933" cy="533400"/>
          </a:xfrm>
          <a:custGeom>
            <a:avLst/>
            <a:gdLst/>
            <a:ahLst/>
            <a:cxnLst/>
            <a:rect l="l" t="t" r="r" b="b"/>
            <a:pathLst>
              <a:path w="3835400" h="800100">
                <a:moveTo>
                  <a:pt x="3717036" y="0"/>
                </a:moveTo>
                <a:lnTo>
                  <a:pt x="115669" y="30"/>
                </a:lnTo>
                <a:lnTo>
                  <a:pt x="73759" y="8698"/>
                </a:lnTo>
                <a:lnTo>
                  <a:pt x="38746" y="30786"/>
                </a:lnTo>
                <a:lnTo>
                  <a:pt x="13502" y="63423"/>
                </a:lnTo>
                <a:lnTo>
                  <a:pt x="897" y="103740"/>
                </a:lnTo>
                <a:lnTo>
                  <a:pt x="0" y="118389"/>
                </a:lnTo>
                <a:lnTo>
                  <a:pt x="30" y="684430"/>
                </a:lnTo>
                <a:lnTo>
                  <a:pt x="8698" y="726340"/>
                </a:lnTo>
                <a:lnTo>
                  <a:pt x="30786" y="761353"/>
                </a:lnTo>
                <a:lnTo>
                  <a:pt x="63423" y="786597"/>
                </a:lnTo>
                <a:lnTo>
                  <a:pt x="103740" y="799202"/>
                </a:lnTo>
                <a:lnTo>
                  <a:pt x="118389" y="800100"/>
                </a:lnTo>
                <a:lnTo>
                  <a:pt x="3719736" y="800069"/>
                </a:lnTo>
                <a:lnTo>
                  <a:pt x="3761653" y="791407"/>
                </a:lnTo>
                <a:lnTo>
                  <a:pt x="3796664" y="769320"/>
                </a:lnTo>
                <a:lnTo>
                  <a:pt x="3821902" y="736681"/>
                </a:lnTo>
                <a:lnTo>
                  <a:pt x="3834503" y="696361"/>
                </a:lnTo>
                <a:lnTo>
                  <a:pt x="3835400" y="681710"/>
                </a:lnTo>
                <a:lnTo>
                  <a:pt x="3835369" y="115689"/>
                </a:lnTo>
                <a:lnTo>
                  <a:pt x="3826712" y="73773"/>
                </a:lnTo>
                <a:lnTo>
                  <a:pt x="3804636" y="38754"/>
                </a:lnTo>
                <a:lnTo>
                  <a:pt x="3772006" y="13505"/>
                </a:lnTo>
                <a:lnTo>
                  <a:pt x="3731688" y="897"/>
                </a:lnTo>
                <a:lnTo>
                  <a:pt x="371703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7" name="object 19"/>
          <p:cNvSpPr/>
          <p:nvPr/>
        </p:nvSpPr>
        <p:spPr>
          <a:xfrm>
            <a:off x="9305132" y="4327584"/>
            <a:ext cx="2556933" cy="592667"/>
          </a:xfrm>
          <a:custGeom>
            <a:avLst/>
            <a:gdLst/>
            <a:ahLst/>
            <a:cxnLst/>
            <a:rect l="l" t="t" r="r" b="b"/>
            <a:pathLst>
              <a:path w="3835400" h="889000">
                <a:moveTo>
                  <a:pt x="3703828" y="0"/>
                </a:moveTo>
                <a:lnTo>
                  <a:pt x="121991" y="340"/>
                </a:lnTo>
                <a:lnTo>
                  <a:pt x="80525" y="10256"/>
                </a:lnTo>
                <a:lnTo>
                  <a:pt x="45349" y="32166"/>
                </a:lnTo>
                <a:lnTo>
                  <a:pt x="18792" y="63743"/>
                </a:lnTo>
                <a:lnTo>
                  <a:pt x="3179" y="102660"/>
                </a:lnTo>
                <a:lnTo>
                  <a:pt x="0" y="131533"/>
                </a:lnTo>
                <a:lnTo>
                  <a:pt x="341" y="767007"/>
                </a:lnTo>
                <a:lnTo>
                  <a:pt x="10257" y="808474"/>
                </a:lnTo>
                <a:lnTo>
                  <a:pt x="32167" y="843650"/>
                </a:lnTo>
                <a:lnTo>
                  <a:pt x="63743" y="870208"/>
                </a:lnTo>
                <a:lnTo>
                  <a:pt x="102660" y="885820"/>
                </a:lnTo>
                <a:lnTo>
                  <a:pt x="131533" y="889000"/>
                </a:lnTo>
                <a:lnTo>
                  <a:pt x="3713403" y="888656"/>
                </a:lnTo>
                <a:lnTo>
                  <a:pt x="3754865" y="878733"/>
                </a:lnTo>
                <a:lnTo>
                  <a:pt x="3790041" y="856821"/>
                </a:lnTo>
                <a:lnTo>
                  <a:pt x="3816603" y="825245"/>
                </a:lnTo>
                <a:lnTo>
                  <a:pt x="3832219" y="786332"/>
                </a:lnTo>
                <a:lnTo>
                  <a:pt x="3835400" y="757462"/>
                </a:lnTo>
                <a:lnTo>
                  <a:pt x="3835056" y="121961"/>
                </a:lnTo>
                <a:lnTo>
                  <a:pt x="3825129" y="80504"/>
                </a:lnTo>
                <a:lnTo>
                  <a:pt x="3803207" y="45337"/>
                </a:lnTo>
                <a:lnTo>
                  <a:pt x="3771620" y="18786"/>
                </a:lnTo>
                <a:lnTo>
                  <a:pt x="3732699" y="3178"/>
                </a:lnTo>
                <a:lnTo>
                  <a:pt x="370382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8" name="object 20"/>
          <p:cNvSpPr txBox="1"/>
          <p:nvPr/>
        </p:nvSpPr>
        <p:spPr>
          <a:xfrm>
            <a:off x="9276570" y="4289401"/>
            <a:ext cx="2556932" cy="48231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693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-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Winners receive payment </a:t>
            </a: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9" name="object 21"/>
          <p:cNvSpPr txBox="1"/>
          <p:nvPr/>
        </p:nvSpPr>
        <p:spPr>
          <a:xfrm>
            <a:off x="9326376" y="2499589"/>
            <a:ext cx="2348843" cy="256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-9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Achieve predefined goal</a:t>
            </a:r>
            <a:endParaRPr kumimoji="0" sz="16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1" name="object 22"/>
          <p:cNvSpPr txBox="1"/>
          <p:nvPr/>
        </p:nvSpPr>
        <p:spPr>
          <a:xfrm>
            <a:off x="4990891" y="988309"/>
            <a:ext cx="238763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66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Write and submit concept papers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2" name="object 22"/>
          <p:cNvSpPr txBox="1"/>
          <p:nvPr/>
        </p:nvSpPr>
        <p:spPr>
          <a:xfrm>
            <a:off x="4956675" y="1775799"/>
            <a:ext cx="252389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66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Concept paper review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3" name="object 22"/>
          <p:cNvSpPr txBox="1"/>
          <p:nvPr/>
        </p:nvSpPr>
        <p:spPr>
          <a:xfrm>
            <a:off x="4954897" y="2406831"/>
            <a:ext cx="252389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66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Applicants write and submit full applications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4" name="object 22"/>
          <p:cNvSpPr txBox="1"/>
          <p:nvPr/>
        </p:nvSpPr>
        <p:spPr>
          <a:xfrm>
            <a:off x="4981588" y="3195589"/>
            <a:ext cx="252389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66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Full applications review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6" name="object 22"/>
          <p:cNvSpPr txBox="1"/>
          <p:nvPr/>
        </p:nvSpPr>
        <p:spPr>
          <a:xfrm>
            <a:off x="4846336" y="3767421"/>
            <a:ext cx="266927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66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Selections and </a:t>
            </a:r>
          </a:p>
          <a:p>
            <a:pPr marL="8466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negotiations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7" name="object 22"/>
          <p:cNvSpPr txBox="1"/>
          <p:nvPr/>
        </p:nvSpPr>
        <p:spPr>
          <a:xfrm>
            <a:off x="4936908" y="4616389"/>
            <a:ext cx="2523899" cy="256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66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Begin performing</a:t>
            </a:r>
            <a:endParaRPr kumimoji="0" sz="16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8" name="Text Placeholder 2"/>
          <p:cNvSpPr txBox="1">
            <a:spLocks/>
          </p:cNvSpPr>
          <p:nvPr/>
        </p:nvSpPr>
        <p:spPr>
          <a:xfrm rot="16200000">
            <a:off x="6449788" y="2972791"/>
            <a:ext cx="4503689" cy="1207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Prize Award Process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41" name="object 21"/>
          <p:cNvSpPr txBox="1"/>
          <p:nvPr/>
        </p:nvSpPr>
        <p:spPr>
          <a:xfrm>
            <a:off x="9331751" y="3044387"/>
            <a:ext cx="2348843" cy="5130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-9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Complete submission package</a:t>
            </a:r>
            <a:endParaRPr kumimoji="0" sz="16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42" name="object 18"/>
          <p:cNvSpPr/>
          <p:nvPr/>
        </p:nvSpPr>
        <p:spPr>
          <a:xfrm>
            <a:off x="9276570" y="3682243"/>
            <a:ext cx="2556933" cy="533400"/>
          </a:xfrm>
          <a:custGeom>
            <a:avLst/>
            <a:gdLst/>
            <a:ahLst/>
            <a:cxnLst/>
            <a:rect l="l" t="t" r="r" b="b"/>
            <a:pathLst>
              <a:path w="3835400" h="800100">
                <a:moveTo>
                  <a:pt x="3717036" y="0"/>
                </a:moveTo>
                <a:lnTo>
                  <a:pt x="115669" y="30"/>
                </a:lnTo>
                <a:lnTo>
                  <a:pt x="73759" y="8698"/>
                </a:lnTo>
                <a:lnTo>
                  <a:pt x="38746" y="30786"/>
                </a:lnTo>
                <a:lnTo>
                  <a:pt x="13502" y="63423"/>
                </a:lnTo>
                <a:lnTo>
                  <a:pt x="897" y="103740"/>
                </a:lnTo>
                <a:lnTo>
                  <a:pt x="0" y="118389"/>
                </a:lnTo>
                <a:lnTo>
                  <a:pt x="30" y="684430"/>
                </a:lnTo>
                <a:lnTo>
                  <a:pt x="8698" y="726340"/>
                </a:lnTo>
                <a:lnTo>
                  <a:pt x="30786" y="761353"/>
                </a:lnTo>
                <a:lnTo>
                  <a:pt x="63423" y="786597"/>
                </a:lnTo>
                <a:lnTo>
                  <a:pt x="103740" y="799202"/>
                </a:lnTo>
                <a:lnTo>
                  <a:pt x="118389" y="800100"/>
                </a:lnTo>
                <a:lnTo>
                  <a:pt x="3719736" y="800069"/>
                </a:lnTo>
                <a:lnTo>
                  <a:pt x="3761653" y="791407"/>
                </a:lnTo>
                <a:lnTo>
                  <a:pt x="3796664" y="769320"/>
                </a:lnTo>
                <a:lnTo>
                  <a:pt x="3821902" y="736681"/>
                </a:lnTo>
                <a:lnTo>
                  <a:pt x="3834503" y="696361"/>
                </a:lnTo>
                <a:lnTo>
                  <a:pt x="3835400" y="681710"/>
                </a:lnTo>
                <a:lnTo>
                  <a:pt x="3835369" y="115689"/>
                </a:lnTo>
                <a:lnTo>
                  <a:pt x="3826712" y="73773"/>
                </a:lnTo>
                <a:lnTo>
                  <a:pt x="3804636" y="38754"/>
                </a:lnTo>
                <a:lnTo>
                  <a:pt x="3772006" y="13505"/>
                </a:lnTo>
                <a:lnTo>
                  <a:pt x="3731688" y="897"/>
                </a:lnTo>
                <a:lnTo>
                  <a:pt x="371703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3" name="object 21"/>
          <p:cNvSpPr txBox="1"/>
          <p:nvPr/>
        </p:nvSpPr>
        <p:spPr>
          <a:xfrm>
            <a:off x="8447848" y="3802254"/>
            <a:ext cx="4149264" cy="256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-9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Judges score submissions</a:t>
            </a:r>
            <a:endParaRPr kumimoji="0" sz="16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44" name="object 10"/>
          <p:cNvSpPr/>
          <p:nvPr/>
        </p:nvSpPr>
        <p:spPr>
          <a:xfrm>
            <a:off x="9212938" y="1695349"/>
            <a:ext cx="2556933" cy="592667"/>
          </a:xfrm>
          <a:custGeom>
            <a:avLst/>
            <a:gdLst/>
            <a:ahLst/>
            <a:cxnLst/>
            <a:rect l="l" t="t" r="r" b="b"/>
            <a:pathLst>
              <a:path w="3835400" h="889000">
                <a:moveTo>
                  <a:pt x="3703866" y="0"/>
                </a:moveTo>
                <a:lnTo>
                  <a:pt x="121991" y="340"/>
                </a:lnTo>
                <a:lnTo>
                  <a:pt x="80525" y="10256"/>
                </a:lnTo>
                <a:lnTo>
                  <a:pt x="45349" y="32166"/>
                </a:lnTo>
                <a:lnTo>
                  <a:pt x="18792" y="63743"/>
                </a:lnTo>
                <a:lnTo>
                  <a:pt x="3179" y="102660"/>
                </a:lnTo>
                <a:lnTo>
                  <a:pt x="0" y="131533"/>
                </a:lnTo>
                <a:lnTo>
                  <a:pt x="341" y="767007"/>
                </a:lnTo>
                <a:lnTo>
                  <a:pt x="10257" y="808474"/>
                </a:lnTo>
                <a:lnTo>
                  <a:pt x="32167" y="843650"/>
                </a:lnTo>
                <a:lnTo>
                  <a:pt x="63743" y="870208"/>
                </a:lnTo>
                <a:lnTo>
                  <a:pt x="102660" y="885820"/>
                </a:lnTo>
                <a:lnTo>
                  <a:pt x="131533" y="889000"/>
                </a:lnTo>
                <a:lnTo>
                  <a:pt x="3713411" y="888658"/>
                </a:lnTo>
                <a:lnTo>
                  <a:pt x="3754876" y="878742"/>
                </a:lnTo>
                <a:lnTo>
                  <a:pt x="3790051" y="856832"/>
                </a:lnTo>
                <a:lnTo>
                  <a:pt x="3816608" y="825254"/>
                </a:lnTo>
                <a:lnTo>
                  <a:pt x="3832220" y="786336"/>
                </a:lnTo>
                <a:lnTo>
                  <a:pt x="3835400" y="757462"/>
                </a:lnTo>
                <a:lnTo>
                  <a:pt x="3835059" y="121991"/>
                </a:lnTo>
                <a:lnTo>
                  <a:pt x="3825143" y="80525"/>
                </a:lnTo>
                <a:lnTo>
                  <a:pt x="3803233" y="45349"/>
                </a:lnTo>
                <a:lnTo>
                  <a:pt x="3771656" y="18792"/>
                </a:lnTo>
                <a:lnTo>
                  <a:pt x="3732739" y="3179"/>
                </a:lnTo>
                <a:lnTo>
                  <a:pt x="3703866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5" name="object 22"/>
          <p:cNvSpPr txBox="1"/>
          <p:nvPr/>
        </p:nvSpPr>
        <p:spPr>
          <a:xfrm>
            <a:off x="9229455" y="1847850"/>
            <a:ext cx="2523899" cy="256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66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Begin Performing</a:t>
            </a:r>
            <a:endParaRPr kumimoji="0" sz="16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46" name="object 9"/>
          <p:cNvSpPr/>
          <p:nvPr/>
        </p:nvSpPr>
        <p:spPr>
          <a:xfrm>
            <a:off x="4958676" y="5154804"/>
            <a:ext cx="2556933" cy="533400"/>
          </a:xfrm>
          <a:custGeom>
            <a:avLst/>
            <a:gdLst/>
            <a:ahLst/>
            <a:cxnLst/>
            <a:rect l="l" t="t" r="r" b="b"/>
            <a:pathLst>
              <a:path w="3835400" h="800100">
                <a:moveTo>
                  <a:pt x="3717023" y="0"/>
                </a:moveTo>
                <a:lnTo>
                  <a:pt x="115669" y="30"/>
                </a:lnTo>
                <a:lnTo>
                  <a:pt x="73759" y="8698"/>
                </a:lnTo>
                <a:lnTo>
                  <a:pt x="38746" y="30786"/>
                </a:lnTo>
                <a:lnTo>
                  <a:pt x="13502" y="63423"/>
                </a:lnTo>
                <a:lnTo>
                  <a:pt x="897" y="103740"/>
                </a:lnTo>
                <a:lnTo>
                  <a:pt x="0" y="118389"/>
                </a:lnTo>
                <a:lnTo>
                  <a:pt x="30" y="684430"/>
                </a:lnTo>
                <a:lnTo>
                  <a:pt x="8698" y="726340"/>
                </a:lnTo>
                <a:lnTo>
                  <a:pt x="30786" y="761353"/>
                </a:lnTo>
                <a:lnTo>
                  <a:pt x="63423" y="786597"/>
                </a:lnTo>
                <a:lnTo>
                  <a:pt x="103740" y="799202"/>
                </a:lnTo>
                <a:lnTo>
                  <a:pt x="118389" y="800100"/>
                </a:lnTo>
                <a:lnTo>
                  <a:pt x="3719732" y="800069"/>
                </a:lnTo>
                <a:lnTo>
                  <a:pt x="3761639" y="791404"/>
                </a:lnTo>
                <a:lnTo>
                  <a:pt x="3796651" y="769317"/>
                </a:lnTo>
                <a:lnTo>
                  <a:pt x="3821896" y="736678"/>
                </a:lnTo>
                <a:lnTo>
                  <a:pt x="3834502" y="696360"/>
                </a:lnTo>
                <a:lnTo>
                  <a:pt x="3835400" y="681710"/>
                </a:lnTo>
                <a:lnTo>
                  <a:pt x="3835369" y="115679"/>
                </a:lnTo>
                <a:lnTo>
                  <a:pt x="3826704" y="73766"/>
                </a:lnTo>
                <a:lnTo>
                  <a:pt x="3804618" y="38750"/>
                </a:lnTo>
                <a:lnTo>
                  <a:pt x="3771982" y="13504"/>
                </a:lnTo>
                <a:lnTo>
                  <a:pt x="3731670" y="897"/>
                </a:lnTo>
                <a:lnTo>
                  <a:pt x="3717023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7" name="object 22"/>
          <p:cNvSpPr txBox="1"/>
          <p:nvPr/>
        </p:nvSpPr>
        <p:spPr>
          <a:xfrm>
            <a:off x="4936908" y="5149962"/>
            <a:ext cx="252389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66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Prepare and submit reimbursement request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49" name="object 19"/>
          <p:cNvSpPr/>
          <p:nvPr/>
        </p:nvSpPr>
        <p:spPr>
          <a:xfrm>
            <a:off x="4958676" y="5754364"/>
            <a:ext cx="2556933" cy="592667"/>
          </a:xfrm>
          <a:custGeom>
            <a:avLst/>
            <a:gdLst/>
            <a:ahLst/>
            <a:cxnLst/>
            <a:rect l="l" t="t" r="r" b="b"/>
            <a:pathLst>
              <a:path w="3835400" h="889000">
                <a:moveTo>
                  <a:pt x="3703828" y="0"/>
                </a:moveTo>
                <a:lnTo>
                  <a:pt x="121991" y="340"/>
                </a:lnTo>
                <a:lnTo>
                  <a:pt x="80525" y="10256"/>
                </a:lnTo>
                <a:lnTo>
                  <a:pt x="45349" y="32166"/>
                </a:lnTo>
                <a:lnTo>
                  <a:pt x="18792" y="63743"/>
                </a:lnTo>
                <a:lnTo>
                  <a:pt x="3179" y="102660"/>
                </a:lnTo>
                <a:lnTo>
                  <a:pt x="0" y="131533"/>
                </a:lnTo>
                <a:lnTo>
                  <a:pt x="341" y="767007"/>
                </a:lnTo>
                <a:lnTo>
                  <a:pt x="10257" y="808474"/>
                </a:lnTo>
                <a:lnTo>
                  <a:pt x="32167" y="843650"/>
                </a:lnTo>
                <a:lnTo>
                  <a:pt x="63743" y="870208"/>
                </a:lnTo>
                <a:lnTo>
                  <a:pt x="102660" y="885820"/>
                </a:lnTo>
                <a:lnTo>
                  <a:pt x="131533" y="889000"/>
                </a:lnTo>
                <a:lnTo>
                  <a:pt x="3713403" y="888656"/>
                </a:lnTo>
                <a:lnTo>
                  <a:pt x="3754865" y="878733"/>
                </a:lnTo>
                <a:lnTo>
                  <a:pt x="3790041" y="856821"/>
                </a:lnTo>
                <a:lnTo>
                  <a:pt x="3816603" y="825245"/>
                </a:lnTo>
                <a:lnTo>
                  <a:pt x="3832219" y="786332"/>
                </a:lnTo>
                <a:lnTo>
                  <a:pt x="3835400" y="757462"/>
                </a:lnTo>
                <a:lnTo>
                  <a:pt x="3835056" y="121961"/>
                </a:lnTo>
                <a:lnTo>
                  <a:pt x="3825129" y="80504"/>
                </a:lnTo>
                <a:lnTo>
                  <a:pt x="3803207" y="45337"/>
                </a:lnTo>
                <a:lnTo>
                  <a:pt x="3771620" y="18786"/>
                </a:lnTo>
                <a:lnTo>
                  <a:pt x="3732699" y="3178"/>
                </a:lnTo>
                <a:lnTo>
                  <a:pt x="370382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8" name="object 22"/>
          <p:cNvSpPr txBox="1"/>
          <p:nvPr/>
        </p:nvSpPr>
        <p:spPr>
          <a:xfrm>
            <a:off x="4970960" y="5794216"/>
            <a:ext cx="252389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66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Request reviewed and reimbursement issued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9B0B09-B7D3-278C-7F1E-90D5EC1DA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16560"/>
            <a:ext cx="7915124" cy="792965"/>
          </a:xfrm>
        </p:spPr>
        <p:txBody>
          <a:bodyPr/>
          <a:lstStyle/>
          <a:p>
            <a:r>
              <a:rPr lang="en-US"/>
              <a:t>Grants vs. Prizes</a:t>
            </a:r>
          </a:p>
        </p:txBody>
      </p:sp>
      <p:sp>
        <p:nvSpPr>
          <p:cNvPr id="39" name="AutoShape 7">
            <a:extLst>
              <a:ext uri="{FF2B5EF4-FFF2-40B4-BE49-F238E27FC236}">
                <a16:creationId xmlns:a16="http://schemas.microsoft.com/office/drawing/2014/main" id="{7C41A6FD-DC82-38EC-D773-9A88133DDA6B}"/>
              </a:ext>
            </a:extLst>
          </p:cNvPr>
          <p:cNvSpPr/>
          <p:nvPr/>
        </p:nvSpPr>
        <p:spPr>
          <a:xfrm>
            <a:off x="609598" y="1131426"/>
            <a:ext cx="3661065" cy="80833"/>
          </a:xfrm>
          <a:prstGeom prst="rect">
            <a:avLst/>
          </a:prstGeom>
          <a:solidFill>
            <a:srgbClr val="04334D"/>
          </a:solid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543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>
            <a:extLst>
              <a:ext uri="{FF2B5EF4-FFF2-40B4-BE49-F238E27FC236}">
                <a16:creationId xmlns:a16="http://schemas.microsoft.com/office/drawing/2014/main" id="{7297D92D-891F-A64E-9254-0F2F3F336E7F}"/>
              </a:ext>
            </a:extLst>
          </p:cNvPr>
          <p:cNvSpPr/>
          <p:nvPr/>
        </p:nvSpPr>
        <p:spPr>
          <a:xfrm>
            <a:off x="0" y="0"/>
            <a:ext cx="12192001" cy="6597225"/>
          </a:xfrm>
          <a:prstGeom prst="rect">
            <a:avLst/>
          </a:prstGeom>
          <a:blipFill>
            <a:blip r:embed="rId3" cstate="print"/>
            <a:stretch>
              <a:fillRect l="-4889" t="-4377" r="-3034" b="-8329"/>
            </a:stretch>
          </a:blipFill>
        </p:spPr>
        <p:txBody>
          <a:bodyPr wrap="square" lIns="0" tIns="0" rIns="0" bIns="0" rtlCol="0"/>
          <a:lstStyle/>
          <a:p>
            <a:pPr marL="12700" marR="5080" algn="ctr" defTabSz="609585">
              <a:lnSpc>
                <a:spcPct val="90000"/>
              </a:lnSpc>
              <a:spcBef>
                <a:spcPts val="629"/>
              </a:spcBef>
            </a:pPr>
            <a:endParaRPr lang="en-US" sz="1800" b="1" spc="-11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2" name="Picture 1" descr="Diagram">
            <a:extLst>
              <a:ext uri="{FF2B5EF4-FFF2-40B4-BE49-F238E27FC236}">
                <a16:creationId xmlns:a16="http://schemas.microsoft.com/office/drawing/2014/main" id="{5F06938B-9186-4AB9-ABBD-BA19895E28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t="9157" r="523" b="1965"/>
          <a:stretch/>
        </p:blipFill>
        <p:spPr>
          <a:xfrm>
            <a:off x="0" y="940585"/>
            <a:ext cx="12192000" cy="5445923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2B849C7-EACF-41C0-0869-98C5A184F905}"/>
              </a:ext>
            </a:extLst>
          </p:cNvPr>
          <p:cNvSpPr txBox="1">
            <a:spLocks/>
          </p:cNvSpPr>
          <p:nvPr/>
        </p:nvSpPr>
        <p:spPr>
          <a:xfrm>
            <a:off x="404191" y="116385"/>
            <a:ext cx="11383618" cy="710214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73040"/>
                      <a:gd name="connsiteY0" fmla="*/ 0 h 812800"/>
                      <a:gd name="connsiteX1" fmla="*/ 5273040 w 5273040"/>
                      <a:gd name="connsiteY1" fmla="*/ 0 h 812800"/>
                      <a:gd name="connsiteX2" fmla="*/ 5273040 w 5273040"/>
                      <a:gd name="connsiteY2" fmla="*/ 812800 h 812800"/>
                      <a:gd name="connsiteX3" fmla="*/ 0 w 5273040"/>
                      <a:gd name="connsiteY3" fmla="*/ 812800 h 812800"/>
                      <a:gd name="connsiteX4" fmla="*/ 0 w 5273040"/>
                      <a:gd name="connsiteY4" fmla="*/ 0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3040" h="812800" extrusionOk="0">
                        <a:moveTo>
                          <a:pt x="0" y="0"/>
                        </a:moveTo>
                        <a:cubicBezTo>
                          <a:pt x="2580033" y="118645"/>
                          <a:pt x="2944590" y="116012"/>
                          <a:pt x="5273040" y="0"/>
                        </a:cubicBezTo>
                        <a:cubicBezTo>
                          <a:pt x="5202606" y="312345"/>
                          <a:pt x="5317495" y="453698"/>
                          <a:pt x="5273040" y="812800"/>
                        </a:cubicBezTo>
                        <a:cubicBezTo>
                          <a:pt x="3657638" y="947400"/>
                          <a:pt x="1406252" y="655604"/>
                          <a:pt x="0" y="812800"/>
                        </a:cubicBezTo>
                        <a:cubicBezTo>
                          <a:pt x="-63531" y="457734"/>
                          <a:pt x="-43856" y="298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0" tIns="0" rIns="0" bIns="0" rtlCol="0" anchor="ctr">
            <a:noAutofit/>
          </a:bodyPr>
          <a:lstStyle>
            <a:lvl1pPr marL="0" algn="l" defTabSz="609585" rtl="0" eaLnBrk="1" latinLnBrk="0" hangingPunct="1">
              <a:lnSpc>
                <a:spcPts val="3733"/>
              </a:lnSpc>
              <a:spcBef>
                <a:spcPct val="0"/>
              </a:spcBef>
              <a:buNone/>
              <a:defRPr sz="4000" kern="1200" spc="0">
                <a:solidFill>
                  <a:srgbClr val="05344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33">
                <a:solidFill>
                  <a:schemeClr val="bg1"/>
                </a:solidFill>
              </a:rPr>
              <a:t>Collective Suite of DAC and CDR Prizes</a:t>
            </a:r>
          </a:p>
        </p:txBody>
      </p:sp>
    </p:spTree>
    <p:extLst>
      <p:ext uri="{BB962C8B-B14F-4D97-AF65-F5344CB8AC3E}">
        <p14:creationId xmlns:p14="http://schemas.microsoft.com/office/powerpoint/2010/main" val="3012401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>
            <a:extLst>
              <a:ext uri="{FF2B5EF4-FFF2-40B4-BE49-F238E27FC236}">
                <a16:creationId xmlns:a16="http://schemas.microsoft.com/office/drawing/2014/main" id="{7297D92D-891F-A64E-9254-0F2F3F336E7F}"/>
              </a:ext>
            </a:extLst>
          </p:cNvPr>
          <p:cNvSpPr/>
          <p:nvPr/>
        </p:nvSpPr>
        <p:spPr>
          <a:xfrm>
            <a:off x="0" y="0"/>
            <a:ext cx="12192001" cy="6597225"/>
          </a:xfrm>
          <a:prstGeom prst="rect">
            <a:avLst/>
          </a:prstGeom>
          <a:blipFill>
            <a:blip r:embed="rId3" cstate="print"/>
            <a:stretch>
              <a:fillRect l="-4889" t="-4377" r="-3034" b="-8329"/>
            </a:stretch>
          </a:blipFill>
        </p:spPr>
        <p:txBody>
          <a:bodyPr wrap="square" lIns="0" tIns="0" rIns="0" bIns="0" rtlCol="0"/>
          <a:lstStyle/>
          <a:p>
            <a:pPr marL="12700" marR="5080" algn="ctr" defTabSz="609585">
              <a:lnSpc>
                <a:spcPct val="90000"/>
              </a:lnSpc>
              <a:spcBef>
                <a:spcPts val="629"/>
              </a:spcBef>
            </a:pPr>
            <a:endParaRPr lang="en-US" sz="1800" b="1" spc="-11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6F0C00-A1C2-3543-A430-A8C553C36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1982"/>
            <a:ext cx="12191998" cy="3786385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438B820C-C4BD-C786-5AFE-F15BC9C7DCDF}"/>
              </a:ext>
            </a:extLst>
          </p:cNvPr>
          <p:cNvSpPr txBox="1">
            <a:spLocks/>
          </p:cNvSpPr>
          <p:nvPr/>
        </p:nvSpPr>
        <p:spPr>
          <a:xfrm>
            <a:off x="404190" y="210436"/>
            <a:ext cx="11383618" cy="710214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73040"/>
                      <a:gd name="connsiteY0" fmla="*/ 0 h 812800"/>
                      <a:gd name="connsiteX1" fmla="*/ 5273040 w 5273040"/>
                      <a:gd name="connsiteY1" fmla="*/ 0 h 812800"/>
                      <a:gd name="connsiteX2" fmla="*/ 5273040 w 5273040"/>
                      <a:gd name="connsiteY2" fmla="*/ 812800 h 812800"/>
                      <a:gd name="connsiteX3" fmla="*/ 0 w 5273040"/>
                      <a:gd name="connsiteY3" fmla="*/ 812800 h 812800"/>
                      <a:gd name="connsiteX4" fmla="*/ 0 w 5273040"/>
                      <a:gd name="connsiteY4" fmla="*/ 0 h 812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3040" h="812800" extrusionOk="0">
                        <a:moveTo>
                          <a:pt x="0" y="0"/>
                        </a:moveTo>
                        <a:cubicBezTo>
                          <a:pt x="2580033" y="118645"/>
                          <a:pt x="2944590" y="116012"/>
                          <a:pt x="5273040" y="0"/>
                        </a:cubicBezTo>
                        <a:cubicBezTo>
                          <a:pt x="5202606" y="312345"/>
                          <a:pt x="5317495" y="453698"/>
                          <a:pt x="5273040" y="812800"/>
                        </a:cubicBezTo>
                        <a:cubicBezTo>
                          <a:pt x="3657638" y="947400"/>
                          <a:pt x="1406252" y="655604"/>
                          <a:pt x="0" y="812800"/>
                        </a:cubicBezTo>
                        <a:cubicBezTo>
                          <a:pt x="-63531" y="457734"/>
                          <a:pt x="-43856" y="298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0" tIns="0" rIns="0" bIns="0" rtlCol="0" anchor="ctr">
            <a:noAutofit/>
          </a:bodyPr>
          <a:lstStyle>
            <a:lvl1pPr marL="0" algn="l" defTabSz="609585" rtl="0" eaLnBrk="1" latinLnBrk="0" hangingPunct="1">
              <a:lnSpc>
                <a:spcPts val="3733"/>
              </a:lnSpc>
              <a:spcBef>
                <a:spcPct val="0"/>
              </a:spcBef>
              <a:buNone/>
              <a:defRPr sz="4000" kern="1200" spc="0">
                <a:solidFill>
                  <a:srgbClr val="05344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33">
                <a:solidFill>
                  <a:schemeClr val="bg1"/>
                </a:solidFill>
              </a:rPr>
              <a:t>What is the CDR Purchase Pilot Prize?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BDEBB68-5FFF-D715-02A6-2BDE4D1D6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190" y="5689700"/>
            <a:ext cx="11383618" cy="710214"/>
          </a:xfrm>
        </p:spPr>
        <p:txBody>
          <a:bodyPr/>
          <a:lstStyle/>
          <a:p>
            <a:pPr algn="ctr"/>
            <a:r>
              <a:rPr lang="en-US" sz="2933">
                <a:solidFill>
                  <a:srgbClr val="FF0000"/>
                </a:solidFill>
              </a:rPr>
              <a:t>Phase 1 winners will receive $50,000 in prize awards</a:t>
            </a:r>
          </a:p>
        </p:txBody>
      </p:sp>
    </p:spTree>
    <p:extLst>
      <p:ext uri="{BB962C8B-B14F-4D97-AF65-F5344CB8AC3E}">
        <p14:creationId xmlns:p14="http://schemas.microsoft.com/office/powerpoint/2010/main" val="1647552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FBBDFF-F892-E7C4-8C4D-E9B2BE6A5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12"/>
          <a:stretch/>
        </p:blipFill>
        <p:spPr>
          <a:xfrm>
            <a:off x="0" y="0"/>
            <a:ext cx="12189631" cy="106218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619F1A2-3E9A-5FBF-C2C1-58D5136EE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05" y="1093956"/>
            <a:ext cx="2721277" cy="341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92A79-9F30-1FF0-9CC5-22FED681F8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708" y="55219"/>
            <a:ext cx="2478860" cy="951744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B54C47B-31DC-D827-0619-C59F3AD4593B}"/>
              </a:ext>
            </a:extLst>
          </p:cNvPr>
          <p:cNvSpPr txBox="1">
            <a:spLocks/>
          </p:cNvSpPr>
          <p:nvPr/>
        </p:nvSpPr>
        <p:spPr>
          <a:xfrm>
            <a:off x="591708" y="1196982"/>
            <a:ext cx="7809342" cy="31835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</a:rPr>
              <a:t>Office of Fossil Energy and Carbon Management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Book" panose="020B05030201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</a:rPr>
              <a:t>DOE-FE is now DOE-FECM 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Book" panose="020B05030201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</a:rPr>
              <a:t>New name for our office reflects our </a:t>
            </a:r>
            <a:r>
              <a:rPr kumimoji="0" lang="en-US" sz="2200" b="1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</a:rPr>
              <a:t>new vision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Book" panose="020B050302010202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</a:rPr>
              <a:t>President Biden’s goals:</a:t>
            </a:r>
          </a:p>
          <a:p>
            <a:pPr marL="909211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</a:rPr>
              <a:t>50% emissions reduction by 2030 </a:t>
            </a:r>
          </a:p>
          <a:p>
            <a:pPr marL="909211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</a:rPr>
              <a:t>CO</a:t>
            </a:r>
            <a:r>
              <a:rPr kumimoji="0" lang="en-US" sz="2200" b="0" i="0" u="none" strike="noStrike" kern="120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</a:rPr>
              <a:t>2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</a:rPr>
              <a:t> emissions-free power sector by 2035</a:t>
            </a:r>
          </a:p>
          <a:p>
            <a:pPr marL="909211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</a:rPr>
              <a:t>Net zero emissions economy by no later than 2050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4B3D9D0-4321-E1F5-ED98-5DCC91DE5C34}"/>
              </a:ext>
            </a:extLst>
          </p:cNvPr>
          <p:cNvSpPr/>
          <p:nvPr/>
        </p:nvSpPr>
        <p:spPr>
          <a:xfrm>
            <a:off x="3829099" y="4510027"/>
            <a:ext cx="4036438" cy="1932716"/>
          </a:xfrm>
          <a:custGeom>
            <a:avLst/>
            <a:gdLst>
              <a:gd name="connsiteX0" fmla="*/ 0 w 3066958"/>
              <a:gd name="connsiteY0" fmla="*/ 155150 h 930716"/>
              <a:gd name="connsiteX1" fmla="*/ 155150 w 3066958"/>
              <a:gd name="connsiteY1" fmla="*/ 0 h 930716"/>
              <a:gd name="connsiteX2" fmla="*/ 2911808 w 3066958"/>
              <a:gd name="connsiteY2" fmla="*/ 0 h 930716"/>
              <a:gd name="connsiteX3" fmla="*/ 3066958 w 3066958"/>
              <a:gd name="connsiteY3" fmla="*/ 155150 h 930716"/>
              <a:gd name="connsiteX4" fmla="*/ 3066958 w 3066958"/>
              <a:gd name="connsiteY4" fmla="*/ 775566 h 930716"/>
              <a:gd name="connsiteX5" fmla="*/ 2911808 w 3066958"/>
              <a:gd name="connsiteY5" fmla="*/ 930716 h 930716"/>
              <a:gd name="connsiteX6" fmla="*/ 155150 w 3066958"/>
              <a:gd name="connsiteY6" fmla="*/ 930716 h 930716"/>
              <a:gd name="connsiteX7" fmla="*/ 0 w 3066958"/>
              <a:gd name="connsiteY7" fmla="*/ 775566 h 930716"/>
              <a:gd name="connsiteX8" fmla="*/ 0 w 3066958"/>
              <a:gd name="connsiteY8" fmla="*/ 155150 h 930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6958" h="930716">
                <a:moveTo>
                  <a:pt x="0" y="155150"/>
                </a:moveTo>
                <a:cubicBezTo>
                  <a:pt x="0" y="69463"/>
                  <a:pt x="69463" y="0"/>
                  <a:pt x="155150" y="0"/>
                </a:cubicBezTo>
                <a:lnTo>
                  <a:pt x="2911808" y="0"/>
                </a:lnTo>
                <a:cubicBezTo>
                  <a:pt x="2997495" y="0"/>
                  <a:pt x="3066958" y="69463"/>
                  <a:pt x="3066958" y="155150"/>
                </a:cubicBezTo>
                <a:lnTo>
                  <a:pt x="3066958" y="775566"/>
                </a:lnTo>
                <a:cubicBezTo>
                  <a:pt x="3066958" y="861253"/>
                  <a:pt x="2997495" y="930716"/>
                  <a:pt x="2911808" y="930716"/>
                </a:cubicBezTo>
                <a:lnTo>
                  <a:pt x="155150" y="930716"/>
                </a:lnTo>
                <a:cubicBezTo>
                  <a:pt x="69463" y="930716"/>
                  <a:pt x="0" y="861253"/>
                  <a:pt x="0" y="775566"/>
                </a:cubicBezTo>
                <a:lnTo>
                  <a:pt x="0" y="15515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0786" tIns="130786" rIns="130786" bIns="130786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9C1">
                    <a:lumMod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Advancing Carbon Management Approaches Toward Deep Decarbonization </a:t>
            </a:r>
          </a:p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0079C1">
                    <a:lumMod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Priorities: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9C1">
                    <a:lumMod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Point-source carbon capture (PSC), carbon dioxide conversion, carbon dioxide removal (CDR), and reliable carbon transport and storage 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79C1">
                  <a:lumMod val="5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Calibri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4F09E55-D40D-CF67-D46E-F35BDCA1C53A}"/>
              </a:ext>
            </a:extLst>
          </p:cNvPr>
          <p:cNvSpPr/>
          <p:nvPr/>
        </p:nvSpPr>
        <p:spPr>
          <a:xfrm>
            <a:off x="134780" y="4530735"/>
            <a:ext cx="3378265" cy="1912009"/>
          </a:xfrm>
          <a:custGeom>
            <a:avLst/>
            <a:gdLst>
              <a:gd name="connsiteX0" fmla="*/ 0 w 3066958"/>
              <a:gd name="connsiteY0" fmla="*/ 150977 h 905680"/>
              <a:gd name="connsiteX1" fmla="*/ 150977 w 3066958"/>
              <a:gd name="connsiteY1" fmla="*/ 0 h 905680"/>
              <a:gd name="connsiteX2" fmla="*/ 2915981 w 3066958"/>
              <a:gd name="connsiteY2" fmla="*/ 0 h 905680"/>
              <a:gd name="connsiteX3" fmla="*/ 3066958 w 3066958"/>
              <a:gd name="connsiteY3" fmla="*/ 150977 h 905680"/>
              <a:gd name="connsiteX4" fmla="*/ 3066958 w 3066958"/>
              <a:gd name="connsiteY4" fmla="*/ 754703 h 905680"/>
              <a:gd name="connsiteX5" fmla="*/ 2915981 w 3066958"/>
              <a:gd name="connsiteY5" fmla="*/ 905680 h 905680"/>
              <a:gd name="connsiteX6" fmla="*/ 150977 w 3066958"/>
              <a:gd name="connsiteY6" fmla="*/ 905680 h 905680"/>
              <a:gd name="connsiteX7" fmla="*/ 0 w 3066958"/>
              <a:gd name="connsiteY7" fmla="*/ 754703 h 905680"/>
              <a:gd name="connsiteX8" fmla="*/ 0 w 3066958"/>
              <a:gd name="connsiteY8" fmla="*/ 150977 h 905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6958" h="905680">
                <a:moveTo>
                  <a:pt x="0" y="150977"/>
                </a:moveTo>
                <a:cubicBezTo>
                  <a:pt x="0" y="67595"/>
                  <a:pt x="67595" y="0"/>
                  <a:pt x="150977" y="0"/>
                </a:cubicBezTo>
                <a:lnTo>
                  <a:pt x="2915981" y="0"/>
                </a:lnTo>
                <a:cubicBezTo>
                  <a:pt x="2999363" y="0"/>
                  <a:pt x="3066958" y="67595"/>
                  <a:pt x="3066958" y="150977"/>
                </a:cubicBezTo>
                <a:lnTo>
                  <a:pt x="3066958" y="754703"/>
                </a:lnTo>
                <a:cubicBezTo>
                  <a:pt x="3066958" y="838085"/>
                  <a:pt x="2999363" y="905680"/>
                  <a:pt x="2915981" y="905680"/>
                </a:cubicBezTo>
                <a:lnTo>
                  <a:pt x="150977" y="905680"/>
                </a:lnTo>
                <a:cubicBezTo>
                  <a:pt x="67595" y="905680"/>
                  <a:pt x="0" y="838085"/>
                  <a:pt x="0" y="754703"/>
                </a:cubicBezTo>
                <a:lnTo>
                  <a:pt x="0" y="150977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564" tIns="129564" rIns="129564" bIns="129564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9C1">
                    <a:lumMod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Advancing Justice, Labor, and Engagement</a:t>
            </a:r>
          </a:p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9C1">
                    <a:lumMod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0079C1">
                    <a:lumMod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Priorities: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9C1">
                    <a:lumMod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Justice, labor, and international and domestic partnerships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76CE473-A7EA-F665-C018-8844166EB093}"/>
              </a:ext>
            </a:extLst>
          </p:cNvPr>
          <p:cNvSpPr/>
          <p:nvPr/>
        </p:nvSpPr>
        <p:spPr>
          <a:xfrm>
            <a:off x="8181592" y="4530735"/>
            <a:ext cx="3883200" cy="1912008"/>
          </a:xfrm>
          <a:custGeom>
            <a:avLst/>
            <a:gdLst>
              <a:gd name="connsiteX0" fmla="*/ 0 w 3037077"/>
              <a:gd name="connsiteY0" fmla="*/ 184601 h 1107386"/>
              <a:gd name="connsiteX1" fmla="*/ 184601 w 3037077"/>
              <a:gd name="connsiteY1" fmla="*/ 0 h 1107386"/>
              <a:gd name="connsiteX2" fmla="*/ 2852476 w 3037077"/>
              <a:gd name="connsiteY2" fmla="*/ 0 h 1107386"/>
              <a:gd name="connsiteX3" fmla="*/ 3037077 w 3037077"/>
              <a:gd name="connsiteY3" fmla="*/ 184601 h 1107386"/>
              <a:gd name="connsiteX4" fmla="*/ 3037077 w 3037077"/>
              <a:gd name="connsiteY4" fmla="*/ 922785 h 1107386"/>
              <a:gd name="connsiteX5" fmla="*/ 2852476 w 3037077"/>
              <a:gd name="connsiteY5" fmla="*/ 1107386 h 1107386"/>
              <a:gd name="connsiteX6" fmla="*/ 184601 w 3037077"/>
              <a:gd name="connsiteY6" fmla="*/ 1107386 h 1107386"/>
              <a:gd name="connsiteX7" fmla="*/ 0 w 3037077"/>
              <a:gd name="connsiteY7" fmla="*/ 922785 h 1107386"/>
              <a:gd name="connsiteX8" fmla="*/ 0 w 3037077"/>
              <a:gd name="connsiteY8" fmla="*/ 184601 h 110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7077" h="1107386">
                <a:moveTo>
                  <a:pt x="0" y="184601"/>
                </a:moveTo>
                <a:cubicBezTo>
                  <a:pt x="0" y="82649"/>
                  <a:pt x="82649" y="0"/>
                  <a:pt x="184601" y="0"/>
                </a:cubicBezTo>
                <a:lnTo>
                  <a:pt x="2852476" y="0"/>
                </a:lnTo>
                <a:cubicBezTo>
                  <a:pt x="2954428" y="0"/>
                  <a:pt x="3037077" y="82649"/>
                  <a:pt x="3037077" y="184601"/>
                </a:cubicBezTo>
                <a:lnTo>
                  <a:pt x="3037077" y="922785"/>
                </a:lnTo>
                <a:cubicBezTo>
                  <a:pt x="3037077" y="1024737"/>
                  <a:pt x="2954428" y="1107386"/>
                  <a:pt x="2852476" y="1107386"/>
                </a:cubicBezTo>
                <a:lnTo>
                  <a:pt x="184601" y="1107386"/>
                </a:lnTo>
                <a:cubicBezTo>
                  <a:pt x="82649" y="1107386"/>
                  <a:pt x="0" y="1024737"/>
                  <a:pt x="0" y="922785"/>
                </a:cubicBezTo>
                <a:lnTo>
                  <a:pt x="0" y="18460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412" tIns="139412" rIns="139412" bIns="139412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9C1">
                    <a:lumMod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Advancing Technologies that Lead to Sustainable Energy Resource </a:t>
            </a:r>
          </a:p>
          <a:p>
            <a:pPr marL="0" marR="0" lvl="0" indent="0" algn="ctr" defTabSz="533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0079C1">
                    <a:lumMod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Priorities: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9C1">
                    <a:lumMod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Hydrogen with carbon management, domestic critical minerals (CM) production, and methane mitigation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79C1">
                  <a:lumMod val="5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DAC9A7-A6F0-6F93-E53D-CBC1CD610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668" y="119862"/>
            <a:ext cx="8797085" cy="812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FECM Research Priorities</a:t>
            </a:r>
          </a:p>
        </p:txBody>
      </p:sp>
    </p:spTree>
    <p:extLst>
      <p:ext uri="{BB962C8B-B14F-4D97-AF65-F5344CB8AC3E}">
        <p14:creationId xmlns:p14="http://schemas.microsoft.com/office/powerpoint/2010/main" val="429271820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SEIN 2">
      <a:dk1>
        <a:srgbClr val="333333"/>
      </a:dk1>
      <a:lt1>
        <a:srgbClr val="FFFFFF"/>
      </a:lt1>
      <a:dk2>
        <a:srgbClr val="FFC425"/>
      </a:dk2>
      <a:lt2>
        <a:srgbClr val="8DC63F"/>
      </a:lt2>
      <a:accent1>
        <a:srgbClr val="0079C1"/>
      </a:accent1>
      <a:accent2>
        <a:srgbClr val="00A4E4"/>
      </a:accent2>
      <a:accent3>
        <a:srgbClr val="F6A01A"/>
      </a:accent3>
      <a:accent4>
        <a:srgbClr val="5E9732"/>
      </a:accent4>
      <a:accent5>
        <a:srgbClr val="933C06"/>
      </a:accent5>
      <a:accent6>
        <a:srgbClr val="6A737B"/>
      </a:accent6>
      <a:hlink>
        <a:srgbClr val="0079C1"/>
      </a:hlink>
      <a:folHlink>
        <a:srgbClr val="00A4E4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M-PPTtemplate-v2.potx" id="{6A85E97E-A5A0-46D0-957E-913EF0359E91}" vid="{2D02CC85-0E35-48B6-BC65-D7EF20551515}"/>
    </a:ext>
  </a:extLst>
</a:theme>
</file>

<file path=ppt/theme/theme2.xml><?xml version="1.0" encoding="utf-8"?>
<a:theme xmlns:a="http://schemas.openxmlformats.org/drawingml/2006/main" name="3_Office Theme">
  <a:themeElements>
    <a:clrScheme name="SEIN 2">
      <a:dk1>
        <a:srgbClr val="333333"/>
      </a:dk1>
      <a:lt1>
        <a:srgbClr val="FFFFFF"/>
      </a:lt1>
      <a:dk2>
        <a:srgbClr val="FFC425"/>
      </a:dk2>
      <a:lt2>
        <a:srgbClr val="8DC63F"/>
      </a:lt2>
      <a:accent1>
        <a:srgbClr val="0079C1"/>
      </a:accent1>
      <a:accent2>
        <a:srgbClr val="00A4E4"/>
      </a:accent2>
      <a:accent3>
        <a:srgbClr val="F6A01A"/>
      </a:accent3>
      <a:accent4>
        <a:srgbClr val="5E9732"/>
      </a:accent4>
      <a:accent5>
        <a:srgbClr val="933C06"/>
      </a:accent5>
      <a:accent6>
        <a:srgbClr val="6A737B"/>
      </a:accent6>
      <a:hlink>
        <a:srgbClr val="0079C1"/>
      </a:hlink>
      <a:folHlink>
        <a:srgbClr val="00A4E4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M-PPTtemplate-v2.potx" id="{6A85E97E-A5A0-46D0-957E-913EF0359E91}" vid="{2D02CC85-0E35-48B6-BC65-D7EF20551515}"/>
    </a:ext>
  </a:extLst>
</a:theme>
</file>

<file path=ppt/theme/theme3.xml><?xml version="1.0" encoding="utf-8"?>
<a:theme xmlns:a="http://schemas.openxmlformats.org/drawingml/2006/main" name="2_Office Theme">
  <a:themeElements>
    <a:clrScheme name="SEIN 2">
      <a:dk1>
        <a:srgbClr val="333333"/>
      </a:dk1>
      <a:lt1>
        <a:srgbClr val="FFFFFF"/>
      </a:lt1>
      <a:dk2>
        <a:srgbClr val="FFC425"/>
      </a:dk2>
      <a:lt2>
        <a:srgbClr val="8DC63F"/>
      </a:lt2>
      <a:accent1>
        <a:srgbClr val="0079C1"/>
      </a:accent1>
      <a:accent2>
        <a:srgbClr val="00A4E4"/>
      </a:accent2>
      <a:accent3>
        <a:srgbClr val="F6A01A"/>
      </a:accent3>
      <a:accent4>
        <a:srgbClr val="5E9732"/>
      </a:accent4>
      <a:accent5>
        <a:srgbClr val="933C06"/>
      </a:accent5>
      <a:accent6>
        <a:srgbClr val="6A737B"/>
      </a:accent6>
      <a:hlink>
        <a:srgbClr val="0079C1"/>
      </a:hlink>
      <a:folHlink>
        <a:srgbClr val="00A4E4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M-PPTtemplate-v2.potx" id="{6A85E97E-A5A0-46D0-957E-913EF0359E91}" vid="{2D02CC85-0E35-48B6-BC65-D7EF2055151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1332</Words>
  <Application>Microsoft Office PowerPoint</Application>
  <PresentationFormat>Widescreen</PresentationFormat>
  <Paragraphs>212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Century Gothic</vt:lpstr>
      <vt:lpstr>Courier New</vt:lpstr>
      <vt:lpstr>Franklin Gothic Book</vt:lpstr>
      <vt:lpstr>Franklin Gothic Medium</vt:lpstr>
      <vt:lpstr>FranklinGothic</vt:lpstr>
      <vt:lpstr>Libre Franklin</vt:lpstr>
      <vt:lpstr>Times New Roman</vt:lpstr>
      <vt:lpstr>1_Office Theme</vt:lpstr>
      <vt:lpstr>3_Office Theme</vt:lpstr>
      <vt:lpstr>2_Office Theme</vt:lpstr>
      <vt:lpstr>PowerPoint Presentation</vt:lpstr>
      <vt:lpstr>PowerPoint Presentation</vt:lpstr>
      <vt:lpstr>Agenda</vt:lpstr>
      <vt:lpstr>Housekeeping</vt:lpstr>
      <vt:lpstr>PowerPoint Presentation</vt:lpstr>
      <vt:lpstr>Grants vs. Prizes</vt:lpstr>
      <vt:lpstr>PowerPoint Presentation</vt:lpstr>
      <vt:lpstr>Phase 1 winners will receive $50,000 in prize awards</vt:lpstr>
      <vt:lpstr>FECM Research Priorities</vt:lpstr>
      <vt:lpstr>Carbon Dioxide Removal Program</vt:lpstr>
      <vt:lpstr>Carbon Negative Shot: Key Performance Elements</vt:lpstr>
      <vt:lpstr>CDR Purchase Pilot Prize</vt:lpstr>
      <vt:lpstr>Overview of Eligible CDR Topic Areas</vt:lpstr>
      <vt:lpstr>Evaluation Criteria</vt:lpstr>
      <vt:lpstr>Call for Feedback on Draft Rules</vt:lpstr>
      <vt:lpstr>PowerPoint Presentation</vt:lpstr>
      <vt:lpstr>Read the Rules</vt:lpstr>
      <vt:lpstr>Program Requirements </vt:lpstr>
      <vt:lpstr>Eligibility</vt:lpstr>
      <vt:lpstr>Important Dates</vt:lpstr>
      <vt:lpstr>PowerPoint Presentation</vt:lpstr>
      <vt:lpstr>PowerPoint Presentation</vt:lpstr>
      <vt:lpstr>PowerPoint Presentation</vt:lpstr>
      <vt:lpstr>PowerPoint Presentation</vt:lpstr>
      <vt:lpstr>What’s Next?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Cain, Elias</dc:creator>
  <cp:lastModifiedBy>Cain, Elias</cp:lastModifiedBy>
  <cp:revision>2</cp:revision>
  <dcterms:created xsi:type="dcterms:W3CDTF">2023-03-27T17:38:20Z</dcterms:created>
  <dcterms:modified xsi:type="dcterms:W3CDTF">2023-10-24T18:43:26Z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5965d95-ecc0-4720-b759-1f33c42ed7da_Enabled">
    <vt:lpwstr>true</vt:lpwstr>
  </property>
  <property fmtid="{D5CDD505-2E9C-101B-9397-08002B2CF9AE}" pid="3" name="MSIP_Label_95965d95-ecc0-4720-b759-1f33c42ed7da_SetDate">
    <vt:lpwstr>2023-10-09T18:11:55Z</vt:lpwstr>
  </property>
  <property fmtid="{D5CDD505-2E9C-101B-9397-08002B2CF9AE}" pid="4" name="MSIP_Label_95965d95-ecc0-4720-b759-1f33c42ed7da_Method">
    <vt:lpwstr>Standard</vt:lpwstr>
  </property>
  <property fmtid="{D5CDD505-2E9C-101B-9397-08002B2CF9AE}" pid="5" name="MSIP_Label_95965d95-ecc0-4720-b759-1f33c42ed7da_Name">
    <vt:lpwstr>General</vt:lpwstr>
  </property>
  <property fmtid="{D5CDD505-2E9C-101B-9397-08002B2CF9AE}" pid="6" name="MSIP_Label_95965d95-ecc0-4720-b759-1f33c42ed7da_SiteId">
    <vt:lpwstr>a0f29d7e-28cd-4f54-8442-7885aee7c080</vt:lpwstr>
  </property>
  <property fmtid="{D5CDD505-2E9C-101B-9397-08002B2CF9AE}" pid="7" name="MSIP_Label_95965d95-ecc0-4720-b759-1f33c42ed7da_ActionId">
    <vt:lpwstr>a4a58479-8b6f-4fa0-9987-d3f19b5b4b6c</vt:lpwstr>
  </property>
  <property fmtid="{D5CDD505-2E9C-101B-9397-08002B2CF9AE}" pid="8" name="MSIP_Label_95965d95-ecc0-4720-b759-1f33c42ed7da_ContentBits">
    <vt:lpwstr>0</vt:lpwstr>
  </property>
</Properties>
</file>