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5" r:id="rId5"/>
  </p:sldMasterIdLst>
  <p:notesMasterIdLst>
    <p:notesMasterId r:id="rId31"/>
  </p:notesMasterIdLst>
  <p:sldIdLst>
    <p:sldId id="286" r:id="rId6"/>
    <p:sldId id="297" r:id="rId7"/>
    <p:sldId id="324" r:id="rId8"/>
    <p:sldId id="323" r:id="rId9"/>
    <p:sldId id="293" r:id="rId10"/>
    <p:sldId id="327" r:id="rId11"/>
    <p:sldId id="329" r:id="rId12"/>
    <p:sldId id="298" r:id="rId13"/>
    <p:sldId id="291" r:id="rId14"/>
    <p:sldId id="290" r:id="rId15"/>
    <p:sldId id="330" r:id="rId16"/>
    <p:sldId id="295" r:id="rId17"/>
    <p:sldId id="314" r:id="rId18"/>
    <p:sldId id="310" r:id="rId19"/>
    <p:sldId id="315" r:id="rId20"/>
    <p:sldId id="316" r:id="rId21"/>
    <p:sldId id="318" r:id="rId22"/>
    <p:sldId id="325" r:id="rId23"/>
    <p:sldId id="326" r:id="rId24"/>
    <p:sldId id="287" r:id="rId25"/>
    <p:sldId id="296" r:id="rId26"/>
    <p:sldId id="302" r:id="rId27"/>
    <p:sldId id="294" r:id="rId28"/>
    <p:sldId id="288" r:id="rId29"/>
    <p:sldId id="313"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B63C5"/>
    <a:srgbClr val="6895DE"/>
    <a:srgbClr val="2C72D8"/>
    <a:srgbClr val="F236C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711569-330E-4315-9EC6-D6FB10B472F9}" v="25" dt="2023-07-05T13:49:29.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94"/>
  </p:normalViewPr>
  <p:slideViewPr>
    <p:cSldViewPr snapToGrid="0">
      <p:cViewPr varScale="1">
        <p:scale>
          <a:sx n="156" d="100"/>
          <a:sy n="156" d="100"/>
        </p:scale>
        <p:origin x="50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RM3</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strRef>
              <c:f>Sheet1!$A$2:$A$8</c:f>
              <c:strCache>
                <c:ptCount val="7"/>
                <c:pt idx="0">
                  <c:v>C1</c:v>
                </c:pt>
                <c:pt idx="1">
                  <c:v>C2</c:v>
                </c:pt>
                <c:pt idx="2">
                  <c:v>C3</c:v>
                </c:pt>
                <c:pt idx="3">
                  <c:v>C4</c:v>
                </c:pt>
                <c:pt idx="4">
                  <c:v>C5</c:v>
                </c:pt>
                <c:pt idx="5">
                  <c:v>C6</c:v>
                </c:pt>
                <c:pt idx="6">
                  <c:v>C7</c:v>
                </c:pt>
              </c:strCache>
            </c:strRef>
          </c:cat>
          <c:val>
            <c:numRef>
              <c:f>Sheet1!$B$2:$B$8</c:f>
              <c:numCache>
                <c:formatCode>General</c:formatCode>
                <c:ptCount val="7"/>
                <c:pt idx="0">
                  <c:v>5.9</c:v>
                </c:pt>
                <c:pt idx="1">
                  <c:v>6.3</c:v>
                </c:pt>
                <c:pt idx="2">
                  <c:v>6</c:v>
                </c:pt>
                <c:pt idx="3">
                  <c:v>3</c:v>
                </c:pt>
                <c:pt idx="4">
                  <c:v>3.3</c:v>
                </c:pt>
                <c:pt idx="5">
                  <c:v>5</c:v>
                </c:pt>
                <c:pt idx="6">
                  <c:v>5.5</c:v>
                </c:pt>
              </c:numCache>
            </c:numRef>
          </c:val>
          <c:extLst>
            <c:ext xmlns:c16="http://schemas.microsoft.com/office/drawing/2014/chart" uri="{C3380CC4-5D6E-409C-BE32-E72D297353CC}">
              <c16:uniqueId val="{00000000-8C0F-4813-9E07-BED00E9B0116}"/>
            </c:ext>
          </c:extLst>
        </c:ser>
        <c:dLbls>
          <c:showLegendKey val="0"/>
          <c:showVal val="0"/>
          <c:showCatName val="0"/>
          <c:showSerName val="0"/>
          <c:showPercent val="0"/>
          <c:showBubbleSize val="0"/>
        </c:dLbls>
        <c:axId val="489960640"/>
        <c:axId val="489954736"/>
      </c:radarChart>
      <c:catAx>
        <c:axId val="4899606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954736"/>
        <c:crosses val="autoZero"/>
        <c:auto val="1"/>
        <c:lblAlgn val="ctr"/>
        <c:lblOffset val="100"/>
        <c:noMultiLvlLbl val="0"/>
      </c:catAx>
      <c:valAx>
        <c:axId val="48995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960640"/>
        <c:crosses val="autoZero"/>
        <c:crossBetween val="between"/>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7/21/23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hyperlink" Target="https://thesource.nrel.gov/publishing/disclaimers.html"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6805" t="13288" r="3423" b="57134"/>
          <a:stretch/>
        </p:blipFill>
        <p:spPr>
          <a:xfrm>
            <a:off x="2644345" y="387178"/>
            <a:ext cx="6334897" cy="3039762"/>
          </a:xfrm>
          <a:prstGeom prst="rect">
            <a:avLst/>
          </a:prstGeom>
          <a:ln>
            <a:solidFill>
              <a:schemeClr val="tx1">
                <a:lumMod val="20000"/>
                <a:lumOff val="80000"/>
              </a:schemeClr>
            </a:solidFill>
          </a:ln>
        </p:spPr>
      </p:pic>
      <p:sp>
        <p:nvSpPr>
          <p:cNvPr id="3" name="TextBox 2"/>
          <p:cNvSpPr txBox="1"/>
          <p:nvPr userDrawn="1"/>
        </p:nvSpPr>
        <p:spPr>
          <a:xfrm>
            <a:off x="321275" y="222424"/>
            <a:ext cx="2240692" cy="3970318"/>
          </a:xfrm>
          <a:prstGeom prst="rect">
            <a:avLst/>
          </a:prstGeom>
          <a:noFill/>
        </p:spPr>
        <p:txBody>
          <a:bodyPr wrap="square" rtlCol="0">
            <a:spAutoFit/>
          </a:bodyPr>
          <a:lstStyle/>
          <a:p>
            <a:pPr algn="l"/>
            <a:r>
              <a:rPr lang="en-US" sz="1800" b="1" i="1">
                <a:solidFill>
                  <a:srgbClr val="FF0000"/>
                </a:solidFill>
              </a:rPr>
              <a:t>PC Users:</a:t>
            </a:r>
          </a:p>
          <a:p>
            <a:pPr algn="l"/>
            <a:r>
              <a:rPr lang="en-US" sz="1800" i="1">
                <a:solidFill>
                  <a:srgbClr val="FF0000"/>
                </a:solidFill>
              </a:rPr>
              <a:t>Microsoft PowerPoint for Windows has default settings that continually compress images. To avoid loss</a:t>
            </a:r>
            <a:r>
              <a:rPr lang="en-US" sz="1800" i="1" baseline="0">
                <a:solidFill>
                  <a:srgbClr val="FF0000"/>
                </a:solidFill>
              </a:rPr>
              <a:t> of quality </a:t>
            </a:r>
            <a:r>
              <a:rPr lang="en-US" sz="1800" i="1">
                <a:solidFill>
                  <a:srgbClr val="FF0000"/>
                </a:solidFill>
              </a:rPr>
              <a:t>for photos and graphics within this presentation file,</a:t>
            </a:r>
            <a:r>
              <a:rPr lang="en-US" sz="1800" i="1" baseline="0">
                <a:solidFill>
                  <a:srgbClr val="FF0000"/>
                </a:solidFill>
              </a:rPr>
              <a:t> </a:t>
            </a:r>
            <a:r>
              <a:rPr lang="en-US" sz="1800" i="1">
                <a:solidFill>
                  <a:srgbClr val="FF0000"/>
                </a:solidFill>
              </a:rPr>
              <a:t>please follow these</a:t>
            </a:r>
            <a:r>
              <a:rPr lang="en-US" sz="1800" i="1" baseline="0">
                <a:solidFill>
                  <a:srgbClr val="FF0000"/>
                </a:solidFill>
              </a:rPr>
              <a:t> instructions </a:t>
            </a:r>
            <a:r>
              <a:rPr lang="en-US" sz="1800" i="1">
                <a:solidFill>
                  <a:srgbClr val="FF0000"/>
                </a:solidFill>
              </a:rPr>
              <a:t>to change your software settings.</a:t>
            </a:r>
            <a:endParaRPr lang="en-US" sz="1800"/>
          </a:p>
          <a:p>
            <a:endParaRPr lang="en-US" sz="1800"/>
          </a:p>
        </p:txBody>
      </p:sp>
    </p:spTree>
    <p:extLst>
      <p:ext uri="{BB962C8B-B14F-4D97-AF65-F5344CB8AC3E}">
        <p14:creationId xmlns:p14="http://schemas.microsoft.com/office/powerpoint/2010/main" val="1613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49885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314276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725204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6572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14586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23442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567617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7011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2811229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1941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252017"/>
            <a:ext cx="4322144"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Tree>
    <p:extLst>
      <p:ext uri="{BB962C8B-B14F-4D97-AF65-F5344CB8AC3E}">
        <p14:creationId xmlns:p14="http://schemas.microsoft.com/office/powerpoint/2010/main" val="3788749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a:t>Data Slide: </a:t>
            </a:r>
            <a:br>
              <a:rPr lang="en-US"/>
            </a:br>
            <a:r>
              <a:rPr lang="en-US"/>
              <a:t>Keep Title Concise</a:t>
            </a:r>
          </a:p>
        </p:txBody>
      </p:sp>
      <p:sp>
        <p:nvSpPr>
          <p:cNvPr id="4" name="Text Placeholder 3"/>
          <p:cNvSpPr>
            <a:spLocks noGrp="1"/>
          </p:cNvSpPr>
          <p:nvPr>
            <p:ph type="body" sz="quarter" idx="10" hasCustomPrompt="1"/>
          </p:nvPr>
        </p:nvSpPr>
        <p:spPr>
          <a:xfrm>
            <a:off x="4077835" y="417513"/>
            <a:ext cx="4769303" cy="1281943"/>
          </a:xfrm>
        </p:spPr>
        <p:txBody>
          <a:bodyPr lIns="0" tIns="0" rIns="0" bIns="0" anchor="ctr" anchorCtr="0">
            <a:noAutofit/>
          </a:bodyPr>
          <a:lstStyle>
            <a:lvl1pPr marL="0" indent="0">
              <a:buNone/>
              <a:defRPr sz="2000"/>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14" name="Text Placeholder 13"/>
          <p:cNvSpPr>
            <a:spLocks noGrp="1"/>
          </p:cNvSpPr>
          <p:nvPr>
            <p:ph type="body" sz="quarter" idx="15" hasCustomPrompt="1"/>
          </p:nvPr>
        </p:nvSpPr>
        <p:spPr>
          <a:xfrm>
            <a:off x="468312"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3"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0"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599"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2" y="4675059"/>
            <a:ext cx="1882775" cy="205197"/>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332969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5143500"/>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398210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8"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0"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660572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5" name="Text Placeholder 14"/>
          <p:cNvSpPr>
            <a:spLocks noGrp="1"/>
          </p:cNvSpPr>
          <p:nvPr>
            <p:ph type="body" sz="quarter" idx="50" hasCustomPrompt="1"/>
          </p:nvPr>
        </p:nvSpPr>
        <p:spPr>
          <a:xfrm>
            <a:off x="479425" y="2968625"/>
            <a:ext cx="8267686" cy="1738313"/>
          </a:xfrm>
        </p:spPr>
        <p:txBody>
          <a:bodyPr lIns="0" tIns="0" rIns="0" bIns="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Short Slide Summary</a:t>
            </a:r>
          </a:p>
        </p:txBody>
      </p:sp>
      <p:sp>
        <p:nvSpPr>
          <p:cNvPr id="2" name="Title 1"/>
          <p:cNvSpPr>
            <a:spLocks noGrp="1"/>
          </p:cNvSpPr>
          <p:nvPr>
            <p:ph type="title" hasCustomPrompt="1"/>
          </p:nvPr>
        </p:nvSpPr>
        <p:spPr>
          <a:xfrm>
            <a:off x="0" y="2186187"/>
            <a:ext cx="4936982" cy="497572"/>
          </a:xfrm>
        </p:spPr>
        <p:txBody>
          <a:bodyPr lIns="274320" tIns="91440" bIns="45720">
            <a:spAutoFit/>
          </a:bodyPr>
          <a:lstStyle>
            <a:lvl1pPr algn="l">
              <a:defRPr/>
            </a:lvl1pPr>
          </a:lstStyle>
          <a:p>
            <a:pPr lvl="0"/>
            <a:r>
              <a:rPr lang="en-US"/>
              <a:t>Title: Content Slide</a:t>
            </a:r>
          </a:p>
        </p:txBody>
      </p:sp>
    </p:spTree>
    <p:extLst>
      <p:ext uri="{BB962C8B-B14F-4D97-AF65-F5344CB8AC3E}">
        <p14:creationId xmlns:p14="http://schemas.microsoft.com/office/powerpoint/2010/main" val="163853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Tree>
    <p:extLst>
      <p:ext uri="{BB962C8B-B14F-4D97-AF65-F5344CB8AC3E}">
        <p14:creationId xmlns:p14="http://schemas.microsoft.com/office/powerpoint/2010/main" val="2367864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965837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14080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769799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414057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6949"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1393331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771149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149934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425231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50947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236090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859114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3648971"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666576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0" y="1391881"/>
            <a:ext cx="4123076" cy="254239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4" name="Text Placeholder 27"/>
          <p:cNvSpPr>
            <a:spLocks noGrp="1"/>
          </p:cNvSpPr>
          <p:nvPr>
            <p:ph type="body" sz="quarter" idx="20" hasCustomPrompt="1"/>
          </p:nvPr>
        </p:nvSpPr>
        <p:spPr>
          <a:xfrm>
            <a:off x="457200" y="4090975"/>
            <a:ext cx="4123076" cy="727263"/>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8" y="182880"/>
            <a:ext cx="3871998" cy="209551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233829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8" name="TextBox 7"/>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34595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9627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1"/>
            <a:ext cx="2116667" cy="659195"/>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a:p>
            <a:pPr algn="l">
              <a:spcBef>
                <a:spcPts val="600"/>
              </a:spcBef>
              <a:spcAft>
                <a:spcPts val="600"/>
              </a:spcAft>
            </a:pPr>
            <a:r>
              <a:rPr lang="en-US" b="1">
                <a:solidFill>
                  <a:srgbClr val="333333"/>
                </a:solidFill>
              </a:rPr>
              <a:t>  www.sandia.gov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013200"/>
            <a:ext cx="2413000" cy="1130300"/>
          </a:xfrm>
          <a:prstGeom prst="rect">
            <a:avLst/>
          </a:prstGeom>
        </p:spPr>
      </p:pic>
    </p:spTree>
    <p:extLst>
      <p:ext uri="{BB962C8B-B14F-4D97-AF65-F5344CB8AC3E}">
        <p14:creationId xmlns:p14="http://schemas.microsoft.com/office/powerpoint/2010/main" val="1942167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013200"/>
            <a:ext cx="2413000" cy="1130300"/>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07795" y="3835487"/>
            <a:ext cx="5580695" cy="1200329"/>
          </a:xfrm>
          <a:prstGeom prst="rect">
            <a:avLst/>
          </a:prstGeom>
          <a:noFill/>
        </p:spPr>
        <p:txBody>
          <a:bodyPr wrap="square" rtlCol="0">
            <a:spAutoFit/>
          </a:bodyPr>
          <a:lstStyle/>
          <a:p>
            <a:r>
              <a:rPr lang="en-US" sz="900"/>
              <a:t>This work was authored </a:t>
            </a:r>
            <a:r>
              <a:rPr lang="en-US" sz="900">
                <a:solidFill>
                  <a:srgbClr val="FF0000"/>
                </a:solidFill>
              </a:rPr>
              <a:t>[in part]</a:t>
            </a:r>
            <a:r>
              <a:rPr lang="en-US" sz="900"/>
              <a:t> by the National Renewable Energy Laboratory, operated by Alliance for Sustainable Energy, LLC, for the U.S. Department of Energy (DOE) under Contract No. DE-AC36-08GO28308. Funding provided by </a:t>
            </a:r>
            <a:r>
              <a:rPr lang="en-US" sz="900">
                <a:solidFill>
                  <a:srgbClr val="FF0000"/>
                </a:solidFill>
              </a:rPr>
              <a:t>[applicable Department of Energy office and program office, e.g., U.S. Department of Energy Office of Energy Efficiency and Renewable Energy Solar Energy Technologies Office (spell out full office names; do not use initialisms/acronyms)]</a:t>
            </a:r>
            <a:r>
              <a:rPr lang="en-US" sz="900"/>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900">
              <a:solidFill>
                <a:schemeClr val="tx1"/>
              </a:solidFill>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160290" y="2923341"/>
            <a:ext cx="1200990" cy="891562"/>
            <a:chOff x="2576623" y="33912667"/>
            <a:chExt cx="2971800" cy="2206133"/>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2" y="34195673"/>
              <a:ext cx="2885721" cy="1789714"/>
            </a:xfrm>
            <a:prstGeom prst="rect">
              <a:avLst/>
            </a:prstGeom>
            <a:noFill/>
          </p:spPr>
          <p:txBody>
            <a:bodyPr wrap="square" rtlCol="0">
              <a:spAutoFit/>
            </a:bodyPr>
            <a:lstStyle/>
            <a:p>
              <a:r>
                <a:rPr lang="en-US" sz="1000">
                  <a:solidFill>
                    <a:srgbClr val="FF0000"/>
                  </a:solidFill>
                </a:rPr>
                <a:t>Insert the words “in part” if this work includes </a:t>
              </a:r>
              <a:br>
                <a:rPr lang="en-US" sz="1000">
                  <a:solidFill>
                    <a:srgbClr val="FF0000"/>
                  </a:solidFill>
                </a:rPr>
              </a:br>
              <a:r>
                <a:rPr lang="en-US" sz="1000">
                  <a:solidFill>
                    <a:srgbClr val="FF0000"/>
                  </a:solidFill>
                </a:rPr>
                <a:t>non-NREL authors.</a:t>
              </a:r>
            </a:p>
            <a:p>
              <a:pPr algn="l"/>
              <a:r>
                <a:rPr lang="en-US" sz="100">
                  <a:solidFill>
                    <a:srgbClr val="FF0000"/>
                  </a:solidFill>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3413774" y="2835776"/>
            <a:ext cx="2316254" cy="1215855"/>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49" y="33394988"/>
              <a:ext cx="5307072" cy="2627452"/>
            </a:xfrm>
            <a:prstGeom prst="rect">
              <a:avLst/>
            </a:prstGeom>
            <a:grpFill/>
          </p:spPr>
          <p:txBody>
            <a:bodyPr wrap="square" rtlCol="0">
              <a:spAutoFit/>
            </a:bodyPr>
            <a:lstStyle/>
            <a:p>
              <a:r>
                <a:rPr lang="en-US" sz="900">
                  <a:solidFill>
                    <a:srgbClr val="FF0000"/>
                  </a:solidFill>
                </a:rPr>
                <a:t>Edit the red bracketed text as appropriate with the applicable DOE office(s) and program office(s) that sponsored the work and/or add other funding as needed.  For non-EERE funding, see </a:t>
              </a:r>
              <a:r>
                <a:rPr lang="en-US" sz="900" u="sng">
                  <a:solidFill>
                    <a:srgbClr val="FF0000"/>
                  </a:solidFill>
                  <a:hlinkClick r:id="rId4"/>
                </a:rPr>
                <a:t>https://thesource.nrel.gov/publishing/disclaimers.html</a:t>
              </a:r>
              <a:endParaRPr lang="en-US" sz="200" i="0">
                <a:solidFill>
                  <a:srgbClr val="FF0000"/>
                </a:solidFill>
              </a:endParaRPr>
            </a:p>
          </p:txBody>
        </p:sp>
      </p:grpSp>
    </p:spTree>
    <p:extLst>
      <p:ext uri="{BB962C8B-B14F-4D97-AF65-F5344CB8AC3E}">
        <p14:creationId xmlns:p14="http://schemas.microsoft.com/office/powerpoint/2010/main" val="1124723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Tree>
    <p:extLst>
      <p:ext uri="{BB962C8B-B14F-4D97-AF65-F5344CB8AC3E}">
        <p14:creationId xmlns:p14="http://schemas.microsoft.com/office/powerpoint/2010/main" val="2248897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474"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837251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5F59-FE8D-9642-8E8E-F745BC8AB3F2}"/>
              </a:ext>
            </a:extLst>
          </p:cNvPr>
          <p:cNvSpPr>
            <a:spLocks noGrp="1"/>
          </p:cNvSpPr>
          <p:nvPr>
            <p:ph type="title" hasCustomPrompt="1"/>
          </p:nvPr>
        </p:nvSpPr>
        <p:spPr>
          <a:xfrm>
            <a:off x="391958" y="510779"/>
            <a:ext cx="6532802" cy="393507"/>
          </a:xfrm>
        </p:spPr>
        <p:txBody>
          <a:bodyPr>
            <a:no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Headline Goes Here</a:t>
            </a:r>
          </a:p>
        </p:txBody>
      </p:sp>
      <p:sp>
        <p:nvSpPr>
          <p:cNvPr id="3" name="Content Placeholder 2">
            <a:extLst>
              <a:ext uri="{FF2B5EF4-FFF2-40B4-BE49-F238E27FC236}">
                <a16:creationId xmlns:a16="http://schemas.microsoft.com/office/drawing/2014/main" id="{1D34FDD6-38E6-0B4F-A47D-27AB698F15A0}"/>
              </a:ext>
            </a:extLst>
          </p:cNvPr>
          <p:cNvSpPr>
            <a:spLocks noGrp="1"/>
          </p:cNvSpPr>
          <p:nvPr>
            <p:ph idx="1"/>
          </p:nvPr>
        </p:nvSpPr>
        <p:spPr>
          <a:xfrm>
            <a:off x="391716" y="1599310"/>
            <a:ext cx="7886700" cy="2575322"/>
          </a:xfrm>
        </p:spPr>
        <p:txBody>
          <a:bodyPr>
            <a:normAutofit/>
          </a:bodyPr>
          <a:lstStyle>
            <a:lvl1pPr>
              <a:buClr>
                <a:srgbClr val="23487D"/>
              </a:buClr>
              <a:defRPr sz="1350">
                <a:solidFill>
                  <a:schemeClr val="tx1">
                    <a:lumMod val="75000"/>
                    <a:lumOff val="25000"/>
                  </a:schemeClr>
                </a:solidFill>
                <a:latin typeface="Arial" panose="020B0604020202020204" pitchFamily="34" charset="0"/>
                <a:cs typeface="Arial" panose="020B0604020202020204" pitchFamily="34" charset="0"/>
              </a:defRPr>
            </a:lvl1pPr>
            <a:lvl2pPr>
              <a:buClr>
                <a:srgbClr val="2DB6DE"/>
              </a:buClr>
              <a:defRPr sz="1200">
                <a:solidFill>
                  <a:schemeClr val="tx1">
                    <a:lumMod val="75000"/>
                    <a:lumOff val="25000"/>
                  </a:schemeClr>
                </a:solidFill>
                <a:latin typeface="Arial" panose="020B0604020202020204" pitchFamily="34" charset="0"/>
                <a:cs typeface="Arial" panose="020B0604020202020204" pitchFamily="34" charset="0"/>
              </a:defRPr>
            </a:lvl2pPr>
            <a:lvl3pPr>
              <a:buClr>
                <a:srgbClr val="E0E721"/>
              </a:buClr>
              <a:defRPr sz="1050">
                <a:solidFill>
                  <a:schemeClr val="tx1">
                    <a:lumMod val="75000"/>
                    <a:lumOff val="25000"/>
                  </a:schemeClr>
                </a:solidFill>
                <a:latin typeface="Arial" panose="020B0604020202020204" pitchFamily="34" charset="0"/>
                <a:cs typeface="Arial" panose="020B0604020202020204" pitchFamily="34" charset="0"/>
              </a:defRPr>
            </a:lvl3pPr>
            <a:lvl4pPr>
              <a:buClr>
                <a:srgbClr val="23487D"/>
              </a:buClr>
              <a:defRPr sz="1050">
                <a:solidFill>
                  <a:schemeClr val="tx1">
                    <a:lumMod val="75000"/>
                    <a:lumOff val="25000"/>
                  </a:schemeClr>
                </a:solidFill>
                <a:latin typeface="Arial" panose="020B0604020202020204" pitchFamily="34" charset="0"/>
                <a:cs typeface="Arial" panose="020B0604020202020204" pitchFamily="34" charset="0"/>
              </a:defRPr>
            </a:lvl4pPr>
            <a:lvl5pPr>
              <a:buClr>
                <a:srgbClr val="23487D"/>
              </a:buClr>
              <a:defRPr sz="105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5FC66252-B8A0-B64B-BD23-810464BF69F5}"/>
              </a:ext>
            </a:extLst>
          </p:cNvPr>
          <p:cNvSpPr/>
          <p:nvPr userDrawn="1"/>
        </p:nvSpPr>
        <p:spPr>
          <a:xfrm>
            <a:off x="0" y="4869656"/>
            <a:ext cx="9144000" cy="273844"/>
          </a:xfrm>
          <a:prstGeom prst="rect">
            <a:avLst/>
          </a:prstGeom>
          <a:solidFill>
            <a:srgbClr val="E0E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D3CD6DB5-A839-D44D-98E3-91C4CCCCC5B7}"/>
              </a:ext>
            </a:extLst>
          </p:cNvPr>
          <p:cNvSpPr>
            <a:spLocks noGrp="1"/>
          </p:cNvSpPr>
          <p:nvPr>
            <p:ph type="body" sz="quarter" idx="14" hasCustomPrompt="1"/>
          </p:nvPr>
        </p:nvSpPr>
        <p:spPr>
          <a:xfrm>
            <a:off x="391716" y="1141220"/>
            <a:ext cx="4748213" cy="273243"/>
          </a:xfrm>
        </p:spPr>
        <p:txBody>
          <a:bodyPr>
            <a:normAutofit/>
          </a:bodyPr>
          <a:lstStyle>
            <a:lvl1pPr marL="0" indent="0">
              <a:buNone/>
              <a:defRPr sz="1800" b="1">
                <a:solidFill>
                  <a:srgbClr val="2DB6DE"/>
                </a:solidFill>
                <a:latin typeface="Arial" panose="020B0604020202020204" pitchFamily="34" charset="0"/>
                <a:cs typeface="Arial" panose="020B0604020202020204" pitchFamily="34" charset="0"/>
              </a:defRPr>
            </a:lvl1pPr>
          </a:lstStyle>
          <a:p>
            <a:pPr lvl="0"/>
            <a:r>
              <a:rPr lang="en-US"/>
              <a:t>Subhead Goes here</a:t>
            </a:r>
          </a:p>
        </p:txBody>
      </p:sp>
      <p:sp>
        <p:nvSpPr>
          <p:cNvPr id="13" name="Rectangle 12">
            <a:extLst>
              <a:ext uri="{FF2B5EF4-FFF2-40B4-BE49-F238E27FC236}">
                <a16:creationId xmlns:a16="http://schemas.microsoft.com/office/drawing/2014/main" id="{ABE01526-3D0D-434F-B76C-D82EE7A6CB5B}"/>
              </a:ext>
            </a:extLst>
          </p:cNvPr>
          <p:cNvSpPr/>
          <p:nvPr userDrawn="1"/>
        </p:nvSpPr>
        <p:spPr>
          <a:xfrm>
            <a:off x="186117" y="4910589"/>
            <a:ext cx="3074881" cy="230832"/>
          </a:xfrm>
          <a:prstGeom prst="rect">
            <a:avLst/>
          </a:prstGeom>
        </p:spPr>
        <p:txBody>
          <a:bodyPr wrap="none">
            <a:spAutoFit/>
          </a:bodyPr>
          <a:lstStyle/>
          <a:p>
            <a:r>
              <a:rPr lang="en-US" sz="900">
                <a:solidFill>
                  <a:srgbClr val="23487D"/>
                </a:solidFill>
                <a:latin typeface="Arial" panose="020B0604020202020204" pitchFamily="34" charset="0"/>
                <a:cs typeface="Arial" panose="020B0604020202020204" pitchFamily="34" charset="0"/>
              </a:rPr>
              <a:t>International Conference on Ocean Energy | #ICOE2021</a:t>
            </a:r>
          </a:p>
        </p:txBody>
      </p:sp>
      <p:sp>
        <p:nvSpPr>
          <p:cNvPr id="15" name="Slide Number Placeholder 5">
            <a:extLst>
              <a:ext uri="{FF2B5EF4-FFF2-40B4-BE49-F238E27FC236}">
                <a16:creationId xmlns:a16="http://schemas.microsoft.com/office/drawing/2014/main" id="{5BBA9449-30E1-4D4B-AE4B-0313C37564E7}"/>
              </a:ext>
            </a:extLst>
          </p:cNvPr>
          <p:cNvSpPr>
            <a:spLocks noGrp="1"/>
          </p:cNvSpPr>
          <p:nvPr>
            <p:ph type="sldNum" sz="quarter" idx="4"/>
          </p:nvPr>
        </p:nvSpPr>
        <p:spPr>
          <a:xfrm>
            <a:off x="6870644" y="4913839"/>
            <a:ext cx="2057400" cy="187039"/>
          </a:xfrm>
          <a:prstGeom prst="rect">
            <a:avLst/>
          </a:prstGeom>
        </p:spPr>
        <p:txBody>
          <a:bodyPr/>
          <a:lstStyle>
            <a:lvl1pPr algn="r">
              <a:defRPr sz="825">
                <a:solidFill>
                  <a:srgbClr val="23487D"/>
                </a:solidFill>
                <a:latin typeface="Arial" panose="020B0604020202020204" pitchFamily="34" charset="0"/>
                <a:cs typeface="Arial" panose="020B0604020202020204" pitchFamily="34" charset="0"/>
              </a:defRPr>
            </a:lvl1pPr>
          </a:lstStyle>
          <a:p>
            <a:fld id="{C95C624E-1025-3946-B25F-7E77D3EBBDC1}" type="slidenum">
              <a:rPr lang="en-US" smtClean="0"/>
              <a:pPr/>
              <a:t>‹#›</a:t>
            </a:fld>
            <a:endParaRPr lang="en-US"/>
          </a:p>
        </p:txBody>
      </p:sp>
    </p:spTree>
    <p:extLst>
      <p:ext uri="{BB962C8B-B14F-4D97-AF65-F5344CB8AC3E}">
        <p14:creationId xmlns:p14="http://schemas.microsoft.com/office/powerpoint/2010/main" val="897026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493049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325782766"/>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98188016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08562051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0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0268403"/>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3081072"/>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9050"/>
            <a:ext cx="9144000" cy="4957911"/>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914020"/>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46092516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35778"/>
            <a:ext cx="9144000" cy="496997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411967427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35431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2" name="Picture 1" descr="iStock-505476426_FlareFre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5112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2003391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96010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46306"/>
          </a:xfrm>
          <a:prstGeom prst="rect">
            <a:avLst/>
          </a:prstGeom>
        </p:spPr>
      </p:pic>
      <p:sp>
        <p:nvSpPr>
          <p:cNvPr id="2" name="Title 1"/>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640488"/>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08764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70215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lvl1pPr>
            <a:lvl2pPr>
              <a:buSzPct val="80000"/>
              <a:buFont typeface="Courier New" pitchFamily="49" charset="0"/>
              <a:buChar char="o"/>
              <a:defRPr lang="en-US" sz="1650" kern="1200" dirty="0" smtClean="0">
                <a:solidFill>
                  <a:schemeClr val="tx1"/>
                </a:solidFill>
                <a:latin typeface="+mn-lt"/>
                <a:ea typeface="+mn-ea"/>
                <a:cs typeface="+mn-cs"/>
              </a:defRPr>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lvl1pPr>
            <a:lvl2pPr>
              <a:buSzPct val="80000"/>
              <a:buFont typeface="Courier New" pitchFamily="49" charset="0"/>
              <a:buChar char="o"/>
              <a:defRPr sz="1650"/>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lvl1pPr>
          </a:lstStyle>
          <a:p>
            <a:pPr lvl="0"/>
            <a:r>
              <a:rPr lang="en-US"/>
              <a:t>Click to edit Master text styles</a:t>
            </a:r>
          </a:p>
        </p:txBody>
      </p:sp>
      <p:sp>
        <p:nvSpPr>
          <p:cNvPr id="9"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lvl1pPr>
          </a:lstStyle>
          <a:p>
            <a:pPr lvl="0"/>
            <a:r>
              <a:rPr lang="en-US"/>
              <a:t>Click to edit Master text styles</a:t>
            </a:r>
          </a:p>
        </p:txBody>
      </p:sp>
    </p:spTree>
    <p:extLst>
      <p:ext uri="{BB962C8B-B14F-4D97-AF65-F5344CB8AC3E}">
        <p14:creationId xmlns:p14="http://schemas.microsoft.com/office/powerpoint/2010/main" val="2289949325"/>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784196"/>
            <a:ext cx="7575460" cy="393348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27360687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507207"/>
            <a:ext cx="9144000" cy="211931"/>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1792093"/>
            <a:ext cx="9144000" cy="609544"/>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2442813"/>
            <a:ext cx="9143999" cy="862923"/>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41982356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248887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solidFill>
                  <a:srgbClr val="FFFFFF"/>
                </a:solidFill>
              </a:defRPr>
            </a:lvl1pPr>
            <a:lvl2pPr>
              <a:buSzPct val="80000"/>
              <a:buFont typeface="Courier New" pitchFamily="49" charset="0"/>
              <a:buChar char="o"/>
              <a:defRPr lang="en-US" sz="1650" kern="1200" dirty="0" smtClean="0">
                <a:solidFill>
                  <a:srgbClr val="FFFFFF"/>
                </a:solidFill>
                <a:latin typeface="+mn-lt"/>
                <a:ea typeface="+mn-ea"/>
                <a:cs typeface="+mn-cs"/>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solidFill>
                  <a:srgbClr val="FFFFFF"/>
                </a:solidFill>
              </a:defRPr>
            </a:lvl1pPr>
            <a:lvl2pPr>
              <a:buSzPct val="80000"/>
              <a:buFont typeface="Courier New" pitchFamily="49" charset="0"/>
              <a:buChar char="o"/>
              <a:defRPr sz="1650">
                <a:solidFill>
                  <a:srgbClr val="FFFFFF"/>
                </a:solidFill>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11753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2536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199" y="1"/>
            <a:ext cx="8236857" cy="776514"/>
          </a:xfrm>
        </p:spPr>
        <p:txBody>
          <a:bodyPr/>
          <a:lstStyle/>
          <a:p>
            <a:r>
              <a:rPr lang="en-US"/>
              <a:t>Simple Slide</a:t>
            </a:r>
          </a:p>
        </p:txBody>
      </p:sp>
      <p:sp>
        <p:nvSpPr>
          <p:cNvPr id="5" name="TextBox 4"/>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485009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365775" y="784196"/>
            <a:ext cx="7575460" cy="393348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47040147"/>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 column - white">
  <p:cSld name="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1" y="770337"/>
            <a:ext cx="9144000" cy="4169965"/>
          </a:xfrm>
          <a:prstGeom prst="rect">
            <a:avLst/>
          </a:prstGeom>
          <a:solidFill>
            <a:schemeClr val="lt1"/>
          </a:solidFill>
          <a:ln>
            <a:noFill/>
          </a:ln>
          <a:effectLst/>
        </p:spPr>
        <p:txBody>
          <a:bodyPr spcFirstLastPara="1" wrap="square" lIns="68551" tIns="34266" rIns="68551" bIns="34266" anchor="ctr" anchorCtr="0">
            <a:noAutofit/>
          </a:bodyPr>
          <a:lstStyle/>
          <a:p>
            <a:pPr marL="0" marR="0" lvl="0" indent="0" algn="ctr" rtl="0">
              <a:spcBef>
                <a:spcPts val="0"/>
              </a:spcBef>
              <a:spcAft>
                <a:spcPts val="0"/>
              </a:spcAft>
              <a:buNone/>
            </a:pPr>
            <a:endParaRPr sz="1349"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375019" y="1391499"/>
            <a:ext cx="4129746"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chemeClr val="dk1"/>
              </a:buClr>
              <a:buSzPts val="1760"/>
              <a:buFont typeface="Courier New"/>
              <a:buChar char="o"/>
              <a:defRPr sz="1499" b="0" i="0" u="none" strike="noStrike" cap="none">
                <a:solidFill>
                  <a:schemeClr val="dk1"/>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4696012" y="1391499"/>
            <a:ext cx="4249271"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rgbClr val="282B2E"/>
              </a:buClr>
              <a:buSzPts val="1760"/>
              <a:buFont typeface="Courier New"/>
              <a:buChar char="o"/>
              <a:defRPr sz="1499" b="0" i="0" u="none" strike="noStrike" cap="none">
                <a:solidFill>
                  <a:srgbClr val="282B2E"/>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375020" y="880892"/>
            <a:ext cx="4122276"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4696012" y="880892"/>
            <a:ext cx="4249271"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457320" y="105458"/>
            <a:ext cx="8229362" cy="609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2624"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747738340"/>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0" t="43703" r="90" b="49681"/>
          <a:stretch/>
        </p:blipFill>
        <p:spPr>
          <a:xfrm>
            <a:off x="0" y="-958"/>
            <a:ext cx="9143985" cy="956827"/>
          </a:xfrm>
          <a:prstGeom prst="rect">
            <a:avLst/>
          </a:prstGeom>
        </p:spPr>
      </p:pic>
      <p:sp>
        <p:nvSpPr>
          <p:cNvPr id="9" name="Text Placeholder 8"/>
          <p:cNvSpPr>
            <a:spLocks noGrp="1"/>
          </p:cNvSpPr>
          <p:nvPr>
            <p:ph type="body" sz="quarter" idx="10"/>
          </p:nvPr>
        </p:nvSpPr>
        <p:spPr>
          <a:xfrm>
            <a:off x="457201" y="1371602"/>
            <a:ext cx="8120064" cy="337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57201" y="253805"/>
            <a:ext cx="4123076" cy="702063"/>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15146820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9448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84"/>
        <p:cNvGrpSpPr/>
        <p:nvPr/>
      </p:nvGrpSpPr>
      <p:grpSpPr>
        <a:xfrm>
          <a:off x="0" y="0"/>
          <a:ext cx="0" cy="0"/>
          <a:chOff x="0" y="0"/>
          <a:chExt cx="0" cy="0"/>
        </a:xfrm>
      </p:grpSpPr>
      <p:sp>
        <p:nvSpPr>
          <p:cNvPr id="85" name="Google Shape;85;p16"/>
          <p:cNvSpPr/>
          <p:nvPr/>
        </p:nvSpPr>
        <p:spPr>
          <a:xfrm>
            <a:off x="0" y="770335"/>
            <a:ext cx="9144000" cy="4163700"/>
          </a:xfrm>
          <a:prstGeom prst="rect">
            <a:avLst/>
          </a:prstGeom>
          <a:solidFill>
            <a:schemeClr val="lt1"/>
          </a:solidFill>
          <a:ln>
            <a:noFill/>
          </a:ln>
          <a:effectLst/>
        </p:spPr>
        <p:txBody>
          <a:bodyPr spcFirstLastPara="1" wrap="square" lIns="68557" tIns="34266" rIns="68557" bIns="34266" anchor="ctr" anchorCtr="0">
            <a:noAutofit/>
          </a:bodyPr>
          <a:lstStyle/>
          <a:p>
            <a:pPr marL="0" marR="0" lvl="0" indent="0" algn="ctr" rtl="0">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86" name="Google Shape;86;p16"/>
          <p:cNvSpPr txBox="1">
            <a:spLocks noGrp="1"/>
          </p:cNvSpPr>
          <p:nvPr>
            <p:ph type="title"/>
          </p:nvPr>
        </p:nvSpPr>
        <p:spPr>
          <a:xfrm>
            <a:off x="462083" y="161166"/>
            <a:ext cx="8229300" cy="609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2499" b="1" i="0" u="none" strike="noStrike" cap="none">
                <a:solidFill>
                  <a:schemeClr val="lt1"/>
                </a:solidFill>
                <a:latin typeface="+mj-lt"/>
                <a:ea typeface="Libre Franklin Medium"/>
                <a:cs typeface="Libre Franklin Medium"/>
                <a:sym typeface="Libre Franklin Medium"/>
              </a:defRPr>
            </a:lvl1pPr>
            <a:lvl2pPr marR="0" lvl="1"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9pPr>
          </a:lstStyle>
          <a:p>
            <a:endParaRPr/>
          </a:p>
        </p:txBody>
      </p:sp>
      <p:sp>
        <p:nvSpPr>
          <p:cNvPr id="87" name="Google Shape;87;p16"/>
          <p:cNvSpPr txBox="1">
            <a:spLocks noGrp="1"/>
          </p:cNvSpPr>
          <p:nvPr>
            <p:ph type="body" idx="1"/>
          </p:nvPr>
        </p:nvSpPr>
        <p:spPr>
          <a:xfrm>
            <a:off x="462084" y="1116701"/>
            <a:ext cx="8323200" cy="3598200"/>
          </a:xfrm>
          <a:prstGeom prst="rect">
            <a:avLst/>
          </a:prstGeom>
          <a:noFill/>
          <a:ln>
            <a:noFill/>
          </a:ln>
        </p:spPr>
        <p:txBody>
          <a:bodyPr spcFirstLastPara="1" wrap="square" lIns="68575" tIns="34275" rIns="68575" bIns="34275" anchor="t" anchorCtr="0">
            <a:noAutofit/>
          </a:bodyPr>
          <a:lstStyle>
            <a:lvl1pPr marL="457052" marR="0" lvl="0" indent="-355484" algn="l" rtl="0">
              <a:spcBef>
                <a:spcPts val="400"/>
              </a:spcBef>
              <a:spcAft>
                <a:spcPts val="0"/>
              </a:spcAft>
              <a:buClr>
                <a:srgbClr val="282B2E"/>
              </a:buClr>
              <a:buSzPts val="2000"/>
              <a:buFont typeface="Arial"/>
              <a:buChar char="•"/>
              <a:defRPr sz="2000" b="0" i="0" u="none" strike="noStrike" cap="none">
                <a:solidFill>
                  <a:srgbClr val="282B2E"/>
                </a:solidFill>
                <a:latin typeface="+mn-lt"/>
                <a:ea typeface="Libre Franklin Medium"/>
                <a:cs typeface="Libre Franklin Medium"/>
                <a:sym typeface="Libre Franklin Medium"/>
              </a:defRPr>
            </a:lvl1pPr>
            <a:lvl2pPr marL="914103" marR="0" lvl="1" indent="-342789" algn="l" rtl="0">
              <a:spcBef>
                <a:spcPts val="40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2pPr>
            <a:lvl3pPr marL="1371154" marR="0" lvl="2" indent="-336440" algn="l" rtl="0">
              <a:spcBef>
                <a:spcPts val="300"/>
              </a:spcBef>
              <a:spcAft>
                <a:spcPts val="0"/>
              </a:spcAft>
              <a:buClr>
                <a:srgbClr val="282B2E"/>
              </a:buClr>
              <a:buSzPts val="1700"/>
              <a:buFont typeface="Arial"/>
              <a:buChar char="•"/>
              <a:defRPr sz="1700" b="0" i="0" u="none" strike="noStrike" cap="none">
                <a:solidFill>
                  <a:srgbClr val="282B2E"/>
                </a:solidFill>
                <a:latin typeface="Libre Franklin"/>
                <a:ea typeface="Libre Franklin"/>
                <a:cs typeface="Libre Franklin"/>
                <a:sym typeface="Libre Franklin"/>
              </a:defRPr>
            </a:lvl3pPr>
            <a:lvl4pPr marL="1828205" marR="0" lvl="3" indent="-323744" algn="l" rtl="0">
              <a:spcBef>
                <a:spcPts val="300"/>
              </a:spcBef>
              <a:spcAft>
                <a:spcPts val="0"/>
              </a:spcAft>
              <a:buClr>
                <a:srgbClr val="282B2E"/>
              </a:buClr>
              <a:buSzPts val="1500"/>
              <a:buFont typeface="Arial"/>
              <a:buChar char="–"/>
              <a:defRPr sz="1499" b="0" i="0" u="none" strike="noStrike" cap="none">
                <a:solidFill>
                  <a:srgbClr val="282B2E"/>
                </a:solidFill>
                <a:latin typeface="Libre Franklin"/>
                <a:ea typeface="Libre Franklin"/>
                <a:cs typeface="Libre Franklin"/>
                <a:sym typeface="Libre Franklin"/>
              </a:defRPr>
            </a:lvl4pPr>
            <a:lvl5pPr marL="2285258" marR="0" lvl="4" indent="-317397" algn="l" rtl="0">
              <a:spcBef>
                <a:spcPts val="300"/>
              </a:spcBef>
              <a:spcAft>
                <a:spcPts val="0"/>
              </a:spcAft>
              <a:buClr>
                <a:srgbClr val="282B2E"/>
              </a:buClr>
              <a:buSzPts val="1400"/>
              <a:buFont typeface="Arial"/>
              <a:buChar char="»"/>
              <a:defRPr sz="1400" b="0" i="0" u="none" strike="noStrike" cap="none">
                <a:solidFill>
                  <a:srgbClr val="282B2E"/>
                </a:solidFill>
                <a:latin typeface="Libre Franklin"/>
                <a:ea typeface="Libre Franklin"/>
                <a:cs typeface="Libre Franklin"/>
                <a:sym typeface="Libre Franklin"/>
              </a:defRPr>
            </a:lvl5pPr>
            <a:lvl6pPr marL="2742309" marR="0" lvl="5"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6pPr>
            <a:lvl7pPr marL="3199360" marR="0" lvl="6"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7pPr>
            <a:lvl8pPr marL="3656411" marR="0" lvl="7"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8pPr>
            <a:lvl9pPr marL="4113463" marR="0" lvl="8"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546713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3143250" y="0"/>
            <a:ext cx="600075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8746436" y="4857750"/>
            <a:ext cx="283264" cy="28575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000250" y="169334"/>
            <a:ext cx="6858000" cy="819362"/>
          </a:xfrm>
          <a:prstGeom prst="rect">
            <a:avLst/>
          </a:prstGeom>
        </p:spPr>
        <p:txBody>
          <a:bodyPr lIns="0" anchor="b"/>
          <a:lstStyle>
            <a:lvl1pPr>
              <a:defRPr lang="en-US" sz="2249"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857250" y="1285875"/>
            <a:ext cx="8001000" cy="3429001"/>
          </a:xfrm>
          <a:prstGeom prst="rect">
            <a:avLst/>
          </a:prstGeom>
        </p:spPr>
        <p:txBody>
          <a:bodyPr/>
          <a:lstStyle>
            <a:lvl1pPr>
              <a:defRPr sz="1750">
                <a:latin typeface="Arial" panose="020B0604020202020204" pitchFamily="34" charset="0"/>
                <a:cs typeface="Arial" panose="020B0604020202020204" pitchFamily="34" charset="0"/>
              </a:defRPr>
            </a:lvl1pPr>
            <a:lvl2pPr marL="514206" indent="-171402">
              <a:buFont typeface="Wingdings" panose="05000000000000000000" pitchFamily="2" charset="2"/>
              <a:buChar char="§"/>
              <a:defRPr sz="1499">
                <a:latin typeface="Arial" panose="020B0604020202020204" pitchFamily="34" charset="0"/>
                <a:cs typeface="Arial" panose="020B0604020202020204" pitchFamily="34" charset="0"/>
              </a:defRPr>
            </a:lvl2pPr>
            <a:lvl3pPr marL="857010" indent="-171402">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2618" indent="-171402">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6689631" y="4871972"/>
            <a:ext cx="1942504" cy="271529"/>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7/21/23</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580779" y="4857750"/>
            <a:ext cx="7504888" cy="273844"/>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84207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8040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Text">
    <p:spTree>
      <p:nvGrpSpPr>
        <p:cNvPr id="1" name=""/>
        <p:cNvGrpSpPr/>
        <p:nvPr/>
      </p:nvGrpSpPr>
      <p:grpSpPr>
        <a:xfrm>
          <a:off x="0" y="0"/>
          <a:ext cx="0" cy="0"/>
          <a:chOff x="0" y="0"/>
          <a:chExt cx="0" cy="0"/>
        </a:xfrm>
      </p:grpSpPr>
      <p:sp>
        <p:nvSpPr>
          <p:cNvPr id="2" name="Holder 2"/>
          <p:cNvSpPr>
            <a:spLocks noGrp="1"/>
          </p:cNvSpPr>
          <p:nvPr>
            <p:ph type="title"/>
          </p:nvPr>
        </p:nvSpPr>
        <p:spPr>
          <a:xfrm>
            <a:off x="457200" y="2"/>
            <a:ext cx="8229600" cy="700336"/>
          </a:xfrm>
          <a:prstGeom prst="rect">
            <a:avLst/>
          </a:prstGeom>
          <a:solidFill>
            <a:srgbClr val="54C1D4"/>
          </a:solidFill>
        </p:spPr>
        <p:txBody>
          <a:bodyPr lIns="457200" tIns="274320" rIns="457200" bIns="274320" anchor="ctr" anchorCtr="0"/>
          <a:lstStyle>
            <a:lvl1pPr>
              <a:defRPr sz="2615"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a:xfrm>
            <a:off x="457200" y="1183005"/>
            <a:ext cx="8229600" cy="3394710"/>
          </a:xfrm>
          <a:prstGeom prst="rect">
            <a:avLst/>
          </a:prstGeom>
        </p:spPr>
        <p:txBody>
          <a:bodyPr lIns="0" tIns="0" rIns="0" bIns="0"/>
          <a:lstStyle>
            <a:lvl1pPr>
              <a:defRPr sz="2183" b="0" i="0">
                <a:latin typeface="Franklin Gothic Book" panose="020B0503020102020204" pitchFamily="34" charset="0"/>
              </a:defRPr>
            </a:lvl1pPr>
          </a:lstStyle>
          <a:p>
            <a:pPr lvl="0"/>
            <a:r>
              <a:rPr lang="en-US"/>
              <a:t>Edit Master text styles</a:t>
            </a:r>
          </a:p>
        </p:txBody>
      </p:sp>
      <p:sp>
        <p:nvSpPr>
          <p:cNvPr id="4" name="Slide Number Placeholder 5">
            <a:extLst>
              <a:ext uri="{FF2B5EF4-FFF2-40B4-BE49-F238E27FC236}">
                <a16:creationId xmlns:a16="http://schemas.microsoft.com/office/drawing/2014/main" id="{BC6F7879-1C36-4097-A389-FD80A4823A88}"/>
              </a:ext>
            </a:extLst>
          </p:cNvPr>
          <p:cNvSpPr>
            <a:spLocks noGrp="1"/>
          </p:cNvSpPr>
          <p:nvPr>
            <p:ph type="sldNum" sz="quarter" idx="4"/>
          </p:nvPr>
        </p:nvSpPr>
        <p:spPr>
          <a:xfrm>
            <a:off x="8834965" y="4928347"/>
            <a:ext cx="311924" cy="190151"/>
          </a:xfrm>
          <a:prstGeom prst="rect">
            <a:avLst/>
          </a:prstGeom>
        </p:spPr>
        <p:txBody>
          <a:bodyPr/>
          <a:lstStyle>
            <a:lvl1pPr algn="ctr">
              <a:defRPr b="0" i="0">
                <a:solidFill>
                  <a:schemeClr val="bg1"/>
                </a:solidFill>
                <a:latin typeface="Franklin Gothic Medium" panose="020B0603020102020204" pitchFamily="34" charset="0"/>
              </a:defRPr>
            </a:lvl1pPr>
          </a:lstStyle>
          <a:p>
            <a:fld id="{00D414F6-50DE-7C4D-9647-F708F2004FA6}" type="slidenum">
              <a:rPr lang="en-US" smtClean="0"/>
              <a:pPr/>
              <a:t>‹#›</a:t>
            </a:fld>
            <a:endParaRPr lang="en-US"/>
          </a:p>
        </p:txBody>
      </p:sp>
    </p:spTree>
    <p:extLst>
      <p:ext uri="{BB962C8B-B14F-4D97-AF65-F5344CB8AC3E}">
        <p14:creationId xmlns:p14="http://schemas.microsoft.com/office/powerpoint/2010/main" val="549709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abl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629841" y="371326"/>
            <a:ext cx="8062912" cy="431783"/>
          </a:xfrm>
        </p:spPr>
        <p:txBody>
          <a:bodyPr anchor="b" anchorCtr="0">
            <a:noAutofit/>
          </a:bodyPr>
          <a:lstStyle>
            <a:lvl1pPr>
              <a:defRPr sz="2699" b="1" i="0" cap="none" baseline="0"/>
            </a:lvl1pPr>
          </a:lstStyle>
          <a:p>
            <a:r>
              <a:rPr lang="en-US"/>
              <a:t>Click to edit master title style</a:t>
            </a:r>
          </a:p>
        </p:txBody>
      </p:sp>
      <p:sp>
        <p:nvSpPr>
          <p:cNvPr id="5" name="Table Placeholder 4">
            <a:extLst>
              <a:ext uri="{FF2B5EF4-FFF2-40B4-BE49-F238E27FC236}">
                <a16:creationId xmlns:a16="http://schemas.microsoft.com/office/drawing/2014/main" id="{13928DBC-6F12-47AC-9FCD-EBF94FA5731F}"/>
              </a:ext>
            </a:extLst>
          </p:cNvPr>
          <p:cNvSpPr>
            <a:spLocks noGrp="1"/>
          </p:cNvSpPr>
          <p:nvPr>
            <p:ph type="tbl" sz="quarter" idx="13"/>
          </p:nvPr>
        </p:nvSpPr>
        <p:spPr>
          <a:xfrm>
            <a:off x="628651" y="1173079"/>
            <a:ext cx="3851610" cy="3341160"/>
          </a:xfrm>
        </p:spPr>
        <p:txBody>
          <a:bodyPr/>
          <a:lstStyle/>
          <a:p>
            <a:r>
              <a:rPr lang="en-US"/>
              <a:t>Click icon to add table</a:t>
            </a:r>
          </a:p>
        </p:txBody>
      </p:sp>
      <p:sp>
        <p:nvSpPr>
          <p:cNvPr id="6" name="Table Placeholder 5">
            <a:extLst>
              <a:ext uri="{FF2B5EF4-FFF2-40B4-BE49-F238E27FC236}">
                <a16:creationId xmlns:a16="http://schemas.microsoft.com/office/drawing/2014/main" id="{7C99D5E3-403F-4238-82D7-897DCCEE7258}"/>
              </a:ext>
            </a:extLst>
          </p:cNvPr>
          <p:cNvSpPr>
            <a:spLocks noGrp="1"/>
          </p:cNvSpPr>
          <p:nvPr>
            <p:ph type="tbl" sz="quarter" idx="14"/>
          </p:nvPr>
        </p:nvSpPr>
        <p:spPr>
          <a:xfrm>
            <a:off x="4663742" y="1159669"/>
            <a:ext cx="4029012" cy="3354570"/>
          </a:xfrm>
        </p:spPr>
        <p:txBody>
          <a:bodyPr/>
          <a:lstStyle/>
          <a:p>
            <a:r>
              <a:rPr lang="en-US"/>
              <a:t>Click icon to add table</a:t>
            </a:r>
          </a:p>
        </p:txBody>
      </p:sp>
      <p:sp>
        <p:nvSpPr>
          <p:cNvPr id="8" name="Footer Placeholder 2">
            <a:extLst>
              <a:ext uri="{FF2B5EF4-FFF2-40B4-BE49-F238E27FC236}">
                <a16:creationId xmlns:a16="http://schemas.microsoft.com/office/drawing/2014/main" id="{CAC8CAC2-9B24-48DF-9287-EBF32F891B82}"/>
              </a:ext>
            </a:extLst>
          </p:cNvPr>
          <p:cNvSpPr>
            <a:spLocks noGrp="1"/>
          </p:cNvSpPr>
          <p:nvPr>
            <p:ph type="ftr" sz="quarter" idx="10"/>
          </p:nvPr>
        </p:nvSpPr>
        <p:spPr>
          <a:xfrm>
            <a:off x="628650" y="4767264"/>
            <a:ext cx="7886700" cy="273844"/>
          </a:xfrm>
        </p:spPr>
        <p:txBody>
          <a:bodyPr/>
          <a:lstStyle>
            <a:lvl1pPr>
              <a:defRPr>
                <a:solidFill>
                  <a:srgbClr val="898989"/>
                </a:solidFill>
              </a:defRPr>
            </a:lvl1pPr>
          </a:lstStyle>
          <a:p>
            <a:r>
              <a:rPr lang="en-US"/>
              <a:t>American Made Challenge   |   Inclusive Energy Innovation Prize</a:t>
            </a:r>
          </a:p>
        </p:txBody>
      </p:sp>
      <p:sp>
        <p:nvSpPr>
          <p:cNvPr id="9" name="Rectangle 8">
            <a:extLst>
              <a:ext uri="{FF2B5EF4-FFF2-40B4-BE49-F238E27FC236}">
                <a16:creationId xmlns:a16="http://schemas.microsoft.com/office/drawing/2014/main" id="{8A9DB628-6F7B-42B1-9885-1A4831306C9D}"/>
              </a:ext>
            </a:extLst>
          </p:cNvPr>
          <p:cNvSpPr/>
          <p:nvPr userDrawn="1"/>
        </p:nvSpPr>
        <p:spPr>
          <a:xfrm>
            <a:off x="0" y="4811852"/>
            <a:ext cx="464720" cy="1846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E18DD4-8C5A-419F-BA74-10455675BA34}"/>
              </a:ext>
            </a:extLst>
          </p:cNvPr>
          <p:cNvSpPr txBox="1"/>
          <p:nvPr userDrawn="1"/>
        </p:nvSpPr>
        <p:spPr>
          <a:xfrm>
            <a:off x="0" y="4811852"/>
            <a:ext cx="407569" cy="207749"/>
          </a:xfrm>
          <a:prstGeom prst="rect">
            <a:avLst/>
          </a:prstGeom>
          <a:noFill/>
        </p:spPr>
        <p:txBody>
          <a:bodyPr wrap="square" rtlCol="0">
            <a:spAutoFit/>
          </a:bodyPr>
          <a:lstStyle/>
          <a:p>
            <a:pPr algn="r"/>
            <a:fld id="{F74B1E74-6534-4BBF-ADCE-F475DB71B094}" type="slidenum">
              <a:rPr lang="en-US" sz="750" smtClean="0">
                <a:solidFill>
                  <a:schemeClr val="tx1"/>
                </a:solidFill>
              </a:rPr>
              <a:pPr algn="r"/>
              <a:t>‹#›</a:t>
            </a:fld>
            <a:endParaRPr lang="en-US" sz="750">
              <a:solidFill>
                <a:schemeClr val="tx1"/>
              </a:solidFill>
            </a:endParaRPr>
          </a:p>
        </p:txBody>
      </p:sp>
    </p:spTree>
    <p:extLst>
      <p:ext uri="{BB962C8B-B14F-4D97-AF65-F5344CB8AC3E}">
        <p14:creationId xmlns:p14="http://schemas.microsoft.com/office/powerpoint/2010/main" val="94365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0" y="1371600"/>
            <a:ext cx="8120063" cy="3375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374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0"/>
            <a:ext cx="5936343" cy="907143"/>
          </a:xfrm>
        </p:spPr>
        <p:txBody>
          <a:bodyPr/>
          <a:lstStyle/>
          <a:p>
            <a:r>
              <a:rPr lang="en-US"/>
              <a:t>Simple Slide</a:t>
            </a:r>
          </a:p>
        </p:txBody>
      </p:sp>
      <p:sp>
        <p:nvSpPr>
          <p:cNvPr id="9" name="Text Placeholder 8"/>
          <p:cNvSpPr>
            <a:spLocks noGrp="1"/>
          </p:cNvSpPr>
          <p:nvPr>
            <p:ph type="body" sz="quarter" idx="10"/>
          </p:nvPr>
        </p:nvSpPr>
        <p:spPr>
          <a:xfrm>
            <a:off x="457200" y="1124857"/>
            <a:ext cx="8120063" cy="3621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2540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785705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1" r:id="rId3"/>
    <p:sldLayoutId id="2147483675" r:id="rId4"/>
    <p:sldLayoutId id="2147483650" r:id="rId5"/>
    <p:sldLayoutId id="2147483653" r:id="rId6"/>
    <p:sldLayoutId id="2147483654" r:id="rId7"/>
    <p:sldLayoutId id="2147483655" r:id="rId8"/>
    <p:sldLayoutId id="2147483656" r:id="rId9"/>
    <p:sldLayoutId id="2147483657" r:id="rId10"/>
    <p:sldLayoutId id="2147483689" r:id="rId11"/>
    <p:sldLayoutId id="2147483690" r:id="rId12"/>
    <p:sldLayoutId id="2147483691" r:id="rId13"/>
    <p:sldLayoutId id="2147483692" r:id="rId14"/>
    <p:sldLayoutId id="2147483693" r:id="rId15"/>
    <p:sldLayoutId id="2147483694" r:id="rId16"/>
    <p:sldLayoutId id="2147483895" r:id="rId17"/>
    <p:sldLayoutId id="2147483666" r:id="rId18"/>
    <p:sldLayoutId id="2147483667" r:id="rId19"/>
    <p:sldLayoutId id="2147483665" r:id="rId20"/>
    <p:sldLayoutId id="2147483668" r:id="rId21"/>
    <p:sldLayoutId id="2147483669" r:id="rId22"/>
    <p:sldLayoutId id="2147483670" r:id="rId23"/>
    <p:sldLayoutId id="2147483671" r:id="rId24"/>
    <p:sldLayoutId id="2147483676" r:id="rId25"/>
    <p:sldLayoutId id="2147483681" r:id="rId26"/>
    <p:sldLayoutId id="2147483682" r:id="rId27"/>
    <p:sldLayoutId id="2147483687" r:id="rId28"/>
    <p:sldLayoutId id="2147483688" r:id="rId29"/>
    <p:sldLayoutId id="2147483678" r:id="rId30"/>
    <p:sldLayoutId id="2147483683" r:id="rId31"/>
    <p:sldLayoutId id="2147483684" r:id="rId32"/>
    <p:sldLayoutId id="2147483685" r:id="rId33"/>
    <p:sldLayoutId id="2147483680" r:id="rId34"/>
    <p:sldLayoutId id="2147483686" r:id="rId35"/>
    <p:sldLayoutId id="2147483672" r:id="rId36"/>
    <p:sldLayoutId id="2147483696" r:id="rId37"/>
    <p:sldLayoutId id="2147483673" r:id="rId38"/>
    <p:sldLayoutId id="2147483896" r:id="rId39"/>
    <p:sldLayoutId id="2147483897" r:id="rId40"/>
  </p:sldLayoutIdLst>
  <p:txStyles>
    <p:title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387440" y="4933951"/>
            <a:ext cx="7756560" cy="213122"/>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4933951"/>
            <a:ext cx="1387440" cy="213122"/>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854" y="-19050"/>
            <a:ext cx="872479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8691445" y="4954191"/>
            <a:ext cx="452555" cy="180975"/>
          </a:xfrm>
          <a:prstGeom prst="rect">
            <a:avLst/>
          </a:prstGeom>
        </p:spPr>
        <p:txBody>
          <a:bodyPr>
            <a:normAutofit lnSpcReduction="10000"/>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675">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675">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360854" y="785813"/>
            <a:ext cx="8229362"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47757" y="4954192"/>
            <a:ext cx="6202271" cy="202043"/>
          </a:xfrm>
          <a:prstGeom prst="rect">
            <a:avLst/>
          </a:prstGeom>
          <a:noFill/>
        </p:spPr>
        <p:txBody>
          <a:bodyPr wrap="square">
            <a:spAutoFit/>
          </a:bodyPr>
          <a:lstStyle/>
          <a:p>
            <a:pPr fontAlgn="auto">
              <a:spcBef>
                <a:spcPts val="0"/>
              </a:spcBef>
              <a:spcAft>
                <a:spcPts val="0"/>
              </a:spcAft>
              <a:defRPr/>
            </a:pPr>
            <a:r>
              <a:rPr lang="en-US" sz="713"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24765557"/>
      </p:ext>
    </p:extLst>
  </p:cSld>
  <p:clrMap bg1="lt1" tx1="dk1" bg2="lt2" tx2="dk2" accent1="accent1" accent2="accent2" accent3="accent3" accent4="accent4" accent5="accent5" accent6="accent6" hlink="hlink" folHlink="folHlink"/>
  <p:sldLayoutIdLst>
    <p:sldLayoutId id="2147483704" r:id="rId1"/>
    <p:sldLayoutId id="2147483746" r:id="rId2"/>
    <p:sldLayoutId id="2147483740" r:id="rId3"/>
    <p:sldLayoutId id="2147483705" r:id="rId4"/>
    <p:sldLayoutId id="2147483741" r:id="rId5"/>
    <p:sldLayoutId id="2147483727" r:id="rId6"/>
    <p:sldLayoutId id="2147483737" r:id="rId7"/>
    <p:sldLayoutId id="2147483742" r:id="rId8"/>
    <p:sldLayoutId id="2147483731" r:id="rId9"/>
    <p:sldLayoutId id="2147483743" r:id="rId10"/>
    <p:sldLayoutId id="2147483734" r:id="rId11"/>
    <p:sldLayoutId id="2147483697" r:id="rId12"/>
    <p:sldLayoutId id="2147483744" r:id="rId13"/>
    <p:sldLayoutId id="2147483698" r:id="rId14"/>
    <p:sldLayoutId id="2147483699" r:id="rId15"/>
    <p:sldLayoutId id="2147483700" r:id="rId16"/>
    <p:sldLayoutId id="2147483701" r:id="rId17"/>
    <p:sldLayoutId id="2147483702" r:id="rId18"/>
    <p:sldLayoutId id="2147483745" r:id="rId19"/>
    <p:sldLayoutId id="2147483703" r:id="rId20"/>
    <p:sldLayoutId id="2147483748" r:id="rId21"/>
    <p:sldLayoutId id="2147483751" r:id="rId22"/>
    <p:sldLayoutId id="2147483753" r:id="rId23"/>
    <p:sldLayoutId id="2147483756" r:id="rId24"/>
    <p:sldLayoutId id="2147483798" r:id="rId25"/>
    <p:sldLayoutId id="2147483850" r:id="rId26"/>
    <p:sldLayoutId id="2147483893" r:id="rId27"/>
    <p:sldLayoutId id="2147483894" r:id="rId28"/>
  </p:sldLayoutIdLst>
  <p:hf hdr="0" ftr="0" dt="0"/>
  <p:txStyles>
    <p:titleStyle>
      <a:lvl1pPr algn="l" defTabSz="342900" rtl="0" eaLnBrk="1" fontAlgn="base" hangingPunct="1">
        <a:spcBef>
          <a:spcPct val="0"/>
        </a:spcBef>
        <a:spcAft>
          <a:spcPct val="0"/>
        </a:spcAft>
        <a:defRPr lang="en-US" sz="2475" b="1" kern="1200" dirty="0">
          <a:solidFill>
            <a:srgbClr val="00B9EA"/>
          </a:solidFill>
          <a:latin typeface="+mj-lt"/>
          <a:ea typeface="ヒラギノ角ゴ Pro W3" charset="0"/>
          <a:cs typeface="Arial"/>
        </a:defRPr>
      </a:lvl1pPr>
      <a:lvl2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2pPr>
      <a:lvl3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3pPr>
      <a:lvl4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4pPr>
      <a:lvl5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5pPr>
      <a:lvl6pPr marL="3429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6pPr>
      <a:lvl7pPr marL="6858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7pPr>
      <a:lvl8pPr marL="10287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8pPr>
      <a:lvl9pPr marL="13716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9pPr>
    </p:titleStyle>
    <p:bodyStyle>
      <a:lvl1pPr marL="257175" indent="-257175" algn="l" defTabSz="342900" rtl="0" eaLnBrk="1" fontAlgn="base" hangingPunct="1">
        <a:spcBef>
          <a:spcPct val="20000"/>
        </a:spcBef>
        <a:spcAft>
          <a:spcPct val="0"/>
        </a:spcAft>
        <a:buFont typeface="Arial" charset="0"/>
        <a:buChar char="•"/>
        <a:defRPr sz="1950" kern="1200">
          <a:solidFill>
            <a:srgbClr val="282B2E"/>
          </a:solidFill>
          <a:latin typeface="+mn-lt"/>
          <a:ea typeface="ヒラギノ角ゴ Pro W3" charset="0"/>
          <a:cs typeface="Arial"/>
        </a:defRPr>
      </a:lvl1pPr>
      <a:lvl2pPr marL="557213" indent="-214313" algn="l" defTabSz="342900" rtl="0" eaLnBrk="1" fontAlgn="base" hangingPunct="1">
        <a:spcBef>
          <a:spcPct val="20000"/>
        </a:spcBef>
        <a:spcAft>
          <a:spcPct val="0"/>
        </a:spcAft>
        <a:buFont typeface="Arial" charset="0"/>
        <a:buChar char="–"/>
        <a:defRPr sz="1800" kern="1200">
          <a:solidFill>
            <a:srgbClr val="282B2E"/>
          </a:solidFill>
          <a:latin typeface="+mn-lt"/>
          <a:ea typeface="ヒラギノ角ゴ Pro W3" charset="0"/>
          <a:cs typeface="Arial"/>
        </a:defRPr>
      </a:lvl2pPr>
      <a:lvl3pPr marL="857250" indent="-171450" algn="l" defTabSz="342900" rtl="0" eaLnBrk="1" fontAlgn="base" hangingPunct="1">
        <a:spcBef>
          <a:spcPct val="20000"/>
        </a:spcBef>
        <a:spcAft>
          <a:spcPct val="0"/>
        </a:spcAft>
        <a:buFont typeface="Arial" charset="0"/>
        <a:buChar char="•"/>
        <a:defRPr sz="1650" kern="1200">
          <a:solidFill>
            <a:srgbClr val="282B2E"/>
          </a:solidFill>
          <a:latin typeface="+mn-lt"/>
          <a:ea typeface="ヒラギノ角ゴ Pro W3" charset="0"/>
          <a:cs typeface="Arial"/>
        </a:defRPr>
      </a:lvl3pPr>
      <a:lvl4pPr marL="1200150" indent="-171450" algn="l" defTabSz="342900" rtl="0" eaLnBrk="1" fontAlgn="base" hangingPunct="1">
        <a:spcBef>
          <a:spcPct val="20000"/>
        </a:spcBef>
        <a:spcAft>
          <a:spcPct val="0"/>
        </a:spcAft>
        <a:buFont typeface="Arial" charset="0"/>
        <a:buChar char="–"/>
        <a:defRPr sz="1500" kern="1200">
          <a:solidFill>
            <a:srgbClr val="282B2E"/>
          </a:solidFill>
          <a:latin typeface="+mn-lt"/>
          <a:ea typeface="ヒラギノ角ゴ Pro W3" charset="0"/>
          <a:cs typeface="Arial"/>
        </a:defRPr>
      </a:lvl4pPr>
      <a:lvl5pPr marL="1543050" indent="-171450" algn="l" defTabSz="3429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mericanmadechallenges.org/challenges/indeep/docs/InDEEP-Prize-Rules.pdf"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herox.com/indeep"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76BEFF-44BB-4C09-9557-198B6EF00D75}"/>
              </a:ext>
            </a:extLst>
          </p:cNvPr>
          <p:cNvSpPr>
            <a:spLocks noGrp="1"/>
          </p:cNvSpPr>
          <p:nvPr>
            <p:ph type="body" sz="quarter" idx="10"/>
          </p:nvPr>
        </p:nvSpPr>
        <p:spPr/>
        <p:txBody>
          <a:bodyPr/>
          <a:lstStyle/>
          <a:p>
            <a:r>
              <a:rPr lang="en-US" err="1"/>
              <a:t>InDEEP</a:t>
            </a:r>
            <a:r>
              <a:rPr lang="en-US"/>
              <a:t> Technology Performance Level Assessment Overview</a:t>
            </a:r>
          </a:p>
        </p:txBody>
      </p:sp>
      <p:sp>
        <p:nvSpPr>
          <p:cNvPr id="3" name="Text Placeholder 2">
            <a:extLst>
              <a:ext uri="{FF2B5EF4-FFF2-40B4-BE49-F238E27FC236}">
                <a16:creationId xmlns:a16="http://schemas.microsoft.com/office/drawing/2014/main" id="{F5075721-1883-44EE-ADA5-6A30B41704D0}"/>
              </a:ext>
            </a:extLst>
          </p:cNvPr>
          <p:cNvSpPr>
            <a:spLocks noGrp="1"/>
          </p:cNvSpPr>
          <p:nvPr>
            <p:ph type="body" sz="quarter" idx="11"/>
          </p:nvPr>
        </p:nvSpPr>
        <p:spPr/>
        <p:txBody>
          <a:bodyPr/>
          <a:lstStyle/>
          <a:p>
            <a:r>
              <a:rPr lang="en-US" err="1"/>
              <a:t>InDEEP</a:t>
            </a:r>
            <a:r>
              <a:rPr lang="en-US"/>
              <a:t> Prize Team (NREL, Sandia)</a:t>
            </a:r>
          </a:p>
          <a:p>
            <a:r>
              <a:rPr lang="en-US"/>
              <a:t>7/5/2023</a:t>
            </a:r>
            <a:endParaRPr lang="en-US">
              <a:cs typeface="Calibri"/>
            </a:endParaRPr>
          </a:p>
        </p:txBody>
      </p:sp>
    </p:spTree>
    <p:extLst>
      <p:ext uri="{BB962C8B-B14F-4D97-AF65-F5344CB8AC3E}">
        <p14:creationId xmlns:p14="http://schemas.microsoft.com/office/powerpoint/2010/main" val="3318732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E905-9E00-457C-B0A6-27F2F3E060F6}"/>
              </a:ext>
            </a:extLst>
          </p:cNvPr>
          <p:cNvSpPr>
            <a:spLocks noGrp="1"/>
          </p:cNvSpPr>
          <p:nvPr>
            <p:ph type="title"/>
          </p:nvPr>
        </p:nvSpPr>
        <p:spPr/>
        <p:txBody>
          <a:bodyPr/>
          <a:lstStyle/>
          <a:p>
            <a:r>
              <a:rPr lang="en-US"/>
              <a:t>TPL Metric Definitions</a:t>
            </a:r>
          </a:p>
        </p:txBody>
      </p:sp>
      <p:graphicFrame>
        <p:nvGraphicFramePr>
          <p:cNvPr id="3" name="Table 3">
            <a:extLst>
              <a:ext uri="{FF2B5EF4-FFF2-40B4-BE49-F238E27FC236}">
                <a16:creationId xmlns:a16="http://schemas.microsoft.com/office/drawing/2014/main" id="{3C49A581-BD93-46BE-BD59-01027EC3EA78}"/>
              </a:ext>
            </a:extLst>
          </p:cNvPr>
          <p:cNvGraphicFramePr>
            <a:graphicFrameLocks noGrp="1"/>
          </p:cNvGraphicFramePr>
          <p:nvPr>
            <p:extLst>
              <p:ext uri="{D42A27DB-BD31-4B8C-83A1-F6EECF244321}">
                <p14:modId xmlns:p14="http://schemas.microsoft.com/office/powerpoint/2010/main" val="1518543270"/>
              </p:ext>
            </p:extLst>
          </p:nvPr>
        </p:nvGraphicFramePr>
        <p:xfrm>
          <a:off x="457199" y="973190"/>
          <a:ext cx="8236854" cy="3535680"/>
        </p:xfrm>
        <a:graphic>
          <a:graphicData uri="http://schemas.openxmlformats.org/drawingml/2006/table">
            <a:tbl>
              <a:tblPr firstRow="1" bandRow="1">
                <a:tableStyleId>{6E25E649-3F16-4E02-A733-19D2CDBF48F0}</a:tableStyleId>
              </a:tblPr>
              <a:tblGrid>
                <a:gridCol w="915206">
                  <a:extLst>
                    <a:ext uri="{9D8B030D-6E8A-4147-A177-3AD203B41FA5}">
                      <a16:colId xmlns:a16="http://schemas.microsoft.com/office/drawing/2014/main" val="1809455706"/>
                    </a:ext>
                  </a:extLst>
                </a:gridCol>
                <a:gridCol w="915206">
                  <a:extLst>
                    <a:ext uri="{9D8B030D-6E8A-4147-A177-3AD203B41FA5}">
                      <a16:colId xmlns:a16="http://schemas.microsoft.com/office/drawing/2014/main" val="4142904053"/>
                    </a:ext>
                  </a:extLst>
                </a:gridCol>
                <a:gridCol w="915206">
                  <a:extLst>
                    <a:ext uri="{9D8B030D-6E8A-4147-A177-3AD203B41FA5}">
                      <a16:colId xmlns:a16="http://schemas.microsoft.com/office/drawing/2014/main" val="3378319710"/>
                    </a:ext>
                  </a:extLst>
                </a:gridCol>
                <a:gridCol w="915206">
                  <a:extLst>
                    <a:ext uri="{9D8B030D-6E8A-4147-A177-3AD203B41FA5}">
                      <a16:colId xmlns:a16="http://schemas.microsoft.com/office/drawing/2014/main" val="1748788448"/>
                    </a:ext>
                  </a:extLst>
                </a:gridCol>
                <a:gridCol w="915206">
                  <a:extLst>
                    <a:ext uri="{9D8B030D-6E8A-4147-A177-3AD203B41FA5}">
                      <a16:colId xmlns:a16="http://schemas.microsoft.com/office/drawing/2014/main" val="4022643373"/>
                    </a:ext>
                  </a:extLst>
                </a:gridCol>
                <a:gridCol w="915206">
                  <a:extLst>
                    <a:ext uri="{9D8B030D-6E8A-4147-A177-3AD203B41FA5}">
                      <a16:colId xmlns:a16="http://schemas.microsoft.com/office/drawing/2014/main" val="1008710570"/>
                    </a:ext>
                  </a:extLst>
                </a:gridCol>
                <a:gridCol w="915206">
                  <a:extLst>
                    <a:ext uri="{9D8B030D-6E8A-4147-A177-3AD203B41FA5}">
                      <a16:colId xmlns:a16="http://schemas.microsoft.com/office/drawing/2014/main" val="2815914785"/>
                    </a:ext>
                  </a:extLst>
                </a:gridCol>
                <a:gridCol w="915206">
                  <a:extLst>
                    <a:ext uri="{9D8B030D-6E8A-4147-A177-3AD203B41FA5}">
                      <a16:colId xmlns:a16="http://schemas.microsoft.com/office/drawing/2014/main" val="3948643060"/>
                    </a:ext>
                  </a:extLst>
                </a:gridCol>
                <a:gridCol w="915206">
                  <a:extLst>
                    <a:ext uri="{9D8B030D-6E8A-4147-A177-3AD203B41FA5}">
                      <a16:colId xmlns:a16="http://schemas.microsoft.com/office/drawing/2014/main" val="645808259"/>
                    </a:ext>
                  </a:extLst>
                </a:gridCol>
              </a:tblGrid>
              <a:tr h="301210">
                <a:tc>
                  <a:txBody>
                    <a:bodyPr/>
                    <a:lstStyle/>
                    <a:p>
                      <a:pPr algn="ctr"/>
                      <a:r>
                        <a:rPr lang="en-US"/>
                        <a:t>1</a:t>
                      </a:r>
                    </a:p>
                  </a:txBody>
                  <a:tcPr/>
                </a:tc>
                <a:tc>
                  <a:txBody>
                    <a:bodyPr/>
                    <a:lstStyle/>
                    <a:p>
                      <a:pPr algn="ctr"/>
                      <a:r>
                        <a:rPr lang="en-US"/>
                        <a:t>2</a:t>
                      </a:r>
                    </a:p>
                  </a:txBody>
                  <a:tcPr/>
                </a:tc>
                <a:tc>
                  <a:txBody>
                    <a:bodyPr/>
                    <a:lstStyle/>
                    <a:p>
                      <a:pPr algn="ctr"/>
                      <a:r>
                        <a:rPr lang="en-US"/>
                        <a:t>3</a:t>
                      </a:r>
                    </a:p>
                  </a:txBody>
                  <a:tcPr>
                    <a:lnR w="12700" cap="flat" cmpd="sng" algn="ctr">
                      <a:solidFill>
                        <a:schemeClr val="tx1"/>
                      </a:solidFill>
                      <a:prstDash val="solid"/>
                      <a:round/>
                      <a:headEnd type="none" w="med" len="med"/>
                      <a:tailEnd type="none" w="med" len="med"/>
                    </a:lnR>
                  </a:tcPr>
                </a:tc>
                <a:tc>
                  <a:txBody>
                    <a:bodyPr/>
                    <a:lstStyle/>
                    <a:p>
                      <a:pPr algn="ctr"/>
                      <a:r>
                        <a:rPr lang="en-US"/>
                        <a:t>4</a:t>
                      </a:r>
                    </a:p>
                  </a:txBody>
                  <a:tcPr>
                    <a:lnL w="12700" cap="flat" cmpd="sng" algn="ctr">
                      <a:solidFill>
                        <a:schemeClr val="tx1"/>
                      </a:solidFill>
                      <a:prstDash val="solid"/>
                      <a:round/>
                      <a:headEnd type="none" w="med" len="med"/>
                      <a:tailEnd type="none" w="med" len="med"/>
                    </a:lnL>
                  </a:tcPr>
                </a:tc>
                <a:tc>
                  <a:txBody>
                    <a:bodyPr/>
                    <a:lstStyle/>
                    <a:p>
                      <a:pPr algn="ctr"/>
                      <a:r>
                        <a:rPr lang="en-US"/>
                        <a:t>5</a:t>
                      </a:r>
                    </a:p>
                  </a:txBody>
                  <a:tcPr/>
                </a:tc>
                <a:tc>
                  <a:txBody>
                    <a:bodyPr/>
                    <a:lstStyle/>
                    <a:p>
                      <a:pPr algn="ctr"/>
                      <a:r>
                        <a:rPr lang="en-US"/>
                        <a:t>6</a:t>
                      </a:r>
                    </a:p>
                  </a:txBody>
                  <a:tcPr>
                    <a:lnR w="12700" cap="flat" cmpd="sng" algn="ctr">
                      <a:solidFill>
                        <a:schemeClr val="tx1"/>
                      </a:solidFill>
                      <a:prstDash val="solid"/>
                      <a:round/>
                      <a:headEnd type="none" w="med" len="med"/>
                      <a:tailEnd type="none" w="med" len="med"/>
                    </a:lnR>
                  </a:tcPr>
                </a:tc>
                <a:tc>
                  <a:txBody>
                    <a:bodyPr/>
                    <a:lstStyle/>
                    <a:p>
                      <a:pPr algn="ctr"/>
                      <a:r>
                        <a:rPr lang="en-US"/>
                        <a:t>7</a:t>
                      </a:r>
                    </a:p>
                  </a:txBody>
                  <a:tcPr>
                    <a:lnL w="12700" cap="flat" cmpd="sng" algn="ctr">
                      <a:solidFill>
                        <a:schemeClr val="tx1"/>
                      </a:solidFill>
                      <a:prstDash val="solid"/>
                      <a:round/>
                      <a:headEnd type="none" w="med" len="med"/>
                      <a:tailEnd type="none" w="med" len="med"/>
                    </a:lnL>
                  </a:tcPr>
                </a:tc>
                <a:tc>
                  <a:txBody>
                    <a:bodyPr/>
                    <a:lstStyle/>
                    <a:p>
                      <a:pPr algn="ctr"/>
                      <a:r>
                        <a:rPr lang="en-US"/>
                        <a:t>8</a:t>
                      </a:r>
                    </a:p>
                  </a:txBody>
                  <a:tcPr/>
                </a:tc>
                <a:tc>
                  <a:txBody>
                    <a:bodyPr/>
                    <a:lstStyle/>
                    <a:p>
                      <a:pPr algn="ctr"/>
                      <a:r>
                        <a:rPr lang="en-US"/>
                        <a:t>9</a:t>
                      </a:r>
                    </a:p>
                  </a:txBody>
                  <a:tcPr/>
                </a:tc>
                <a:extLst>
                  <a:ext uri="{0D108BD9-81ED-4DB2-BD59-A6C34878D82A}">
                    <a16:rowId xmlns:a16="http://schemas.microsoft.com/office/drawing/2014/main" val="1384822473"/>
                  </a:ext>
                </a:extLst>
              </a:tr>
              <a:tr h="281050">
                <a:tc gridSpan="3">
                  <a:txBody>
                    <a:bodyPr/>
                    <a:lstStyle/>
                    <a:p>
                      <a:pPr algn="ctr"/>
                      <a:r>
                        <a:rPr lang="en-US"/>
                        <a:t>Low</a:t>
                      </a:r>
                    </a:p>
                  </a:txBody>
                  <a:tcP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algn="ctr"/>
                      <a:r>
                        <a:rPr lang="en-US"/>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algn="ctr"/>
                      <a:r>
                        <a:rPr lang="en-US"/>
                        <a:t>High</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4849930"/>
                  </a:ext>
                </a:extLst>
              </a:tr>
              <a:tr h="772153">
                <a:tc gridSpan="3">
                  <a:txBody>
                    <a:bodyPr/>
                    <a:lstStyle/>
                    <a:p>
                      <a:r>
                        <a:rPr lang="en-US" sz="1200" b="0" i="0" u="none" strike="noStrike" kern="1200" baseline="0">
                          <a:solidFill>
                            <a:schemeClr val="dk1"/>
                          </a:solidFill>
                          <a:latin typeface="+mn-lt"/>
                          <a:ea typeface="+mn-ea"/>
                          <a:cs typeface="+mn-cs"/>
                        </a:rPr>
                        <a:t>Technology is not economically viable</a:t>
                      </a:r>
                    </a:p>
                  </a:txBody>
                  <a:tcP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mn-lt"/>
                          <a:ea typeface="+mn-ea"/>
                          <a:cs typeface="+mn-cs"/>
                        </a:rPr>
                        <a:t>Technology features some characteristics for potential economic viability under distinctive market and operational conditions. Technological or conceptual improvements may be required.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mn-lt"/>
                          <a:ea typeface="+mn-ea"/>
                          <a:cs typeface="+mn-cs"/>
                        </a:rPr>
                        <a:t>Technology is economically viable and competitive as a renewable energy form </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703928"/>
                  </a:ext>
                </a:extLst>
              </a:tr>
              <a:tr h="8907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Majority of key performance characteristics &amp; cost drivers do not satisfy and present a barrier to potential economic viability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Some of key performance characteristics &amp; cost drivers do not satisfy potential economic viability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Minority of key performance characteristics &amp; cost drivers do not satisfy potential economic viability</a:t>
                      </a:r>
                    </a:p>
                  </a:txBody>
                  <a:tcPr>
                    <a:lnR w="12700" cap="flat" cmpd="sng" algn="ctr">
                      <a:solidFill>
                        <a:schemeClr val="tx1"/>
                      </a:solidFill>
                      <a:prstDash val="solid"/>
                      <a:round/>
                      <a:headEnd type="none" w="med" len="med"/>
                      <a:tailEnd type="none" w="med" len="med"/>
                    </a:ln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In order to achieve economical viability under distinctive and favorable market and operational conditions some key technology implementation and fundamental conceptual improvements are required.</a:t>
                      </a:r>
                    </a:p>
                  </a:txBody>
                  <a:tcPr>
                    <a:lnL w="12700" cap="flat" cmpd="sng" algn="ctr">
                      <a:solidFill>
                        <a:schemeClr val="tx1"/>
                      </a:solidFill>
                      <a:prstDash val="solid"/>
                      <a:round/>
                      <a:headEnd type="none" w="med" len="med"/>
                      <a:tailEnd type="none" w="med" len="med"/>
                    </a:lnL>
                  </a:tcPr>
                </a:tc>
                <a:tc>
                  <a:txBody>
                    <a:bodyPr/>
                    <a:lstStyle/>
                    <a:p>
                      <a:r>
                        <a:rPr lang="en-US" sz="800"/>
                        <a:t>In order to achieve economical viability under distinctive and favorable market and operational conditions some key technology implementation improvements are required.</a:t>
                      </a:r>
                    </a:p>
                  </a:txBody>
                  <a:tcPr/>
                </a:tc>
                <a:tc>
                  <a:txBody>
                    <a:bodyPr/>
                    <a:lstStyle/>
                    <a:p>
                      <a:r>
                        <a:rPr lang="en-US" sz="800"/>
                        <a:t>Majority of key performance characteristics &amp; cost drivers satisfy potential economical viability under distinctive and favorable market and operational conditions</a:t>
                      </a:r>
                    </a:p>
                  </a:txBody>
                  <a:tcPr>
                    <a:lnR w="12700" cap="flat" cmpd="sng" algn="ctr">
                      <a:solidFill>
                        <a:schemeClr val="tx1"/>
                      </a:solidFill>
                      <a:prstDash val="solid"/>
                      <a:round/>
                      <a:headEnd type="none" w="med" len="med"/>
                      <a:tailEnd type="none" w="med" len="med"/>
                    </a:lnR>
                  </a:tcPr>
                </a:tc>
                <a:tc>
                  <a:txBody>
                    <a:bodyPr/>
                    <a:lstStyle/>
                    <a:p>
                      <a:r>
                        <a:rPr lang="en-US" sz="800"/>
                        <a:t>Competitive with other renewable energy sources given favorable support mechanism</a:t>
                      </a:r>
                    </a:p>
                  </a:txBody>
                  <a:tcPr>
                    <a:lnL w="12700" cap="flat" cmpd="sng" algn="ctr">
                      <a:solidFill>
                        <a:schemeClr val="tx1"/>
                      </a:solidFill>
                      <a:prstDash val="solid"/>
                      <a:round/>
                      <a:headEnd type="none" w="med" len="med"/>
                      <a:tailEnd type="none" w="med" len="med"/>
                    </a:lnL>
                  </a:tcPr>
                </a:tc>
                <a:tc>
                  <a:txBody>
                    <a:bodyPr/>
                    <a:lstStyle/>
                    <a:p>
                      <a:r>
                        <a:rPr lang="en-US" sz="800"/>
                        <a:t>Competitive with other energy sources given sustainable support mechanism</a:t>
                      </a:r>
                    </a:p>
                  </a:txBody>
                  <a:tcPr/>
                </a:tc>
                <a:tc>
                  <a:txBody>
                    <a:bodyPr/>
                    <a:lstStyle/>
                    <a:p>
                      <a:r>
                        <a:rPr lang="en-US" sz="800"/>
                        <a:t>Competitive with other energy sources without special support mechanism</a:t>
                      </a:r>
                    </a:p>
                  </a:txBody>
                  <a:tcPr/>
                </a:tc>
                <a:extLst>
                  <a:ext uri="{0D108BD9-81ED-4DB2-BD59-A6C34878D82A}">
                    <a16:rowId xmlns:a16="http://schemas.microsoft.com/office/drawing/2014/main" val="4017736838"/>
                  </a:ext>
                </a:extLst>
              </a:tr>
            </a:tbl>
          </a:graphicData>
        </a:graphic>
      </p:graphicFrame>
      <p:sp>
        <p:nvSpPr>
          <p:cNvPr id="4" name="TextBox 3">
            <a:extLst>
              <a:ext uri="{FF2B5EF4-FFF2-40B4-BE49-F238E27FC236}">
                <a16:creationId xmlns:a16="http://schemas.microsoft.com/office/drawing/2014/main" id="{F5E4E1D9-4CB2-F4A9-6842-BEED3E64C27E}"/>
              </a:ext>
            </a:extLst>
          </p:cNvPr>
          <p:cNvSpPr txBox="1"/>
          <p:nvPr/>
        </p:nvSpPr>
        <p:spPr>
          <a:xfrm>
            <a:off x="8690696" y="0"/>
            <a:ext cx="453304" cy="307777"/>
          </a:xfrm>
          <a:prstGeom prst="rect">
            <a:avLst/>
          </a:prstGeom>
          <a:noFill/>
        </p:spPr>
        <p:txBody>
          <a:bodyPr wrap="square" rtlCol="0">
            <a:spAutoFit/>
          </a:bodyPr>
          <a:lstStyle/>
          <a:p>
            <a:r>
              <a:rPr lang="en-US" sz="1400"/>
              <a:t>JW</a:t>
            </a:r>
          </a:p>
        </p:txBody>
      </p:sp>
    </p:spTree>
    <p:extLst>
      <p:ext uri="{BB962C8B-B14F-4D97-AF65-F5344CB8AC3E}">
        <p14:creationId xmlns:p14="http://schemas.microsoft.com/office/powerpoint/2010/main" val="4284008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0997-03C5-4134-BBF6-F8B7072422FE}"/>
              </a:ext>
            </a:extLst>
          </p:cNvPr>
          <p:cNvSpPr>
            <a:spLocks noGrp="1"/>
          </p:cNvSpPr>
          <p:nvPr>
            <p:ph type="title"/>
          </p:nvPr>
        </p:nvSpPr>
        <p:spPr/>
        <p:txBody>
          <a:bodyPr/>
          <a:lstStyle/>
          <a:p>
            <a:r>
              <a:rPr lang="en-US"/>
              <a:t>TPL Methodology</a:t>
            </a:r>
          </a:p>
        </p:txBody>
      </p:sp>
      <p:sp>
        <p:nvSpPr>
          <p:cNvPr id="4" name="TextBox 3">
            <a:extLst>
              <a:ext uri="{FF2B5EF4-FFF2-40B4-BE49-F238E27FC236}">
                <a16:creationId xmlns:a16="http://schemas.microsoft.com/office/drawing/2014/main" id="{BE00843C-93A9-162B-0121-5263820DDDC7}"/>
              </a:ext>
            </a:extLst>
          </p:cNvPr>
          <p:cNvSpPr txBox="1"/>
          <p:nvPr/>
        </p:nvSpPr>
        <p:spPr>
          <a:xfrm>
            <a:off x="8690696" y="0"/>
            <a:ext cx="453304" cy="307777"/>
          </a:xfrm>
          <a:prstGeom prst="rect">
            <a:avLst/>
          </a:prstGeom>
          <a:noFill/>
        </p:spPr>
        <p:txBody>
          <a:bodyPr wrap="square" rtlCol="0">
            <a:spAutoFit/>
          </a:bodyPr>
          <a:lstStyle/>
          <a:p>
            <a:r>
              <a:rPr lang="en-US" sz="1400"/>
              <a:t>JW</a:t>
            </a:r>
          </a:p>
        </p:txBody>
      </p:sp>
      <p:grpSp>
        <p:nvGrpSpPr>
          <p:cNvPr id="78" name="Group 77">
            <a:extLst>
              <a:ext uri="{FF2B5EF4-FFF2-40B4-BE49-F238E27FC236}">
                <a16:creationId xmlns:a16="http://schemas.microsoft.com/office/drawing/2014/main" id="{4FCE93EA-8E13-0E81-DA48-96AAD64E39C1}"/>
              </a:ext>
            </a:extLst>
          </p:cNvPr>
          <p:cNvGrpSpPr/>
          <p:nvPr/>
        </p:nvGrpSpPr>
        <p:grpSpPr>
          <a:xfrm>
            <a:off x="5232849" y="2610612"/>
            <a:ext cx="1859226" cy="1015270"/>
            <a:chOff x="6623499" y="3572637"/>
            <a:chExt cx="1859226" cy="1015270"/>
          </a:xfrm>
        </p:grpSpPr>
        <p:sp>
          <p:nvSpPr>
            <p:cNvPr id="79" name="Rectangle: Rounded Corners 78">
              <a:extLst>
                <a:ext uri="{FF2B5EF4-FFF2-40B4-BE49-F238E27FC236}">
                  <a16:creationId xmlns:a16="http://schemas.microsoft.com/office/drawing/2014/main" id="{9CB41505-7873-39A9-CE78-AAD90F008735}"/>
                </a:ext>
              </a:extLst>
            </p:cNvPr>
            <p:cNvSpPr/>
            <p:nvPr/>
          </p:nvSpPr>
          <p:spPr>
            <a:xfrm>
              <a:off x="6996190" y="3747167"/>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dirty="0">
                  <a:solidFill>
                    <a:srgbClr val="92D050"/>
                  </a:solidFill>
                  <a:effectLst/>
                  <a:ea typeface="Calibri" panose="020F0502020204030204" pitchFamily="34" charset="0"/>
                  <a:cs typeface="Times New Roman" panose="02020603050405020304" pitchFamily="18" charset="0"/>
                </a:rPr>
                <a:t>Assessment</a:t>
              </a:r>
              <a:r>
                <a:rPr lang="en-US" sz="1400" dirty="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dirty="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dirty="0">
                  <a:effectLst/>
                  <a:ea typeface="Calibri" panose="020F0502020204030204" pitchFamily="34" charset="0"/>
                  <a:cs typeface="Times New Roman" panose="02020603050405020304" pitchFamily="18" charset="0"/>
                </a:rPr>
                <a:t>Capabilities</a:t>
              </a:r>
            </a:p>
          </p:txBody>
        </p:sp>
        <p:sp>
          <p:nvSpPr>
            <p:cNvPr id="80" name="Arrow: Bent 79">
              <a:extLst>
                <a:ext uri="{FF2B5EF4-FFF2-40B4-BE49-F238E27FC236}">
                  <a16:creationId xmlns:a16="http://schemas.microsoft.com/office/drawing/2014/main" id="{03C4CF0A-8E41-4193-C33A-A58E69FBC39F}"/>
                </a:ext>
              </a:extLst>
            </p:cNvPr>
            <p:cNvSpPr/>
            <p:nvPr/>
          </p:nvSpPr>
          <p:spPr>
            <a:xfrm rot="5400000">
              <a:off x="7135309" y="3060827"/>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1" name="Group 80">
            <a:extLst>
              <a:ext uri="{FF2B5EF4-FFF2-40B4-BE49-F238E27FC236}">
                <a16:creationId xmlns:a16="http://schemas.microsoft.com/office/drawing/2014/main" id="{3E44BEE9-F259-A929-5DA2-AA729A9996A5}"/>
              </a:ext>
            </a:extLst>
          </p:cNvPr>
          <p:cNvGrpSpPr/>
          <p:nvPr/>
        </p:nvGrpSpPr>
        <p:grpSpPr>
          <a:xfrm>
            <a:off x="5232849" y="1006797"/>
            <a:ext cx="1859225" cy="1011332"/>
            <a:chOff x="6623499" y="1968822"/>
            <a:chExt cx="1859225" cy="1011332"/>
          </a:xfrm>
        </p:grpSpPr>
        <p:sp>
          <p:nvSpPr>
            <p:cNvPr id="82" name="Rectangle: Rounded Corners 81">
              <a:extLst>
                <a:ext uri="{FF2B5EF4-FFF2-40B4-BE49-F238E27FC236}">
                  <a16:creationId xmlns:a16="http://schemas.microsoft.com/office/drawing/2014/main" id="{768B4F9B-C671-A83F-B159-8AE1A121B56E}"/>
                </a:ext>
              </a:extLst>
            </p:cNvPr>
            <p:cNvSpPr/>
            <p:nvPr/>
          </p:nvSpPr>
          <p:spPr>
            <a:xfrm>
              <a:off x="6996189" y="1968822"/>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dirty="0">
                  <a:solidFill>
                    <a:srgbClr val="92D050"/>
                  </a:solidFill>
                  <a:effectLst/>
                  <a:ea typeface="Calibri" panose="020F0502020204030204" pitchFamily="34" charset="0"/>
                  <a:cs typeface="Times New Roman" panose="02020603050405020304" pitchFamily="18" charset="0"/>
                </a:rPr>
                <a:t>Innovation</a:t>
              </a:r>
              <a:r>
                <a:rPr lang="en-US" sz="1400" dirty="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dirty="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dirty="0">
                  <a:effectLst/>
                  <a:ea typeface="Calibri" panose="020F0502020204030204" pitchFamily="34" charset="0"/>
                  <a:cs typeface="Times New Roman" panose="02020603050405020304" pitchFamily="18" charset="0"/>
                </a:rPr>
                <a:t>Functions</a:t>
              </a:r>
            </a:p>
          </p:txBody>
        </p:sp>
        <p:sp>
          <p:nvSpPr>
            <p:cNvPr id="83" name="Arrow: Bent 82">
              <a:extLst>
                <a:ext uri="{FF2B5EF4-FFF2-40B4-BE49-F238E27FC236}">
                  <a16:creationId xmlns:a16="http://schemas.microsoft.com/office/drawing/2014/main" id="{F8AFD6CD-71D1-B67E-309E-6407DB3A2E81}"/>
                </a:ext>
              </a:extLst>
            </p:cNvPr>
            <p:cNvSpPr/>
            <p:nvPr/>
          </p:nvSpPr>
          <p:spPr>
            <a:xfrm rot="5400000" flipH="1">
              <a:off x="7135309" y="2300704"/>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4" name="Group 83">
            <a:extLst>
              <a:ext uri="{FF2B5EF4-FFF2-40B4-BE49-F238E27FC236}">
                <a16:creationId xmlns:a16="http://schemas.microsoft.com/office/drawing/2014/main" id="{F3CE7A15-1900-FE90-C4AA-7CB7C6F7ED49}"/>
              </a:ext>
            </a:extLst>
          </p:cNvPr>
          <p:cNvGrpSpPr/>
          <p:nvPr/>
        </p:nvGrpSpPr>
        <p:grpSpPr>
          <a:xfrm>
            <a:off x="7092075" y="2789376"/>
            <a:ext cx="1871325" cy="840740"/>
            <a:chOff x="8482725" y="3760279"/>
            <a:chExt cx="1871325" cy="840740"/>
          </a:xfrm>
        </p:grpSpPr>
        <p:sp>
          <p:nvSpPr>
            <p:cNvPr id="85" name="Arrow: Right 84">
              <a:extLst>
                <a:ext uri="{FF2B5EF4-FFF2-40B4-BE49-F238E27FC236}">
                  <a16:creationId xmlns:a16="http://schemas.microsoft.com/office/drawing/2014/main" id="{3538E0FF-BEFE-B5E7-40AF-D5D41368CC82}"/>
                </a:ext>
              </a:extLst>
            </p:cNvPr>
            <p:cNvSpPr/>
            <p:nvPr/>
          </p:nvSpPr>
          <p:spPr>
            <a:xfrm>
              <a:off x="8482725" y="4013831"/>
              <a:ext cx="384790"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 name="Rectangle: Rounded Corners 85">
              <a:extLst>
                <a:ext uri="{FF2B5EF4-FFF2-40B4-BE49-F238E27FC236}">
                  <a16:creationId xmlns:a16="http://schemas.microsoft.com/office/drawing/2014/main" id="{EB182105-162F-0BF9-2C7F-3A39CABAF7C1}"/>
                </a:ext>
              </a:extLst>
            </p:cNvPr>
            <p:cNvSpPr/>
            <p:nvPr/>
          </p:nvSpPr>
          <p:spPr>
            <a:xfrm>
              <a:off x="8867515" y="3760279"/>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dirty="0">
                  <a:solidFill>
                    <a:srgbClr val="92D050"/>
                  </a:solidFill>
                  <a:effectLst/>
                  <a:ea typeface="Calibri" panose="020F0502020204030204" pitchFamily="34" charset="0"/>
                  <a:cs typeface="Times New Roman" panose="02020603050405020304" pitchFamily="18" charset="0"/>
                </a:rPr>
                <a:t>Assessment</a:t>
              </a:r>
              <a:r>
                <a:rPr lang="en-US" sz="1400" dirty="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dirty="0">
                  <a:effectLst/>
                  <a:ea typeface="Calibri" panose="020F0502020204030204" pitchFamily="34" charset="0"/>
                  <a:cs typeface="Times New Roman" panose="02020603050405020304" pitchFamily="18" charset="0"/>
                </a:rPr>
                <a:t>implemented by </a:t>
              </a:r>
            </a:p>
            <a:p>
              <a:pPr marL="0" marR="0" algn="ctr">
                <a:lnSpc>
                  <a:spcPct val="107000"/>
                </a:lnSpc>
                <a:spcBef>
                  <a:spcPts val="0"/>
                </a:spcBef>
                <a:spcAft>
                  <a:spcPts val="100"/>
                </a:spcAft>
              </a:pPr>
              <a:r>
                <a:rPr lang="en-US" sz="1400" b="1" dirty="0">
                  <a:effectLst/>
                  <a:ea typeface="Calibri" panose="020F0502020204030204" pitchFamily="34" charset="0"/>
                  <a:cs typeface="Times New Roman" panose="02020603050405020304" pitchFamily="18" charset="0"/>
                </a:rPr>
                <a:t>TPL</a:t>
              </a:r>
            </a:p>
          </p:txBody>
        </p:sp>
      </p:grpSp>
      <p:grpSp>
        <p:nvGrpSpPr>
          <p:cNvPr id="87" name="Group 86">
            <a:extLst>
              <a:ext uri="{FF2B5EF4-FFF2-40B4-BE49-F238E27FC236}">
                <a16:creationId xmlns:a16="http://schemas.microsoft.com/office/drawing/2014/main" id="{D1CEF810-C03D-419B-B48A-E11D12CB512C}"/>
              </a:ext>
            </a:extLst>
          </p:cNvPr>
          <p:cNvGrpSpPr/>
          <p:nvPr/>
        </p:nvGrpSpPr>
        <p:grpSpPr>
          <a:xfrm>
            <a:off x="7092073" y="997919"/>
            <a:ext cx="1848839" cy="840740"/>
            <a:chOff x="8482723" y="1959944"/>
            <a:chExt cx="1848839" cy="840740"/>
          </a:xfrm>
        </p:grpSpPr>
        <p:sp>
          <p:nvSpPr>
            <p:cNvPr id="88" name="Arrow: Right 87">
              <a:extLst>
                <a:ext uri="{FF2B5EF4-FFF2-40B4-BE49-F238E27FC236}">
                  <a16:creationId xmlns:a16="http://schemas.microsoft.com/office/drawing/2014/main" id="{5DA4BA2A-7A06-5E68-7005-972B4718A964}"/>
                </a:ext>
              </a:extLst>
            </p:cNvPr>
            <p:cNvSpPr/>
            <p:nvPr/>
          </p:nvSpPr>
          <p:spPr>
            <a:xfrm>
              <a:off x="8482723" y="2232242"/>
              <a:ext cx="362303"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Rectangle: Rounded Corners 88">
              <a:extLst>
                <a:ext uri="{FF2B5EF4-FFF2-40B4-BE49-F238E27FC236}">
                  <a16:creationId xmlns:a16="http://schemas.microsoft.com/office/drawing/2014/main" id="{6D31ED25-0569-836A-9D6E-1A75B418715E}"/>
                </a:ext>
              </a:extLst>
            </p:cNvPr>
            <p:cNvSpPr/>
            <p:nvPr/>
          </p:nvSpPr>
          <p:spPr>
            <a:xfrm>
              <a:off x="8845027" y="1959944"/>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dirty="0">
                  <a:solidFill>
                    <a:srgbClr val="92D050"/>
                  </a:solidFill>
                  <a:effectLst/>
                  <a:ea typeface="Calibri" panose="020F0502020204030204" pitchFamily="34" charset="0"/>
                  <a:cs typeface="Times New Roman" panose="02020603050405020304" pitchFamily="18" charset="0"/>
                </a:rPr>
                <a:t>Innovation</a:t>
              </a:r>
              <a:r>
                <a:rPr lang="en-US" sz="1400" dirty="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dirty="0">
                  <a:ea typeface="Calibri" panose="020F0502020204030204" pitchFamily="34" charset="0"/>
                  <a:cs typeface="Times New Roman" panose="02020603050405020304" pitchFamily="18" charset="0"/>
                </a:rPr>
                <a:t>i</a:t>
              </a:r>
              <a:r>
                <a:rPr lang="en-US" sz="900" dirty="0">
                  <a:effectLst/>
                  <a:ea typeface="Calibri" panose="020F0502020204030204" pitchFamily="34" charset="0"/>
                  <a:cs typeface="Times New Roman" panose="02020603050405020304" pitchFamily="18" charset="0"/>
                </a:rPr>
                <a:t>mplemented by</a:t>
              </a:r>
            </a:p>
            <a:p>
              <a:pPr marL="0" marR="0" algn="ctr">
                <a:lnSpc>
                  <a:spcPct val="107000"/>
                </a:lnSpc>
                <a:spcBef>
                  <a:spcPts val="0"/>
                </a:spcBef>
                <a:spcAft>
                  <a:spcPts val="100"/>
                </a:spcAft>
              </a:pPr>
              <a:r>
                <a:rPr lang="en-US" sz="1400" b="1" dirty="0">
                  <a:effectLst/>
                  <a:ea typeface="Calibri" panose="020F0502020204030204" pitchFamily="34" charset="0"/>
                  <a:cs typeface="Times New Roman" panose="02020603050405020304" pitchFamily="18" charset="0"/>
                </a:rPr>
                <a:t>TRIZ</a:t>
              </a:r>
            </a:p>
          </p:txBody>
        </p:sp>
      </p:grpSp>
      <p:grpSp>
        <p:nvGrpSpPr>
          <p:cNvPr id="90" name="Group 89">
            <a:extLst>
              <a:ext uri="{FF2B5EF4-FFF2-40B4-BE49-F238E27FC236}">
                <a16:creationId xmlns:a16="http://schemas.microsoft.com/office/drawing/2014/main" id="{61499646-262E-1951-7D36-D0F637A5EA31}"/>
              </a:ext>
            </a:extLst>
          </p:cNvPr>
          <p:cNvGrpSpPr/>
          <p:nvPr/>
        </p:nvGrpSpPr>
        <p:grpSpPr>
          <a:xfrm>
            <a:off x="447241" y="2963692"/>
            <a:ext cx="2095934" cy="768376"/>
            <a:chOff x="6506754" y="3666032"/>
            <a:chExt cx="2095934" cy="768376"/>
          </a:xfrm>
        </p:grpSpPr>
        <p:sp>
          <p:nvSpPr>
            <p:cNvPr id="91" name="Rectangle: Rounded Corners 90">
              <a:extLst>
                <a:ext uri="{FF2B5EF4-FFF2-40B4-BE49-F238E27FC236}">
                  <a16:creationId xmlns:a16="http://schemas.microsoft.com/office/drawing/2014/main" id="{094DC70F-0FE8-DE4F-9D92-26C59BD02A5E}"/>
                </a:ext>
              </a:extLst>
            </p:cNvPr>
            <p:cNvSpPr/>
            <p:nvPr/>
          </p:nvSpPr>
          <p:spPr>
            <a:xfrm>
              <a:off x="6956012" y="3873811"/>
              <a:ext cx="1646676"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dirty="0">
                  <a:effectLst/>
                  <a:ea typeface="Calibri" panose="020F0502020204030204" pitchFamily="34" charset="0"/>
                  <a:cs typeface="Times New Roman" panose="02020603050405020304" pitchFamily="18" charset="0"/>
                </a:rPr>
                <a:t>Capabilities &amp; Impact</a:t>
              </a:r>
            </a:p>
            <a:p>
              <a:pPr marL="0" marR="0" algn="ctr">
                <a:lnSpc>
                  <a:spcPct val="107000"/>
                </a:lnSpc>
                <a:spcBef>
                  <a:spcPts val="0"/>
                </a:spcBef>
                <a:spcAft>
                  <a:spcPts val="100"/>
                </a:spcAft>
              </a:pPr>
              <a:r>
                <a:rPr lang="en-US" sz="800" dirty="0">
                  <a:effectLst/>
                  <a:ea typeface="Calibri" panose="020F0502020204030204" pitchFamily="34" charset="0"/>
                  <a:cs typeface="Times New Roman" panose="02020603050405020304" pitchFamily="18" charset="0"/>
                </a:rPr>
                <a:t>What the system needs to be</a:t>
              </a:r>
              <a:endParaRPr lang="en-US" sz="1100" dirty="0">
                <a:effectLst/>
                <a:ea typeface="Calibri" panose="020F0502020204030204" pitchFamily="34" charset="0"/>
                <a:cs typeface="Times New Roman" panose="02020603050405020304" pitchFamily="18" charset="0"/>
              </a:endParaRPr>
            </a:p>
          </p:txBody>
        </p:sp>
        <p:sp>
          <p:nvSpPr>
            <p:cNvPr id="92" name="Arrow: Bent 91">
              <a:extLst>
                <a:ext uri="{FF2B5EF4-FFF2-40B4-BE49-F238E27FC236}">
                  <a16:creationId xmlns:a16="http://schemas.microsoft.com/office/drawing/2014/main" id="{9DF5FC53-5860-CD2F-64B8-A046FF27C335}"/>
                </a:ext>
              </a:extLst>
            </p:cNvPr>
            <p:cNvSpPr/>
            <p:nvPr/>
          </p:nvSpPr>
          <p:spPr>
            <a:xfrm rot="10800000" flipH="1">
              <a:off x="6506754" y="3666032"/>
              <a:ext cx="454710" cy="561027"/>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3" name="Group 92">
            <a:extLst>
              <a:ext uri="{FF2B5EF4-FFF2-40B4-BE49-F238E27FC236}">
                <a16:creationId xmlns:a16="http://schemas.microsoft.com/office/drawing/2014/main" id="{DD650064-704F-F53E-B301-B2DB5F88670B}"/>
              </a:ext>
            </a:extLst>
          </p:cNvPr>
          <p:cNvGrpSpPr/>
          <p:nvPr/>
        </p:nvGrpSpPr>
        <p:grpSpPr>
          <a:xfrm>
            <a:off x="447241" y="3220361"/>
            <a:ext cx="2090349" cy="1660604"/>
            <a:chOff x="6506754" y="3922701"/>
            <a:chExt cx="2090349" cy="1660604"/>
          </a:xfrm>
        </p:grpSpPr>
        <p:sp>
          <p:nvSpPr>
            <p:cNvPr id="94" name="Arrow: Bent 93">
              <a:extLst>
                <a:ext uri="{FF2B5EF4-FFF2-40B4-BE49-F238E27FC236}">
                  <a16:creationId xmlns:a16="http://schemas.microsoft.com/office/drawing/2014/main" id="{55479F8D-0EBF-3431-1DCE-D476873A4F77}"/>
                </a:ext>
              </a:extLst>
            </p:cNvPr>
            <p:cNvSpPr/>
            <p:nvPr/>
          </p:nvSpPr>
          <p:spPr>
            <a:xfrm rot="10800000" flipH="1">
              <a:off x="6506754" y="3922701"/>
              <a:ext cx="454710" cy="1475946"/>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Rectangle: Rounded Corners 94">
              <a:extLst>
                <a:ext uri="{FF2B5EF4-FFF2-40B4-BE49-F238E27FC236}">
                  <a16:creationId xmlns:a16="http://schemas.microsoft.com/office/drawing/2014/main" id="{2794A333-BCE8-5522-F852-3474B38526BB}"/>
                </a:ext>
              </a:extLst>
            </p:cNvPr>
            <p:cNvSpPr/>
            <p:nvPr/>
          </p:nvSpPr>
          <p:spPr>
            <a:xfrm>
              <a:off x="6944189" y="5022708"/>
              <a:ext cx="1652914"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Functions</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What the system needs to do</a:t>
              </a:r>
              <a:endParaRPr lang="en-US" sz="1100">
                <a:effectLst/>
                <a:ea typeface="Calibri" panose="020F0502020204030204" pitchFamily="34" charset="0"/>
                <a:cs typeface="Times New Roman" panose="02020603050405020304" pitchFamily="18" charset="0"/>
              </a:endParaRPr>
            </a:p>
          </p:txBody>
        </p:sp>
      </p:grpSp>
      <p:grpSp>
        <p:nvGrpSpPr>
          <p:cNvPr id="96" name="Group 95">
            <a:extLst>
              <a:ext uri="{FF2B5EF4-FFF2-40B4-BE49-F238E27FC236}">
                <a16:creationId xmlns:a16="http://schemas.microsoft.com/office/drawing/2014/main" id="{0BC786B3-325A-0953-DBDB-BA1B77273909}"/>
              </a:ext>
            </a:extLst>
          </p:cNvPr>
          <p:cNvGrpSpPr/>
          <p:nvPr/>
        </p:nvGrpSpPr>
        <p:grpSpPr>
          <a:xfrm>
            <a:off x="1062015" y="3329761"/>
            <a:ext cx="3566795" cy="1324258"/>
            <a:chOff x="7121528" y="4032101"/>
            <a:chExt cx="3566795" cy="1324258"/>
          </a:xfrm>
        </p:grpSpPr>
        <p:sp>
          <p:nvSpPr>
            <p:cNvPr id="97" name="Rectangle: Rounded Corners 96">
              <a:extLst>
                <a:ext uri="{FF2B5EF4-FFF2-40B4-BE49-F238E27FC236}">
                  <a16:creationId xmlns:a16="http://schemas.microsoft.com/office/drawing/2014/main" id="{96458340-5A22-69A4-4523-AFC4D6C24553}"/>
                </a:ext>
              </a:extLst>
            </p:cNvPr>
            <p:cNvSpPr/>
            <p:nvPr/>
          </p:nvSpPr>
          <p:spPr>
            <a:xfrm>
              <a:off x="8942208" y="4240480"/>
              <a:ext cx="1746115" cy="928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dirty="0">
                  <a:effectLst/>
                  <a:ea typeface="Calibri" panose="020F0502020204030204" pitchFamily="34" charset="0"/>
                  <a:cs typeface="Times New Roman" panose="02020603050405020304" pitchFamily="18" charset="0"/>
                </a:rPr>
                <a:t>Capability &amp; Impact  </a:t>
              </a:r>
            </a:p>
            <a:p>
              <a:pPr marL="0" marR="0" algn="ctr">
                <a:lnSpc>
                  <a:spcPct val="107000"/>
                </a:lnSpc>
                <a:spcBef>
                  <a:spcPts val="0"/>
                </a:spcBef>
                <a:spcAft>
                  <a:spcPts val="100"/>
                </a:spcAft>
              </a:pPr>
              <a:r>
                <a:rPr lang="en-US" sz="1100" dirty="0">
                  <a:effectLst/>
                  <a:ea typeface="Calibri" panose="020F0502020204030204" pitchFamily="34" charset="0"/>
                  <a:cs typeface="Times New Roman" panose="02020603050405020304" pitchFamily="18" charset="0"/>
                </a:rPr>
                <a:t>&amp; Function Mapping</a:t>
              </a:r>
            </a:p>
            <a:p>
              <a:pPr marL="0" marR="0" algn="ctr">
                <a:lnSpc>
                  <a:spcPct val="107000"/>
                </a:lnSpc>
                <a:spcBef>
                  <a:spcPts val="0"/>
                </a:spcBef>
                <a:spcAft>
                  <a:spcPts val="100"/>
                </a:spcAft>
              </a:pPr>
              <a:r>
                <a:rPr lang="en-US" sz="800" dirty="0">
                  <a:effectLst/>
                  <a:ea typeface="Calibri" panose="020F0502020204030204" pitchFamily="34" charset="0"/>
                  <a:cs typeface="Times New Roman" panose="02020603050405020304" pitchFamily="18" charset="0"/>
                </a:rPr>
                <a:t>Determine measures to link capabilities &amp; functions</a:t>
              </a:r>
              <a:endParaRPr lang="en-US" sz="1100" dirty="0">
                <a:effectLst/>
                <a:ea typeface="Calibri" panose="020F0502020204030204" pitchFamily="34" charset="0"/>
                <a:cs typeface="Times New Roman" panose="02020603050405020304" pitchFamily="18" charset="0"/>
              </a:endParaRPr>
            </a:p>
          </p:txBody>
        </p:sp>
        <p:sp>
          <p:nvSpPr>
            <p:cNvPr id="98" name="Rectangle: Rounded Corners 97">
              <a:extLst>
                <a:ext uri="{FF2B5EF4-FFF2-40B4-BE49-F238E27FC236}">
                  <a16:creationId xmlns:a16="http://schemas.microsoft.com/office/drawing/2014/main" id="{75A27B19-E372-0EA6-6570-3A4B5DFB4294}"/>
                </a:ext>
              </a:extLst>
            </p:cNvPr>
            <p:cNvSpPr/>
            <p:nvPr/>
          </p:nvSpPr>
          <p:spPr>
            <a:xfrm>
              <a:off x="7287044" y="4326037"/>
              <a:ext cx="973079" cy="7867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Iterate until </a:t>
              </a:r>
              <a:endParaRPr lang="en-US" sz="110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consistent  </a:t>
              </a:r>
              <a:endParaRPr lang="en-US" sz="1100">
                <a:effectLst/>
                <a:ea typeface="Calibri" panose="020F0502020204030204" pitchFamily="34" charset="0"/>
                <a:cs typeface="Times New Roman" panose="02020603050405020304" pitchFamily="18" charset="0"/>
              </a:endParaRPr>
            </a:p>
          </p:txBody>
        </p:sp>
        <p:sp>
          <p:nvSpPr>
            <p:cNvPr id="99" name="Arrow: Curved Right 98">
              <a:extLst>
                <a:ext uri="{FF2B5EF4-FFF2-40B4-BE49-F238E27FC236}">
                  <a16:creationId xmlns:a16="http://schemas.microsoft.com/office/drawing/2014/main" id="{E73909DF-B3DE-F4FC-41A0-47D37CE5855F}"/>
                </a:ext>
              </a:extLst>
            </p:cNvPr>
            <p:cNvSpPr/>
            <p:nvPr/>
          </p:nvSpPr>
          <p:spPr>
            <a:xfrm rot="10800000" flipV="1">
              <a:off x="8206744" y="4521594"/>
              <a:ext cx="210258" cy="3740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Arrow: Curved Right 99">
              <a:extLst>
                <a:ext uri="{FF2B5EF4-FFF2-40B4-BE49-F238E27FC236}">
                  <a16:creationId xmlns:a16="http://schemas.microsoft.com/office/drawing/2014/main" id="{5D4E1F04-18B5-76D5-A9DB-AFBD252D7DF3}"/>
                </a:ext>
              </a:extLst>
            </p:cNvPr>
            <p:cNvSpPr/>
            <p:nvPr/>
          </p:nvSpPr>
          <p:spPr>
            <a:xfrm flipV="1">
              <a:off x="7121528" y="4519047"/>
              <a:ext cx="209703" cy="3737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Arrow: Bent 100">
              <a:extLst>
                <a:ext uri="{FF2B5EF4-FFF2-40B4-BE49-F238E27FC236}">
                  <a16:creationId xmlns:a16="http://schemas.microsoft.com/office/drawing/2014/main" id="{0A23649B-890D-A9BA-7EF4-AADE4B987443}"/>
                </a:ext>
              </a:extLst>
            </p:cNvPr>
            <p:cNvSpPr/>
            <p:nvPr/>
          </p:nvSpPr>
          <p:spPr>
            <a:xfrm rot="5400000" flipH="1">
              <a:off x="9168366" y="4597712"/>
              <a:ext cx="192705"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 name="Arrow: Bent 101">
              <a:extLst>
                <a:ext uri="{FF2B5EF4-FFF2-40B4-BE49-F238E27FC236}">
                  <a16:creationId xmlns:a16="http://schemas.microsoft.com/office/drawing/2014/main" id="{86118297-A2FD-8F80-400F-27881089FEF6}"/>
                </a:ext>
              </a:extLst>
            </p:cNvPr>
            <p:cNvSpPr/>
            <p:nvPr/>
          </p:nvSpPr>
          <p:spPr>
            <a:xfrm rot="5400000">
              <a:off x="9168540" y="3466318"/>
              <a:ext cx="193023"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3" name="Group 102">
            <a:extLst>
              <a:ext uri="{FF2B5EF4-FFF2-40B4-BE49-F238E27FC236}">
                <a16:creationId xmlns:a16="http://schemas.microsoft.com/office/drawing/2014/main" id="{1A7923D9-9E78-5BA2-0446-82282B581BD8}"/>
              </a:ext>
            </a:extLst>
          </p:cNvPr>
          <p:cNvGrpSpPr/>
          <p:nvPr/>
        </p:nvGrpSpPr>
        <p:grpSpPr>
          <a:xfrm>
            <a:off x="3580227" y="1814794"/>
            <a:ext cx="1652988" cy="2248829"/>
            <a:chOff x="9639740" y="2517134"/>
            <a:chExt cx="1652988" cy="2248829"/>
          </a:xfrm>
        </p:grpSpPr>
        <p:sp>
          <p:nvSpPr>
            <p:cNvPr id="104" name="Rectangle: Rounded Corners 103">
              <a:extLst>
                <a:ext uri="{FF2B5EF4-FFF2-40B4-BE49-F238E27FC236}">
                  <a16:creationId xmlns:a16="http://schemas.microsoft.com/office/drawing/2014/main" id="{733D45F1-9177-2E99-7A89-D321FBD46E91}"/>
                </a:ext>
              </a:extLst>
            </p:cNvPr>
            <p:cNvSpPr/>
            <p:nvPr/>
          </p:nvSpPr>
          <p:spPr>
            <a:xfrm>
              <a:off x="9639740" y="2517134"/>
              <a:ext cx="1652988" cy="966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dirty="0">
                  <a:effectLst/>
                  <a:ea typeface="Calibri" panose="020F0502020204030204" pitchFamily="34" charset="0"/>
                  <a:cs typeface="Times New Roman" panose="02020603050405020304" pitchFamily="18" charset="0"/>
                </a:rPr>
                <a:t>Functional Requirements </a:t>
              </a:r>
            </a:p>
            <a:p>
              <a:pPr marL="0" marR="0" algn="ctr">
                <a:lnSpc>
                  <a:spcPct val="107000"/>
                </a:lnSpc>
                <a:spcBef>
                  <a:spcPts val="0"/>
                </a:spcBef>
                <a:spcAft>
                  <a:spcPts val="100"/>
                </a:spcAft>
              </a:pPr>
              <a:r>
                <a:rPr lang="en-US" sz="800" dirty="0">
                  <a:ea typeface="Calibri" panose="020F0502020204030204" pitchFamily="34" charset="0"/>
                  <a:cs typeface="Times New Roman" panose="02020603050405020304" pitchFamily="18" charset="0"/>
                </a:rPr>
                <a:t>m</a:t>
              </a:r>
              <a:r>
                <a:rPr lang="en-US" sz="800" dirty="0">
                  <a:effectLst/>
                  <a:ea typeface="Calibri" panose="020F0502020204030204" pitchFamily="34" charset="0"/>
                  <a:cs typeface="Times New Roman" panose="02020603050405020304" pitchFamily="18" charset="0"/>
                </a:rPr>
                <a:t>eeting </a:t>
              </a:r>
            </a:p>
            <a:p>
              <a:pPr marL="0" marR="0" algn="ctr">
                <a:lnSpc>
                  <a:spcPct val="107000"/>
                </a:lnSpc>
                <a:spcBef>
                  <a:spcPts val="0"/>
                </a:spcBef>
                <a:spcAft>
                  <a:spcPts val="100"/>
                </a:spcAft>
              </a:pPr>
              <a:r>
                <a:rPr lang="en-US" sz="1100" dirty="0">
                  <a:ea typeface="Calibri" panose="020F0502020204030204" pitchFamily="34" charset="0"/>
                  <a:cs typeface="Times New Roman" panose="02020603050405020304" pitchFamily="18" charset="0"/>
                </a:rPr>
                <a:t>C</a:t>
              </a:r>
              <a:r>
                <a:rPr lang="en-US" sz="1100" dirty="0">
                  <a:effectLst/>
                  <a:ea typeface="Calibri" panose="020F0502020204030204" pitchFamily="34" charset="0"/>
                  <a:cs typeface="Times New Roman" panose="02020603050405020304" pitchFamily="18" charset="0"/>
                </a:rPr>
                <a:t>apabilities</a:t>
              </a:r>
              <a:r>
                <a:rPr lang="en-US" sz="800" dirty="0">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p:txBody>
        </p:sp>
        <p:sp>
          <p:nvSpPr>
            <p:cNvPr id="105" name="Arrow: Bent 104">
              <a:extLst>
                <a:ext uri="{FF2B5EF4-FFF2-40B4-BE49-F238E27FC236}">
                  <a16:creationId xmlns:a16="http://schemas.microsoft.com/office/drawing/2014/main" id="{171FEAA1-61FB-940C-DA73-D3BA09A68A0D}"/>
                </a:ext>
              </a:extLst>
            </p:cNvPr>
            <p:cNvSpPr/>
            <p:nvPr/>
          </p:nvSpPr>
          <p:spPr>
            <a:xfrm rot="16200000" flipV="1">
              <a:off x="10214584" y="3966996"/>
              <a:ext cx="1276671" cy="3212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6" name="Group 105">
            <a:extLst>
              <a:ext uri="{FF2B5EF4-FFF2-40B4-BE49-F238E27FC236}">
                <a16:creationId xmlns:a16="http://schemas.microsoft.com/office/drawing/2014/main" id="{40039782-FF47-C840-A8CF-F554E4359E9F}"/>
              </a:ext>
            </a:extLst>
          </p:cNvPr>
          <p:cNvGrpSpPr/>
          <p:nvPr/>
        </p:nvGrpSpPr>
        <p:grpSpPr>
          <a:xfrm>
            <a:off x="258079" y="1240346"/>
            <a:ext cx="1521584" cy="1734754"/>
            <a:chOff x="6317592" y="1942686"/>
            <a:chExt cx="1521584" cy="1734754"/>
          </a:xfrm>
        </p:grpSpPr>
        <p:sp>
          <p:nvSpPr>
            <p:cNvPr id="107" name="Rectangle: Rounded Corners 106">
              <a:extLst>
                <a:ext uri="{FF2B5EF4-FFF2-40B4-BE49-F238E27FC236}">
                  <a16:creationId xmlns:a16="http://schemas.microsoft.com/office/drawing/2014/main" id="{8283BB83-A9C7-0F7E-1127-64202D8A3C39}"/>
                </a:ext>
              </a:extLst>
            </p:cNvPr>
            <p:cNvSpPr/>
            <p:nvPr/>
          </p:nvSpPr>
          <p:spPr>
            <a:xfrm>
              <a:off x="6494930" y="1942686"/>
              <a:ext cx="1184788" cy="637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dirty="0">
                  <a:solidFill>
                    <a:srgbClr val="FFC000"/>
                  </a:solidFill>
                  <a:effectLst/>
                  <a:ea typeface="Calibri" panose="020F0502020204030204" pitchFamily="34" charset="0"/>
                  <a:cs typeface="Times New Roman" panose="02020603050405020304" pitchFamily="18" charset="0"/>
                </a:rPr>
                <a:t>Mission Statement </a:t>
              </a:r>
              <a:endParaRPr lang="en-US" sz="1100" dirty="0">
                <a:effectLst/>
                <a:ea typeface="Calibri" panose="020F0502020204030204" pitchFamily="34" charset="0"/>
                <a:cs typeface="Times New Roman" panose="02020603050405020304" pitchFamily="18" charset="0"/>
              </a:endParaRPr>
            </a:p>
          </p:txBody>
        </p:sp>
        <p:sp>
          <p:nvSpPr>
            <p:cNvPr id="108" name="Rectangle: Rounded Corners 107">
              <a:extLst>
                <a:ext uri="{FF2B5EF4-FFF2-40B4-BE49-F238E27FC236}">
                  <a16:creationId xmlns:a16="http://schemas.microsoft.com/office/drawing/2014/main" id="{D91986D1-E644-AEE9-8182-7066DF2AF7C8}"/>
                </a:ext>
              </a:extLst>
            </p:cNvPr>
            <p:cNvSpPr/>
            <p:nvPr/>
          </p:nvSpPr>
          <p:spPr>
            <a:xfrm>
              <a:off x="6317592" y="2871582"/>
              <a:ext cx="1521584" cy="805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dirty="0">
                  <a:effectLst/>
                  <a:ea typeface="Calibri" panose="020F0502020204030204" pitchFamily="34" charset="0"/>
                  <a:cs typeface="Times New Roman" panose="02020603050405020304" pitchFamily="18" charset="0"/>
                </a:rPr>
                <a:t>Context</a:t>
              </a:r>
            </a:p>
            <a:p>
              <a:pPr marL="0" marR="0" algn="ctr">
                <a:lnSpc>
                  <a:spcPct val="107000"/>
                </a:lnSpc>
                <a:spcBef>
                  <a:spcPts val="0"/>
                </a:spcBef>
                <a:spcAft>
                  <a:spcPts val="100"/>
                </a:spcAft>
              </a:pPr>
              <a:r>
                <a:rPr lang="en-US" sz="1100" dirty="0">
                  <a:effectLst/>
                  <a:ea typeface="Calibri" panose="020F0502020204030204" pitchFamily="34" charset="0"/>
                  <a:cs typeface="Times New Roman" panose="02020603050405020304" pitchFamily="18" charset="0"/>
                </a:rPr>
                <a:t>Stakeholders</a:t>
              </a:r>
            </a:p>
            <a:p>
              <a:pPr marL="0" marR="0" algn="ctr">
                <a:lnSpc>
                  <a:spcPct val="107000"/>
                </a:lnSpc>
                <a:spcBef>
                  <a:spcPts val="0"/>
                </a:spcBef>
                <a:spcAft>
                  <a:spcPts val="100"/>
                </a:spcAft>
              </a:pPr>
              <a:r>
                <a:rPr lang="en-US" sz="1100" dirty="0">
                  <a:effectLst/>
                  <a:ea typeface="Calibri" panose="020F0502020204030204" pitchFamily="34" charset="0"/>
                  <a:cs typeface="Times New Roman" panose="02020603050405020304" pitchFamily="18" charset="0"/>
                </a:rPr>
                <a:t>Life Cycle Stages </a:t>
              </a:r>
            </a:p>
          </p:txBody>
        </p:sp>
        <p:sp>
          <p:nvSpPr>
            <p:cNvPr id="109" name="Arrow: Down 108">
              <a:extLst>
                <a:ext uri="{FF2B5EF4-FFF2-40B4-BE49-F238E27FC236}">
                  <a16:creationId xmlns:a16="http://schemas.microsoft.com/office/drawing/2014/main" id="{714790CE-2FC0-9BBA-8B78-ABE9DE65723A}"/>
                </a:ext>
              </a:extLst>
            </p:cNvPr>
            <p:cNvSpPr/>
            <p:nvPr/>
          </p:nvSpPr>
          <p:spPr>
            <a:xfrm>
              <a:off x="7012661" y="2578246"/>
              <a:ext cx="155943" cy="283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0" name="Group 109">
            <a:extLst>
              <a:ext uri="{FF2B5EF4-FFF2-40B4-BE49-F238E27FC236}">
                <a16:creationId xmlns:a16="http://schemas.microsoft.com/office/drawing/2014/main" id="{A450040B-31B4-19EC-EF50-34119949CDE4}"/>
              </a:ext>
            </a:extLst>
          </p:cNvPr>
          <p:cNvGrpSpPr/>
          <p:nvPr/>
        </p:nvGrpSpPr>
        <p:grpSpPr>
          <a:xfrm>
            <a:off x="1615214" y="1240346"/>
            <a:ext cx="2851330" cy="564891"/>
            <a:chOff x="7674727" y="1942686"/>
            <a:chExt cx="2851330" cy="564891"/>
          </a:xfrm>
        </p:grpSpPr>
        <p:sp>
          <p:nvSpPr>
            <p:cNvPr id="111" name="Arrow: Bent 110">
              <a:extLst>
                <a:ext uri="{FF2B5EF4-FFF2-40B4-BE49-F238E27FC236}">
                  <a16:creationId xmlns:a16="http://schemas.microsoft.com/office/drawing/2014/main" id="{20D9B77A-F11A-8E1F-5388-EEA8700036DE}"/>
                </a:ext>
              </a:extLst>
            </p:cNvPr>
            <p:cNvSpPr/>
            <p:nvPr/>
          </p:nvSpPr>
          <p:spPr>
            <a:xfrm flipH="1">
              <a:off x="7674727" y="2187132"/>
              <a:ext cx="2849447" cy="320445"/>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 name="Text Box 2">
              <a:extLst>
                <a:ext uri="{FF2B5EF4-FFF2-40B4-BE49-F238E27FC236}">
                  <a16:creationId xmlns:a16="http://schemas.microsoft.com/office/drawing/2014/main" id="{D80C812D-F916-2891-A394-850B0D2A8252}"/>
                </a:ext>
              </a:extLst>
            </p:cNvPr>
            <p:cNvSpPr txBox="1">
              <a:spLocks noChangeArrowheads="1"/>
            </p:cNvSpPr>
            <p:nvPr/>
          </p:nvSpPr>
          <p:spPr bwMode="auto">
            <a:xfrm>
              <a:off x="8055513" y="1942686"/>
              <a:ext cx="2470544" cy="2073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1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Delivering highest positive impact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2617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par>
                                <p:cTn id="13" presetID="10"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500"/>
                                        <p:tgtEl>
                                          <p:spTgt spid="9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fade">
                                      <p:cBhvr>
                                        <p:cTn id="25" dur="500"/>
                                        <p:tgtEl>
                                          <p:spTgt spid="10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fade">
                                      <p:cBhvr>
                                        <p:cTn id="45" dur="500"/>
                                        <p:tgtEl>
                                          <p:spTgt spid="7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2909-8855-4828-813D-9FF12B5825E6}"/>
              </a:ext>
            </a:extLst>
          </p:cNvPr>
          <p:cNvSpPr>
            <a:spLocks noGrp="1"/>
          </p:cNvSpPr>
          <p:nvPr>
            <p:ph type="title"/>
          </p:nvPr>
        </p:nvSpPr>
        <p:spPr/>
        <p:txBody>
          <a:bodyPr/>
          <a:lstStyle/>
          <a:p>
            <a:r>
              <a:rPr lang="en-US"/>
              <a:t>TPL Methodology</a:t>
            </a:r>
          </a:p>
        </p:txBody>
      </p:sp>
      <p:sp>
        <p:nvSpPr>
          <p:cNvPr id="3" name="TextBox 2">
            <a:extLst>
              <a:ext uri="{FF2B5EF4-FFF2-40B4-BE49-F238E27FC236}">
                <a16:creationId xmlns:a16="http://schemas.microsoft.com/office/drawing/2014/main" id="{35D206D4-FEB9-4C04-A539-09DE750EE0E5}"/>
              </a:ext>
            </a:extLst>
          </p:cNvPr>
          <p:cNvSpPr txBox="1"/>
          <p:nvPr/>
        </p:nvSpPr>
        <p:spPr>
          <a:xfrm>
            <a:off x="457199" y="1197586"/>
            <a:ext cx="2286000" cy="640080"/>
          </a:xfrm>
          <a:prstGeom prst="rect">
            <a:avLst/>
          </a:prstGeom>
          <a:solidFill>
            <a:schemeClr val="bg2"/>
          </a:solidFill>
        </p:spPr>
        <p:txBody>
          <a:bodyPr wrap="square" rtlCol="0">
            <a:spAutoFit/>
          </a:bodyPr>
          <a:lstStyle/>
          <a:p>
            <a:pPr algn="ctr"/>
            <a:r>
              <a:rPr lang="en-US">
                <a:solidFill>
                  <a:schemeClr val="bg1"/>
                </a:solidFill>
              </a:rPr>
              <a:t>Quantifiable and Scorable Questions</a:t>
            </a:r>
          </a:p>
        </p:txBody>
      </p:sp>
      <p:sp>
        <p:nvSpPr>
          <p:cNvPr id="5" name="Plus Sign 4">
            <a:extLst>
              <a:ext uri="{FF2B5EF4-FFF2-40B4-BE49-F238E27FC236}">
                <a16:creationId xmlns:a16="http://schemas.microsoft.com/office/drawing/2014/main" id="{5DD4D801-13E6-413A-BD3E-29E4E7BDBC05}"/>
              </a:ext>
            </a:extLst>
          </p:cNvPr>
          <p:cNvSpPr/>
          <p:nvPr/>
        </p:nvSpPr>
        <p:spPr>
          <a:xfrm>
            <a:off x="2934469" y="1292299"/>
            <a:ext cx="460800" cy="457200"/>
          </a:xfrm>
          <a:prstGeom prst="mathPlus">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6D81D1-F389-42DB-A3D4-8A72EBB7EC6C}"/>
              </a:ext>
            </a:extLst>
          </p:cNvPr>
          <p:cNvSpPr txBox="1"/>
          <p:nvPr/>
        </p:nvSpPr>
        <p:spPr>
          <a:xfrm>
            <a:off x="3425549" y="1197586"/>
            <a:ext cx="2286000" cy="640080"/>
          </a:xfrm>
          <a:prstGeom prst="rect">
            <a:avLst/>
          </a:prstGeom>
          <a:solidFill>
            <a:schemeClr val="tx2"/>
          </a:solidFill>
        </p:spPr>
        <p:txBody>
          <a:bodyPr wrap="square" rtlCol="0">
            <a:spAutoFit/>
          </a:bodyPr>
          <a:lstStyle/>
          <a:p>
            <a:pPr algn="ctr"/>
            <a:r>
              <a:rPr lang="en-US">
                <a:solidFill>
                  <a:schemeClr val="bg1"/>
                </a:solidFill>
              </a:rPr>
              <a:t>Question and Category Weights</a:t>
            </a:r>
          </a:p>
        </p:txBody>
      </p:sp>
      <p:sp>
        <p:nvSpPr>
          <p:cNvPr id="7" name="Plus Sign 6">
            <a:extLst>
              <a:ext uri="{FF2B5EF4-FFF2-40B4-BE49-F238E27FC236}">
                <a16:creationId xmlns:a16="http://schemas.microsoft.com/office/drawing/2014/main" id="{9B598AAA-5D9B-4031-A8AF-84F7D8BFE24A}"/>
              </a:ext>
            </a:extLst>
          </p:cNvPr>
          <p:cNvSpPr/>
          <p:nvPr/>
        </p:nvSpPr>
        <p:spPr>
          <a:xfrm>
            <a:off x="5829402" y="1292299"/>
            <a:ext cx="460800" cy="457200"/>
          </a:xfrm>
          <a:prstGeom prst="mathPlus">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A42AC8-A954-46A2-BC4D-5354C82533A9}"/>
              </a:ext>
            </a:extLst>
          </p:cNvPr>
          <p:cNvSpPr txBox="1"/>
          <p:nvPr/>
        </p:nvSpPr>
        <p:spPr>
          <a:xfrm>
            <a:off x="6408056" y="1197586"/>
            <a:ext cx="2286000" cy="646331"/>
          </a:xfrm>
          <a:prstGeom prst="rect">
            <a:avLst/>
          </a:prstGeom>
          <a:solidFill>
            <a:schemeClr val="accent2"/>
          </a:solidFill>
        </p:spPr>
        <p:txBody>
          <a:bodyPr wrap="square" rtlCol="0">
            <a:spAutoFit/>
          </a:bodyPr>
          <a:lstStyle/>
          <a:p>
            <a:pPr algn="ctr"/>
            <a:r>
              <a:rPr lang="en-US">
                <a:solidFill>
                  <a:schemeClr val="bg1"/>
                </a:solidFill>
              </a:rPr>
              <a:t>Mathematical expressions</a:t>
            </a:r>
          </a:p>
        </p:txBody>
      </p:sp>
      <p:sp>
        <p:nvSpPr>
          <p:cNvPr id="9" name="TextBox 8">
            <a:extLst>
              <a:ext uri="{FF2B5EF4-FFF2-40B4-BE49-F238E27FC236}">
                <a16:creationId xmlns:a16="http://schemas.microsoft.com/office/drawing/2014/main" id="{3ACC00E7-DFDB-42B7-B14E-5A0B811A7FA5}"/>
              </a:ext>
            </a:extLst>
          </p:cNvPr>
          <p:cNvSpPr txBox="1"/>
          <p:nvPr/>
        </p:nvSpPr>
        <p:spPr>
          <a:xfrm>
            <a:off x="457199" y="1775960"/>
            <a:ext cx="2424601" cy="830997"/>
          </a:xfrm>
          <a:prstGeom prst="rect">
            <a:avLst/>
          </a:prstGeom>
          <a:noFill/>
        </p:spPr>
        <p:txBody>
          <a:bodyPr wrap="square" rtlCol="0">
            <a:spAutoFit/>
          </a:bodyPr>
          <a:lstStyle/>
          <a:p>
            <a:pPr marL="285750" indent="-285750">
              <a:buFont typeface="Arial" panose="020B0604020202020204" pitchFamily="34" charset="0"/>
              <a:buChar char="•"/>
            </a:pPr>
            <a:r>
              <a:rPr lang="en-US" sz="1600"/>
              <a:t>Question wording</a:t>
            </a:r>
          </a:p>
          <a:p>
            <a:pPr marL="285750" indent="-285750">
              <a:buFont typeface="Arial" panose="020B0604020202020204" pitchFamily="34" charset="0"/>
              <a:buChar char="•"/>
            </a:pPr>
            <a:r>
              <a:rPr lang="en-US" sz="1600"/>
              <a:t>Score guidance</a:t>
            </a:r>
          </a:p>
          <a:p>
            <a:pPr marL="285750" indent="-285750">
              <a:buFont typeface="Arial" panose="020B0604020202020204" pitchFamily="34" charset="0"/>
              <a:buChar char="•"/>
            </a:pPr>
            <a:r>
              <a:rPr lang="en-US" sz="1600"/>
              <a:t>Add/remove questions</a:t>
            </a:r>
          </a:p>
        </p:txBody>
      </p:sp>
      <p:sp>
        <p:nvSpPr>
          <p:cNvPr id="10" name="TextBox 9">
            <a:extLst>
              <a:ext uri="{FF2B5EF4-FFF2-40B4-BE49-F238E27FC236}">
                <a16:creationId xmlns:a16="http://schemas.microsoft.com/office/drawing/2014/main" id="{6231BD81-33EA-4F3B-B4E9-9761166AD79C}"/>
              </a:ext>
            </a:extLst>
          </p:cNvPr>
          <p:cNvSpPr txBox="1"/>
          <p:nvPr/>
        </p:nvSpPr>
        <p:spPr>
          <a:xfrm>
            <a:off x="3425549" y="1775960"/>
            <a:ext cx="2292902" cy="830997"/>
          </a:xfrm>
          <a:prstGeom prst="rect">
            <a:avLst/>
          </a:prstGeom>
          <a:noFill/>
        </p:spPr>
        <p:txBody>
          <a:bodyPr wrap="square" rtlCol="0">
            <a:spAutoFit/>
          </a:bodyPr>
          <a:lstStyle/>
          <a:p>
            <a:pPr marL="285750" indent="-285750">
              <a:buFont typeface="Arial" panose="020B0604020202020204" pitchFamily="34" charset="0"/>
              <a:buChar char="•"/>
            </a:pPr>
            <a:r>
              <a:rPr lang="en-US" sz="1600"/>
              <a:t>Question weights</a:t>
            </a:r>
          </a:p>
          <a:p>
            <a:pPr marL="285750" indent="-285750">
              <a:buFont typeface="Arial" panose="020B0604020202020204" pitchFamily="34" charset="0"/>
              <a:buChar char="•"/>
            </a:pPr>
            <a:r>
              <a:rPr lang="en-US" sz="1600"/>
              <a:t>Category and sub-category weights</a:t>
            </a:r>
          </a:p>
        </p:txBody>
      </p:sp>
      <p:sp>
        <p:nvSpPr>
          <p:cNvPr id="11" name="TextBox 10">
            <a:extLst>
              <a:ext uri="{FF2B5EF4-FFF2-40B4-BE49-F238E27FC236}">
                <a16:creationId xmlns:a16="http://schemas.microsoft.com/office/drawing/2014/main" id="{389A64B8-093B-47C2-AFFB-92FA4571FA1B}"/>
              </a:ext>
            </a:extLst>
          </p:cNvPr>
          <p:cNvSpPr txBox="1"/>
          <p:nvPr/>
        </p:nvSpPr>
        <p:spPr>
          <a:xfrm>
            <a:off x="6424447" y="1782211"/>
            <a:ext cx="2269609" cy="830997"/>
          </a:xfrm>
          <a:prstGeom prst="rect">
            <a:avLst/>
          </a:prstGeom>
          <a:noFill/>
        </p:spPr>
        <p:txBody>
          <a:bodyPr wrap="square" rtlCol="0">
            <a:spAutoFit/>
          </a:bodyPr>
          <a:lstStyle/>
          <a:p>
            <a:pPr marL="285750" indent="-285750">
              <a:buFont typeface="Arial" panose="020B0604020202020204" pitchFamily="34" charset="0"/>
              <a:buChar char="•"/>
            </a:pPr>
            <a:r>
              <a:rPr lang="en-US" sz="1600"/>
              <a:t>Geometric mean</a:t>
            </a:r>
          </a:p>
          <a:p>
            <a:pPr marL="285750" indent="-285750">
              <a:buFont typeface="Arial" panose="020B0604020202020204" pitchFamily="34" charset="0"/>
              <a:buChar char="•"/>
            </a:pPr>
            <a:r>
              <a:rPr lang="en-US" sz="1600"/>
              <a:t>Arithmetic mean</a:t>
            </a:r>
          </a:p>
          <a:p>
            <a:pPr marL="285750" indent="-285750">
              <a:buFont typeface="Arial" panose="020B0604020202020204" pitchFamily="34" charset="0"/>
              <a:buChar char="•"/>
            </a:pPr>
            <a:r>
              <a:rPr lang="en-US" sz="1600"/>
              <a:t>Harmonic mean</a:t>
            </a:r>
          </a:p>
        </p:txBody>
      </p:sp>
      <p:sp>
        <p:nvSpPr>
          <p:cNvPr id="13" name="TextBox 12">
            <a:extLst>
              <a:ext uri="{FF2B5EF4-FFF2-40B4-BE49-F238E27FC236}">
                <a16:creationId xmlns:a16="http://schemas.microsoft.com/office/drawing/2014/main" id="{557CE567-A6B8-4241-915B-36A68C2AE6B4}"/>
              </a:ext>
            </a:extLst>
          </p:cNvPr>
          <p:cNvSpPr txBox="1"/>
          <p:nvPr/>
        </p:nvSpPr>
        <p:spPr>
          <a:xfrm>
            <a:off x="457199" y="2744628"/>
            <a:ext cx="8366400" cy="1600438"/>
          </a:xfrm>
          <a:prstGeom prst="rect">
            <a:avLst/>
          </a:prstGeom>
          <a:noFill/>
        </p:spPr>
        <p:txBody>
          <a:bodyPr wrap="square" rtlCol="0">
            <a:spAutoFit/>
          </a:bodyPr>
          <a:lstStyle/>
          <a:p>
            <a:r>
              <a:rPr lang="en-US" b="1"/>
              <a:t>Additional Considerations:</a:t>
            </a:r>
          </a:p>
          <a:p>
            <a:pPr marL="285750" indent="-285750">
              <a:buFont typeface="Arial" panose="020B0604020202020204" pitchFamily="34" charset="0"/>
              <a:buChar char="•"/>
            </a:pPr>
            <a:r>
              <a:rPr lang="en-US" sz="1600"/>
              <a:t>Extensive stakeholder interviews are conducted to generate meaningful weights for the capability hierarchy and questions using the House of Quality/Quality Functional Deployment methodology</a:t>
            </a:r>
          </a:p>
          <a:p>
            <a:pPr marL="285750" indent="-285750">
              <a:buFont typeface="Arial" panose="020B0604020202020204" pitchFamily="34" charset="0"/>
              <a:buChar char="•"/>
            </a:pPr>
            <a:r>
              <a:rPr lang="en-US" sz="1600"/>
              <a:t>Care was taken to make methodology </a:t>
            </a:r>
            <a:r>
              <a:rPr lang="en-US" sz="1600" b="1" i="1">
                <a:solidFill>
                  <a:schemeClr val="accent1"/>
                </a:solidFill>
              </a:rPr>
              <a:t>technology-agnostic</a:t>
            </a:r>
            <a:r>
              <a:rPr lang="en-US" sz="1600"/>
              <a:t> and </a:t>
            </a:r>
            <a:r>
              <a:rPr lang="en-US" sz="1600" b="1" i="1">
                <a:solidFill>
                  <a:schemeClr val="accent1"/>
                </a:solidFill>
              </a:rPr>
              <a:t>site-agnostic</a:t>
            </a:r>
          </a:p>
          <a:p>
            <a:pPr marL="285750" indent="-285750">
              <a:buFont typeface="Arial" panose="020B0604020202020204" pitchFamily="34" charset="0"/>
              <a:buChar char="•"/>
            </a:pPr>
            <a:r>
              <a:rPr lang="en-US" sz="1600"/>
              <a:t>Can directly incorporate LCA and TEA results into quantifiable questions</a:t>
            </a:r>
          </a:p>
        </p:txBody>
      </p:sp>
      <p:sp>
        <p:nvSpPr>
          <p:cNvPr id="4" name="TextBox 3">
            <a:extLst>
              <a:ext uri="{FF2B5EF4-FFF2-40B4-BE49-F238E27FC236}">
                <a16:creationId xmlns:a16="http://schemas.microsoft.com/office/drawing/2014/main" id="{79B1BB8F-B187-523E-6BC7-089621709AAD}"/>
              </a:ext>
            </a:extLst>
          </p:cNvPr>
          <p:cNvSpPr txBox="1"/>
          <p:nvPr/>
        </p:nvSpPr>
        <p:spPr>
          <a:xfrm>
            <a:off x="8690696" y="0"/>
            <a:ext cx="453304" cy="307777"/>
          </a:xfrm>
          <a:prstGeom prst="rect">
            <a:avLst/>
          </a:prstGeom>
          <a:noFill/>
        </p:spPr>
        <p:txBody>
          <a:bodyPr wrap="square" rtlCol="0">
            <a:spAutoFit/>
          </a:bodyPr>
          <a:lstStyle/>
          <a:p>
            <a:r>
              <a:rPr lang="en-US" sz="1400"/>
              <a:t>JW</a:t>
            </a:r>
          </a:p>
        </p:txBody>
      </p:sp>
    </p:spTree>
    <p:extLst>
      <p:ext uri="{BB962C8B-B14F-4D97-AF65-F5344CB8AC3E}">
        <p14:creationId xmlns:p14="http://schemas.microsoft.com/office/powerpoint/2010/main" val="3151768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CE9A2-BAEC-71BD-2364-441FF12E8D42}"/>
              </a:ext>
            </a:extLst>
          </p:cNvPr>
          <p:cNvSpPr>
            <a:spLocks noGrp="1"/>
          </p:cNvSpPr>
          <p:nvPr>
            <p:ph type="body" sz="quarter" idx="10"/>
          </p:nvPr>
        </p:nvSpPr>
        <p:spPr/>
        <p:txBody>
          <a:bodyPr/>
          <a:lstStyle/>
          <a:p>
            <a:r>
              <a:rPr lang="en-US"/>
              <a:t>TPL for </a:t>
            </a:r>
            <a:r>
              <a:rPr lang="en-US" err="1"/>
              <a:t>InDEEP</a:t>
            </a:r>
            <a:endParaRPr lang="en-US"/>
          </a:p>
        </p:txBody>
      </p:sp>
    </p:spTree>
    <p:extLst>
      <p:ext uri="{BB962C8B-B14F-4D97-AF65-F5344CB8AC3E}">
        <p14:creationId xmlns:p14="http://schemas.microsoft.com/office/powerpoint/2010/main" val="62819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F8D8-5B32-D1C0-BC11-D97A9C57CD32}"/>
              </a:ext>
            </a:extLst>
          </p:cNvPr>
          <p:cNvSpPr>
            <a:spLocks noGrp="1"/>
          </p:cNvSpPr>
          <p:nvPr>
            <p:ph type="title"/>
          </p:nvPr>
        </p:nvSpPr>
        <p:spPr/>
        <p:txBody>
          <a:bodyPr/>
          <a:lstStyle/>
          <a:p>
            <a:r>
              <a:rPr lang="en-US"/>
              <a:t>Phase 1 Submission Requirements</a:t>
            </a:r>
          </a:p>
        </p:txBody>
      </p:sp>
      <p:graphicFrame>
        <p:nvGraphicFramePr>
          <p:cNvPr id="5" name="Table 4">
            <a:extLst>
              <a:ext uri="{FF2B5EF4-FFF2-40B4-BE49-F238E27FC236}">
                <a16:creationId xmlns:a16="http://schemas.microsoft.com/office/drawing/2014/main" id="{195831BF-CA69-783A-19E7-F6D3BBE49395}"/>
              </a:ext>
            </a:extLst>
          </p:cNvPr>
          <p:cNvGraphicFramePr>
            <a:graphicFrameLocks noGrp="1"/>
          </p:cNvGraphicFramePr>
          <p:nvPr>
            <p:extLst>
              <p:ext uri="{D42A27DB-BD31-4B8C-83A1-F6EECF244321}">
                <p14:modId xmlns:p14="http://schemas.microsoft.com/office/powerpoint/2010/main" val="622134457"/>
              </p:ext>
            </p:extLst>
          </p:nvPr>
        </p:nvGraphicFramePr>
        <p:xfrm>
          <a:off x="1036619" y="902741"/>
          <a:ext cx="7070743" cy="3263900"/>
        </p:xfrm>
        <a:graphic>
          <a:graphicData uri="http://schemas.openxmlformats.org/drawingml/2006/table">
            <a:tbl>
              <a:tblPr/>
              <a:tblGrid>
                <a:gridCol w="1422886">
                  <a:extLst>
                    <a:ext uri="{9D8B030D-6E8A-4147-A177-3AD203B41FA5}">
                      <a16:colId xmlns:a16="http://schemas.microsoft.com/office/drawing/2014/main" val="716185451"/>
                    </a:ext>
                  </a:extLst>
                </a:gridCol>
                <a:gridCol w="3706991">
                  <a:extLst>
                    <a:ext uri="{9D8B030D-6E8A-4147-A177-3AD203B41FA5}">
                      <a16:colId xmlns:a16="http://schemas.microsoft.com/office/drawing/2014/main" val="3238882231"/>
                    </a:ext>
                  </a:extLst>
                </a:gridCol>
                <a:gridCol w="1067164">
                  <a:extLst>
                    <a:ext uri="{9D8B030D-6E8A-4147-A177-3AD203B41FA5}">
                      <a16:colId xmlns:a16="http://schemas.microsoft.com/office/drawing/2014/main" val="3872179490"/>
                    </a:ext>
                  </a:extLst>
                </a:gridCol>
                <a:gridCol w="873702">
                  <a:extLst>
                    <a:ext uri="{9D8B030D-6E8A-4147-A177-3AD203B41FA5}">
                      <a16:colId xmlns:a16="http://schemas.microsoft.com/office/drawing/2014/main" val="3119626162"/>
                    </a:ext>
                  </a:extLst>
                </a:gridCol>
              </a:tblGrid>
              <a:tr h="792572">
                <a:tc>
                  <a:txBody>
                    <a:bodyPr/>
                    <a:lstStyle/>
                    <a:p>
                      <a:pPr algn="l" fontAlgn="auto"/>
                      <a:r>
                        <a:rPr lang="en-US" sz="2100" b="0" i="0" u="none" strike="noStrike">
                          <a:solidFill>
                            <a:srgbClr val="000000"/>
                          </a:solidFill>
                          <a:effectLst/>
                          <a:latin typeface="+mn-lt"/>
                        </a:rPr>
                        <a:t>​</a:t>
                      </a:r>
                    </a:p>
                    <a:p>
                      <a:pPr algn="l" fontAlgn="base"/>
                      <a:r>
                        <a:rPr lang="en-US" sz="1200" b="1" i="0" u="none" strike="noStrike">
                          <a:solidFill>
                            <a:srgbClr val="2F5496"/>
                          </a:solidFill>
                          <a:effectLst/>
                          <a:latin typeface="+mn-lt"/>
                        </a:rPr>
                        <a:t>Item</a:t>
                      </a:r>
                      <a:r>
                        <a:rPr lang="en-US" sz="1200" b="0" i="0" u="none" strike="noStrike">
                          <a:solidFill>
                            <a:srgbClr val="2F5496"/>
                          </a:solidFill>
                          <a:effectLst/>
                          <a:latin typeface="+mn-lt"/>
                        </a:rPr>
                        <a:t> </a:t>
                      </a:r>
                      <a:r>
                        <a:rPr lang="en-US" sz="1200" b="0" i="0">
                          <a:solidFill>
                            <a:srgbClr val="2F5496"/>
                          </a:solidFill>
                          <a:effectLst/>
                          <a:latin typeface="+mn-lt"/>
                        </a:rPr>
                        <a:t>​</a:t>
                      </a:r>
                      <a:endParaRPr lang="en-US" sz="1200" b="0" i="0">
                        <a:solidFill>
                          <a:srgbClr val="000000"/>
                        </a:solidFill>
                        <a:effectLst/>
                        <a:latin typeface="+mn-lt"/>
                      </a:endParaRP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EEFB"/>
                    </a:solidFill>
                  </a:tcPr>
                </a:tc>
                <a:tc>
                  <a:txBody>
                    <a:bodyPr/>
                    <a:lstStyle/>
                    <a:p>
                      <a:pPr algn="ctr" fontAlgn="auto"/>
                      <a:r>
                        <a:rPr lang="en-US" sz="2100" b="0" i="0" u="none" strike="noStrike">
                          <a:solidFill>
                            <a:srgbClr val="000000"/>
                          </a:solidFill>
                          <a:effectLst/>
                          <a:latin typeface="+mn-lt"/>
                        </a:rPr>
                        <a:t>​</a:t>
                      </a:r>
                    </a:p>
                    <a:p>
                      <a:pPr algn="l" fontAlgn="base"/>
                      <a:r>
                        <a:rPr lang="en-US" sz="1200" b="1" i="0" u="none" strike="noStrike">
                          <a:solidFill>
                            <a:srgbClr val="2F5496"/>
                          </a:solidFill>
                          <a:effectLst/>
                          <a:latin typeface="+mn-lt"/>
                        </a:rPr>
                        <a:t>Description</a:t>
                      </a:r>
                      <a:r>
                        <a:rPr lang="en-US" sz="1200" b="0" i="0" u="none" strike="noStrike">
                          <a:solidFill>
                            <a:srgbClr val="2F5496"/>
                          </a:solidFill>
                          <a:effectLst/>
                          <a:latin typeface="+mn-lt"/>
                        </a:rPr>
                        <a:t> </a:t>
                      </a:r>
                      <a:r>
                        <a:rPr lang="en-US" sz="1200" b="0" i="0">
                          <a:solidFill>
                            <a:srgbClr val="2F5496"/>
                          </a:solidFill>
                          <a:effectLst/>
                          <a:latin typeface="+mn-lt"/>
                        </a:rPr>
                        <a:t>​</a:t>
                      </a:r>
                      <a:endParaRPr lang="en-US" sz="1200" b="0" i="0">
                        <a:solidFill>
                          <a:srgbClr val="000000"/>
                        </a:solidFill>
                        <a:effectLst/>
                        <a:latin typeface="+mn-lt"/>
                      </a:endParaRP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EEFB"/>
                    </a:solidFill>
                  </a:tcPr>
                </a:tc>
                <a:tc>
                  <a:txBody>
                    <a:bodyPr/>
                    <a:lstStyle/>
                    <a:p>
                      <a:pPr algn="ctr" fontAlgn="auto"/>
                      <a:r>
                        <a:rPr lang="en-US" sz="2100" b="0" i="0" u="none" strike="noStrike">
                          <a:solidFill>
                            <a:srgbClr val="000000"/>
                          </a:solidFill>
                          <a:effectLst/>
                          <a:latin typeface="+mn-lt"/>
                        </a:rPr>
                        <a:t>​</a:t>
                      </a:r>
                    </a:p>
                    <a:p>
                      <a:pPr algn="l" fontAlgn="base"/>
                      <a:r>
                        <a:rPr lang="en-US" sz="1200" b="1" i="0" u="none" strike="noStrike">
                          <a:solidFill>
                            <a:srgbClr val="2F5496"/>
                          </a:solidFill>
                          <a:effectLst/>
                          <a:latin typeface="+mn-lt"/>
                        </a:rPr>
                        <a:t>Will Be Made Public</a:t>
                      </a:r>
                      <a:r>
                        <a:rPr lang="en-US" sz="1200" b="0" i="0">
                          <a:solidFill>
                            <a:srgbClr val="2F5496"/>
                          </a:solidFill>
                          <a:effectLst/>
                          <a:latin typeface="+mn-lt"/>
                        </a:rPr>
                        <a:t>​</a:t>
                      </a:r>
                      <a:endParaRPr lang="en-US" sz="1200" b="0" i="0">
                        <a:solidFill>
                          <a:srgbClr val="000000"/>
                        </a:solidFill>
                        <a:effectLst/>
                        <a:latin typeface="+mn-lt"/>
                      </a:endParaRP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EEFB"/>
                    </a:solidFill>
                  </a:tcPr>
                </a:tc>
                <a:tc>
                  <a:txBody>
                    <a:bodyPr/>
                    <a:lstStyle/>
                    <a:p>
                      <a:pPr algn="ctr" fontAlgn="auto"/>
                      <a:r>
                        <a:rPr lang="en-US" sz="2100" b="0" i="0" u="none" strike="noStrike">
                          <a:solidFill>
                            <a:srgbClr val="000000"/>
                          </a:solidFill>
                          <a:effectLst/>
                          <a:latin typeface="+mn-lt"/>
                        </a:rPr>
                        <a:t>​</a:t>
                      </a:r>
                    </a:p>
                    <a:p>
                      <a:pPr algn="l" fontAlgn="base"/>
                      <a:r>
                        <a:rPr lang="en-US" sz="1200" b="1" i="0" u="none" strike="noStrike">
                          <a:solidFill>
                            <a:srgbClr val="2F5496"/>
                          </a:solidFill>
                          <a:effectLst/>
                          <a:latin typeface="+mn-lt"/>
                        </a:rPr>
                        <a:t>Scored </a:t>
                      </a:r>
                    </a:p>
                    <a:p>
                      <a:pPr algn="l" fontAlgn="base"/>
                      <a:r>
                        <a:rPr lang="en-US" sz="1200" b="1" i="0" u="none" strike="noStrike">
                          <a:solidFill>
                            <a:srgbClr val="2F5496"/>
                          </a:solidFill>
                          <a:effectLst/>
                          <a:latin typeface="+mn-lt"/>
                        </a:rPr>
                        <a:t>Item</a:t>
                      </a:r>
                      <a:r>
                        <a:rPr lang="en-US" sz="1200" b="0" i="0" u="none" strike="noStrike">
                          <a:solidFill>
                            <a:srgbClr val="2F5496"/>
                          </a:solidFill>
                          <a:effectLst/>
                          <a:latin typeface="+mn-lt"/>
                        </a:rPr>
                        <a:t> </a:t>
                      </a:r>
                      <a:r>
                        <a:rPr lang="en-US" sz="1200" b="0" i="0">
                          <a:solidFill>
                            <a:srgbClr val="2F5496"/>
                          </a:solidFill>
                          <a:effectLst/>
                          <a:latin typeface="+mn-lt"/>
                        </a:rPr>
                        <a:t>​</a:t>
                      </a:r>
                      <a:endParaRPr lang="en-US" sz="1200" b="0" i="0">
                        <a:solidFill>
                          <a:srgbClr val="000000"/>
                        </a:solidFill>
                        <a:effectLst/>
                        <a:latin typeface="+mn-lt"/>
                      </a:endParaRP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EEFB"/>
                    </a:solidFill>
                  </a:tcPr>
                </a:tc>
                <a:extLst>
                  <a:ext uri="{0D108BD9-81ED-4DB2-BD59-A6C34878D82A}">
                    <a16:rowId xmlns:a16="http://schemas.microsoft.com/office/drawing/2014/main" val="3482559028"/>
                  </a:ext>
                </a:extLst>
              </a:tr>
              <a:tr h="611591">
                <a:tc>
                  <a:txBody>
                    <a:bodyPr/>
                    <a:lstStyle/>
                    <a:p>
                      <a:pPr algn="l" fontAlgn="base"/>
                      <a:r>
                        <a:rPr lang="en-US" sz="1200" b="0" i="0" u="none" strike="noStrike">
                          <a:solidFill>
                            <a:srgbClr val="000000"/>
                          </a:solidFill>
                          <a:effectLst/>
                          <a:latin typeface="+mn-lt"/>
                        </a:rPr>
                        <a:t>Summary Slide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0" i="0" u="none" strike="noStrike">
                          <a:solidFill>
                            <a:srgbClr val="000000"/>
                          </a:solidFill>
                          <a:effectLst/>
                          <a:latin typeface="+mn-lt"/>
                        </a:rPr>
                        <a:t>Individual slide representing public-facing concept and team description.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0" i="0" u="none" strike="noStrike">
                          <a:solidFill>
                            <a:srgbClr val="000000"/>
                          </a:solidFill>
                          <a:effectLst/>
                          <a:latin typeface="+mn-lt"/>
                        </a:rPr>
                        <a:t>Yes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0" i="0" u="none" strike="noStrike">
                          <a:solidFill>
                            <a:srgbClr val="000000"/>
                          </a:solidFill>
                          <a:effectLst/>
                          <a:latin typeface="+mn-lt"/>
                        </a:rPr>
                        <a:t>No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1449849"/>
                  </a:ext>
                </a:extLst>
              </a:tr>
              <a:tr h="611591">
                <a:tc>
                  <a:txBody>
                    <a:bodyPr/>
                    <a:lstStyle/>
                    <a:p>
                      <a:pPr algn="l" fontAlgn="base"/>
                      <a:r>
                        <a:rPr lang="en-US" sz="1200" b="1" i="0" u="none" strike="noStrike">
                          <a:solidFill>
                            <a:srgbClr val="000000"/>
                          </a:solidFill>
                          <a:effectLst/>
                          <a:latin typeface="+mn-lt"/>
                        </a:rPr>
                        <a:t>Phase I TPL Assessment </a:t>
                      </a:r>
                      <a:r>
                        <a:rPr lang="en-US" sz="1200" b="1"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1" i="0" u="none" strike="noStrike">
                          <a:solidFill>
                            <a:srgbClr val="000000"/>
                          </a:solidFill>
                          <a:effectLst/>
                          <a:latin typeface="+mn-lt"/>
                        </a:rPr>
                        <a:t>Read, review, and complete a simplified version of the TPL Assessment (12 questions) – </a:t>
                      </a:r>
                      <a:r>
                        <a:rPr lang="en-US" sz="1200" b="1" i="0" u="none" strike="noStrike">
                          <a:solidFill>
                            <a:srgbClr val="00B0F0"/>
                          </a:solidFill>
                          <a:effectLst/>
                          <a:latin typeface="+mn-lt"/>
                        </a:rPr>
                        <a:t>EMPHASIS ON THOUGHT PROCESS, NOT ABOUT SCORING CONCEPT</a:t>
                      </a:r>
                      <a:endParaRPr lang="en-US" sz="1200" b="1" i="0">
                        <a:solidFill>
                          <a:srgbClr val="00B0F0"/>
                        </a:solidFill>
                        <a:effectLst/>
                        <a:latin typeface="+mn-lt"/>
                      </a:endParaRP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1" i="0" u="none" strike="noStrike">
                          <a:solidFill>
                            <a:srgbClr val="000000"/>
                          </a:solidFill>
                          <a:effectLst/>
                          <a:latin typeface="+mn-lt"/>
                        </a:rPr>
                        <a:t>No </a:t>
                      </a:r>
                      <a:r>
                        <a:rPr lang="en-US" sz="1200" b="1"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1" i="0" u="none" strike="noStrike">
                          <a:solidFill>
                            <a:srgbClr val="000000"/>
                          </a:solidFill>
                          <a:effectLst/>
                          <a:latin typeface="+mn-lt"/>
                        </a:rPr>
                        <a:t>No </a:t>
                      </a:r>
                      <a:r>
                        <a:rPr lang="en-US" sz="1200" b="1"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2295460"/>
                  </a:ext>
                </a:extLst>
              </a:tr>
              <a:tr h="624073">
                <a:tc>
                  <a:txBody>
                    <a:bodyPr/>
                    <a:lstStyle/>
                    <a:p>
                      <a:pPr algn="l" fontAlgn="base"/>
                      <a:r>
                        <a:rPr lang="en-US" sz="1200" b="0" i="0" u="none" strike="noStrike">
                          <a:solidFill>
                            <a:srgbClr val="000000"/>
                          </a:solidFill>
                          <a:effectLst/>
                          <a:latin typeface="+mn-lt"/>
                        </a:rPr>
                        <a:t>Technical Narrative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0" i="0" u="none" strike="noStrike">
                          <a:solidFill>
                            <a:srgbClr val="000000"/>
                          </a:solidFill>
                          <a:effectLst/>
                          <a:latin typeface="+mn-lt"/>
                        </a:rPr>
                        <a:t>Up to 5,000 words in length. Teams may also include up to 5 supporting drawings, images, or graphics.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0" i="0" u="none" strike="noStrike">
                          <a:solidFill>
                            <a:srgbClr val="000000"/>
                          </a:solidFill>
                          <a:effectLst/>
                          <a:latin typeface="+mn-lt"/>
                        </a:rPr>
                        <a:t>No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0" i="0" u="none" strike="noStrike">
                          <a:solidFill>
                            <a:srgbClr val="000000"/>
                          </a:solidFill>
                          <a:effectLst/>
                          <a:latin typeface="+mn-lt"/>
                        </a:rPr>
                        <a:t>Yes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504795"/>
                  </a:ext>
                </a:extLst>
              </a:tr>
              <a:tr h="624073">
                <a:tc>
                  <a:txBody>
                    <a:bodyPr/>
                    <a:lstStyle/>
                    <a:p>
                      <a:pPr algn="l" fontAlgn="base"/>
                      <a:r>
                        <a:rPr lang="en-US" sz="1200" b="0" i="0" u="none" strike="noStrike">
                          <a:solidFill>
                            <a:srgbClr val="000000"/>
                          </a:solidFill>
                          <a:effectLst/>
                          <a:latin typeface="+mn-lt"/>
                        </a:rPr>
                        <a:t>Leaderboard Submissions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0" i="0" u="none" strike="noStrike">
                          <a:solidFill>
                            <a:srgbClr val="000000"/>
                          </a:solidFill>
                          <a:effectLst/>
                          <a:latin typeface="+mn-lt"/>
                        </a:rPr>
                        <a:t>Continuous engagement activities scored for application period. Opportunities provided on HeroX platform.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0" i="0" u="none" strike="noStrike">
                          <a:solidFill>
                            <a:srgbClr val="000000"/>
                          </a:solidFill>
                          <a:effectLst/>
                          <a:latin typeface="+mn-lt"/>
                        </a:rPr>
                        <a:t>Yes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base"/>
                      <a:r>
                        <a:rPr lang="en-US" sz="1200" b="0" i="0" u="none" strike="noStrike">
                          <a:solidFill>
                            <a:srgbClr val="000000"/>
                          </a:solidFill>
                          <a:effectLst/>
                          <a:latin typeface="+mn-lt"/>
                        </a:rPr>
                        <a:t>Yes </a:t>
                      </a:r>
                      <a:r>
                        <a:rPr lang="en-US" sz="1200" b="0" i="0">
                          <a:solidFill>
                            <a:srgbClr val="000000"/>
                          </a:solidFill>
                          <a:effectLst/>
                          <a:latin typeface="+mn-lt"/>
                        </a:rPr>
                        <a:t>​</a:t>
                      </a:r>
                    </a:p>
                  </a:txBody>
                  <a:tcPr marL="59911" marR="59911" marT="29955" marB="2995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607398"/>
                  </a:ext>
                </a:extLst>
              </a:tr>
            </a:tbl>
          </a:graphicData>
        </a:graphic>
      </p:graphicFrame>
      <p:sp>
        <p:nvSpPr>
          <p:cNvPr id="7" name="Rectangle 6">
            <a:extLst>
              <a:ext uri="{FF2B5EF4-FFF2-40B4-BE49-F238E27FC236}">
                <a16:creationId xmlns:a16="http://schemas.microsoft.com/office/drawing/2014/main" id="{270220D7-9B2A-FCEF-E54D-2F2417372DF6}"/>
              </a:ext>
            </a:extLst>
          </p:cNvPr>
          <p:cNvSpPr/>
          <p:nvPr/>
        </p:nvSpPr>
        <p:spPr>
          <a:xfrm>
            <a:off x="1036638" y="2303729"/>
            <a:ext cx="7070724" cy="616685"/>
          </a:xfrm>
          <a:prstGeom prst="rect">
            <a:avLst/>
          </a:prstGeom>
          <a:no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5413F5-8EB1-3EE4-A2D6-D86E9C8B9BFE}"/>
              </a:ext>
            </a:extLst>
          </p:cNvPr>
          <p:cNvSpPr txBox="1"/>
          <p:nvPr/>
        </p:nvSpPr>
        <p:spPr>
          <a:xfrm>
            <a:off x="0" y="4189234"/>
            <a:ext cx="9144000" cy="646331"/>
          </a:xfrm>
          <a:prstGeom prst="rect">
            <a:avLst/>
          </a:prstGeom>
          <a:noFill/>
        </p:spPr>
        <p:txBody>
          <a:bodyPr wrap="square" rtlCol="0">
            <a:spAutoFit/>
          </a:bodyPr>
          <a:lstStyle/>
          <a:p>
            <a:pPr algn="ctr"/>
            <a:r>
              <a:rPr lang="en-US"/>
              <a:t>The strengths and weaknesses identified through the TPL assessment should be discussed in the technical narrative, which is scored.</a:t>
            </a:r>
          </a:p>
        </p:txBody>
      </p:sp>
      <p:sp>
        <p:nvSpPr>
          <p:cNvPr id="4" name="TextBox 3">
            <a:extLst>
              <a:ext uri="{FF2B5EF4-FFF2-40B4-BE49-F238E27FC236}">
                <a16:creationId xmlns:a16="http://schemas.microsoft.com/office/drawing/2014/main" id="{36CA603E-7EC5-15CA-0355-57ACC6EBC092}"/>
              </a:ext>
            </a:extLst>
          </p:cNvPr>
          <p:cNvSpPr txBox="1"/>
          <p:nvPr/>
        </p:nvSpPr>
        <p:spPr>
          <a:xfrm>
            <a:off x="8690696" y="0"/>
            <a:ext cx="453304" cy="307777"/>
          </a:xfrm>
          <a:prstGeom prst="rect">
            <a:avLst/>
          </a:prstGeom>
          <a:noFill/>
        </p:spPr>
        <p:txBody>
          <a:bodyPr wrap="square" rtlCol="0">
            <a:spAutoFit/>
          </a:bodyPr>
          <a:lstStyle/>
          <a:p>
            <a:r>
              <a:rPr lang="en-US" sz="1400"/>
              <a:t>TM</a:t>
            </a:r>
          </a:p>
        </p:txBody>
      </p:sp>
    </p:spTree>
    <p:extLst>
      <p:ext uri="{BB962C8B-B14F-4D97-AF65-F5344CB8AC3E}">
        <p14:creationId xmlns:p14="http://schemas.microsoft.com/office/powerpoint/2010/main" val="2053658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3A3B-50C3-2604-B1A8-E8671306108A}"/>
              </a:ext>
            </a:extLst>
          </p:cNvPr>
          <p:cNvSpPr>
            <a:spLocks noGrp="1"/>
          </p:cNvSpPr>
          <p:nvPr>
            <p:ph type="title"/>
          </p:nvPr>
        </p:nvSpPr>
        <p:spPr/>
        <p:txBody>
          <a:bodyPr/>
          <a:lstStyle/>
          <a:p>
            <a:r>
              <a:rPr lang="en-US"/>
              <a:t>Phase 1 TPL Question Format</a:t>
            </a:r>
          </a:p>
        </p:txBody>
      </p:sp>
      <p:sp>
        <p:nvSpPr>
          <p:cNvPr id="3" name="TextBox 1">
            <a:extLst>
              <a:ext uri="{FF2B5EF4-FFF2-40B4-BE49-F238E27FC236}">
                <a16:creationId xmlns:a16="http://schemas.microsoft.com/office/drawing/2014/main" id="{4074C5DA-0B17-905E-27B0-1DB9E74BC7BC}"/>
              </a:ext>
            </a:extLst>
          </p:cNvPr>
          <p:cNvSpPr txBox="1"/>
          <p:nvPr/>
        </p:nvSpPr>
        <p:spPr>
          <a:xfrm>
            <a:off x="442855" y="1801675"/>
            <a:ext cx="4136233" cy="3262432"/>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5pPr>
            <a:lvl6pPr marL="2286000" algn="l" defTabSz="457200" rtl="0" eaLnBrk="1" latinLnBrk="0" hangingPunct="1">
              <a:defRPr kern="1200">
                <a:solidFill>
                  <a:schemeClr val="tx1"/>
                </a:solidFill>
                <a:latin typeface="Franklin Gothic Book" charset="0"/>
                <a:ea typeface="ヒラギノ角ゴ Pro W3" charset="0"/>
                <a:cs typeface="ヒラギノ角ゴ Pro W3" charset="0"/>
              </a:defRPr>
            </a:lvl6pPr>
            <a:lvl7pPr marL="2743200" algn="l" defTabSz="457200" rtl="0" eaLnBrk="1" latinLnBrk="0" hangingPunct="1">
              <a:defRPr kern="1200">
                <a:solidFill>
                  <a:schemeClr val="tx1"/>
                </a:solidFill>
                <a:latin typeface="Franklin Gothic Book" charset="0"/>
                <a:ea typeface="ヒラギノ角ゴ Pro W3" charset="0"/>
                <a:cs typeface="ヒラギノ角ゴ Pro W3" charset="0"/>
              </a:defRPr>
            </a:lvl7pPr>
            <a:lvl8pPr marL="3200400" algn="l" defTabSz="457200" rtl="0" eaLnBrk="1" latinLnBrk="0" hangingPunct="1">
              <a:defRPr kern="1200">
                <a:solidFill>
                  <a:schemeClr val="tx1"/>
                </a:solidFill>
                <a:latin typeface="Franklin Gothic Book" charset="0"/>
                <a:ea typeface="ヒラギノ角ゴ Pro W3" charset="0"/>
                <a:cs typeface="ヒラギノ角ゴ Pro W3" charset="0"/>
              </a:defRPr>
            </a:lvl8pPr>
            <a:lvl9pPr marL="3657600" algn="l" defTabSz="457200" rtl="0" eaLnBrk="1" latinLnBrk="0" hangingPunct="1">
              <a:defRPr kern="1200">
                <a:solidFill>
                  <a:schemeClr val="tx1"/>
                </a:solidFill>
                <a:latin typeface="Franklin Gothic Book" charset="0"/>
                <a:ea typeface="ヒラギノ角ゴ Pro W3" charset="0"/>
                <a:cs typeface="ヒラギノ角ゴ Pro W3" charset="0"/>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effectLst/>
                <a:uLnTx/>
                <a:uFillTx/>
                <a:latin typeface="Franklin Gothic Book"/>
              </a:rPr>
              <a:t>Question:</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effectLst/>
                <a:uLnTx/>
                <a:uFillTx/>
                <a:latin typeface="Franklin Gothic Book"/>
              </a:rPr>
              <a:t>Assuming your concept has shown functionality during benchtop testing, what, if any, additional improvements will it need to function in the intended ocean deployment environment?</a:t>
            </a:r>
            <a:endParaRPr lang="en-US" sz="1100" b="0" i="0" u="none" strike="noStrike" kern="1200" cap="none" spc="0" normalizeH="0" baseline="0" noProof="0">
              <a:ln>
                <a:noFill/>
              </a:ln>
              <a:effectLst/>
              <a:uLnTx/>
              <a:uFillTx/>
              <a:latin typeface="Franklin Gothic Book"/>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effectLst/>
                <a:uLnTx/>
                <a:uFillTx/>
                <a:latin typeface="Franklin Gothic Book"/>
              </a:rPr>
              <a:t>Question guidance:</a:t>
            </a:r>
            <a:endParaRPr lang="en-US" sz="1400" b="1" i="0" u="none" strike="noStrike" kern="1200" cap="none" spc="0" normalizeH="0" baseline="0" noProof="0">
              <a:ln>
                <a:noFill/>
              </a:ln>
              <a:effectLst/>
              <a:uLnTx/>
              <a:uFillTx/>
              <a:latin typeface="Franklin Gothic Book"/>
            </a:endParaRPr>
          </a:p>
          <a:p>
            <a:pPr>
              <a:spcAft>
                <a:spcPts val="600"/>
              </a:spcAft>
              <a:defRPr/>
            </a:pPr>
            <a:r>
              <a:rPr kumimoji="0" lang="en-US" sz="1100" b="0" i="0" u="none" strike="noStrike" kern="1200" cap="none" spc="0" normalizeH="0" baseline="0" noProof="0">
                <a:ln>
                  <a:noFill/>
                </a:ln>
                <a:effectLst/>
                <a:uLnTx/>
                <a:uFillTx/>
                <a:latin typeface="Franklin Gothic Book"/>
              </a:rPr>
              <a:t>This question is intended to motivate an appraisal of anticipated challenges in scaling up the technology to, ultimately, create an ocean wave energy converter. An understanding of the challenges and a plan to address them are sufficient at this stage.</a:t>
            </a:r>
            <a:r>
              <a:rPr lang="en-US" sz="1100">
                <a:latin typeface="Franklin Gothic Book"/>
              </a:rPr>
              <a:t> </a:t>
            </a:r>
            <a:endParaRPr lang="en-US" sz="1100" b="0" i="0" u="none" strike="noStrike" kern="1200" cap="none" spc="0" normalizeH="0" baseline="0" noProof="0">
              <a:ln>
                <a:noFill/>
              </a:ln>
              <a:effectLst/>
              <a:uLnTx/>
              <a:uFillTx/>
              <a:latin typeface="Franklin Gothic Book"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effectLst/>
                <a:uLnTx/>
                <a:uFillTx/>
                <a:latin typeface="Franklin Gothic Book"/>
              </a:rPr>
              <a:t>Scoring guidance:</a:t>
            </a:r>
            <a:endParaRPr lang="en-US" sz="1400" b="1" i="0" u="none" strike="noStrike" kern="1200" cap="none" spc="0" normalizeH="0" baseline="0" noProof="0">
              <a:ln>
                <a:noFill/>
              </a:ln>
              <a:effectLst/>
              <a:uLnTx/>
              <a:uFillTx/>
              <a:latin typeface="Franklin Gothic Book"/>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B050"/>
                </a:solidFill>
                <a:effectLst/>
                <a:uLnTx/>
                <a:uFillTx/>
                <a:latin typeface="Franklin Gothic Book"/>
              </a:rPr>
              <a:t>High</a:t>
            </a:r>
            <a:r>
              <a:rPr kumimoji="0" lang="en-US" sz="1100" b="0" i="0" u="none" strike="noStrike" kern="1200" cap="none" spc="0" normalizeH="0" baseline="0" noProof="0">
                <a:ln>
                  <a:noFill/>
                </a:ln>
                <a:effectLst/>
                <a:uLnTx/>
                <a:uFillTx/>
                <a:latin typeface="Franklin Gothic Book"/>
              </a:rPr>
              <a:t>: DEECs can be designed to have safety margins for extreme load and motion conditions, and fatigue lives equaling or exceeding </a:t>
            </a:r>
            <a:r>
              <a:rPr lang="en-US" sz="1100">
                <a:latin typeface="Franklin Gothic Book"/>
              </a:rPr>
              <a:t>WEC</a:t>
            </a:r>
            <a:r>
              <a:rPr kumimoji="0" lang="en-US" sz="1100" b="0" i="0" u="none" strike="noStrike" kern="1200" cap="none" spc="0" normalizeH="0" baseline="0" noProof="0">
                <a:ln>
                  <a:noFill/>
                </a:ln>
                <a:effectLst/>
                <a:uLnTx/>
                <a:uFillTx/>
                <a:latin typeface="Franklin Gothic Book"/>
              </a:rPr>
              <a:t> design life, typically 20-25 years.</a:t>
            </a:r>
            <a:endParaRPr lang="en-US" sz="1100" b="0" i="0" u="none" strike="noStrike" kern="1200" cap="none" spc="0" normalizeH="0" baseline="0" noProof="0">
              <a:ln>
                <a:noFill/>
              </a:ln>
              <a:effectLst/>
              <a:uLnTx/>
              <a:uFillTx/>
              <a:latin typeface="Franklin Gothic Book"/>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C000"/>
                </a:solidFill>
                <a:effectLst/>
                <a:uLnTx/>
                <a:uFillTx/>
                <a:latin typeface="Franklin Gothic Book"/>
              </a:rPr>
              <a:t>Med</a:t>
            </a:r>
            <a:r>
              <a:rPr kumimoji="0" lang="en-US" sz="1100" b="0" i="0" u="none" strike="noStrike" kern="1200" cap="none" spc="0" normalizeH="0" baseline="0" noProof="0">
                <a:ln>
                  <a:noFill/>
                </a:ln>
                <a:effectLst/>
                <a:uLnTx/>
                <a:uFillTx/>
                <a:latin typeface="Franklin Gothic Book"/>
              </a:rPr>
              <a:t>: DEEC failures can be addressed by building in redundancy and/or designing components to be easily replaceable.</a:t>
            </a:r>
            <a:endParaRPr lang="en-US" sz="1100" b="0" i="0" u="none" strike="noStrike" kern="1200" cap="none" spc="0" normalizeH="0" baseline="0" noProof="0">
              <a:ln>
                <a:noFill/>
              </a:ln>
              <a:effectLst/>
              <a:uLnTx/>
              <a:uFillTx/>
              <a:latin typeface="Franklin Gothic Book"/>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0000"/>
                </a:solidFill>
                <a:effectLst/>
                <a:uLnTx/>
                <a:uFillTx/>
                <a:latin typeface="Franklin Gothic Book"/>
              </a:rPr>
              <a:t>Low</a:t>
            </a:r>
            <a:r>
              <a:rPr kumimoji="0" lang="en-US" sz="1100" b="0" i="0" u="none" strike="noStrike" kern="1200" cap="none" spc="0" normalizeH="0" baseline="0" noProof="0">
                <a:ln>
                  <a:noFill/>
                </a:ln>
                <a:effectLst/>
                <a:uLnTx/>
                <a:uFillTx/>
                <a:latin typeface="Franklin Gothic Book"/>
              </a:rPr>
              <a:t>: Fundamental breakthroughs are required for DEECs to be able to operate long term (20-25 years).</a:t>
            </a:r>
            <a:endParaRPr lang="en-US" sz="1100" b="0" i="0" u="none" strike="noStrike" kern="1200" cap="none" spc="0" normalizeH="0" baseline="0" noProof="0">
              <a:ln>
                <a:noFill/>
              </a:ln>
              <a:effectLst/>
              <a:uLnTx/>
              <a:uFillTx/>
              <a:latin typeface="Franklin Gothic Book"/>
            </a:endParaRPr>
          </a:p>
        </p:txBody>
      </p:sp>
      <p:sp>
        <p:nvSpPr>
          <p:cNvPr id="4" name="TextBox 2">
            <a:extLst>
              <a:ext uri="{FF2B5EF4-FFF2-40B4-BE49-F238E27FC236}">
                <a16:creationId xmlns:a16="http://schemas.microsoft.com/office/drawing/2014/main" id="{6F618F80-236C-D14D-12A8-48DF0BE1B484}"/>
              </a:ext>
            </a:extLst>
          </p:cNvPr>
          <p:cNvSpPr txBox="1"/>
          <p:nvPr/>
        </p:nvSpPr>
        <p:spPr>
          <a:xfrm>
            <a:off x="4579088" y="1789739"/>
            <a:ext cx="4122056" cy="224676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5pPr>
            <a:lvl6pPr marL="2286000" algn="l" defTabSz="457200" rtl="0" eaLnBrk="1" latinLnBrk="0" hangingPunct="1">
              <a:defRPr kern="1200">
                <a:solidFill>
                  <a:schemeClr val="tx1"/>
                </a:solidFill>
                <a:latin typeface="Franklin Gothic Book" charset="0"/>
                <a:ea typeface="ヒラギノ角ゴ Pro W3" charset="0"/>
                <a:cs typeface="ヒラギノ角ゴ Pro W3" charset="0"/>
              </a:defRPr>
            </a:lvl6pPr>
            <a:lvl7pPr marL="2743200" algn="l" defTabSz="457200" rtl="0" eaLnBrk="1" latinLnBrk="0" hangingPunct="1">
              <a:defRPr kern="1200">
                <a:solidFill>
                  <a:schemeClr val="tx1"/>
                </a:solidFill>
                <a:latin typeface="Franklin Gothic Book" charset="0"/>
                <a:ea typeface="ヒラギノ角ゴ Pro W3" charset="0"/>
                <a:cs typeface="ヒラギノ角ゴ Pro W3" charset="0"/>
              </a:defRPr>
            </a:lvl7pPr>
            <a:lvl8pPr marL="3200400" algn="l" defTabSz="457200" rtl="0" eaLnBrk="1" latinLnBrk="0" hangingPunct="1">
              <a:defRPr kern="1200">
                <a:solidFill>
                  <a:schemeClr val="tx1"/>
                </a:solidFill>
                <a:latin typeface="Franklin Gothic Book" charset="0"/>
                <a:ea typeface="ヒラギノ角ゴ Pro W3" charset="0"/>
                <a:cs typeface="ヒラギノ角ゴ Pro W3" charset="0"/>
              </a:defRPr>
            </a:lvl8pPr>
            <a:lvl9pPr marL="3657600" algn="l" defTabSz="457200" rtl="0" eaLnBrk="1" latinLnBrk="0" hangingPunct="1">
              <a:defRPr kern="1200">
                <a:solidFill>
                  <a:schemeClr val="tx1"/>
                </a:solidFill>
                <a:latin typeface="Franklin Gothic Book" charset="0"/>
                <a:ea typeface="ヒラギノ角ゴ Pro W3" charset="0"/>
                <a:cs typeface="ヒラギノ角ゴ Pro W3" charset="0"/>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Franklin Gothic Book" charset="0"/>
              </a:rPr>
              <a:t>Score: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ranklin Gothic Book" charset="0"/>
              </a:rPr>
              <a:t>Choose an integer from 1 thru 9; 1 being the lowest and 9 the highest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Franklin Gothic Book" charset="0"/>
              </a:rPr>
              <a:t>Confidence: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ranklin Gothic Book" charset="0"/>
              </a:rPr>
              <a:t>Indicate how confident you are about the score you selected. Choose from high/medium/low.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Franklin Gothic Book" charset="0"/>
              </a:rPr>
              <a:t>Justification: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ranklin Gothic Book" charset="0"/>
              </a:rPr>
              <a:t>Provide justification or background information to support your score.</a:t>
            </a:r>
          </a:p>
        </p:txBody>
      </p:sp>
      <p:sp>
        <p:nvSpPr>
          <p:cNvPr id="5" name="Callout: Down Arrow 4">
            <a:extLst>
              <a:ext uri="{FF2B5EF4-FFF2-40B4-BE49-F238E27FC236}">
                <a16:creationId xmlns:a16="http://schemas.microsoft.com/office/drawing/2014/main" id="{6AA0C9BF-D92D-1355-4A6B-457664052207}"/>
              </a:ext>
            </a:extLst>
          </p:cNvPr>
          <p:cNvSpPr/>
          <p:nvPr/>
        </p:nvSpPr>
        <p:spPr>
          <a:xfrm>
            <a:off x="993028" y="876474"/>
            <a:ext cx="3028950" cy="914400"/>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457200" rtl="0" eaLnBrk="1" latinLnBrk="0" hangingPunct="1">
              <a:defRPr kern="1200">
                <a:solidFill>
                  <a:schemeClr val="dk1"/>
                </a:solidFill>
                <a:latin typeface="+mn-lt"/>
                <a:ea typeface="+mn-ea"/>
                <a:cs typeface="+mn-cs"/>
              </a:defRPr>
            </a:lvl6pPr>
            <a:lvl7pPr marL="2743200" algn="l" defTabSz="457200" rtl="0" eaLnBrk="1" latinLnBrk="0" hangingPunct="1">
              <a:defRPr kern="1200">
                <a:solidFill>
                  <a:schemeClr val="dk1"/>
                </a:solidFill>
                <a:latin typeface="+mn-lt"/>
                <a:ea typeface="+mn-ea"/>
                <a:cs typeface="+mn-cs"/>
              </a:defRPr>
            </a:lvl7pPr>
            <a:lvl8pPr marL="3200400" algn="l" defTabSz="457200" rtl="0" eaLnBrk="1" latinLnBrk="0" hangingPunct="1">
              <a:defRPr kern="1200">
                <a:solidFill>
                  <a:schemeClr val="dk1"/>
                </a:solidFill>
                <a:latin typeface="+mn-lt"/>
                <a:ea typeface="+mn-ea"/>
                <a:cs typeface="+mn-cs"/>
              </a:defRPr>
            </a:lvl8pPr>
            <a:lvl9pPr marL="3657600" algn="l" defTabSz="457200" rtl="0" eaLnBrk="1" latinLnBrk="0" hangingPunct="1">
              <a:defRPr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mn-cs"/>
              </a:rPr>
              <a:t>Given</a:t>
            </a:r>
          </a:p>
        </p:txBody>
      </p:sp>
      <p:sp>
        <p:nvSpPr>
          <p:cNvPr id="6" name="Callout: Down Arrow 5">
            <a:extLst>
              <a:ext uri="{FF2B5EF4-FFF2-40B4-BE49-F238E27FC236}">
                <a16:creationId xmlns:a16="http://schemas.microsoft.com/office/drawing/2014/main" id="{B9BA0A47-E74E-2DF3-BA83-1BB42C4E83E1}"/>
              </a:ext>
            </a:extLst>
          </p:cNvPr>
          <p:cNvSpPr/>
          <p:nvPr/>
        </p:nvSpPr>
        <p:spPr>
          <a:xfrm>
            <a:off x="5122024" y="868312"/>
            <a:ext cx="3028950" cy="914400"/>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457200" rtl="0" eaLnBrk="1" latinLnBrk="0" hangingPunct="1">
              <a:defRPr kern="1200">
                <a:solidFill>
                  <a:schemeClr val="dk1"/>
                </a:solidFill>
                <a:latin typeface="+mn-lt"/>
                <a:ea typeface="+mn-ea"/>
                <a:cs typeface="+mn-cs"/>
              </a:defRPr>
            </a:lvl6pPr>
            <a:lvl7pPr marL="2743200" algn="l" defTabSz="457200" rtl="0" eaLnBrk="1" latinLnBrk="0" hangingPunct="1">
              <a:defRPr kern="1200">
                <a:solidFill>
                  <a:schemeClr val="dk1"/>
                </a:solidFill>
                <a:latin typeface="+mn-lt"/>
                <a:ea typeface="+mn-ea"/>
                <a:cs typeface="+mn-cs"/>
              </a:defRPr>
            </a:lvl7pPr>
            <a:lvl8pPr marL="3200400" algn="l" defTabSz="457200" rtl="0" eaLnBrk="1" latinLnBrk="0" hangingPunct="1">
              <a:defRPr kern="1200">
                <a:solidFill>
                  <a:schemeClr val="dk1"/>
                </a:solidFill>
                <a:latin typeface="+mn-lt"/>
                <a:ea typeface="+mn-ea"/>
                <a:cs typeface="+mn-cs"/>
              </a:defRPr>
            </a:lvl8pPr>
            <a:lvl9pPr marL="3657600" algn="l" defTabSz="457200" rtl="0" eaLnBrk="1" latinLnBrk="0" hangingPunct="1">
              <a:defRPr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mn-cs"/>
              </a:rPr>
              <a:t>Teams fill in</a:t>
            </a:r>
          </a:p>
        </p:txBody>
      </p:sp>
      <p:sp>
        <p:nvSpPr>
          <p:cNvPr id="7" name="TextBox 6">
            <a:extLst>
              <a:ext uri="{FF2B5EF4-FFF2-40B4-BE49-F238E27FC236}">
                <a16:creationId xmlns:a16="http://schemas.microsoft.com/office/drawing/2014/main" id="{ABEF5427-23B5-F128-AEC6-DC3703875299}"/>
              </a:ext>
            </a:extLst>
          </p:cNvPr>
          <p:cNvSpPr txBox="1"/>
          <p:nvPr/>
        </p:nvSpPr>
        <p:spPr>
          <a:xfrm>
            <a:off x="8694057" y="0"/>
            <a:ext cx="449944" cy="307777"/>
          </a:xfrm>
          <a:prstGeom prst="rect">
            <a:avLst/>
          </a:prstGeom>
          <a:noFill/>
        </p:spPr>
        <p:txBody>
          <a:bodyPr wrap="square" rtlCol="0">
            <a:spAutoFit/>
          </a:bodyPr>
          <a:lstStyle/>
          <a:p>
            <a:r>
              <a:rPr lang="en-US" sz="1400"/>
              <a:t>TM</a:t>
            </a:r>
          </a:p>
        </p:txBody>
      </p:sp>
    </p:spTree>
    <p:extLst>
      <p:ext uri="{BB962C8B-B14F-4D97-AF65-F5344CB8AC3E}">
        <p14:creationId xmlns:p14="http://schemas.microsoft.com/office/powerpoint/2010/main" val="1648007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Phase 1 TPL questions</a:t>
            </a:r>
          </a:p>
        </p:txBody>
      </p:sp>
      <p:sp>
        <p:nvSpPr>
          <p:cNvPr id="3" name="TextBox 2">
            <a:extLst>
              <a:ext uri="{FF2B5EF4-FFF2-40B4-BE49-F238E27FC236}">
                <a16:creationId xmlns:a16="http://schemas.microsoft.com/office/drawing/2014/main" id="{0EDAD9E4-B8C4-8CE3-3C2A-5B403ED900A5}"/>
              </a:ext>
            </a:extLst>
          </p:cNvPr>
          <p:cNvSpPr txBox="1"/>
          <p:nvPr/>
        </p:nvSpPr>
        <p:spPr>
          <a:xfrm>
            <a:off x="4707971" y="4593824"/>
            <a:ext cx="1860699" cy="276999"/>
          </a:xfrm>
          <a:prstGeom prst="rect">
            <a:avLst/>
          </a:prstGeom>
          <a:solidFill>
            <a:srgbClr val="7030A0"/>
          </a:solidFill>
          <a:ln>
            <a:solidFill>
              <a:srgbClr val="7030A0"/>
            </a:solidFill>
          </a:ln>
        </p:spPr>
        <p:txBody>
          <a:bodyPr wrap="square" rtlCol="0">
            <a:spAutoFit/>
          </a:bodyPr>
          <a:lstStyle/>
          <a:p>
            <a:pPr algn="ctr"/>
            <a:r>
              <a:rPr lang="en-US" sz="1200" b="1">
                <a:solidFill>
                  <a:schemeClr val="bg1"/>
                </a:solidFill>
              </a:rPr>
              <a:t>Social Impacts &amp; Benefits</a:t>
            </a:r>
          </a:p>
        </p:txBody>
      </p:sp>
      <p:sp>
        <p:nvSpPr>
          <p:cNvPr id="4" name="TextBox 3">
            <a:extLst>
              <a:ext uri="{FF2B5EF4-FFF2-40B4-BE49-F238E27FC236}">
                <a16:creationId xmlns:a16="http://schemas.microsoft.com/office/drawing/2014/main" id="{C1CAE7B7-D3EB-844D-9C9C-DC90F759EBD0}"/>
              </a:ext>
            </a:extLst>
          </p:cNvPr>
          <p:cNvSpPr txBox="1"/>
          <p:nvPr/>
        </p:nvSpPr>
        <p:spPr>
          <a:xfrm>
            <a:off x="6833356" y="4588250"/>
            <a:ext cx="1860699" cy="276999"/>
          </a:xfrm>
          <a:prstGeom prst="rect">
            <a:avLst/>
          </a:prstGeom>
          <a:solidFill>
            <a:srgbClr val="C00000"/>
          </a:solidFill>
          <a:ln>
            <a:solidFill>
              <a:srgbClr val="C00000"/>
            </a:solidFill>
          </a:ln>
        </p:spPr>
        <p:txBody>
          <a:bodyPr wrap="square" rtlCol="0">
            <a:spAutoFit/>
          </a:bodyPr>
          <a:lstStyle/>
          <a:p>
            <a:pPr algn="ctr"/>
            <a:r>
              <a:rPr lang="en-US" sz="1200" b="1">
                <a:solidFill>
                  <a:schemeClr val="bg1"/>
                </a:solidFill>
              </a:rPr>
              <a:t>Safety &amp; Function</a:t>
            </a:r>
          </a:p>
        </p:txBody>
      </p:sp>
      <p:sp>
        <p:nvSpPr>
          <p:cNvPr id="7" name="TextBox 6">
            <a:extLst>
              <a:ext uri="{FF2B5EF4-FFF2-40B4-BE49-F238E27FC236}">
                <a16:creationId xmlns:a16="http://schemas.microsoft.com/office/drawing/2014/main" id="{CACD71AE-D650-FBB4-1523-AB771E28327E}"/>
              </a:ext>
            </a:extLst>
          </p:cNvPr>
          <p:cNvSpPr txBox="1"/>
          <p:nvPr/>
        </p:nvSpPr>
        <p:spPr>
          <a:xfrm>
            <a:off x="2582585" y="4591696"/>
            <a:ext cx="1860699" cy="276999"/>
          </a:xfrm>
          <a:prstGeom prst="rect">
            <a:avLst/>
          </a:prstGeom>
          <a:solidFill>
            <a:srgbClr val="00B0F0"/>
          </a:solidFill>
          <a:ln>
            <a:solidFill>
              <a:srgbClr val="00B0F0"/>
            </a:solidFill>
          </a:ln>
        </p:spPr>
        <p:txBody>
          <a:bodyPr wrap="square" rtlCol="0">
            <a:spAutoFit/>
          </a:bodyPr>
          <a:lstStyle/>
          <a:p>
            <a:pPr algn="ctr"/>
            <a:r>
              <a:rPr lang="en-US" sz="1200" b="1">
                <a:solidFill>
                  <a:schemeClr val="bg1"/>
                </a:solidFill>
              </a:rPr>
              <a:t>Investment Opportunity</a:t>
            </a:r>
          </a:p>
        </p:txBody>
      </p:sp>
      <p:sp>
        <p:nvSpPr>
          <p:cNvPr id="8" name="TextBox 7">
            <a:extLst>
              <a:ext uri="{FF2B5EF4-FFF2-40B4-BE49-F238E27FC236}">
                <a16:creationId xmlns:a16="http://schemas.microsoft.com/office/drawing/2014/main" id="{EC5AF1F8-CF61-15E3-3D6E-18E0DE7DC1E2}"/>
              </a:ext>
            </a:extLst>
          </p:cNvPr>
          <p:cNvSpPr txBox="1"/>
          <p:nvPr/>
        </p:nvSpPr>
        <p:spPr>
          <a:xfrm>
            <a:off x="457199" y="4593824"/>
            <a:ext cx="1860699" cy="276999"/>
          </a:xfrm>
          <a:prstGeom prst="rect">
            <a:avLst/>
          </a:prstGeom>
          <a:solidFill>
            <a:schemeClr val="accent1"/>
          </a:solidFill>
        </p:spPr>
        <p:txBody>
          <a:bodyPr wrap="square" rtlCol="0">
            <a:spAutoFit/>
          </a:bodyPr>
          <a:lstStyle/>
          <a:p>
            <a:pPr algn="ctr"/>
            <a:r>
              <a:rPr lang="en-US" sz="1200" b="1">
                <a:solidFill>
                  <a:schemeClr val="bg1"/>
                </a:solidFill>
              </a:rPr>
              <a:t>Cost of Energy</a:t>
            </a:r>
          </a:p>
        </p:txBody>
      </p:sp>
      <p:graphicFrame>
        <p:nvGraphicFramePr>
          <p:cNvPr id="10" name="Table 9">
            <a:extLst>
              <a:ext uri="{FF2B5EF4-FFF2-40B4-BE49-F238E27FC236}">
                <a16:creationId xmlns:a16="http://schemas.microsoft.com/office/drawing/2014/main" id="{21DED7F2-2A0B-0CB0-A70D-CA3A51BF1E69}"/>
              </a:ext>
            </a:extLst>
          </p:cNvPr>
          <p:cNvGraphicFramePr>
            <a:graphicFrameLocks noGrp="1"/>
          </p:cNvGraphicFramePr>
          <p:nvPr>
            <p:extLst>
              <p:ext uri="{D42A27DB-BD31-4B8C-83A1-F6EECF244321}">
                <p14:modId xmlns:p14="http://schemas.microsoft.com/office/powerpoint/2010/main" val="1950717455"/>
              </p:ext>
            </p:extLst>
          </p:nvPr>
        </p:nvGraphicFramePr>
        <p:xfrm>
          <a:off x="457198" y="829777"/>
          <a:ext cx="8236858" cy="3708149"/>
        </p:xfrm>
        <a:graphic>
          <a:graphicData uri="http://schemas.openxmlformats.org/drawingml/2006/table">
            <a:tbl>
              <a:tblPr/>
              <a:tblGrid>
                <a:gridCol w="279993">
                  <a:extLst>
                    <a:ext uri="{9D8B030D-6E8A-4147-A177-3AD203B41FA5}">
                      <a16:colId xmlns:a16="http://schemas.microsoft.com/office/drawing/2014/main" val="2736830511"/>
                    </a:ext>
                  </a:extLst>
                </a:gridCol>
                <a:gridCol w="6244856">
                  <a:extLst>
                    <a:ext uri="{9D8B030D-6E8A-4147-A177-3AD203B41FA5}">
                      <a16:colId xmlns:a16="http://schemas.microsoft.com/office/drawing/2014/main" val="3015528016"/>
                    </a:ext>
                  </a:extLst>
                </a:gridCol>
                <a:gridCol w="1712009">
                  <a:extLst>
                    <a:ext uri="{9D8B030D-6E8A-4147-A177-3AD203B41FA5}">
                      <a16:colId xmlns:a16="http://schemas.microsoft.com/office/drawing/2014/main" val="287462382"/>
                    </a:ext>
                  </a:extLst>
                </a:gridCol>
              </a:tblGrid>
              <a:tr h="376210">
                <a:tc>
                  <a:txBody>
                    <a:bodyPr/>
                    <a:lstStyle/>
                    <a:p>
                      <a:pPr algn="ctr" rtl="0" fontAlgn="base"/>
                      <a:r>
                        <a:rPr lang="en-US" sz="1400" b="1" i="0">
                          <a:solidFill>
                            <a:srgbClr val="FFFFFF"/>
                          </a:solidFill>
                          <a:effectLst/>
                          <a:latin typeface="+mn-lt"/>
                        </a:rPr>
                        <a:t>Q#</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tc>
                  <a:txBody>
                    <a:bodyPr/>
                    <a:lstStyle/>
                    <a:p>
                      <a:pPr algn="l" rtl="0" fontAlgn="base"/>
                      <a:r>
                        <a:rPr lang="en-US" sz="1400" b="0" i="0">
                          <a:solidFill>
                            <a:srgbClr val="FFFFFF"/>
                          </a:solidFill>
                          <a:effectLst/>
                          <a:latin typeface="Franklin Gothic Medium" panose="020B0603020102020204" pitchFamily="34" charset="0"/>
                        </a:rPr>
                        <a:t>TPL Question</a:t>
                      </a:r>
                      <a:endParaRPr lang="en-US" sz="1400" b="1" i="0">
                        <a:solidFill>
                          <a:srgbClr val="FFFFFF"/>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tc>
                  <a:txBody>
                    <a:bodyPr/>
                    <a:lstStyle/>
                    <a:p>
                      <a:pPr algn="l" rtl="0" fontAlgn="base"/>
                      <a:r>
                        <a:rPr lang="en-US" sz="1400" b="0" i="0">
                          <a:solidFill>
                            <a:srgbClr val="FFFFFF"/>
                          </a:solidFill>
                          <a:effectLst/>
                          <a:latin typeface="Franklin Gothic Medium" panose="020B0603020102020204" pitchFamily="34" charset="0"/>
                        </a:rPr>
                        <a:t>Capability</a:t>
                      </a:r>
                      <a:endParaRPr lang="en-US" sz="1400" b="1" i="0">
                        <a:solidFill>
                          <a:srgbClr val="FFFFFF"/>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extLst>
                  <a:ext uri="{0D108BD9-81ED-4DB2-BD59-A6C34878D82A}">
                    <a16:rowId xmlns:a16="http://schemas.microsoft.com/office/drawing/2014/main" val="2129140570"/>
                  </a:ext>
                </a:extLst>
              </a:tr>
              <a:tr h="523422">
                <a:tc>
                  <a:txBody>
                    <a:bodyPr/>
                    <a:lstStyle/>
                    <a:p>
                      <a:pPr algn="ctr" rtl="0" fontAlgn="base"/>
                      <a:r>
                        <a:rPr lang="en-US" sz="1200" b="0" i="0">
                          <a:solidFill>
                            <a:srgbClr val="000000"/>
                          </a:solidFill>
                          <a:effectLst/>
                          <a:latin typeface="+mn-lt"/>
                        </a:rPr>
                        <a:t>1</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Assuming your concept has shown functionality during benchtop testing, what, if any, additional changes will it need to function in the intended ocean deployment environment?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Cost of Energy, Investment Opportunity, Safety and Function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2286252607"/>
                  </a:ext>
                </a:extLst>
              </a:tr>
              <a:tr h="455345">
                <a:tc>
                  <a:txBody>
                    <a:bodyPr/>
                    <a:lstStyle/>
                    <a:p>
                      <a:pPr algn="ctr" rtl="0" fontAlgn="base"/>
                      <a:r>
                        <a:rPr lang="en-US" sz="1200" b="0" i="0">
                          <a:solidFill>
                            <a:srgbClr val="000000"/>
                          </a:solidFill>
                          <a:effectLst/>
                          <a:latin typeface="+mn-lt"/>
                        </a:rPr>
                        <a:t>2</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How difficult are the components to source? Are they made of specialty material (e.g., very high cost, unknown properties for use/environment, or specially made/ordered)?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Cost of Energy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497771351"/>
                  </a:ext>
                </a:extLst>
              </a:tr>
              <a:tr h="605207">
                <a:tc>
                  <a:txBody>
                    <a:bodyPr/>
                    <a:lstStyle/>
                    <a:p>
                      <a:pPr algn="ctr" rtl="0" fontAlgn="base"/>
                      <a:r>
                        <a:rPr lang="en-US" sz="1200" b="0" i="0">
                          <a:solidFill>
                            <a:srgbClr val="000000"/>
                          </a:solidFill>
                          <a:effectLst/>
                          <a:latin typeface="+mn-lt"/>
                        </a:rPr>
                        <a:t>3</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How many conversion steps are there within the DEEC? How many times is the form of the energy significantly changed? What is the design average combined energy conversion efficiency? What are the energy densities, power densities, etc.?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Cost of Energy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3681313699"/>
                  </a:ext>
                </a:extLst>
              </a:tr>
              <a:tr h="661502">
                <a:tc>
                  <a:txBody>
                    <a:bodyPr/>
                    <a:lstStyle/>
                    <a:p>
                      <a:pPr algn="ctr" rtl="0" fontAlgn="base"/>
                      <a:r>
                        <a:rPr lang="en-US" sz="1200" b="0" i="0">
                          <a:solidFill>
                            <a:srgbClr val="000000"/>
                          </a:solidFill>
                          <a:effectLst/>
                          <a:latin typeface="+mn-lt"/>
                        </a:rPr>
                        <a:t>4</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Are components custom-manufactured outside of expected or common practices? This could include custom parts, nontypical manufacturing processes, and non-commercial-off-the-shelf components where commercial-off-the-shelf components are common.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Cost of Energy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53056770"/>
                  </a:ext>
                </a:extLst>
              </a:tr>
              <a:tr h="455345">
                <a:tc>
                  <a:txBody>
                    <a:bodyPr/>
                    <a:lstStyle/>
                    <a:p>
                      <a:pPr algn="ctr" rtl="0" fontAlgn="base"/>
                      <a:r>
                        <a:rPr lang="en-US" sz="1200" b="0" i="0">
                          <a:solidFill>
                            <a:srgbClr val="000000"/>
                          </a:solidFill>
                          <a:effectLst/>
                          <a:latin typeface="+mn-lt"/>
                        </a:rPr>
                        <a:t>5</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What expertise is needed from the workforce (dependent on material type, level of tolerances that must be achieved, specialized safety, customized molds)?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Cost of Energy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3047777648"/>
                  </a:ext>
                </a:extLst>
              </a:tr>
              <a:tr h="523422">
                <a:tc>
                  <a:txBody>
                    <a:bodyPr/>
                    <a:lstStyle/>
                    <a:p>
                      <a:pPr algn="ctr" rtl="0" fontAlgn="base"/>
                      <a:r>
                        <a:rPr lang="en-US" sz="1200" b="0" i="0">
                          <a:solidFill>
                            <a:srgbClr val="000000"/>
                          </a:solidFill>
                          <a:effectLst/>
                          <a:latin typeface="+mn-lt"/>
                        </a:rPr>
                        <a:t>6</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What are the known failure modes and frequency of failure for DEECs and their components? What is the level of confidence for failure modes and frequency? What are the consequences of failure?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Cost of Energy, Investment Opportunity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62844488"/>
                  </a:ext>
                </a:extLst>
              </a:tr>
            </a:tbl>
          </a:graphicData>
        </a:graphic>
      </p:graphicFrame>
      <p:sp>
        <p:nvSpPr>
          <p:cNvPr id="5" name="TextBox 4">
            <a:extLst>
              <a:ext uri="{FF2B5EF4-FFF2-40B4-BE49-F238E27FC236}">
                <a16:creationId xmlns:a16="http://schemas.microsoft.com/office/drawing/2014/main" id="{72707008-3C7B-62F7-F246-D43DC8A554A3}"/>
              </a:ext>
            </a:extLst>
          </p:cNvPr>
          <p:cNvSpPr txBox="1"/>
          <p:nvPr/>
        </p:nvSpPr>
        <p:spPr>
          <a:xfrm>
            <a:off x="8694057" y="0"/>
            <a:ext cx="449944" cy="307777"/>
          </a:xfrm>
          <a:prstGeom prst="rect">
            <a:avLst/>
          </a:prstGeom>
          <a:noFill/>
        </p:spPr>
        <p:txBody>
          <a:bodyPr wrap="square" rtlCol="0">
            <a:spAutoFit/>
          </a:bodyPr>
          <a:lstStyle/>
          <a:p>
            <a:r>
              <a:rPr lang="en-US" sz="1400"/>
              <a:t>TM</a:t>
            </a:r>
          </a:p>
        </p:txBody>
      </p:sp>
    </p:spTree>
    <p:extLst>
      <p:ext uri="{BB962C8B-B14F-4D97-AF65-F5344CB8AC3E}">
        <p14:creationId xmlns:p14="http://schemas.microsoft.com/office/powerpoint/2010/main" val="1908078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Phase 1 TPL questions</a:t>
            </a:r>
          </a:p>
        </p:txBody>
      </p:sp>
      <p:sp>
        <p:nvSpPr>
          <p:cNvPr id="3" name="TextBox 2">
            <a:extLst>
              <a:ext uri="{FF2B5EF4-FFF2-40B4-BE49-F238E27FC236}">
                <a16:creationId xmlns:a16="http://schemas.microsoft.com/office/drawing/2014/main" id="{0EDAD9E4-B8C4-8CE3-3C2A-5B403ED900A5}"/>
              </a:ext>
            </a:extLst>
          </p:cNvPr>
          <p:cNvSpPr txBox="1"/>
          <p:nvPr/>
        </p:nvSpPr>
        <p:spPr>
          <a:xfrm>
            <a:off x="4707971" y="4600903"/>
            <a:ext cx="1860699" cy="276999"/>
          </a:xfrm>
          <a:prstGeom prst="rect">
            <a:avLst/>
          </a:prstGeom>
          <a:solidFill>
            <a:srgbClr val="7030A0"/>
          </a:solidFill>
          <a:ln>
            <a:solidFill>
              <a:srgbClr val="7030A0"/>
            </a:solidFill>
          </a:ln>
        </p:spPr>
        <p:txBody>
          <a:bodyPr wrap="square" rtlCol="0">
            <a:spAutoFit/>
          </a:bodyPr>
          <a:lstStyle/>
          <a:p>
            <a:pPr algn="ctr"/>
            <a:r>
              <a:rPr lang="en-US" sz="1200" b="1">
                <a:solidFill>
                  <a:schemeClr val="bg1"/>
                </a:solidFill>
              </a:rPr>
              <a:t>Social Impacts &amp; Benefits</a:t>
            </a:r>
          </a:p>
        </p:txBody>
      </p:sp>
      <p:sp>
        <p:nvSpPr>
          <p:cNvPr id="4" name="TextBox 3">
            <a:extLst>
              <a:ext uri="{FF2B5EF4-FFF2-40B4-BE49-F238E27FC236}">
                <a16:creationId xmlns:a16="http://schemas.microsoft.com/office/drawing/2014/main" id="{C1CAE7B7-D3EB-844D-9C9C-DC90F759EBD0}"/>
              </a:ext>
            </a:extLst>
          </p:cNvPr>
          <p:cNvSpPr txBox="1"/>
          <p:nvPr/>
        </p:nvSpPr>
        <p:spPr>
          <a:xfrm>
            <a:off x="6833356" y="4595329"/>
            <a:ext cx="1860699" cy="276999"/>
          </a:xfrm>
          <a:prstGeom prst="rect">
            <a:avLst/>
          </a:prstGeom>
          <a:solidFill>
            <a:srgbClr val="C00000"/>
          </a:solidFill>
          <a:ln>
            <a:solidFill>
              <a:srgbClr val="C00000"/>
            </a:solidFill>
          </a:ln>
        </p:spPr>
        <p:txBody>
          <a:bodyPr wrap="square" rtlCol="0">
            <a:spAutoFit/>
          </a:bodyPr>
          <a:lstStyle/>
          <a:p>
            <a:pPr algn="ctr"/>
            <a:r>
              <a:rPr lang="en-US" sz="1200" b="1">
                <a:solidFill>
                  <a:schemeClr val="bg1"/>
                </a:solidFill>
              </a:rPr>
              <a:t>Safety &amp; Function</a:t>
            </a:r>
          </a:p>
        </p:txBody>
      </p:sp>
      <p:sp>
        <p:nvSpPr>
          <p:cNvPr id="7" name="TextBox 6">
            <a:extLst>
              <a:ext uri="{FF2B5EF4-FFF2-40B4-BE49-F238E27FC236}">
                <a16:creationId xmlns:a16="http://schemas.microsoft.com/office/drawing/2014/main" id="{CACD71AE-D650-FBB4-1523-AB771E28327E}"/>
              </a:ext>
            </a:extLst>
          </p:cNvPr>
          <p:cNvSpPr txBox="1"/>
          <p:nvPr/>
        </p:nvSpPr>
        <p:spPr>
          <a:xfrm>
            <a:off x="2582585" y="4598775"/>
            <a:ext cx="1860699" cy="276999"/>
          </a:xfrm>
          <a:prstGeom prst="rect">
            <a:avLst/>
          </a:prstGeom>
          <a:solidFill>
            <a:srgbClr val="00B0F0"/>
          </a:solidFill>
          <a:ln>
            <a:solidFill>
              <a:srgbClr val="00B0F0"/>
            </a:solidFill>
          </a:ln>
        </p:spPr>
        <p:txBody>
          <a:bodyPr wrap="square" rtlCol="0">
            <a:spAutoFit/>
          </a:bodyPr>
          <a:lstStyle/>
          <a:p>
            <a:pPr algn="ctr"/>
            <a:r>
              <a:rPr lang="en-US" sz="1200" b="1">
                <a:solidFill>
                  <a:schemeClr val="bg1"/>
                </a:solidFill>
              </a:rPr>
              <a:t>Investment Opportunity</a:t>
            </a:r>
          </a:p>
        </p:txBody>
      </p:sp>
      <p:sp>
        <p:nvSpPr>
          <p:cNvPr id="8" name="TextBox 7">
            <a:extLst>
              <a:ext uri="{FF2B5EF4-FFF2-40B4-BE49-F238E27FC236}">
                <a16:creationId xmlns:a16="http://schemas.microsoft.com/office/drawing/2014/main" id="{EC5AF1F8-CF61-15E3-3D6E-18E0DE7DC1E2}"/>
              </a:ext>
            </a:extLst>
          </p:cNvPr>
          <p:cNvSpPr txBox="1"/>
          <p:nvPr/>
        </p:nvSpPr>
        <p:spPr>
          <a:xfrm>
            <a:off x="457199" y="4600903"/>
            <a:ext cx="1860699" cy="276999"/>
          </a:xfrm>
          <a:prstGeom prst="rect">
            <a:avLst/>
          </a:prstGeom>
          <a:solidFill>
            <a:schemeClr val="accent1"/>
          </a:solidFill>
        </p:spPr>
        <p:txBody>
          <a:bodyPr wrap="square" rtlCol="0">
            <a:spAutoFit/>
          </a:bodyPr>
          <a:lstStyle/>
          <a:p>
            <a:pPr algn="ctr"/>
            <a:r>
              <a:rPr lang="en-US" sz="1200" b="1">
                <a:solidFill>
                  <a:schemeClr val="bg1"/>
                </a:solidFill>
              </a:rPr>
              <a:t>Cost of Energy</a:t>
            </a:r>
          </a:p>
        </p:txBody>
      </p:sp>
      <p:graphicFrame>
        <p:nvGraphicFramePr>
          <p:cNvPr id="10" name="Table 9">
            <a:extLst>
              <a:ext uri="{FF2B5EF4-FFF2-40B4-BE49-F238E27FC236}">
                <a16:creationId xmlns:a16="http://schemas.microsoft.com/office/drawing/2014/main" id="{21DED7F2-2A0B-0CB0-A70D-CA3A51BF1E69}"/>
              </a:ext>
            </a:extLst>
          </p:cNvPr>
          <p:cNvGraphicFramePr>
            <a:graphicFrameLocks noGrp="1"/>
          </p:cNvGraphicFramePr>
          <p:nvPr>
            <p:extLst>
              <p:ext uri="{D42A27DB-BD31-4B8C-83A1-F6EECF244321}">
                <p14:modId xmlns:p14="http://schemas.microsoft.com/office/powerpoint/2010/main" val="3302779952"/>
              </p:ext>
            </p:extLst>
          </p:nvPr>
        </p:nvGraphicFramePr>
        <p:xfrm>
          <a:off x="457198" y="829778"/>
          <a:ext cx="8236858" cy="3706781"/>
        </p:xfrm>
        <a:graphic>
          <a:graphicData uri="http://schemas.openxmlformats.org/drawingml/2006/table">
            <a:tbl>
              <a:tblPr/>
              <a:tblGrid>
                <a:gridCol w="279993">
                  <a:extLst>
                    <a:ext uri="{9D8B030D-6E8A-4147-A177-3AD203B41FA5}">
                      <a16:colId xmlns:a16="http://schemas.microsoft.com/office/drawing/2014/main" val="2736830511"/>
                    </a:ext>
                  </a:extLst>
                </a:gridCol>
                <a:gridCol w="6244856">
                  <a:extLst>
                    <a:ext uri="{9D8B030D-6E8A-4147-A177-3AD203B41FA5}">
                      <a16:colId xmlns:a16="http://schemas.microsoft.com/office/drawing/2014/main" val="3015528016"/>
                    </a:ext>
                  </a:extLst>
                </a:gridCol>
                <a:gridCol w="1712009">
                  <a:extLst>
                    <a:ext uri="{9D8B030D-6E8A-4147-A177-3AD203B41FA5}">
                      <a16:colId xmlns:a16="http://schemas.microsoft.com/office/drawing/2014/main" val="287462382"/>
                    </a:ext>
                  </a:extLst>
                </a:gridCol>
              </a:tblGrid>
              <a:tr h="395677">
                <a:tc>
                  <a:txBody>
                    <a:bodyPr/>
                    <a:lstStyle/>
                    <a:p>
                      <a:pPr algn="ctr" rtl="0" fontAlgn="base"/>
                      <a:r>
                        <a:rPr lang="en-US" sz="1400" b="1" i="0">
                          <a:solidFill>
                            <a:srgbClr val="FFFFFF"/>
                          </a:solidFill>
                          <a:effectLst/>
                          <a:latin typeface="+mn-lt"/>
                        </a:rPr>
                        <a:t>Q#</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tc>
                  <a:txBody>
                    <a:bodyPr/>
                    <a:lstStyle/>
                    <a:p>
                      <a:pPr algn="l" rtl="0" fontAlgn="base"/>
                      <a:r>
                        <a:rPr lang="en-US" sz="1400" b="0" i="0">
                          <a:solidFill>
                            <a:srgbClr val="FFFFFF"/>
                          </a:solidFill>
                          <a:effectLst/>
                          <a:latin typeface="Franklin Gothic Medium" panose="020B0603020102020204" pitchFamily="34" charset="0"/>
                        </a:rPr>
                        <a:t>TPL Question</a:t>
                      </a:r>
                      <a:endParaRPr lang="en-US" sz="1400" b="1" i="0">
                        <a:solidFill>
                          <a:srgbClr val="FFFFFF"/>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tc>
                  <a:txBody>
                    <a:bodyPr/>
                    <a:lstStyle/>
                    <a:p>
                      <a:pPr algn="l" rtl="0" fontAlgn="base"/>
                      <a:r>
                        <a:rPr lang="en-US" sz="1400" b="0" i="0">
                          <a:solidFill>
                            <a:srgbClr val="FFFFFF"/>
                          </a:solidFill>
                          <a:effectLst/>
                          <a:latin typeface="Franklin Gothic Medium" panose="020B0603020102020204" pitchFamily="34" charset="0"/>
                        </a:rPr>
                        <a:t>Capability</a:t>
                      </a:r>
                      <a:endParaRPr lang="en-US" sz="1400" b="1" i="0">
                        <a:solidFill>
                          <a:srgbClr val="FFFFFF"/>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extLst>
                  <a:ext uri="{0D108BD9-81ED-4DB2-BD59-A6C34878D82A}">
                    <a16:rowId xmlns:a16="http://schemas.microsoft.com/office/drawing/2014/main" val="2129140570"/>
                  </a:ext>
                </a:extLst>
              </a:tr>
              <a:tr h="714145">
                <a:tc>
                  <a:txBody>
                    <a:bodyPr/>
                    <a:lstStyle/>
                    <a:p>
                      <a:pPr algn="ctr" rtl="0" fontAlgn="base"/>
                      <a:r>
                        <a:rPr lang="en-US" sz="1200" b="0" i="0">
                          <a:solidFill>
                            <a:srgbClr val="000000"/>
                          </a:solidFill>
                          <a:effectLst/>
                          <a:latin typeface="+mn-lt"/>
                        </a:rPr>
                        <a:t>7</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Are any material types used rare or located only in particular parts of the world? What material types are vulnerable to price fluctuations?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Investment Opportunity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906481634"/>
                  </a:ext>
                </a:extLst>
              </a:tr>
              <a:tr h="568551">
                <a:tc>
                  <a:txBody>
                    <a:bodyPr/>
                    <a:lstStyle/>
                    <a:p>
                      <a:pPr algn="ctr" rtl="0" fontAlgn="base"/>
                      <a:r>
                        <a:rPr lang="en-US" sz="1200" b="0" i="0">
                          <a:solidFill>
                            <a:srgbClr val="000000"/>
                          </a:solidFill>
                          <a:effectLst/>
                          <a:latin typeface="+mn-lt"/>
                        </a:rPr>
                        <a:t>8</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Are new manufacturing capabilities or new workforce expertise needed to manufacture the DEECs?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Investment Opportunity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246693813"/>
                  </a:ext>
                </a:extLst>
              </a:tr>
              <a:tr h="445653">
                <a:tc>
                  <a:txBody>
                    <a:bodyPr/>
                    <a:lstStyle/>
                    <a:p>
                      <a:pPr algn="ctr" rtl="0" fontAlgn="base"/>
                      <a:r>
                        <a:rPr lang="en-US" sz="1200" b="0" i="0">
                          <a:solidFill>
                            <a:srgbClr val="000000"/>
                          </a:solidFill>
                          <a:effectLst/>
                          <a:latin typeface="+mn-lt"/>
                        </a:rPr>
                        <a:t>9</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Are the components recyclable?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Beneficial to Society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331556505"/>
                  </a:ext>
                </a:extLst>
              </a:tr>
              <a:tr h="568551">
                <a:tc>
                  <a:txBody>
                    <a:bodyPr/>
                    <a:lstStyle/>
                    <a:p>
                      <a:pPr algn="ctr" rtl="0" fontAlgn="base"/>
                      <a:r>
                        <a:rPr lang="en-US" sz="1200" b="0" i="0">
                          <a:solidFill>
                            <a:srgbClr val="000000"/>
                          </a:solidFill>
                          <a:effectLst/>
                          <a:latin typeface="+mn-lt"/>
                        </a:rPr>
                        <a:t>10</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Has a safety philosophy been incorporated into the design process?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Safety and Function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894121922"/>
                  </a:ext>
                </a:extLst>
              </a:tr>
              <a:tr h="568551">
                <a:tc>
                  <a:txBody>
                    <a:bodyPr/>
                    <a:lstStyle/>
                    <a:p>
                      <a:pPr algn="ctr" rtl="0" fontAlgn="base"/>
                      <a:r>
                        <a:rPr lang="en-US" sz="1200" b="0" i="0">
                          <a:solidFill>
                            <a:srgbClr val="000000"/>
                          </a:solidFill>
                          <a:effectLst/>
                          <a:latin typeface="+mn-lt"/>
                        </a:rPr>
                        <a:t>11</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Is there a threat to human health and safety during any life cycle stage?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Safety and Function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3448149721"/>
                  </a:ext>
                </a:extLst>
              </a:tr>
              <a:tr h="445653">
                <a:tc>
                  <a:txBody>
                    <a:bodyPr/>
                    <a:lstStyle/>
                    <a:p>
                      <a:pPr algn="ctr" rtl="0" fontAlgn="base"/>
                      <a:r>
                        <a:rPr lang="en-US" sz="1200" b="0" i="0">
                          <a:solidFill>
                            <a:srgbClr val="000000"/>
                          </a:solidFill>
                          <a:effectLst/>
                          <a:latin typeface="+mn-lt"/>
                        </a:rPr>
                        <a:t>12</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Can the DEEC operate without external power input?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Safety and Function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248199231"/>
                  </a:ext>
                </a:extLst>
              </a:tr>
            </a:tbl>
          </a:graphicData>
        </a:graphic>
      </p:graphicFrame>
      <p:sp>
        <p:nvSpPr>
          <p:cNvPr id="5" name="TextBox 4">
            <a:extLst>
              <a:ext uri="{FF2B5EF4-FFF2-40B4-BE49-F238E27FC236}">
                <a16:creationId xmlns:a16="http://schemas.microsoft.com/office/drawing/2014/main" id="{C4C7DAEA-8E58-D0C2-8383-EF6FC6AF5AB5}"/>
              </a:ext>
            </a:extLst>
          </p:cNvPr>
          <p:cNvSpPr txBox="1"/>
          <p:nvPr/>
        </p:nvSpPr>
        <p:spPr>
          <a:xfrm>
            <a:off x="8694057" y="7088"/>
            <a:ext cx="449944" cy="307777"/>
          </a:xfrm>
          <a:prstGeom prst="rect">
            <a:avLst/>
          </a:prstGeom>
          <a:noFill/>
        </p:spPr>
        <p:txBody>
          <a:bodyPr wrap="square" rtlCol="0">
            <a:spAutoFit/>
          </a:bodyPr>
          <a:lstStyle/>
          <a:p>
            <a:r>
              <a:rPr lang="en-US" sz="1400"/>
              <a:t>TM</a:t>
            </a:r>
          </a:p>
        </p:txBody>
      </p:sp>
    </p:spTree>
    <p:extLst>
      <p:ext uri="{BB962C8B-B14F-4D97-AF65-F5344CB8AC3E}">
        <p14:creationId xmlns:p14="http://schemas.microsoft.com/office/powerpoint/2010/main" val="1251353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B5C78-3683-A85A-5723-AC11FD327677}"/>
              </a:ext>
            </a:extLst>
          </p:cNvPr>
          <p:cNvSpPr>
            <a:spLocks noGrp="1"/>
          </p:cNvSpPr>
          <p:nvPr>
            <p:ph type="title"/>
          </p:nvPr>
        </p:nvSpPr>
        <p:spPr/>
        <p:txBody>
          <a:bodyPr/>
          <a:lstStyle/>
          <a:p>
            <a:r>
              <a:rPr lang="en-US"/>
              <a:t>Competitor Support Mechanisms</a:t>
            </a:r>
          </a:p>
        </p:txBody>
      </p:sp>
      <p:pic>
        <p:nvPicPr>
          <p:cNvPr id="3" name="Picture 2" descr="Logo, company name&#10;&#10;Description automatically generated">
            <a:extLst>
              <a:ext uri="{FF2B5EF4-FFF2-40B4-BE49-F238E27FC236}">
                <a16:creationId xmlns:a16="http://schemas.microsoft.com/office/drawing/2014/main" id="{0031CE19-B86F-525E-A705-8A48907F444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145685" y="2827317"/>
            <a:ext cx="1200963" cy="1334477"/>
          </a:xfrm>
          <a:prstGeom prst="rect">
            <a:avLst/>
          </a:prstGeom>
          <a:noFill/>
          <a:ln>
            <a:noFill/>
          </a:ln>
        </p:spPr>
      </p:pic>
      <p:pic>
        <p:nvPicPr>
          <p:cNvPr id="4" name="Picture 3" descr="Logo&#10;&#10;Description automatically generated">
            <a:extLst>
              <a:ext uri="{FF2B5EF4-FFF2-40B4-BE49-F238E27FC236}">
                <a16:creationId xmlns:a16="http://schemas.microsoft.com/office/drawing/2014/main" id="{1480A133-EBC9-F131-CC18-5AFF496A200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21540" y="1063165"/>
            <a:ext cx="1649254" cy="888683"/>
          </a:xfrm>
          <a:prstGeom prst="rect">
            <a:avLst/>
          </a:prstGeom>
          <a:noFill/>
          <a:ln>
            <a:noFill/>
          </a:ln>
        </p:spPr>
      </p:pic>
      <p:sp>
        <p:nvSpPr>
          <p:cNvPr id="5" name="Content Placeholder 2">
            <a:extLst>
              <a:ext uri="{FF2B5EF4-FFF2-40B4-BE49-F238E27FC236}">
                <a16:creationId xmlns:a16="http://schemas.microsoft.com/office/drawing/2014/main" id="{8E0BD2CD-65C1-C139-A150-303EBF7FD67A}"/>
              </a:ext>
            </a:extLst>
          </p:cNvPr>
          <p:cNvSpPr>
            <a:spLocks noGrp="1"/>
          </p:cNvSpPr>
          <p:nvPr/>
        </p:nvSpPr>
        <p:spPr bwMode="auto">
          <a:xfrm>
            <a:off x="459140" y="929594"/>
            <a:ext cx="6223746" cy="323005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 uri="{FAA26D3D-D897-4be2-8F04-BA451C77F1D7}">
              <ma14:placeholderFlag xmlns="" xmlns:lc="http://schemas.openxmlformats.org/drawingml/2006/lockedCanva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50"/>
              <a:t>Final live training: </a:t>
            </a:r>
            <a:r>
              <a:rPr lang="en-US" sz="1950" b="1"/>
              <a:t>what other topics would be helpful for you?</a:t>
            </a:r>
            <a:endParaRPr lang="en-US" sz="1500">
              <a:cs typeface="Calibri"/>
            </a:endParaRPr>
          </a:p>
          <a:p>
            <a:r>
              <a:rPr lang="en-US" sz="1950"/>
              <a:t>Provide us feedback in the webinar poll (and get points!)</a:t>
            </a:r>
          </a:p>
          <a:p>
            <a:r>
              <a:rPr lang="en-US" sz="1950"/>
              <a:t>Teaming Platform – ADL Ventures can help with building a team that can best address the TPL capabilities (and get points!)</a:t>
            </a:r>
          </a:p>
          <a:p>
            <a:r>
              <a:rPr lang="en-US" sz="1950"/>
              <a:t>Submission Feedback</a:t>
            </a:r>
          </a:p>
          <a:p>
            <a:r>
              <a:rPr lang="en-US" sz="1950"/>
              <a:t>Get leaderboard points: Wave Venture and Ramboll Mentorship in Innovation Methods and TPL Assessment</a:t>
            </a:r>
            <a:endParaRPr lang="en-US"/>
          </a:p>
          <a:p>
            <a:r>
              <a:rPr lang="en-US" sz="1950" b="1" i="1"/>
              <a:t>Resources linked in Appendix C of the Rules Document </a:t>
            </a:r>
          </a:p>
        </p:txBody>
      </p:sp>
      <p:pic>
        <p:nvPicPr>
          <p:cNvPr id="6" name="Picture 5">
            <a:extLst>
              <a:ext uri="{FF2B5EF4-FFF2-40B4-BE49-F238E27FC236}">
                <a16:creationId xmlns:a16="http://schemas.microsoft.com/office/drawing/2014/main" id="{765AEE81-22D5-079A-B8FA-DDFCB2D4E28E}"/>
              </a:ext>
            </a:extLst>
          </p:cNvPr>
          <p:cNvPicPr>
            <a:picLocks noChangeAspect="1"/>
          </p:cNvPicPr>
          <p:nvPr/>
        </p:nvPicPr>
        <p:blipFill>
          <a:blip r:embed="rId4"/>
          <a:stretch>
            <a:fillRect/>
          </a:stretch>
        </p:blipFill>
        <p:spPr>
          <a:xfrm>
            <a:off x="6720590" y="2147820"/>
            <a:ext cx="2057205" cy="679934"/>
          </a:xfrm>
          <a:prstGeom prst="rect">
            <a:avLst/>
          </a:prstGeom>
        </p:spPr>
      </p:pic>
      <p:pic>
        <p:nvPicPr>
          <p:cNvPr id="7" name="Picture 6">
            <a:extLst>
              <a:ext uri="{FF2B5EF4-FFF2-40B4-BE49-F238E27FC236}">
                <a16:creationId xmlns:a16="http://schemas.microsoft.com/office/drawing/2014/main" id="{92A94033-2EDD-6BFC-49E3-4CD78B2D47BD}"/>
              </a:ext>
            </a:extLst>
          </p:cNvPr>
          <p:cNvPicPr>
            <a:picLocks noChangeAspect="1"/>
          </p:cNvPicPr>
          <p:nvPr/>
        </p:nvPicPr>
        <p:blipFill>
          <a:blip r:embed="rId5"/>
          <a:stretch>
            <a:fillRect/>
          </a:stretch>
        </p:blipFill>
        <p:spPr>
          <a:xfrm>
            <a:off x="6639994" y="4249571"/>
            <a:ext cx="2057205" cy="431593"/>
          </a:xfrm>
          <a:prstGeom prst="rect">
            <a:avLst/>
          </a:prstGeom>
        </p:spPr>
      </p:pic>
      <p:sp>
        <p:nvSpPr>
          <p:cNvPr id="8" name="TextBox 7">
            <a:extLst>
              <a:ext uri="{FF2B5EF4-FFF2-40B4-BE49-F238E27FC236}">
                <a16:creationId xmlns:a16="http://schemas.microsoft.com/office/drawing/2014/main" id="{5BCF4713-8B3D-07CB-DEED-861CC87970BB}"/>
              </a:ext>
            </a:extLst>
          </p:cNvPr>
          <p:cNvSpPr txBox="1"/>
          <p:nvPr/>
        </p:nvSpPr>
        <p:spPr>
          <a:xfrm>
            <a:off x="8690696" y="0"/>
            <a:ext cx="453304" cy="307777"/>
          </a:xfrm>
          <a:prstGeom prst="rect">
            <a:avLst/>
          </a:prstGeom>
          <a:noFill/>
        </p:spPr>
        <p:txBody>
          <a:bodyPr wrap="square" rtlCol="0">
            <a:spAutoFit/>
          </a:bodyPr>
          <a:lstStyle/>
          <a:p>
            <a:r>
              <a:rPr lang="en-US" sz="1400"/>
              <a:t>BM</a:t>
            </a:r>
          </a:p>
        </p:txBody>
      </p:sp>
    </p:spTree>
    <p:extLst>
      <p:ext uri="{BB962C8B-B14F-4D97-AF65-F5344CB8AC3E}">
        <p14:creationId xmlns:p14="http://schemas.microsoft.com/office/powerpoint/2010/main" val="1417668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3462-8A05-9C54-C97F-EBDBF77EE564}"/>
              </a:ext>
            </a:extLst>
          </p:cNvPr>
          <p:cNvSpPr>
            <a:spLocks noGrp="1"/>
          </p:cNvSpPr>
          <p:nvPr>
            <p:ph type="title"/>
          </p:nvPr>
        </p:nvSpPr>
        <p:spPr/>
        <p:txBody>
          <a:bodyPr/>
          <a:lstStyle/>
          <a:p>
            <a:r>
              <a:rPr lang="en-US"/>
              <a:t>Read the Rules</a:t>
            </a:r>
          </a:p>
        </p:txBody>
      </p:sp>
      <p:sp>
        <p:nvSpPr>
          <p:cNvPr id="3" name="Text Placeholder 2">
            <a:extLst>
              <a:ext uri="{FF2B5EF4-FFF2-40B4-BE49-F238E27FC236}">
                <a16:creationId xmlns:a16="http://schemas.microsoft.com/office/drawing/2014/main" id="{622F17E3-4B47-D37A-20F6-597FC387DC04}"/>
              </a:ext>
            </a:extLst>
          </p:cNvPr>
          <p:cNvSpPr txBox="1">
            <a:spLocks/>
          </p:cNvSpPr>
          <p:nvPr/>
        </p:nvSpPr>
        <p:spPr>
          <a:xfrm>
            <a:off x="655668" y="1329709"/>
            <a:ext cx="4234888" cy="2484083"/>
          </a:xfrm>
          <a:prstGeom prst="rect">
            <a:avLst/>
          </a:prstGeom>
        </p:spPr>
        <p:txBody>
          <a:bodyPr lIns="91440" tIns="45720" rIns="91440" bIns="45720" anchor="t">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07000"/>
              </a:lnSpc>
              <a:spcBef>
                <a:spcPts val="0"/>
              </a:spcBef>
              <a:buNone/>
              <a:defRPr/>
            </a:pPr>
            <a:r>
              <a:rPr lang="en-US" sz="1800">
                <a:latin typeface="Calibri"/>
                <a:ea typeface="Libre Franklin" pitchFamily="2" charset="0"/>
                <a:cs typeface="Libre Franklin" pitchFamily="2" charset="0"/>
              </a:rPr>
              <a:t>For a more in-depth look at the prize overall where these topics will be applied, please read the rules document, available here:</a:t>
            </a:r>
          </a:p>
          <a:p>
            <a:pPr marL="0" indent="0" defTabSz="342900">
              <a:lnSpc>
                <a:spcPct val="107000"/>
              </a:lnSpc>
              <a:spcBef>
                <a:spcPts val="0"/>
              </a:spcBef>
              <a:buNone/>
              <a:defRPr/>
            </a:pPr>
            <a:r>
              <a:rPr lang="en-US" sz="1800">
                <a:latin typeface="Calibri"/>
                <a:ea typeface="Libre Franklin" pitchFamily="2" charset="0"/>
                <a:cs typeface="Libre Franklin" pitchFamily="2" charset="0"/>
              </a:rPr>
              <a:t> </a:t>
            </a:r>
            <a:r>
              <a:rPr lang="en-US" sz="1800">
                <a:solidFill>
                  <a:srgbClr val="FF0000"/>
                </a:solidFill>
                <a:latin typeface="Calibri"/>
                <a:ea typeface="Libre Franklin" pitchFamily="2" charset="0"/>
                <a:cs typeface="Libre Franklin" pitchFamily="2" charset="0"/>
                <a:hlinkClick r:id="rId2"/>
              </a:rPr>
              <a:t>https://americanmadechallenges.org/challenges/indeep/docs/InDEEP-Prize-Rules.pdf</a:t>
            </a:r>
            <a:endParaRPr lang="en-US" sz="1800">
              <a:solidFill>
                <a:srgbClr val="FF0000"/>
              </a:solidFill>
              <a:latin typeface="Calibri"/>
              <a:ea typeface="Libre Franklin" pitchFamily="2" charset="0"/>
              <a:cs typeface="Libre Franklin" pitchFamily="2" charset="0"/>
            </a:endParaRPr>
          </a:p>
          <a:p>
            <a:pPr marL="0" indent="0" defTabSz="342900">
              <a:lnSpc>
                <a:spcPct val="107000"/>
              </a:lnSpc>
              <a:spcBef>
                <a:spcPts val="0"/>
              </a:spcBef>
              <a:buNone/>
              <a:defRPr/>
            </a:pPr>
            <a:endParaRPr lang="en-US" sz="1800">
              <a:solidFill>
                <a:srgbClr val="FF0000"/>
              </a:solidFill>
              <a:latin typeface="Calibri"/>
              <a:ea typeface="Libre Franklin" pitchFamily="2" charset="0"/>
              <a:cs typeface="Libre Franklin" pitchFamily="2" charset="0"/>
            </a:endParaRPr>
          </a:p>
          <a:p>
            <a:pPr marL="0" indent="0" defTabSz="342900">
              <a:lnSpc>
                <a:spcPct val="107000"/>
              </a:lnSpc>
              <a:spcBef>
                <a:spcPts val="0"/>
              </a:spcBef>
              <a:buNone/>
              <a:defRPr/>
            </a:pPr>
            <a:endParaRPr lang="en-US" sz="1800">
              <a:solidFill>
                <a:srgbClr val="FF0000"/>
              </a:solidFill>
              <a:latin typeface="Calibri"/>
              <a:ea typeface="Libre Franklin" pitchFamily="2" charset="0"/>
              <a:cs typeface="Libre Franklin" pitchFamily="2" charset="0"/>
            </a:endParaRPr>
          </a:p>
        </p:txBody>
      </p:sp>
      <p:pic>
        <p:nvPicPr>
          <p:cNvPr id="4" name="Picture 3" descr="A picture containing text, water, shore&#10;&#10;Description automatically generated">
            <a:extLst>
              <a:ext uri="{FF2B5EF4-FFF2-40B4-BE49-F238E27FC236}">
                <a16:creationId xmlns:a16="http://schemas.microsoft.com/office/drawing/2014/main" id="{EB6C19CF-50CD-47CA-2056-487890C6F9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9916" y="808467"/>
            <a:ext cx="3038417" cy="3947725"/>
          </a:xfrm>
          <a:prstGeom prst="rect">
            <a:avLst/>
          </a:prstGeom>
        </p:spPr>
      </p:pic>
      <p:sp>
        <p:nvSpPr>
          <p:cNvPr id="5" name="TextBox 4">
            <a:extLst>
              <a:ext uri="{FF2B5EF4-FFF2-40B4-BE49-F238E27FC236}">
                <a16:creationId xmlns:a16="http://schemas.microsoft.com/office/drawing/2014/main" id="{7C3BF939-4D79-450A-C266-7622CA59BD85}"/>
              </a:ext>
            </a:extLst>
          </p:cNvPr>
          <p:cNvSpPr txBox="1"/>
          <p:nvPr/>
        </p:nvSpPr>
        <p:spPr>
          <a:xfrm>
            <a:off x="8690696" y="0"/>
            <a:ext cx="453304" cy="307777"/>
          </a:xfrm>
          <a:prstGeom prst="rect">
            <a:avLst/>
          </a:prstGeom>
          <a:noFill/>
        </p:spPr>
        <p:txBody>
          <a:bodyPr wrap="square" rtlCol="0">
            <a:spAutoFit/>
          </a:bodyPr>
          <a:lstStyle/>
          <a:p>
            <a:r>
              <a:rPr lang="en-US" sz="1400"/>
              <a:t>BM</a:t>
            </a:r>
          </a:p>
        </p:txBody>
      </p:sp>
    </p:spTree>
    <p:extLst>
      <p:ext uri="{BB962C8B-B14F-4D97-AF65-F5344CB8AC3E}">
        <p14:creationId xmlns:p14="http://schemas.microsoft.com/office/powerpoint/2010/main" val="159237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2537-855A-4FBB-9F8D-A631BCC061FC}"/>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ED2D9C72-B510-4545-B59D-D35217230FC3}"/>
              </a:ext>
            </a:extLst>
          </p:cNvPr>
          <p:cNvSpPr>
            <a:spLocks noGrp="1"/>
          </p:cNvSpPr>
          <p:nvPr>
            <p:ph type="body" sz="quarter" idx="11"/>
          </p:nvPr>
        </p:nvSpPr>
        <p:spPr/>
        <p:txBody>
          <a:bodyPr/>
          <a:lstStyle/>
          <a:p>
            <a:r>
              <a:rPr lang="en-US">
                <a:cs typeface="Calibri"/>
              </a:rPr>
              <a:t>Introduction to the Prize</a:t>
            </a:r>
          </a:p>
        </p:txBody>
      </p:sp>
      <p:sp>
        <p:nvSpPr>
          <p:cNvPr id="4" name="Text Placeholder 3">
            <a:extLst>
              <a:ext uri="{FF2B5EF4-FFF2-40B4-BE49-F238E27FC236}">
                <a16:creationId xmlns:a16="http://schemas.microsoft.com/office/drawing/2014/main" id="{08B512EE-6FFB-46A6-ACB5-B7A892D68C51}"/>
              </a:ext>
            </a:extLst>
          </p:cNvPr>
          <p:cNvSpPr>
            <a:spLocks noGrp="1"/>
          </p:cNvSpPr>
          <p:nvPr>
            <p:ph type="body" sz="quarter" idx="19"/>
          </p:nvPr>
        </p:nvSpPr>
        <p:spPr/>
        <p:txBody>
          <a:bodyPr/>
          <a:lstStyle/>
          <a:p>
            <a:r>
              <a:rPr lang="en-US">
                <a:ea typeface="+mn-lt"/>
                <a:cs typeface="+mn-lt"/>
              </a:rPr>
              <a:t>Why Technology Performance Levels (TPL)?</a:t>
            </a:r>
            <a:endParaRPr lang="en-US" b="0">
              <a:ea typeface="+mn-lt"/>
              <a:cs typeface="+mn-lt"/>
            </a:endParaRPr>
          </a:p>
        </p:txBody>
      </p:sp>
      <p:sp>
        <p:nvSpPr>
          <p:cNvPr id="5" name="Text Placeholder 4">
            <a:extLst>
              <a:ext uri="{FF2B5EF4-FFF2-40B4-BE49-F238E27FC236}">
                <a16:creationId xmlns:a16="http://schemas.microsoft.com/office/drawing/2014/main" id="{56881666-45EE-48E1-9CD5-3E2216620DB9}"/>
              </a:ext>
            </a:extLst>
          </p:cNvPr>
          <p:cNvSpPr>
            <a:spLocks noGrp="1"/>
          </p:cNvSpPr>
          <p:nvPr>
            <p:ph type="body" sz="quarter" idx="21"/>
          </p:nvPr>
        </p:nvSpPr>
        <p:spPr/>
        <p:txBody>
          <a:bodyPr/>
          <a:lstStyle/>
          <a:p>
            <a:r>
              <a:rPr lang="en-US">
                <a:ea typeface="+mn-lt"/>
                <a:cs typeface="+mn-lt"/>
              </a:rPr>
              <a:t>What is TPL?</a:t>
            </a:r>
            <a:endParaRPr lang="en-US" b="0">
              <a:ea typeface="+mn-lt"/>
              <a:cs typeface="+mn-lt"/>
            </a:endParaRPr>
          </a:p>
        </p:txBody>
      </p:sp>
      <p:sp>
        <p:nvSpPr>
          <p:cNvPr id="6" name="Text Placeholder 5">
            <a:extLst>
              <a:ext uri="{FF2B5EF4-FFF2-40B4-BE49-F238E27FC236}">
                <a16:creationId xmlns:a16="http://schemas.microsoft.com/office/drawing/2014/main" id="{BF8DEBF4-6785-495D-95BF-572A57CF7E9B}"/>
              </a:ext>
            </a:extLst>
          </p:cNvPr>
          <p:cNvSpPr>
            <a:spLocks noGrp="1"/>
          </p:cNvSpPr>
          <p:nvPr>
            <p:ph type="body" sz="quarter" idx="23"/>
          </p:nvPr>
        </p:nvSpPr>
        <p:spPr/>
        <p:txBody>
          <a:bodyPr/>
          <a:lstStyle/>
          <a:p>
            <a:r>
              <a:rPr lang="en-US">
                <a:ea typeface="+mn-lt"/>
                <a:cs typeface="+mn-lt"/>
              </a:rPr>
              <a:t>What differentiates TPL?</a:t>
            </a:r>
            <a:endParaRPr lang="en-US" b="0">
              <a:ea typeface="+mn-lt"/>
              <a:cs typeface="+mn-lt"/>
            </a:endParaRPr>
          </a:p>
        </p:txBody>
      </p:sp>
      <p:sp>
        <p:nvSpPr>
          <p:cNvPr id="7" name="Text Placeholder 6">
            <a:extLst>
              <a:ext uri="{FF2B5EF4-FFF2-40B4-BE49-F238E27FC236}">
                <a16:creationId xmlns:a16="http://schemas.microsoft.com/office/drawing/2014/main" id="{2BA6FB5E-B53C-414B-90CB-76A15AB08F5C}"/>
              </a:ext>
            </a:extLst>
          </p:cNvPr>
          <p:cNvSpPr>
            <a:spLocks noGrp="1"/>
          </p:cNvSpPr>
          <p:nvPr>
            <p:ph type="body" sz="quarter" idx="25"/>
          </p:nvPr>
        </p:nvSpPr>
        <p:spPr/>
        <p:txBody>
          <a:bodyPr/>
          <a:lstStyle/>
          <a:p>
            <a:r>
              <a:rPr lang="en-US">
                <a:ea typeface="+mn-lt"/>
                <a:cs typeface="+mn-lt"/>
              </a:rPr>
              <a:t>TPL Methodology</a:t>
            </a:r>
            <a:endParaRPr lang="en-US" b="0">
              <a:ea typeface="+mn-lt"/>
              <a:cs typeface="+mn-lt"/>
            </a:endParaRPr>
          </a:p>
        </p:txBody>
      </p:sp>
      <p:sp>
        <p:nvSpPr>
          <p:cNvPr id="8" name="TextBox 7">
            <a:extLst>
              <a:ext uri="{FF2B5EF4-FFF2-40B4-BE49-F238E27FC236}">
                <a16:creationId xmlns:a16="http://schemas.microsoft.com/office/drawing/2014/main" id="{D9187B8C-199E-4132-8B50-36DB0B9191D4}"/>
              </a:ext>
            </a:extLst>
          </p:cNvPr>
          <p:cNvSpPr txBox="1"/>
          <p:nvPr/>
        </p:nvSpPr>
        <p:spPr>
          <a:xfrm>
            <a:off x="933883" y="3810756"/>
            <a:ext cx="52240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How is TPL used in </a:t>
            </a:r>
            <a:r>
              <a:rPr lang="en-US" sz="2000" b="1" err="1"/>
              <a:t>InDEEP</a:t>
            </a:r>
            <a:r>
              <a:rPr lang="en-US" sz="2000" b="1"/>
              <a:t>?</a:t>
            </a:r>
            <a:r>
              <a:rPr lang="en-US" sz="2000"/>
              <a:t>​</a:t>
            </a:r>
          </a:p>
        </p:txBody>
      </p:sp>
    </p:spTree>
    <p:extLst>
      <p:ext uri="{BB962C8B-B14F-4D97-AF65-F5344CB8AC3E}">
        <p14:creationId xmlns:p14="http://schemas.microsoft.com/office/powerpoint/2010/main" val="490473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DC0DFC-9F44-41CD-860F-0CE87FFB7B98}"/>
              </a:ext>
            </a:extLst>
          </p:cNvPr>
          <p:cNvSpPr>
            <a:spLocks noGrp="1"/>
          </p:cNvSpPr>
          <p:nvPr>
            <p:ph type="body" sz="quarter" idx="10"/>
          </p:nvPr>
        </p:nvSpPr>
        <p:spPr/>
        <p:txBody>
          <a:bodyPr/>
          <a:lstStyle/>
          <a:p>
            <a:r>
              <a:rPr lang="en-US"/>
              <a:t>Questions?</a:t>
            </a:r>
          </a:p>
        </p:txBody>
      </p:sp>
      <p:pic>
        <p:nvPicPr>
          <p:cNvPr id="4" name="Picture 3">
            <a:extLst>
              <a:ext uri="{FF2B5EF4-FFF2-40B4-BE49-F238E27FC236}">
                <a16:creationId xmlns:a16="http://schemas.microsoft.com/office/drawing/2014/main" id="{2B7AE383-99F7-4349-B791-45B87392D29B}"/>
              </a:ext>
            </a:extLst>
          </p:cNvPr>
          <p:cNvPicPr>
            <a:picLocks noChangeAspect="1"/>
          </p:cNvPicPr>
          <p:nvPr/>
        </p:nvPicPr>
        <p:blipFill rotWithShape="1">
          <a:blip r:embed="rId2"/>
          <a:srcRect l="8504" t="29485" r="6390" b="32269"/>
          <a:stretch/>
        </p:blipFill>
        <p:spPr>
          <a:xfrm>
            <a:off x="1346400" y="4010730"/>
            <a:ext cx="2145600" cy="1132770"/>
          </a:xfrm>
          <a:prstGeom prst="rect">
            <a:avLst/>
          </a:prstGeom>
        </p:spPr>
      </p:pic>
    </p:spTree>
    <p:extLst>
      <p:ext uri="{BB962C8B-B14F-4D97-AF65-F5344CB8AC3E}">
        <p14:creationId xmlns:p14="http://schemas.microsoft.com/office/powerpoint/2010/main" val="2438350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B4D-5736-41E1-A759-16BF19A82A02}"/>
              </a:ext>
            </a:extLst>
          </p:cNvPr>
          <p:cNvSpPr>
            <a:spLocks noGrp="1"/>
          </p:cNvSpPr>
          <p:nvPr>
            <p:ph type="body" sz="quarter" idx="10"/>
          </p:nvPr>
        </p:nvSpPr>
        <p:spPr>
          <a:xfrm>
            <a:off x="467454" y="1252017"/>
            <a:ext cx="6958780" cy="1348326"/>
          </a:xfrm>
        </p:spPr>
        <p:txBody>
          <a:bodyPr/>
          <a:lstStyle/>
          <a:p>
            <a:r>
              <a:rPr lang="en-US"/>
              <a:t>ADDITIONAL INFORMATION</a:t>
            </a:r>
          </a:p>
        </p:txBody>
      </p:sp>
      <p:sp>
        <p:nvSpPr>
          <p:cNvPr id="3" name="Text Placeholder 2">
            <a:extLst>
              <a:ext uri="{FF2B5EF4-FFF2-40B4-BE49-F238E27FC236}">
                <a16:creationId xmlns:a16="http://schemas.microsoft.com/office/drawing/2014/main" id="{3391F1D6-C857-4F97-8E04-0D5313F62A36}"/>
              </a:ext>
            </a:extLst>
          </p:cNvPr>
          <p:cNvSpPr>
            <a:spLocks noGrp="1"/>
          </p:cNvSpPr>
          <p:nvPr>
            <p:ph type="body" sz="quarter" idx="11"/>
          </p:nvPr>
        </p:nvSpPr>
        <p:spPr/>
        <p:txBody>
          <a:bodyPr/>
          <a:lstStyle/>
          <a:p>
            <a:r>
              <a:rPr lang="en-US"/>
              <a:t>Reference Materials</a:t>
            </a:r>
          </a:p>
        </p:txBody>
      </p:sp>
    </p:spTree>
    <p:extLst>
      <p:ext uri="{BB962C8B-B14F-4D97-AF65-F5344CB8AC3E}">
        <p14:creationId xmlns:p14="http://schemas.microsoft.com/office/powerpoint/2010/main" val="1098240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2909-8855-4828-813D-9FF12B5825E6}"/>
              </a:ext>
            </a:extLst>
          </p:cNvPr>
          <p:cNvSpPr>
            <a:spLocks noGrp="1"/>
          </p:cNvSpPr>
          <p:nvPr>
            <p:ph type="title"/>
          </p:nvPr>
        </p:nvSpPr>
        <p:spPr/>
        <p:txBody>
          <a:bodyPr/>
          <a:lstStyle/>
          <a:p>
            <a:r>
              <a:rPr lang="en-US"/>
              <a:t>TPL Example</a:t>
            </a:r>
          </a:p>
        </p:txBody>
      </p:sp>
      <p:sp>
        <p:nvSpPr>
          <p:cNvPr id="12" name="TextBox 11">
            <a:extLst>
              <a:ext uri="{FF2B5EF4-FFF2-40B4-BE49-F238E27FC236}">
                <a16:creationId xmlns:a16="http://schemas.microsoft.com/office/drawing/2014/main" id="{F6556599-E79E-4449-B043-94FCD2DC4CAD}"/>
              </a:ext>
            </a:extLst>
          </p:cNvPr>
          <p:cNvSpPr txBox="1"/>
          <p:nvPr/>
        </p:nvSpPr>
        <p:spPr>
          <a:xfrm>
            <a:off x="457199" y="870707"/>
            <a:ext cx="2688901" cy="369332"/>
          </a:xfrm>
          <a:prstGeom prst="rect">
            <a:avLst/>
          </a:prstGeom>
          <a:noFill/>
        </p:spPr>
        <p:txBody>
          <a:bodyPr wrap="square" rtlCol="0">
            <a:spAutoFit/>
          </a:bodyPr>
          <a:lstStyle/>
          <a:p>
            <a:r>
              <a:rPr lang="en-US" b="1"/>
              <a:t>Capabilities:</a:t>
            </a:r>
          </a:p>
        </p:txBody>
      </p:sp>
      <p:sp>
        <p:nvSpPr>
          <p:cNvPr id="4" name="TextBox 3">
            <a:extLst>
              <a:ext uri="{FF2B5EF4-FFF2-40B4-BE49-F238E27FC236}">
                <a16:creationId xmlns:a16="http://schemas.microsoft.com/office/drawing/2014/main" id="{192795FE-1CBF-41C5-A845-D856F0B34B38}"/>
              </a:ext>
            </a:extLst>
          </p:cNvPr>
          <p:cNvSpPr txBox="1"/>
          <p:nvPr/>
        </p:nvSpPr>
        <p:spPr>
          <a:xfrm>
            <a:off x="6603275" y="1298822"/>
            <a:ext cx="2083526" cy="276999"/>
          </a:xfrm>
          <a:prstGeom prst="rect">
            <a:avLst/>
          </a:prstGeom>
          <a:solidFill>
            <a:srgbClr val="7030A0"/>
          </a:solidFill>
          <a:ln>
            <a:solidFill>
              <a:srgbClr val="7030A0"/>
            </a:solidFill>
          </a:ln>
        </p:spPr>
        <p:txBody>
          <a:bodyPr wrap="square" rtlCol="0">
            <a:spAutoFit/>
          </a:bodyPr>
          <a:lstStyle/>
          <a:p>
            <a:pPr algn="ctr"/>
            <a:r>
              <a:rPr lang="en-US" sz="1200" b="1">
                <a:solidFill>
                  <a:schemeClr val="bg1"/>
                </a:solidFill>
              </a:rPr>
              <a:t>Social Impacts &amp; Benefits</a:t>
            </a:r>
          </a:p>
        </p:txBody>
      </p:sp>
      <p:sp>
        <p:nvSpPr>
          <p:cNvPr id="14" name="TextBox 13">
            <a:extLst>
              <a:ext uri="{FF2B5EF4-FFF2-40B4-BE49-F238E27FC236}">
                <a16:creationId xmlns:a16="http://schemas.microsoft.com/office/drawing/2014/main" id="{1BE595A7-5A9D-43F9-931D-BE25F7A05346}"/>
              </a:ext>
            </a:extLst>
          </p:cNvPr>
          <p:cNvSpPr txBox="1"/>
          <p:nvPr/>
        </p:nvSpPr>
        <p:spPr>
          <a:xfrm>
            <a:off x="6603275" y="963040"/>
            <a:ext cx="2083526" cy="276999"/>
          </a:xfrm>
          <a:prstGeom prst="rect">
            <a:avLst/>
          </a:prstGeom>
          <a:solidFill>
            <a:srgbClr val="C00000"/>
          </a:solidFill>
          <a:ln>
            <a:solidFill>
              <a:srgbClr val="C00000"/>
            </a:solidFill>
          </a:ln>
        </p:spPr>
        <p:txBody>
          <a:bodyPr wrap="square" rtlCol="0">
            <a:spAutoFit/>
          </a:bodyPr>
          <a:lstStyle/>
          <a:p>
            <a:pPr algn="ctr"/>
            <a:r>
              <a:rPr lang="en-US" sz="1200" b="1">
                <a:solidFill>
                  <a:schemeClr val="bg1"/>
                </a:solidFill>
              </a:rPr>
              <a:t>Safety &amp; Function</a:t>
            </a:r>
          </a:p>
        </p:txBody>
      </p:sp>
      <p:sp>
        <p:nvSpPr>
          <p:cNvPr id="15" name="TextBox 14">
            <a:extLst>
              <a:ext uri="{FF2B5EF4-FFF2-40B4-BE49-F238E27FC236}">
                <a16:creationId xmlns:a16="http://schemas.microsoft.com/office/drawing/2014/main" id="{20EEC70A-92C4-4ADD-96FE-BA6B36949B5A}"/>
              </a:ext>
            </a:extLst>
          </p:cNvPr>
          <p:cNvSpPr txBox="1"/>
          <p:nvPr/>
        </p:nvSpPr>
        <p:spPr>
          <a:xfrm>
            <a:off x="4299861" y="1298822"/>
            <a:ext cx="2083526" cy="276999"/>
          </a:xfrm>
          <a:prstGeom prst="rect">
            <a:avLst/>
          </a:prstGeom>
          <a:solidFill>
            <a:srgbClr val="008000"/>
          </a:solidFill>
          <a:ln>
            <a:solidFill>
              <a:srgbClr val="008000"/>
            </a:solidFill>
          </a:ln>
        </p:spPr>
        <p:txBody>
          <a:bodyPr wrap="square" rtlCol="0">
            <a:spAutoFit/>
          </a:bodyPr>
          <a:lstStyle/>
          <a:p>
            <a:pPr algn="ctr"/>
            <a:r>
              <a:rPr lang="en-US" sz="1200" b="1">
                <a:solidFill>
                  <a:schemeClr val="bg1"/>
                </a:solidFill>
              </a:rPr>
              <a:t>Permitting &amp; Certification</a:t>
            </a:r>
          </a:p>
        </p:txBody>
      </p:sp>
      <p:sp>
        <p:nvSpPr>
          <p:cNvPr id="16" name="TextBox 15">
            <a:extLst>
              <a:ext uri="{FF2B5EF4-FFF2-40B4-BE49-F238E27FC236}">
                <a16:creationId xmlns:a16="http://schemas.microsoft.com/office/drawing/2014/main" id="{1BA77449-6808-429E-A832-B00606FD767A}"/>
              </a:ext>
            </a:extLst>
          </p:cNvPr>
          <p:cNvSpPr txBox="1"/>
          <p:nvPr/>
        </p:nvSpPr>
        <p:spPr>
          <a:xfrm>
            <a:off x="4299861" y="963040"/>
            <a:ext cx="2083526" cy="276999"/>
          </a:xfrm>
          <a:prstGeom prst="rect">
            <a:avLst/>
          </a:prstGeom>
          <a:solidFill>
            <a:srgbClr val="92D050"/>
          </a:solidFill>
          <a:ln>
            <a:solidFill>
              <a:srgbClr val="92D050"/>
            </a:solidFill>
          </a:ln>
        </p:spPr>
        <p:txBody>
          <a:bodyPr wrap="square" rtlCol="0">
            <a:spAutoFit/>
          </a:bodyPr>
          <a:lstStyle/>
          <a:p>
            <a:pPr algn="ctr"/>
            <a:r>
              <a:rPr lang="en-US" sz="1200" b="1">
                <a:solidFill>
                  <a:schemeClr val="bg1"/>
                </a:solidFill>
              </a:rPr>
              <a:t>Grid Operations</a:t>
            </a:r>
          </a:p>
        </p:txBody>
      </p:sp>
      <p:sp>
        <p:nvSpPr>
          <p:cNvPr id="17" name="TextBox 16">
            <a:extLst>
              <a:ext uri="{FF2B5EF4-FFF2-40B4-BE49-F238E27FC236}">
                <a16:creationId xmlns:a16="http://schemas.microsoft.com/office/drawing/2014/main" id="{F7DCAF12-429B-415F-A406-9AF55B638D53}"/>
              </a:ext>
            </a:extLst>
          </p:cNvPr>
          <p:cNvSpPr txBox="1"/>
          <p:nvPr/>
        </p:nvSpPr>
        <p:spPr>
          <a:xfrm>
            <a:off x="1996447" y="1298821"/>
            <a:ext cx="2083526" cy="276999"/>
          </a:xfrm>
          <a:prstGeom prst="rect">
            <a:avLst/>
          </a:prstGeom>
          <a:solidFill>
            <a:srgbClr val="00B0F0"/>
          </a:solidFill>
          <a:ln>
            <a:solidFill>
              <a:srgbClr val="00B0F0"/>
            </a:solidFill>
          </a:ln>
        </p:spPr>
        <p:txBody>
          <a:bodyPr wrap="square" rtlCol="0">
            <a:spAutoFit/>
          </a:bodyPr>
          <a:lstStyle/>
          <a:p>
            <a:pPr algn="ctr"/>
            <a:r>
              <a:rPr lang="en-US" sz="1200" b="1">
                <a:solidFill>
                  <a:schemeClr val="bg1"/>
                </a:solidFill>
              </a:rPr>
              <a:t>Investment Opportunity</a:t>
            </a:r>
          </a:p>
        </p:txBody>
      </p:sp>
      <p:sp>
        <p:nvSpPr>
          <p:cNvPr id="18" name="TextBox 17">
            <a:extLst>
              <a:ext uri="{FF2B5EF4-FFF2-40B4-BE49-F238E27FC236}">
                <a16:creationId xmlns:a16="http://schemas.microsoft.com/office/drawing/2014/main" id="{C630624F-5ED3-4EF4-8FF7-6B4E80CCD184}"/>
              </a:ext>
            </a:extLst>
          </p:cNvPr>
          <p:cNvSpPr txBox="1"/>
          <p:nvPr/>
        </p:nvSpPr>
        <p:spPr>
          <a:xfrm>
            <a:off x="1996447" y="963040"/>
            <a:ext cx="2083526" cy="276999"/>
          </a:xfrm>
          <a:prstGeom prst="rect">
            <a:avLst/>
          </a:prstGeom>
          <a:solidFill>
            <a:schemeClr val="accent1"/>
          </a:solidFill>
        </p:spPr>
        <p:txBody>
          <a:bodyPr wrap="square" rtlCol="0">
            <a:spAutoFit/>
          </a:bodyPr>
          <a:lstStyle/>
          <a:p>
            <a:pPr algn="ctr"/>
            <a:r>
              <a:rPr lang="en-US" sz="1200" b="1">
                <a:solidFill>
                  <a:schemeClr val="bg1"/>
                </a:solidFill>
              </a:rPr>
              <a:t>Cost of Energy</a:t>
            </a:r>
          </a:p>
        </p:txBody>
      </p:sp>
      <p:sp>
        <p:nvSpPr>
          <p:cNvPr id="3" name="TextBox 2">
            <a:extLst>
              <a:ext uri="{FF2B5EF4-FFF2-40B4-BE49-F238E27FC236}">
                <a16:creationId xmlns:a16="http://schemas.microsoft.com/office/drawing/2014/main" id="{FDE3E178-9B0D-62A1-7F54-78A172FDD530}"/>
              </a:ext>
            </a:extLst>
          </p:cNvPr>
          <p:cNvSpPr txBox="1"/>
          <p:nvPr/>
        </p:nvSpPr>
        <p:spPr>
          <a:xfrm>
            <a:off x="4299861" y="1634604"/>
            <a:ext cx="2083526" cy="276999"/>
          </a:xfrm>
          <a:prstGeom prst="rect">
            <a:avLst/>
          </a:prstGeom>
          <a:solidFill>
            <a:schemeClr val="accent3"/>
          </a:solidFill>
          <a:ln>
            <a:solidFill>
              <a:schemeClr val="accent3"/>
            </a:solidFill>
          </a:ln>
        </p:spPr>
        <p:txBody>
          <a:bodyPr wrap="square" rtlCol="0">
            <a:spAutoFit/>
          </a:bodyPr>
          <a:lstStyle/>
          <a:p>
            <a:pPr algn="ctr"/>
            <a:r>
              <a:rPr lang="en-US" sz="1200" b="1">
                <a:solidFill>
                  <a:schemeClr val="bg1"/>
                </a:solidFill>
              </a:rPr>
              <a:t>Globally Deployable</a:t>
            </a:r>
          </a:p>
        </p:txBody>
      </p:sp>
      <p:grpSp>
        <p:nvGrpSpPr>
          <p:cNvPr id="7" name="Group 6">
            <a:extLst>
              <a:ext uri="{FF2B5EF4-FFF2-40B4-BE49-F238E27FC236}">
                <a16:creationId xmlns:a16="http://schemas.microsoft.com/office/drawing/2014/main" id="{874D5994-DC29-0098-0911-FA7210AD1AFA}"/>
              </a:ext>
            </a:extLst>
          </p:cNvPr>
          <p:cNvGrpSpPr/>
          <p:nvPr/>
        </p:nvGrpSpPr>
        <p:grpSpPr>
          <a:xfrm>
            <a:off x="457200" y="2215099"/>
            <a:ext cx="1121411" cy="2608069"/>
            <a:chOff x="738051" y="1105354"/>
            <a:chExt cx="1121411" cy="2608069"/>
          </a:xfrm>
        </p:grpSpPr>
        <p:pic>
          <p:nvPicPr>
            <p:cNvPr id="8" name="Picture 7">
              <a:extLst>
                <a:ext uri="{FF2B5EF4-FFF2-40B4-BE49-F238E27FC236}">
                  <a16:creationId xmlns:a16="http://schemas.microsoft.com/office/drawing/2014/main" id="{B2985869-144B-7874-634F-EF7665AF687F}"/>
                </a:ext>
              </a:extLst>
            </p:cNvPr>
            <p:cNvPicPr/>
            <p:nvPr/>
          </p:nvPicPr>
          <p:blipFill>
            <a:blip r:embed="rId2"/>
            <a:stretch>
              <a:fillRect/>
            </a:stretch>
          </p:blipFill>
          <p:spPr bwMode="auto">
            <a:xfrm>
              <a:off x="738051" y="1105354"/>
              <a:ext cx="1121410" cy="2188210"/>
            </a:xfrm>
            <a:prstGeom prst="rect">
              <a:avLst/>
            </a:prstGeom>
            <a:noFill/>
            <a:ln>
              <a:noFill/>
            </a:ln>
          </p:spPr>
        </p:pic>
        <p:sp>
          <p:nvSpPr>
            <p:cNvPr id="9" name="TextBox 8">
              <a:extLst>
                <a:ext uri="{FF2B5EF4-FFF2-40B4-BE49-F238E27FC236}">
                  <a16:creationId xmlns:a16="http://schemas.microsoft.com/office/drawing/2014/main" id="{6773F4F1-508B-6A4A-15F3-F87B8FD07AFE}"/>
                </a:ext>
              </a:extLst>
            </p:cNvPr>
            <p:cNvSpPr txBox="1"/>
            <p:nvPr/>
          </p:nvSpPr>
          <p:spPr>
            <a:xfrm>
              <a:off x="738052" y="3344091"/>
              <a:ext cx="1121410" cy="369332"/>
            </a:xfrm>
            <a:prstGeom prst="rect">
              <a:avLst/>
            </a:prstGeom>
            <a:noFill/>
          </p:spPr>
          <p:txBody>
            <a:bodyPr wrap="square" rtlCol="0">
              <a:spAutoFit/>
            </a:bodyPr>
            <a:lstStyle/>
            <a:p>
              <a:pPr algn="ctr"/>
              <a:r>
                <a:rPr lang="en-US" b="1">
                  <a:solidFill>
                    <a:schemeClr val="accent1"/>
                  </a:solidFill>
                </a:rPr>
                <a:t>TPL: 5.4</a:t>
              </a:r>
            </a:p>
          </p:txBody>
        </p:sp>
      </p:grpSp>
      <p:graphicFrame>
        <p:nvGraphicFramePr>
          <p:cNvPr id="10" name="Chart 9">
            <a:extLst>
              <a:ext uri="{FF2B5EF4-FFF2-40B4-BE49-F238E27FC236}">
                <a16:creationId xmlns:a16="http://schemas.microsoft.com/office/drawing/2014/main" id="{6571DA49-FE01-51F2-EE3A-3F1DCD2C59FC}"/>
              </a:ext>
            </a:extLst>
          </p:cNvPr>
          <p:cNvGraphicFramePr/>
          <p:nvPr/>
        </p:nvGraphicFramePr>
        <p:xfrm>
          <a:off x="5792110" y="1974956"/>
          <a:ext cx="3556361" cy="3272879"/>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8F4F08A0-1595-7CFD-1AF9-B5342F3C4DE3}"/>
              </a:ext>
            </a:extLst>
          </p:cNvPr>
          <p:cNvPicPr>
            <a:picLocks noChangeAspect="1"/>
          </p:cNvPicPr>
          <p:nvPr/>
        </p:nvPicPr>
        <p:blipFill>
          <a:blip r:embed="rId4"/>
          <a:stretch>
            <a:fillRect/>
          </a:stretch>
        </p:blipFill>
        <p:spPr>
          <a:xfrm>
            <a:off x="2532757" y="2038523"/>
            <a:ext cx="3405407" cy="2961223"/>
          </a:xfrm>
          <a:prstGeom prst="rect">
            <a:avLst/>
          </a:prstGeom>
        </p:spPr>
      </p:pic>
    </p:spTree>
    <p:extLst>
      <p:ext uri="{BB962C8B-B14F-4D97-AF65-F5344CB8AC3E}">
        <p14:creationId xmlns:p14="http://schemas.microsoft.com/office/powerpoint/2010/main" val="987484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8F777D-EAEA-4334-9D86-82AD0F011720}"/>
              </a:ext>
            </a:extLst>
          </p:cNvPr>
          <p:cNvSpPr/>
          <p:nvPr/>
        </p:nvSpPr>
        <p:spPr>
          <a:xfrm>
            <a:off x="540000" y="3148036"/>
            <a:ext cx="2167200" cy="689564"/>
          </a:xfrm>
          <a:prstGeom prst="round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20018A-FD18-4B4F-BC6D-F329106721CB}"/>
              </a:ext>
            </a:extLst>
          </p:cNvPr>
          <p:cNvSpPr>
            <a:spLocks noGrp="1"/>
          </p:cNvSpPr>
          <p:nvPr>
            <p:ph type="title"/>
          </p:nvPr>
        </p:nvSpPr>
        <p:spPr/>
        <p:txBody>
          <a:bodyPr/>
          <a:lstStyle/>
          <a:p>
            <a:r>
              <a:rPr lang="en-US"/>
              <a:t>TPL Benefits</a:t>
            </a:r>
          </a:p>
        </p:txBody>
      </p:sp>
      <p:sp>
        <p:nvSpPr>
          <p:cNvPr id="6" name="Rectangle: Rounded Corners 5">
            <a:extLst>
              <a:ext uri="{FF2B5EF4-FFF2-40B4-BE49-F238E27FC236}">
                <a16:creationId xmlns:a16="http://schemas.microsoft.com/office/drawing/2014/main" id="{41216DD3-F546-49FB-8334-3E5C5E180318}"/>
              </a:ext>
            </a:extLst>
          </p:cNvPr>
          <p:cNvSpPr/>
          <p:nvPr/>
        </p:nvSpPr>
        <p:spPr>
          <a:xfrm>
            <a:off x="3533428" y="3148036"/>
            <a:ext cx="2167200" cy="689564"/>
          </a:xfrm>
          <a:prstGeom prst="round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080351F-BD73-4429-937F-24FA1C43353A}"/>
              </a:ext>
            </a:extLst>
          </p:cNvPr>
          <p:cNvSpPr/>
          <p:nvPr/>
        </p:nvSpPr>
        <p:spPr>
          <a:xfrm>
            <a:off x="6519601" y="3148036"/>
            <a:ext cx="2167200" cy="689564"/>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7FB8E0-CE2E-4EDC-83E9-302DBD07DB33}"/>
              </a:ext>
            </a:extLst>
          </p:cNvPr>
          <p:cNvSpPr txBox="1"/>
          <p:nvPr/>
        </p:nvSpPr>
        <p:spPr>
          <a:xfrm>
            <a:off x="6519601" y="3122059"/>
            <a:ext cx="2167200" cy="738664"/>
          </a:xfrm>
          <a:prstGeom prst="rect">
            <a:avLst/>
          </a:prstGeom>
          <a:noFill/>
        </p:spPr>
        <p:txBody>
          <a:bodyPr wrap="square" lIns="91440" tIns="45720" rIns="91440" bIns="45720" rtlCol="0" anchor="t">
            <a:spAutoFit/>
          </a:bodyPr>
          <a:lstStyle/>
          <a:p>
            <a:pPr algn="ctr"/>
            <a:r>
              <a:rPr lang="en-US" sz="1400"/>
              <a:t>Provides a holistic assessment of technology’s potential</a:t>
            </a:r>
          </a:p>
        </p:txBody>
      </p:sp>
      <p:sp>
        <p:nvSpPr>
          <p:cNvPr id="10" name="Rectangle: Rounded Corners 9">
            <a:extLst>
              <a:ext uri="{FF2B5EF4-FFF2-40B4-BE49-F238E27FC236}">
                <a16:creationId xmlns:a16="http://schemas.microsoft.com/office/drawing/2014/main" id="{EABA83E9-BB45-414B-8F14-B55B66189276}"/>
              </a:ext>
            </a:extLst>
          </p:cNvPr>
          <p:cNvSpPr/>
          <p:nvPr/>
        </p:nvSpPr>
        <p:spPr>
          <a:xfrm>
            <a:off x="540000" y="4149900"/>
            <a:ext cx="2167200" cy="689564"/>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934D7E3-89BF-4806-A2A2-3ED97C3F0A19}"/>
              </a:ext>
            </a:extLst>
          </p:cNvPr>
          <p:cNvSpPr txBox="1"/>
          <p:nvPr/>
        </p:nvSpPr>
        <p:spPr>
          <a:xfrm>
            <a:off x="540000" y="4123923"/>
            <a:ext cx="2167200" cy="738664"/>
          </a:xfrm>
          <a:prstGeom prst="rect">
            <a:avLst/>
          </a:prstGeom>
          <a:noFill/>
        </p:spPr>
        <p:txBody>
          <a:bodyPr wrap="square" lIns="91440" tIns="45720" rIns="91440" bIns="45720" rtlCol="0" anchor="t">
            <a:spAutoFit/>
          </a:bodyPr>
          <a:lstStyle/>
          <a:p>
            <a:pPr algn="ctr"/>
            <a:r>
              <a:rPr lang="en-US" sz="1400">
                <a:ea typeface="+mn-lt"/>
                <a:cs typeface="+mn-lt"/>
              </a:rPr>
              <a:t>Quantifies trade-offs between economic and environmental metrics</a:t>
            </a:r>
          </a:p>
        </p:txBody>
      </p:sp>
      <p:sp>
        <p:nvSpPr>
          <p:cNvPr id="12" name="Rectangle: Rounded Corners 11">
            <a:extLst>
              <a:ext uri="{FF2B5EF4-FFF2-40B4-BE49-F238E27FC236}">
                <a16:creationId xmlns:a16="http://schemas.microsoft.com/office/drawing/2014/main" id="{5B4B6A20-AAE5-4B93-A922-8DC709EFE8EB}"/>
              </a:ext>
            </a:extLst>
          </p:cNvPr>
          <p:cNvSpPr/>
          <p:nvPr/>
        </p:nvSpPr>
        <p:spPr>
          <a:xfrm>
            <a:off x="3533428" y="4149900"/>
            <a:ext cx="2167200" cy="689564"/>
          </a:xfrm>
          <a:prstGeom prst="roundRect">
            <a:avLst/>
          </a:prstGeom>
          <a:solidFill>
            <a:srgbClr val="9B63C5"/>
          </a:solidFill>
          <a:ln>
            <a:solidFill>
              <a:srgbClr val="9B63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C7A36A-807F-4E05-A760-FE9367450CEA}"/>
              </a:ext>
            </a:extLst>
          </p:cNvPr>
          <p:cNvSpPr txBox="1"/>
          <p:nvPr/>
        </p:nvSpPr>
        <p:spPr>
          <a:xfrm>
            <a:off x="3533428" y="4123923"/>
            <a:ext cx="2167200" cy="738664"/>
          </a:xfrm>
          <a:prstGeom prst="rect">
            <a:avLst/>
          </a:prstGeom>
          <a:noFill/>
        </p:spPr>
        <p:txBody>
          <a:bodyPr wrap="square" rtlCol="0">
            <a:spAutoFit/>
          </a:bodyPr>
          <a:lstStyle/>
          <a:p>
            <a:pPr algn="ctr"/>
            <a:r>
              <a:rPr lang="en-US" sz="1400"/>
              <a:t>Identifies areas for improvement and best development trajectory</a:t>
            </a:r>
          </a:p>
        </p:txBody>
      </p:sp>
      <p:sp>
        <p:nvSpPr>
          <p:cNvPr id="14" name="Rectangle: Rounded Corners 13">
            <a:extLst>
              <a:ext uri="{FF2B5EF4-FFF2-40B4-BE49-F238E27FC236}">
                <a16:creationId xmlns:a16="http://schemas.microsoft.com/office/drawing/2014/main" id="{07B2B805-B15D-482B-9A69-E47F98441C46}"/>
              </a:ext>
            </a:extLst>
          </p:cNvPr>
          <p:cNvSpPr/>
          <p:nvPr/>
        </p:nvSpPr>
        <p:spPr>
          <a:xfrm>
            <a:off x="6519601" y="4149900"/>
            <a:ext cx="2167200" cy="689564"/>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9C7065D-F42D-4394-9A25-D5158BDB5FBA}"/>
              </a:ext>
            </a:extLst>
          </p:cNvPr>
          <p:cNvSpPr txBox="1"/>
          <p:nvPr/>
        </p:nvSpPr>
        <p:spPr>
          <a:xfrm>
            <a:off x="6519601" y="4149900"/>
            <a:ext cx="2167200" cy="523220"/>
          </a:xfrm>
          <a:prstGeom prst="rect">
            <a:avLst/>
          </a:prstGeom>
          <a:noFill/>
        </p:spPr>
        <p:txBody>
          <a:bodyPr wrap="square" lIns="91440" tIns="45720" rIns="91440" bIns="45720" rtlCol="0" anchor="t">
            <a:spAutoFit/>
          </a:bodyPr>
          <a:lstStyle/>
          <a:p>
            <a:pPr algn="ctr"/>
            <a:r>
              <a:rPr lang="en-US" sz="1400">
                <a:cs typeface="Calibri"/>
              </a:rPr>
              <a:t>Includes all technology life cycle stages</a:t>
            </a:r>
          </a:p>
        </p:txBody>
      </p:sp>
      <p:sp>
        <p:nvSpPr>
          <p:cNvPr id="17" name="TextBox 16">
            <a:extLst>
              <a:ext uri="{FF2B5EF4-FFF2-40B4-BE49-F238E27FC236}">
                <a16:creationId xmlns:a16="http://schemas.microsoft.com/office/drawing/2014/main" id="{438B3E08-D6B2-47D6-AA1E-0A79CE765421}"/>
              </a:ext>
            </a:extLst>
          </p:cNvPr>
          <p:cNvSpPr txBox="1"/>
          <p:nvPr/>
        </p:nvSpPr>
        <p:spPr>
          <a:xfrm>
            <a:off x="457262" y="878538"/>
            <a:ext cx="8239633" cy="2062103"/>
          </a:xfrm>
          <a:prstGeom prst="rect">
            <a:avLst/>
          </a:prstGeom>
          <a:noFill/>
        </p:spPr>
        <p:txBody>
          <a:bodyPr wrap="square" lIns="91440" tIns="45720" rIns="91440" bIns="45720" rtlCol="0" anchor="t">
            <a:spAutoFit/>
          </a:bodyPr>
          <a:lstStyle/>
          <a:p>
            <a:r>
              <a:rPr lang="en-US" b="1"/>
              <a:t>TPL offers the following benefits:</a:t>
            </a:r>
          </a:p>
          <a:p>
            <a:pPr marL="285750" indent="-285750">
              <a:buFont typeface="Wingdings" panose="05000000000000000000" pitchFamily="2" charset="2"/>
              <a:buChar char="ü"/>
            </a:pPr>
            <a:r>
              <a:rPr lang="en-US" sz="1600"/>
              <a:t>Single, easy-to-understand metric</a:t>
            </a:r>
            <a:endParaRPr lang="en-US" sz="1600">
              <a:cs typeface="Calibri"/>
            </a:endParaRPr>
          </a:p>
          <a:p>
            <a:pPr marL="742950" lvl="1" indent="-285750">
              <a:buFont typeface="Arial" panose="020B0604020202020204" pitchFamily="34" charset="0"/>
              <a:buChar char="•"/>
            </a:pPr>
            <a:r>
              <a:rPr lang="en-US" sz="1400"/>
              <a:t>Universal language</a:t>
            </a:r>
            <a:endParaRPr lang="en-US" sz="1400">
              <a:cs typeface="Calibri"/>
            </a:endParaRPr>
          </a:p>
          <a:p>
            <a:pPr marL="285750" indent="-285750">
              <a:buFont typeface="Wingdings" panose="05000000000000000000" pitchFamily="2" charset="2"/>
              <a:buChar char="ü"/>
            </a:pPr>
            <a:r>
              <a:rPr lang="en-US" sz="1600">
                <a:cs typeface="Calibri"/>
              </a:rPr>
              <a:t>Accounts for hard-to-define, qualitative design drivers and requirements</a:t>
            </a:r>
            <a:endParaRPr lang="en-US" sz="1600"/>
          </a:p>
          <a:p>
            <a:pPr marL="285750" indent="-285750">
              <a:buFont typeface="Wingdings" panose="05000000000000000000" pitchFamily="2" charset="2"/>
              <a:buChar char="ü"/>
            </a:pPr>
            <a:r>
              <a:rPr lang="en-US" sz="1600"/>
              <a:t>Combines TPL and TRL score to obtain a wholistic assessment of a technology's potential</a:t>
            </a:r>
            <a:endParaRPr lang="en-US" sz="1600">
              <a:cs typeface="Calibri"/>
            </a:endParaRPr>
          </a:p>
          <a:p>
            <a:pPr marL="285750" indent="-285750">
              <a:buFont typeface="Wingdings" panose="05000000000000000000" pitchFamily="2" charset="2"/>
              <a:buChar char="ü"/>
            </a:pPr>
            <a:r>
              <a:rPr lang="en-US" sz="1600"/>
              <a:t>Supports developers by highlighting potentially problematic areas early</a:t>
            </a:r>
            <a:endParaRPr lang="en-US" sz="1600">
              <a:cs typeface="Calibri"/>
            </a:endParaRPr>
          </a:p>
          <a:p>
            <a:pPr marL="285750" indent="-285750">
              <a:buFont typeface="Wingdings" panose="05000000000000000000" pitchFamily="2" charset="2"/>
              <a:buChar char="ü"/>
            </a:pPr>
            <a:r>
              <a:rPr lang="en-US" sz="1600">
                <a:cs typeface="Calibri"/>
              </a:rPr>
              <a:t>Identifies best technology development trajectory – best ROI</a:t>
            </a:r>
            <a:endParaRPr lang="en-US" sz="1600"/>
          </a:p>
          <a:p>
            <a:pPr marL="285750" indent="-285750">
              <a:buFont typeface="Wingdings" panose="05000000000000000000" pitchFamily="2" charset="2"/>
              <a:buChar char="ü"/>
            </a:pPr>
            <a:r>
              <a:rPr lang="en-US" sz="1600"/>
              <a:t>Aids funders and investors in deciding which technologies to fund/invest in</a:t>
            </a:r>
            <a:endParaRPr lang="en-US" sz="1600">
              <a:cs typeface="Calibri"/>
            </a:endParaRPr>
          </a:p>
        </p:txBody>
      </p:sp>
      <p:sp>
        <p:nvSpPr>
          <p:cNvPr id="18" name="TextBox 17">
            <a:extLst>
              <a:ext uri="{FF2B5EF4-FFF2-40B4-BE49-F238E27FC236}">
                <a16:creationId xmlns:a16="http://schemas.microsoft.com/office/drawing/2014/main" id="{5BE7FB0E-333A-43C7-8D0A-1E9D5703B2CE}"/>
              </a:ext>
            </a:extLst>
          </p:cNvPr>
          <p:cNvSpPr txBox="1"/>
          <p:nvPr/>
        </p:nvSpPr>
        <p:spPr>
          <a:xfrm>
            <a:off x="540000" y="3149774"/>
            <a:ext cx="2167200" cy="738664"/>
          </a:xfrm>
          <a:prstGeom prst="rect">
            <a:avLst/>
          </a:prstGeom>
          <a:noFill/>
        </p:spPr>
        <p:txBody>
          <a:bodyPr wrap="square" lIns="91440" tIns="45720" rIns="91440" bIns="45720" rtlCol="0" anchor="t">
            <a:spAutoFit/>
          </a:bodyPr>
          <a:lstStyle/>
          <a:p>
            <a:pPr algn="ctr"/>
            <a:r>
              <a:rPr lang="en-US" sz="1400">
                <a:ea typeface="+mn-lt"/>
                <a:cs typeface="+mn-lt"/>
              </a:rPr>
              <a:t>Builds upon existing LCA and TEA work, and incorporates results</a:t>
            </a:r>
            <a:endParaRPr lang="en-US"/>
          </a:p>
        </p:txBody>
      </p:sp>
      <p:sp>
        <p:nvSpPr>
          <p:cNvPr id="20" name="TextBox 19">
            <a:extLst>
              <a:ext uri="{FF2B5EF4-FFF2-40B4-BE49-F238E27FC236}">
                <a16:creationId xmlns:a16="http://schemas.microsoft.com/office/drawing/2014/main" id="{2D022D45-AAF6-486E-B719-722C19195937}"/>
              </a:ext>
            </a:extLst>
          </p:cNvPr>
          <p:cNvSpPr txBox="1"/>
          <p:nvPr/>
        </p:nvSpPr>
        <p:spPr>
          <a:xfrm>
            <a:off x="3532215" y="3148035"/>
            <a:ext cx="2167200" cy="738664"/>
          </a:xfrm>
          <a:prstGeom prst="rect">
            <a:avLst/>
          </a:prstGeom>
          <a:noFill/>
        </p:spPr>
        <p:txBody>
          <a:bodyPr wrap="square" lIns="91440" tIns="45720" rIns="91440" bIns="45720" rtlCol="0" anchor="t">
            <a:spAutoFit/>
          </a:bodyPr>
          <a:lstStyle/>
          <a:p>
            <a:pPr algn="ctr"/>
            <a:r>
              <a:rPr lang="en-US" sz="1400"/>
              <a:t>Creates universal, easy-to-understand language for communicating results</a:t>
            </a:r>
            <a:endParaRPr lang="en-US"/>
          </a:p>
        </p:txBody>
      </p:sp>
    </p:spTree>
    <p:extLst>
      <p:ext uri="{BB962C8B-B14F-4D97-AF65-F5344CB8AC3E}">
        <p14:creationId xmlns:p14="http://schemas.microsoft.com/office/powerpoint/2010/main" val="3564825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381965-8E72-44F0-9903-348CBF5172C8}"/>
              </a:ext>
            </a:extLst>
          </p:cNvPr>
          <p:cNvPicPr>
            <a:picLocks noChangeAspect="1"/>
          </p:cNvPicPr>
          <p:nvPr/>
        </p:nvPicPr>
        <p:blipFill>
          <a:blip r:embed="rId2"/>
          <a:stretch>
            <a:fillRect/>
          </a:stretch>
        </p:blipFill>
        <p:spPr>
          <a:xfrm>
            <a:off x="457199" y="876831"/>
            <a:ext cx="4877223" cy="4157832"/>
          </a:xfrm>
          <a:prstGeom prst="rect">
            <a:avLst/>
          </a:prstGeom>
        </p:spPr>
      </p:pic>
      <p:sp>
        <p:nvSpPr>
          <p:cNvPr id="13" name="Title 12">
            <a:extLst>
              <a:ext uri="{FF2B5EF4-FFF2-40B4-BE49-F238E27FC236}">
                <a16:creationId xmlns:a16="http://schemas.microsoft.com/office/drawing/2014/main" id="{9F2371AE-E949-4CDE-BA1A-02FDAC50A453}"/>
              </a:ext>
            </a:extLst>
          </p:cNvPr>
          <p:cNvSpPr>
            <a:spLocks noGrp="1"/>
          </p:cNvSpPr>
          <p:nvPr>
            <p:ph type="title"/>
          </p:nvPr>
        </p:nvSpPr>
        <p:spPr/>
        <p:txBody>
          <a:bodyPr/>
          <a:lstStyle/>
          <a:p>
            <a:r>
              <a:rPr lang="en-US"/>
              <a:t>TPL Potential</a:t>
            </a:r>
          </a:p>
        </p:txBody>
      </p:sp>
      <p:sp>
        <p:nvSpPr>
          <p:cNvPr id="15" name="TextBox 14">
            <a:extLst>
              <a:ext uri="{FF2B5EF4-FFF2-40B4-BE49-F238E27FC236}">
                <a16:creationId xmlns:a16="http://schemas.microsoft.com/office/drawing/2014/main" id="{9FA52509-7889-440A-9607-2297388BCC11}"/>
              </a:ext>
            </a:extLst>
          </p:cNvPr>
          <p:cNvSpPr txBox="1"/>
          <p:nvPr/>
        </p:nvSpPr>
        <p:spPr>
          <a:xfrm>
            <a:off x="5328000" y="878538"/>
            <a:ext cx="3362400" cy="3693319"/>
          </a:xfrm>
          <a:prstGeom prst="rect">
            <a:avLst/>
          </a:prstGeom>
          <a:noFill/>
        </p:spPr>
        <p:txBody>
          <a:bodyPr wrap="square" lIns="91440" tIns="45720" rIns="91440" bIns="45720" rtlCol="0" anchor="t">
            <a:spAutoFit/>
          </a:bodyPr>
          <a:lstStyle/>
          <a:p>
            <a:r>
              <a:rPr lang="en-US" b="1"/>
              <a:t>Development Trajectory:</a:t>
            </a:r>
          </a:p>
          <a:p>
            <a:pPr marL="285750" indent="-285750">
              <a:buFont typeface="Wingdings" panose="05000000000000000000" pitchFamily="2" charset="2"/>
              <a:buChar char="ü"/>
            </a:pPr>
            <a:r>
              <a:rPr lang="en-US" sz="1400"/>
              <a:t>TPL supports developers by identifying potentially problematic areas early</a:t>
            </a:r>
          </a:p>
          <a:p>
            <a:pPr marL="285750" indent="-285750">
              <a:spcBef>
                <a:spcPts val="1200"/>
              </a:spcBef>
              <a:buFont typeface="Wingdings" panose="05000000000000000000" pitchFamily="2" charset="2"/>
              <a:buChar char="ü"/>
            </a:pPr>
            <a:r>
              <a:rPr lang="en-US" sz="1400">
                <a:cs typeface="Calibri"/>
              </a:rPr>
              <a:t>TPL helps identify the best technology development trajectory</a:t>
            </a:r>
          </a:p>
          <a:p>
            <a:pPr marL="742950" lvl="1" indent="-285750">
              <a:buFont typeface="Arial" panose="05000000000000000000" pitchFamily="2" charset="2"/>
              <a:buChar char="•"/>
            </a:pPr>
            <a:r>
              <a:rPr lang="en-US" sz="1400">
                <a:ea typeface="+mn-lt"/>
                <a:cs typeface="+mn-lt"/>
              </a:rPr>
              <a:t>Which design drivers should be invested in to yield the highest value, performance, or ROI?</a:t>
            </a:r>
            <a:endParaRPr lang="en-US" sz="1400">
              <a:cs typeface="Calibri"/>
            </a:endParaRPr>
          </a:p>
          <a:p>
            <a:pPr marL="742950" lvl="1" indent="-285750">
              <a:buFont typeface="Arial" panose="05000000000000000000" pitchFamily="2" charset="2"/>
              <a:buChar char="•"/>
            </a:pPr>
            <a:r>
              <a:rPr lang="en-US" sz="1400">
                <a:cs typeface="Calibri"/>
              </a:rPr>
              <a:t>Where should you spend your money?</a:t>
            </a:r>
          </a:p>
          <a:p>
            <a:pPr marL="742950" lvl="1" indent="-285750">
              <a:buFont typeface="Arial" panose="05000000000000000000" pitchFamily="2" charset="2"/>
              <a:buChar char="•"/>
            </a:pPr>
            <a:r>
              <a:rPr lang="en-US" sz="1400">
                <a:cs typeface="Calibri"/>
              </a:rPr>
              <a:t>Which R&amp;D activities will lead to the best performance trajectory?</a:t>
            </a:r>
          </a:p>
          <a:p>
            <a:pPr marL="285750" indent="-285750">
              <a:spcBef>
                <a:spcPts val="1200"/>
              </a:spcBef>
              <a:buFont typeface="Wingdings" panose="05000000000000000000" pitchFamily="2" charset="2"/>
              <a:buChar char="ü"/>
            </a:pPr>
            <a:r>
              <a:rPr lang="en-US" sz="1400"/>
              <a:t>As a result, TPL can aid funders and investors in deciding which technologies to fund/invest in</a:t>
            </a:r>
            <a:endParaRPr lang="en-US" sz="1400">
              <a:cs typeface="Calibri"/>
            </a:endParaRPr>
          </a:p>
        </p:txBody>
      </p:sp>
      <p:sp>
        <p:nvSpPr>
          <p:cNvPr id="19" name="Oval 18">
            <a:extLst>
              <a:ext uri="{FF2B5EF4-FFF2-40B4-BE49-F238E27FC236}">
                <a16:creationId xmlns:a16="http://schemas.microsoft.com/office/drawing/2014/main" id="{39A6C73E-AA89-4998-98DD-3BA675121B22}"/>
              </a:ext>
            </a:extLst>
          </p:cNvPr>
          <p:cNvSpPr/>
          <p:nvPr/>
        </p:nvSpPr>
        <p:spPr>
          <a:xfrm>
            <a:off x="2152800" y="3686400"/>
            <a:ext cx="228600" cy="228600"/>
          </a:xfrm>
          <a:prstGeom prst="ellipse">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0" name="Oval 19">
            <a:extLst>
              <a:ext uri="{FF2B5EF4-FFF2-40B4-BE49-F238E27FC236}">
                <a16:creationId xmlns:a16="http://schemas.microsoft.com/office/drawing/2014/main" id="{207AD52E-7B0E-4DBF-8CA8-6D794B59C0D1}"/>
              </a:ext>
            </a:extLst>
          </p:cNvPr>
          <p:cNvSpPr/>
          <p:nvPr/>
        </p:nvSpPr>
        <p:spPr>
          <a:xfrm>
            <a:off x="2305200" y="3838800"/>
            <a:ext cx="228600" cy="228600"/>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1" name="Oval 20">
            <a:extLst>
              <a:ext uri="{FF2B5EF4-FFF2-40B4-BE49-F238E27FC236}">
                <a16:creationId xmlns:a16="http://schemas.microsoft.com/office/drawing/2014/main" id="{0E622560-5742-4808-B8EB-46151D8DACCC}"/>
              </a:ext>
            </a:extLst>
          </p:cNvPr>
          <p:cNvSpPr/>
          <p:nvPr/>
        </p:nvSpPr>
        <p:spPr>
          <a:xfrm>
            <a:off x="2269200" y="3212923"/>
            <a:ext cx="228600" cy="2286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2" name="Oval 21">
            <a:extLst>
              <a:ext uri="{FF2B5EF4-FFF2-40B4-BE49-F238E27FC236}">
                <a16:creationId xmlns:a16="http://schemas.microsoft.com/office/drawing/2014/main" id="{C38D116E-2774-4684-A99F-EBDDF56D1963}"/>
              </a:ext>
            </a:extLst>
          </p:cNvPr>
          <p:cNvSpPr/>
          <p:nvPr/>
        </p:nvSpPr>
        <p:spPr>
          <a:xfrm>
            <a:off x="2561665" y="3407023"/>
            <a:ext cx="228600" cy="2286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3" name="Oval 22">
            <a:extLst>
              <a:ext uri="{FF2B5EF4-FFF2-40B4-BE49-F238E27FC236}">
                <a16:creationId xmlns:a16="http://schemas.microsoft.com/office/drawing/2014/main" id="{197290C1-50F1-4A43-B8E1-ED9348E53AB1}"/>
              </a:ext>
            </a:extLst>
          </p:cNvPr>
          <p:cNvSpPr/>
          <p:nvPr/>
        </p:nvSpPr>
        <p:spPr>
          <a:xfrm>
            <a:off x="1924200" y="3098623"/>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4" name="Oval 23">
            <a:extLst>
              <a:ext uri="{FF2B5EF4-FFF2-40B4-BE49-F238E27FC236}">
                <a16:creationId xmlns:a16="http://schemas.microsoft.com/office/drawing/2014/main" id="{D8775EC6-0E07-4E16-B642-7952752811AF}"/>
              </a:ext>
            </a:extLst>
          </p:cNvPr>
          <p:cNvSpPr/>
          <p:nvPr/>
        </p:nvSpPr>
        <p:spPr>
          <a:xfrm>
            <a:off x="2983200" y="2841447"/>
            <a:ext cx="228600" cy="228600"/>
          </a:xfrm>
          <a:prstGeom prst="ellipse">
            <a:avLst/>
          </a:prstGeom>
          <a:solidFill>
            <a:srgbClr val="9B63C5"/>
          </a:solidFill>
          <a:ln>
            <a:solidFill>
              <a:srgbClr val="9B63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5" name="Oval 24">
            <a:extLst>
              <a:ext uri="{FF2B5EF4-FFF2-40B4-BE49-F238E27FC236}">
                <a16:creationId xmlns:a16="http://schemas.microsoft.com/office/drawing/2014/main" id="{C29F1DF4-1371-4F19-99F5-49603E1470AC}"/>
              </a:ext>
            </a:extLst>
          </p:cNvPr>
          <p:cNvSpPr/>
          <p:nvPr/>
        </p:nvSpPr>
        <p:spPr>
          <a:xfrm>
            <a:off x="2419500" y="2815646"/>
            <a:ext cx="228600" cy="228600"/>
          </a:xfrm>
          <a:prstGeom prst="ellipse">
            <a:avLst/>
          </a:prstGeom>
          <a:solidFill>
            <a:srgbClr val="F236CE"/>
          </a:solidFill>
          <a:ln>
            <a:solidFill>
              <a:srgbClr val="F236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6" name="Oval 25">
            <a:extLst>
              <a:ext uri="{FF2B5EF4-FFF2-40B4-BE49-F238E27FC236}">
                <a16:creationId xmlns:a16="http://schemas.microsoft.com/office/drawing/2014/main" id="{BA996F1A-F8D4-41B8-9C54-41DDC009BFDC}"/>
              </a:ext>
            </a:extLst>
          </p:cNvPr>
          <p:cNvSpPr/>
          <p:nvPr/>
        </p:nvSpPr>
        <p:spPr>
          <a:xfrm>
            <a:off x="2497800" y="2472746"/>
            <a:ext cx="228600" cy="22860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7" name="Oval 26">
            <a:extLst>
              <a:ext uri="{FF2B5EF4-FFF2-40B4-BE49-F238E27FC236}">
                <a16:creationId xmlns:a16="http://schemas.microsoft.com/office/drawing/2014/main" id="{8F86A788-79D7-4EBB-84BF-911AB762B809}"/>
              </a:ext>
            </a:extLst>
          </p:cNvPr>
          <p:cNvSpPr/>
          <p:nvPr/>
        </p:nvSpPr>
        <p:spPr>
          <a:xfrm>
            <a:off x="1605900" y="3765986"/>
            <a:ext cx="228600" cy="2286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8" name="Oval 27">
            <a:extLst>
              <a:ext uri="{FF2B5EF4-FFF2-40B4-BE49-F238E27FC236}">
                <a16:creationId xmlns:a16="http://schemas.microsoft.com/office/drawing/2014/main" id="{5D859018-AD1C-438B-9EC4-66D3E108D408}"/>
              </a:ext>
            </a:extLst>
          </p:cNvPr>
          <p:cNvSpPr/>
          <p:nvPr/>
        </p:nvSpPr>
        <p:spPr>
          <a:xfrm>
            <a:off x="1765050" y="3479400"/>
            <a:ext cx="228600" cy="228600"/>
          </a:xfrm>
          <a:prstGeom prst="ellipse">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cxnSp>
        <p:nvCxnSpPr>
          <p:cNvPr id="2" name="Straight Arrow Connector 1">
            <a:extLst>
              <a:ext uri="{FF2B5EF4-FFF2-40B4-BE49-F238E27FC236}">
                <a16:creationId xmlns:a16="http://schemas.microsoft.com/office/drawing/2014/main" id="{CA20B729-9AA9-44C8-B09A-D9E1E42B0838}"/>
              </a:ext>
            </a:extLst>
          </p:cNvPr>
          <p:cNvCxnSpPr/>
          <p:nvPr/>
        </p:nvCxnSpPr>
        <p:spPr>
          <a:xfrm flipV="1">
            <a:off x="2049607" y="2847110"/>
            <a:ext cx="200025" cy="306530"/>
          </a:xfrm>
          <a:prstGeom prst="straightConnector1">
            <a:avLst/>
          </a:prstGeom>
          <a:solidFill>
            <a:srgbClr val="FF0000"/>
          </a:solidFill>
          <a:ln>
            <a:solidFill>
              <a:srgbClr val="FF0000"/>
            </a:solidFill>
            <a:headEnd type="none"/>
            <a:tailEnd type="arrow"/>
          </a:ln>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41B61766-5835-4909-8DFA-C2EDAD8DA4A4}"/>
              </a:ext>
            </a:extLst>
          </p:cNvPr>
          <p:cNvCxnSpPr>
            <a:cxnSpLocks/>
          </p:cNvCxnSpPr>
          <p:nvPr/>
        </p:nvCxnSpPr>
        <p:spPr>
          <a:xfrm flipV="1">
            <a:off x="2712027" y="3288723"/>
            <a:ext cx="362383" cy="189633"/>
          </a:xfrm>
          <a:prstGeom prst="straightConnector1">
            <a:avLst/>
          </a:prstGeom>
          <a:solidFill>
            <a:schemeClr val="accent5"/>
          </a:solidFill>
          <a:ln>
            <a:solidFill>
              <a:schemeClr val="accent5"/>
            </a:solidFill>
            <a:headEnd type="none"/>
            <a:tailEnd type="arrow"/>
          </a:ln>
        </p:spPr>
        <p:style>
          <a:lnRef idx="1">
            <a:schemeClr val="accent1"/>
          </a:lnRef>
          <a:fillRef idx="3">
            <a:schemeClr val="accent1"/>
          </a:fillRef>
          <a:effectRef idx="2">
            <a:schemeClr val="accent1"/>
          </a:effectRef>
          <a:fontRef idx="minor">
            <a:schemeClr val="lt1"/>
          </a:fontRef>
        </p:style>
      </p:cxnSp>
      <p:cxnSp>
        <p:nvCxnSpPr>
          <p:cNvPr id="29" name="Straight Arrow Connector 28">
            <a:extLst>
              <a:ext uri="{FF2B5EF4-FFF2-40B4-BE49-F238E27FC236}">
                <a16:creationId xmlns:a16="http://schemas.microsoft.com/office/drawing/2014/main" id="{AC789AC7-26CD-4B8C-ADDA-100F10E3CD31}"/>
              </a:ext>
            </a:extLst>
          </p:cNvPr>
          <p:cNvCxnSpPr>
            <a:cxnSpLocks/>
          </p:cNvCxnSpPr>
          <p:nvPr/>
        </p:nvCxnSpPr>
        <p:spPr>
          <a:xfrm flipV="1">
            <a:off x="2510704" y="3925167"/>
            <a:ext cx="336405" cy="33768"/>
          </a:xfrm>
          <a:prstGeom prst="straightConnector1">
            <a:avLst/>
          </a:prstGeom>
          <a:solidFill>
            <a:schemeClr val="bg2"/>
          </a:solidFill>
          <a:ln>
            <a:solidFill>
              <a:schemeClr val="bg2"/>
            </a:solidFill>
            <a:headEnd type="none"/>
            <a:tailEnd type="arrow"/>
          </a:ln>
        </p:spPr>
        <p:style>
          <a:lnRef idx="1">
            <a:schemeClr val="accent1"/>
          </a:lnRef>
          <a:fillRef idx="3">
            <a:schemeClr val="accent1"/>
          </a:fillRef>
          <a:effectRef idx="2">
            <a:schemeClr val="accent1"/>
          </a:effectRef>
          <a:fontRef idx="minor">
            <a:schemeClr val="lt1"/>
          </a:fontRef>
        </p:style>
      </p:cxnSp>
      <p:cxnSp>
        <p:nvCxnSpPr>
          <p:cNvPr id="30" name="Straight Arrow Connector 29">
            <a:extLst>
              <a:ext uri="{FF2B5EF4-FFF2-40B4-BE49-F238E27FC236}">
                <a16:creationId xmlns:a16="http://schemas.microsoft.com/office/drawing/2014/main" id="{33C1F341-E40B-4F0C-AC6D-B6CC8120E0BE}"/>
              </a:ext>
            </a:extLst>
          </p:cNvPr>
          <p:cNvCxnSpPr>
            <a:cxnSpLocks/>
          </p:cNvCxnSpPr>
          <p:nvPr/>
        </p:nvCxnSpPr>
        <p:spPr>
          <a:xfrm flipV="1">
            <a:off x="1692419" y="3405622"/>
            <a:ext cx="70139" cy="384461"/>
          </a:xfrm>
          <a:prstGeom prst="straightConnector1">
            <a:avLst/>
          </a:prstGeom>
          <a:solidFill>
            <a:srgbClr val="FFFF00"/>
          </a:solidFill>
          <a:ln>
            <a:solidFill>
              <a:srgbClr val="FFFF00"/>
            </a:solidFill>
            <a:headEnd type="none"/>
            <a:tailEnd type="arrow"/>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2597105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FF090DC-2217-4087-988A-63613773310D}"/>
              </a:ext>
            </a:extLst>
          </p:cNvPr>
          <p:cNvSpPr>
            <a:spLocks noGrp="1"/>
          </p:cNvSpPr>
          <p:nvPr>
            <p:ph idx="1"/>
          </p:nvPr>
        </p:nvSpPr>
        <p:spPr>
          <a:xfrm>
            <a:off x="391716" y="1181485"/>
            <a:ext cx="7886700" cy="807770"/>
          </a:xfrm>
        </p:spPr>
        <p:txBody>
          <a:bodyPr>
            <a:normAutofit/>
          </a:bodyPr>
          <a:lstStyle/>
          <a:p>
            <a:r>
              <a:rPr lang="en-US" sz="1200"/>
              <a:t>Continuous improvement development and release for TPL assessment tool </a:t>
            </a:r>
          </a:p>
          <a:p>
            <a:r>
              <a:rPr lang="en-US" sz="1200"/>
              <a:t>TPL Assessment: Versions 1.0 to 4.0 over 500 use cases of over 100 technologies </a:t>
            </a:r>
          </a:p>
          <a:p>
            <a:r>
              <a:rPr lang="en-US" sz="1200"/>
              <a:t>Free TPL Assessments for US and global industry &amp; Internal use in AOP &amp; FOA projects </a:t>
            </a:r>
          </a:p>
        </p:txBody>
      </p:sp>
      <p:sp>
        <p:nvSpPr>
          <p:cNvPr id="4" name="Text Placeholder 3">
            <a:extLst>
              <a:ext uri="{FF2B5EF4-FFF2-40B4-BE49-F238E27FC236}">
                <a16:creationId xmlns:a16="http://schemas.microsoft.com/office/drawing/2014/main" id="{A44B4F0B-42B8-574C-BCDF-31018F06ABFD}"/>
              </a:ext>
            </a:extLst>
          </p:cNvPr>
          <p:cNvSpPr>
            <a:spLocks noGrp="1"/>
          </p:cNvSpPr>
          <p:nvPr>
            <p:ph type="body" sz="quarter" idx="14"/>
          </p:nvPr>
        </p:nvSpPr>
        <p:spPr>
          <a:xfrm>
            <a:off x="391716" y="850599"/>
            <a:ext cx="4748213" cy="273243"/>
          </a:xfrm>
        </p:spPr>
        <p:txBody>
          <a:bodyPr>
            <a:normAutofit fontScale="77500" lnSpcReduction="20000"/>
          </a:bodyPr>
          <a:lstStyle/>
          <a:p>
            <a:r>
              <a:rPr lang="en-US"/>
              <a:t>Development and Application</a:t>
            </a:r>
          </a:p>
        </p:txBody>
      </p:sp>
      <p:sp>
        <p:nvSpPr>
          <p:cNvPr id="5" name="Slide Number Placeholder 4">
            <a:extLst>
              <a:ext uri="{FF2B5EF4-FFF2-40B4-BE49-F238E27FC236}">
                <a16:creationId xmlns:a16="http://schemas.microsoft.com/office/drawing/2014/main" id="{7DA2A139-F83A-1648-913C-A2C179590AF7}"/>
              </a:ext>
            </a:extLst>
          </p:cNvPr>
          <p:cNvSpPr>
            <a:spLocks noGrp="1"/>
          </p:cNvSpPr>
          <p:nvPr>
            <p:ph type="sldNum" sz="quarter" idx="4"/>
          </p:nvPr>
        </p:nvSpPr>
        <p:spPr/>
        <p:txBody>
          <a:bodyPr/>
          <a:lstStyle/>
          <a:p>
            <a:fld id="{C95C624E-1025-3946-B25F-7E77D3EBBDC1}" type="slidenum">
              <a:rPr lang="en-US" smtClean="0"/>
              <a:pPr/>
              <a:t>25</a:t>
            </a:fld>
            <a:endParaRPr lang="en-US"/>
          </a:p>
        </p:txBody>
      </p:sp>
      <p:grpSp>
        <p:nvGrpSpPr>
          <p:cNvPr id="3" name="Group 2">
            <a:extLst>
              <a:ext uri="{FF2B5EF4-FFF2-40B4-BE49-F238E27FC236}">
                <a16:creationId xmlns:a16="http://schemas.microsoft.com/office/drawing/2014/main" id="{B7F997F5-A230-4E8F-96F5-1FC07107BF84}"/>
              </a:ext>
            </a:extLst>
          </p:cNvPr>
          <p:cNvGrpSpPr/>
          <p:nvPr/>
        </p:nvGrpSpPr>
        <p:grpSpPr>
          <a:xfrm>
            <a:off x="391958" y="2075894"/>
            <a:ext cx="1004580" cy="2339840"/>
            <a:chOff x="522611" y="3136449"/>
            <a:chExt cx="1339440" cy="3119787"/>
          </a:xfrm>
        </p:grpSpPr>
        <p:pic>
          <p:nvPicPr>
            <p:cNvPr id="10" name="Picture 9">
              <a:extLst>
                <a:ext uri="{FF2B5EF4-FFF2-40B4-BE49-F238E27FC236}">
                  <a16:creationId xmlns:a16="http://schemas.microsoft.com/office/drawing/2014/main" id="{B4F8471F-93F1-4CD7-9DA5-3A5E4E3C75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611" y="3618595"/>
              <a:ext cx="1339440" cy="2637641"/>
            </a:xfrm>
            <a:prstGeom prst="rect">
              <a:avLst/>
            </a:prstGeom>
            <a:noFill/>
            <a:ln>
              <a:noFill/>
            </a:ln>
          </p:spPr>
        </p:pic>
        <p:sp>
          <p:nvSpPr>
            <p:cNvPr id="12" name="Espace réservé du texte 1">
              <a:extLst>
                <a:ext uri="{FF2B5EF4-FFF2-40B4-BE49-F238E27FC236}">
                  <a16:creationId xmlns:a16="http://schemas.microsoft.com/office/drawing/2014/main" id="{26060676-09BA-41DD-BB23-A2930C1F718C}"/>
                </a:ext>
              </a:extLst>
            </p:cNvPr>
            <p:cNvSpPr txBox="1">
              <a:spLocks/>
            </p:cNvSpPr>
            <p:nvPr/>
          </p:nvSpPr>
          <p:spPr>
            <a:xfrm>
              <a:off x="557842" y="3136449"/>
              <a:ext cx="1268977" cy="372540"/>
            </a:xfrm>
            <a:prstGeom prst="rect">
              <a:avLst/>
            </a:prstGeom>
          </p:spPr>
          <p:txBody>
            <a:bodyPr vert="horz" lIns="68580" tIns="34290" rIns="68580" bIns="34290" rtlCol="0">
              <a:noAutofit/>
            </a:bodyPr>
            <a:lstStyle>
              <a:lvl1pPr marL="257168" indent="-257168" algn="l" defTabSz="342892" rtl="0" eaLnBrk="1" latinLnBrk="0" hangingPunct="1">
                <a:spcBef>
                  <a:spcPct val="20000"/>
                </a:spcBef>
                <a:buSzPct val="100000"/>
                <a:buFontTx/>
                <a:buBlip>
                  <a:blip r:embed="rId3"/>
                </a:buBlip>
                <a:defRPr sz="1350" b="0" i="0" kern="1200">
                  <a:solidFill>
                    <a:srgbClr val="272B60"/>
                  </a:solidFill>
                  <a:latin typeface="DIN-Regular"/>
                  <a:ea typeface="+mn-ea"/>
                  <a:cs typeface="DIN-Regular"/>
                </a:defRPr>
              </a:lvl1pPr>
              <a:lvl2pPr marL="557199" indent="-214308" algn="l" defTabSz="342892" rtl="0" eaLnBrk="1" latinLnBrk="0" hangingPunct="1">
                <a:spcBef>
                  <a:spcPct val="20000"/>
                </a:spcBef>
                <a:buFont typeface="Wingdings" panose="05000000000000000000" pitchFamily="2" charset="2"/>
                <a:buChar char="§"/>
                <a:defRPr sz="1200" b="0" i="0" kern="1200">
                  <a:solidFill>
                    <a:srgbClr val="272B60"/>
                  </a:solidFill>
                  <a:latin typeface="DIN-Regular"/>
                  <a:ea typeface="+mn-ea"/>
                  <a:cs typeface="DIN-Regular"/>
                </a:defRPr>
              </a:lvl2pPr>
              <a:lvl3pPr marL="857228" indent="-171446" algn="l" defTabSz="342892" rtl="0" eaLnBrk="1" latinLnBrk="0" hangingPunct="1">
                <a:spcBef>
                  <a:spcPct val="20000"/>
                </a:spcBef>
                <a:buFont typeface="Arial"/>
                <a:buChar char="•"/>
                <a:defRPr sz="1050" b="0" i="0" kern="1200">
                  <a:solidFill>
                    <a:srgbClr val="272B60"/>
                  </a:solidFill>
                  <a:latin typeface="DIN-Regular"/>
                  <a:ea typeface="+mn-ea"/>
                  <a:cs typeface="DIN-Regular"/>
                </a:defRPr>
              </a:lvl3pPr>
              <a:lvl4pPr marL="1200120" indent="-171446" algn="l" defTabSz="342892" rtl="0" eaLnBrk="1" latinLnBrk="0" hangingPunct="1">
                <a:spcBef>
                  <a:spcPct val="20000"/>
                </a:spcBef>
                <a:buFont typeface="Arial"/>
                <a:buChar char="–"/>
                <a:defRPr sz="900" b="0" i="0" kern="1200">
                  <a:solidFill>
                    <a:srgbClr val="272B60"/>
                  </a:solidFill>
                  <a:latin typeface="DIN-Regular"/>
                  <a:ea typeface="+mn-ea"/>
                  <a:cs typeface="DIN-Regular"/>
                </a:defRPr>
              </a:lvl4pPr>
              <a:lvl5pPr marL="1543012" indent="-171446" algn="l" defTabSz="342892" rtl="0" eaLnBrk="1" latinLnBrk="0" hangingPunct="1">
                <a:spcBef>
                  <a:spcPct val="20000"/>
                </a:spcBef>
                <a:buFont typeface="Arial"/>
                <a:buChar char="»"/>
                <a:defRPr sz="825" b="0" i="0" kern="1200">
                  <a:solidFill>
                    <a:srgbClr val="272B60"/>
                  </a:solidFill>
                  <a:latin typeface="DIN-Regular"/>
                  <a:ea typeface="+mn-ea"/>
                  <a:cs typeface="DIN-Regular"/>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69">
                <a:buNone/>
                <a:defRPr/>
              </a:pPr>
              <a:r>
                <a:rPr lang="en-US"/>
                <a:t>Version 2.0 </a:t>
              </a:r>
            </a:p>
          </p:txBody>
        </p:sp>
      </p:grpSp>
      <p:grpSp>
        <p:nvGrpSpPr>
          <p:cNvPr id="6" name="Group 5">
            <a:extLst>
              <a:ext uri="{FF2B5EF4-FFF2-40B4-BE49-F238E27FC236}">
                <a16:creationId xmlns:a16="http://schemas.microsoft.com/office/drawing/2014/main" id="{A9B135C7-DA96-488D-BD43-9F2602547563}"/>
              </a:ext>
            </a:extLst>
          </p:cNvPr>
          <p:cNvGrpSpPr/>
          <p:nvPr/>
        </p:nvGrpSpPr>
        <p:grpSpPr>
          <a:xfrm>
            <a:off x="1499938" y="2075894"/>
            <a:ext cx="1550963" cy="2374260"/>
            <a:chOff x="1999916" y="3136449"/>
            <a:chExt cx="2067951" cy="3165680"/>
          </a:xfrm>
        </p:grpSpPr>
        <p:pic>
          <p:nvPicPr>
            <p:cNvPr id="11" name="Picture 10">
              <a:extLst>
                <a:ext uri="{FF2B5EF4-FFF2-40B4-BE49-F238E27FC236}">
                  <a16:creationId xmlns:a16="http://schemas.microsoft.com/office/drawing/2014/main" id="{CECEF99F-EC69-4FFB-9218-2ECCDF979961}"/>
                </a:ext>
              </a:extLst>
            </p:cNvPr>
            <p:cNvPicPr>
              <a:picLocks noChangeAspect="1"/>
            </p:cNvPicPr>
            <p:nvPr/>
          </p:nvPicPr>
          <p:blipFill>
            <a:blip r:embed="rId4"/>
            <a:stretch>
              <a:fillRect/>
            </a:stretch>
          </p:blipFill>
          <p:spPr>
            <a:xfrm>
              <a:off x="1999916" y="3586322"/>
              <a:ext cx="2067951" cy="2715807"/>
            </a:xfrm>
            <a:prstGeom prst="rect">
              <a:avLst/>
            </a:prstGeom>
          </p:spPr>
        </p:pic>
        <p:sp>
          <p:nvSpPr>
            <p:cNvPr id="13" name="Espace réservé du texte 1">
              <a:extLst>
                <a:ext uri="{FF2B5EF4-FFF2-40B4-BE49-F238E27FC236}">
                  <a16:creationId xmlns:a16="http://schemas.microsoft.com/office/drawing/2014/main" id="{CBDFD721-FA5D-43BB-BE78-64D0D74C3C99}"/>
                </a:ext>
              </a:extLst>
            </p:cNvPr>
            <p:cNvSpPr txBox="1">
              <a:spLocks/>
            </p:cNvSpPr>
            <p:nvPr/>
          </p:nvSpPr>
          <p:spPr>
            <a:xfrm>
              <a:off x="2266668" y="3136449"/>
              <a:ext cx="1268977" cy="372540"/>
            </a:xfrm>
            <a:prstGeom prst="rect">
              <a:avLst/>
            </a:prstGeom>
          </p:spPr>
          <p:txBody>
            <a:bodyPr vert="horz" lIns="68580" tIns="34290" rIns="68580" bIns="34290" rtlCol="0">
              <a:noAutofit/>
            </a:bodyPr>
            <a:lstStyle>
              <a:lvl1pPr marL="257168" indent="-257168" algn="l" defTabSz="342892" rtl="0" eaLnBrk="1" latinLnBrk="0" hangingPunct="1">
                <a:spcBef>
                  <a:spcPct val="20000"/>
                </a:spcBef>
                <a:buSzPct val="100000"/>
                <a:buFontTx/>
                <a:buBlip>
                  <a:blip r:embed="rId3"/>
                </a:buBlip>
                <a:defRPr sz="1350" b="0" i="0" kern="1200">
                  <a:solidFill>
                    <a:srgbClr val="272B60"/>
                  </a:solidFill>
                  <a:latin typeface="DIN-Regular"/>
                  <a:ea typeface="+mn-ea"/>
                  <a:cs typeface="DIN-Regular"/>
                </a:defRPr>
              </a:lvl1pPr>
              <a:lvl2pPr marL="557199" indent="-214308" algn="l" defTabSz="342892" rtl="0" eaLnBrk="1" latinLnBrk="0" hangingPunct="1">
                <a:spcBef>
                  <a:spcPct val="20000"/>
                </a:spcBef>
                <a:buFont typeface="Wingdings" panose="05000000000000000000" pitchFamily="2" charset="2"/>
                <a:buChar char="§"/>
                <a:defRPr sz="1200" b="0" i="0" kern="1200">
                  <a:solidFill>
                    <a:srgbClr val="272B60"/>
                  </a:solidFill>
                  <a:latin typeface="DIN-Regular"/>
                  <a:ea typeface="+mn-ea"/>
                  <a:cs typeface="DIN-Regular"/>
                </a:defRPr>
              </a:lvl2pPr>
              <a:lvl3pPr marL="857228" indent="-171446" algn="l" defTabSz="342892" rtl="0" eaLnBrk="1" latinLnBrk="0" hangingPunct="1">
                <a:spcBef>
                  <a:spcPct val="20000"/>
                </a:spcBef>
                <a:buFont typeface="Arial"/>
                <a:buChar char="•"/>
                <a:defRPr sz="1050" b="0" i="0" kern="1200">
                  <a:solidFill>
                    <a:srgbClr val="272B60"/>
                  </a:solidFill>
                  <a:latin typeface="DIN-Regular"/>
                  <a:ea typeface="+mn-ea"/>
                  <a:cs typeface="DIN-Regular"/>
                </a:defRPr>
              </a:lvl3pPr>
              <a:lvl4pPr marL="1200120" indent="-171446" algn="l" defTabSz="342892" rtl="0" eaLnBrk="1" latinLnBrk="0" hangingPunct="1">
                <a:spcBef>
                  <a:spcPct val="20000"/>
                </a:spcBef>
                <a:buFont typeface="Arial"/>
                <a:buChar char="–"/>
                <a:defRPr sz="900" b="0" i="0" kern="1200">
                  <a:solidFill>
                    <a:srgbClr val="272B60"/>
                  </a:solidFill>
                  <a:latin typeface="DIN-Regular"/>
                  <a:ea typeface="+mn-ea"/>
                  <a:cs typeface="DIN-Regular"/>
                </a:defRPr>
              </a:lvl4pPr>
              <a:lvl5pPr marL="1543012" indent="-171446" algn="l" defTabSz="342892" rtl="0" eaLnBrk="1" latinLnBrk="0" hangingPunct="1">
                <a:spcBef>
                  <a:spcPct val="20000"/>
                </a:spcBef>
                <a:buFont typeface="Arial"/>
                <a:buChar char="»"/>
                <a:defRPr sz="825" b="0" i="0" kern="1200">
                  <a:solidFill>
                    <a:srgbClr val="272B60"/>
                  </a:solidFill>
                  <a:latin typeface="DIN-Regular"/>
                  <a:ea typeface="+mn-ea"/>
                  <a:cs typeface="DIN-Regular"/>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69">
                <a:buNone/>
                <a:defRPr/>
              </a:pPr>
              <a:r>
                <a:rPr lang="en-US"/>
                <a:t>Version 4.0 </a:t>
              </a:r>
            </a:p>
          </p:txBody>
        </p:sp>
      </p:grpSp>
      <p:grpSp>
        <p:nvGrpSpPr>
          <p:cNvPr id="7" name="Group 6">
            <a:extLst>
              <a:ext uri="{FF2B5EF4-FFF2-40B4-BE49-F238E27FC236}">
                <a16:creationId xmlns:a16="http://schemas.microsoft.com/office/drawing/2014/main" id="{027AB41B-E18E-4EF0-AA6C-8039257B5391}"/>
              </a:ext>
            </a:extLst>
          </p:cNvPr>
          <p:cNvGrpSpPr/>
          <p:nvPr/>
        </p:nvGrpSpPr>
        <p:grpSpPr>
          <a:xfrm>
            <a:off x="3162313" y="2072657"/>
            <a:ext cx="3558527" cy="2372261"/>
            <a:chOff x="4216418" y="3132133"/>
            <a:chExt cx="4744702" cy="3163015"/>
          </a:xfrm>
        </p:grpSpPr>
        <p:pic>
          <p:nvPicPr>
            <p:cNvPr id="8" name="Picture 7">
              <a:extLst>
                <a:ext uri="{FF2B5EF4-FFF2-40B4-BE49-F238E27FC236}">
                  <a16:creationId xmlns:a16="http://schemas.microsoft.com/office/drawing/2014/main" id="{517F283C-DA93-4569-BD67-A28C5C76F88C}"/>
                </a:ext>
              </a:extLst>
            </p:cNvPr>
            <p:cNvPicPr>
              <a:picLocks noChangeAspect="1"/>
            </p:cNvPicPr>
            <p:nvPr/>
          </p:nvPicPr>
          <p:blipFill rotWithShape="1">
            <a:blip r:embed="rId5">
              <a:extLst>
                <a:ext uri="{28A0092B-C50C-407E-A947-70E740481C1C}">
                  <a14:useLocalDpi xmlns:a14="http://schemas.microsoft.com/office/drawing/2010/main" val="0"/>
                </a:ext>
              </a:extLst>
            </a:blip>
            <a:srcRect r="5498"/>
            <a:stretch/>
          </p:blipFill>
          <p:spPr>
            <a:xfrm>
              <a:off x="4216418" y="3579341"/>
              <a:ext cx="4744702" cy="2715807"/>
            </a:xfrm>
            <a:prstGeom prst="rect">
              <a:avLst/>
            </a:prstGeom>
          </p:spPr>
        </p:pic>
        <p:sp>
          <p:nvSpPr>
            <p:cNvPr id="14" name="Espace réservé du texte 1">
              <a:extLst>
                <a:ext uri="{FF2B5EF4-FFF2-40B4-BE49-F238E27FC236}">
                  <a16:creationId xmlns:a16="http://schemas.microsoft.com/office/drawing/2014/main" id="{6F512904-9752-4ED5-AA06-4CF7690035DA}"/>
                </a:ext>
              </a:extLst>
            </p:cNvPr>
            <p:cNvSpPr txBox="1">
              <a:spLocks/>
            </p:cNvSpPr>
            <p:nvPr/>
          </p:nvSpPr>
          <p:spPr>
            <a:xfrm>
              <a:off x="6076668" y="3132133"/>
              <a:ext cx="1268977" cy="372540"/>
            </a:xfrm>
            <a:prstGeom prst="rect">
              <a:avLst/>
            </a:prstGeom>
          </p:spPr>
          <p:txBody>
            <a:bodyPr vert="horz" lIns="68580" tIns="34290" rIns="68580" bIns="34290" rtlCol="0">
              <a:noAutofit/>
            </a:bodyPr>
            <a:lstStyle>
              <a:lvl1pPr marL="257168" indent="-257168" algn="l" defTabSz="342892" rtl="0" eaLnBrk="1" latinLnBrk="0" hangingPunct="1">
                <a:spcBef>
                  <a:spcPct val="20000"/>
                </a:spcBef>
                <a:buSzPct val="100000"/>
                <a:buFontTx/>
                <a:buBlip>
                  <a:blip r:embed="rId3"/>
                </a:buBlip>
                <a:defRPr sz="1350" b="0" i="0" kern="1200">
                  <a:solidFill>
                    <a:srgbClr val="272B60"/>
                  </a:solidFill>
                  <a:latin typeface="DIN-Regular"/>
                  <a:ea typeface="+mn-ea"/>
                  <a:cs typeface="DIN-Regular"/>
                </a:defRPr>
              </a:lvl1pPr>
              <a:lvl2pPr marL="557199" indent="-214308" algn="l" defTabSz="342892" rtl="0" eaLnBrk="1" latinLnBrk="0" hangingPunct="1">
                <a:spcBef>
                  <a:spcPct val="20000"/>
                </a:spcBef>
                <a:buFont typeface="Wingdings" panose="05000000000000000000" pitchFamily="2" charset="2"/>
                <a:buChar char="§"/>
                <a:defRPr sz="1200" b="0" i="0" kern="1200">
                  <a:solidFill>
                    <a:srgbClr val="272B60"/>
                  </a:solidFill>
                  <a:latin typeface="DIN-Regular"/>
                  <a:ea typeface="+mn-ea"/>
                  <a:cs typeface="DIN-Regular"/>
                </a:defRPr>
              </a:lvl2pPr>
              <a:lvl3pPr marL="857228" indent="-171446" algn="l" defTabSz="342892" rtl="0" eaLnBrk="1" latinLnBrk="0" hangingPunct="1">
                <a:spcBef>
                  <a:spcPct val="20000"/>
                </a:spcBef>
                <a:buFont typeface="Arial"/>
                <a:buChar char="•"/>
                <a:defRPr sz="1050" b="0" i="0" kern="1200">
                  <a:solidFill>
                    <a:srgbClr val="272B60"/>
                  </a:solidFill>
                  <a:latin typeface="DIN-Regular"/>
                  <a:ea typeface="+mn-ea"/>
                  <a:cs typeface="DIN-Regular"/>
                </a:defRPr>
              </a:lvl3pPr>
              <a:lvl4pPr marL="1200120" indent="-171446" algn="l" defTabSz="342892" rtl="0" eaLnBrk="1" latinLnBrk="0" hangingPunct="1">
                <a:spcBef>
                  <a:spcPct val="20000"/>
                </a:spcBef>
                <a:buFont typeface="Arial"/>
                <a:buChar char="–"/>
                <a:defRPr sz="900" b="0" i="0" kern="1200">
                  <a:solidFill>
                    <a:srgbClr val="272B60"/>
                  </a:solidFill>
                  <a:latin typeface="DIN-Regular"/>
                  <a:ea typeface="+mn-ea"/>
                  <a:cs typeface="DIN-Regular"/>
                </a:defRPr>
              </a:lvl4pPr>
              <a:lvl5pPr marL="1543012" indent="-171446" algn="l" defTabSz="342892" rtl="0" eaLnBrk="1" latinLnBrk="0" hangingPunct="1">
                <a:spcBef>
                  <a:spcPct val="20000"/>
                </a:spcBef>
                <a:buFont typeface="Arial"/>
                <a:buChar char="»"/>
                <a:defRPr sz="825" b="0" i="0" kern="1200">
                  <a:solidFill>
                    <a:srgbClr val="272B60"/>
                  </a:solidFill>
                  <a:latin typeface="DIN-Regular"/>
                  <a:ea typeface="+mn-ea"/>
                  <a:cs typeface="DIN-Regular"/>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69">
                <a:buNone/>
                <a:defRPr/>
              </a:pPr>
              <a:r>
                <a:rPr lang="en-US"/>
                <a:t>Version 5.0 </a:t>
              </a:r>
            </a:p>
          </p:txBody>
        </p:sp>
      </p:grpSp>
      <p:grpSp>
        <p:nvGrpSpPr>
          <p:cNvPr id="16" name="Group 15">
            <a:extLst>
              <a:ext uri="{FF2B5EF4-FFF2-40B4-BE49-F238E27FC236}">
                <a16:creationId xmlns:a16="http://schemas.microsoft.com/office/drawing/2014/main" id="{8AA393D7-536D-42DF-9811-4B90F02C5463}"/>
              </a:ext>
            </a:extLst>
          </p:cNvPr>
          <p:cNvGrpSpPr/>
          <p:nvPr/>
        </p:nvGrpSpPr>
        <p:grpSpPr>
          <a:xfrm>
            <a:off x="6870644" y="2047255"/>
            <a:ext cx="1926887" cy="2417258"/>
            <a:chOff x="9160859" y="3098263"/>
            <a:chExt cx="2569182" cy="3223011"/>
          </a:xfrm>
        </p:grpSpPr>
        <p:pic>
          <p:nvPicPr>
            <p:cNvPr id="18" name="Picture 17" descr="Graphical user interface, application&#10;&#10;Description automatically generated">
              <a:extLst>
                <a:ext uri="{FF2B5EF4-FFF2-40B4-BE49-F238E27FC236}">
                  <a16:creationId xmlns:a16="http://schemas.microsoft.com/office/drawing/2014/main" id="{C0F33294-B0D2-4AEC-902C-A414B7E86634}"/>
                </a:ext>
              </a:extLst>
            </p:cNvPr>
            <p:cNvPicPr>
              <a:picLocks noChangeAspect="1"/>
            </p:cNvPicPr>
            <p:nvPr/>
          </p:nvPicPr>
          <p:blipFill rotWithShape="1">
            <a:blip r:embed="rId6"/>
            <a:srcRect l="20518" r="19273" b="60399"/>
            <a:stretch/>
          </p:blipFill>
          <p:spPr>
            <a:xfrm>
              <a:off x="9160859" y="3605467"/>
              <a:ext cx="2569182" cy="2715807"/>
            </a:xfrm>
            <a:prstGeom prst="rect">
              <a:avLst/>
            </a:prstGeom>
          </p:spPr>
        </p:pic>
        <p:sp>
          <p:nvSpPr>
            <p:cNvPr id="19" name="Espace réservé du texte 1">
              <a:extLst>
                <a:ext uri="{FF2B5EF4-FFF2-40B4-BE49-F238E27FC236}">
                  <a16:creationId xmlns:a16="http://schemas.microsoft.com/office/drawing/2014/main" id="{FBD5F86D-25B0-4B2F-98B0-BDDB55741EA9}"/>
                </a:ext>
              </a:extLst>
            </p:cNvPr>
            <p:cNvSpPr txBox="1">
              <a:spLocks/>
            </p:cNvSpPr>
            <p:nvPr/>
          </p:nvSpPr>
          <p:spPr>
            <a:xfrm>
              <a:off x="9233013" y="3098263"/>
              <a:ext cx="2497028" cy="372540"/>
            </a:xfrm>
            <a:prstGeom prst="rect">
              <a:avLst/>
            </a:prstGeom>
          </p:spPr>
          <p:txBody>
            <a:bodyPr vert="horz" lIns="68580" tIns="34290" rIns="68580" bIns="34290" rtlCol="0">
              <a:noAutofit/>
            </a:bodyPr>
            <a:lstStyle>
              <a:lvl1pPr marL="257168" indent="-257168" algn="l" defTabSz="342892" rtl="0" eaLnBrk="1" latinLnBrk="0" hangingPunct="1">
                <a:spcBef>
                  <a:spcPct val="20000"/>
                </a:spcBef>
                <a:buSzPct val="100000"/>
                <a:buFontTx/>
                <a:buBlip>
                  <a:blip r:embed="rId3"/>
                </a:buBlip>
                <a:defRPr sz="1350" b="0" i="0" kern="1200">
                  <a:solidFill>
                    <a:srgbClr val="272B60"/>
                  </a:solidFill>
                  <a:latin typeface="DIN-Regular"/>
                  <a:ea typeface="+mn-ea"/>
                  <a:cs typeface="DIN-Regular"/>
                </a:defRPr>
              </a:lvl1pPr>
              <a:lvl2pPr marL="557199" indent="-214308" algn="l" defTabSz="342892" rtl="0" eaLnBrk="1" latinLnBrk="0" hangingPunct="1">
                <a:spcBef>
                  <a:spcPct val="20000"/>
                </a:spcBef>
                <a:buFont typeface="Wingdings" panose="05000000000000000000" pitchFamily="2" charset="2"/>
                <a:buChar char="§"/>
                <a:defRPr sz="1200" b="0" i="0" kern="1200">
                  <a:solidFill>
                    <a:srgbClr val="272B60"/>
                  </a:solidFill>
                  <a:latin typeface="DIN-Regular"/>
                  <a:ea typeface="+mn-ea"/>
                  <a:cs typeface="DIN-Regular"/>
                </a:defRPr>
              </a:lvl2pPr>
              <a:lvl3pPr marL="857228" indent="-171446" algn="l" defTabSz="342892" rtl="0" eaLnBrk="1" latinLnBrk="0" hangingPunct="1">
                <a:spcBef>
                  <a:spcPct val="20000"/>
                </a:spcBef>
                <a:buFont typeface="Arial"/>
                <a:buChar char="•"/>
                <a:defRPr sz="1050" b="0" i="0" kern="1200">
                  <a:solidFill>
                    <a:srgbClr val="272B60"/>
                  </a:solidFill>
                  <a:latin typeface="DIN-Regular"/>
                  <a:ea typeface="+mn-ea"/>
                  <a:cs typeface="DIN-Regular"/>
                </a:defRPr>
              </a:lvl3pPr>
              <a:lvl4pPr marL="1200120" indent="-171446" algn="l" defTabSz="342892" rtl="0" eaLnBrk="1" latinLnBrk="0" hangingPunct="1">
                <a:spcBef>
                  <a:spcPct val="20000"/>
                </a:spcBef>
                <a:buFont typeface="Arial"/>
                <a:buChar char="–"/>
                <a:defRPr sz="900" b="0" i="0" kern="1200">
                  <a:solidFill>
                    <a:srgbClr val="272B60"/>
                  </a:solidFill>
                  <a:latin typeface="DIN-Regular"/>
                  <a:ea typeface="+mn-ea"/>
                  <a:cs typeface="DIN-Regular"/>
                </a:defRPr>
              </a:lvl4pPr>
              <a:lvl5pPr marL="1543012" indent="-171446" algn="l" defTabSz="342892" rtl="0" eaLnBrk="1" latinLnBrk="0" hangingPunct="1">
                <a:spcBef>
                  <a:spcPct val="20000"/>
                </a:spcBef>
                <a:buFont typeface="Arial"/>
                <a:buChar char="»"/>
                <a:defRPr sz="825" b="0" i="0" kern="1200">
                  <a:solidFill>
                    <a:srgbClr val="272B60"/>
                  </a:solidFill>
                  <a:latin typeface="DIN-Regular"/>
                  <a:ea typeface="+mn-ea"/>
                  <a:cs typeface="DIN-Regular"/>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69">
                <a:buNone/>
                <a:defRPr/>
              </a:pPr>
              <a:r>
                <a:rPr lang="en-US"/>
                <a:t>Version 6.0 – Web based </a:t>
              </a:r>
            </a:p>
          </p:txBody>
        </p:sp>
      </p:grpSp>
      <p:sp>
        <p:nvSpPr>
          <p:cNvPr id="9" name="Title 12">
            <a:extLst>
              <a:ext uri="{FF2B5EF4-FFF2-40B4-BE49-F238E27FC236}">
                <a16:creationId xmlns:a16="http://schemas.microsoft.com/office/drawing/2014/main" id="{B3F589DA-9528-F6F5-6196-2E860FF16580}"/>
              </a:ext>
            </a:extLst>
          </p:cNvPr>
          <p:cNvSpPr txBox="1">
            <a:spLocks/>
          </p:cNvSpPr>
          <p:nvPr/>
        </p:nvSpPr>
        <p:spPr>
          <a:xfrm>
            <a:off x="457199" y="1"/>
            <a:ext cx="8236857" cy="776514"/>
          </a:xfrm>
          <a:prstGeom prst="rect">
            <a:avLst/>
          </a:prstGeom>
          <a:solidFill>
            <a:schemeClr val="accent1"/>
          </a:solidFill>
        </p:spPr>
        <p:txBody>
          <a:bodyPr vert="horz" lIns="91440" tIns="45720" rIns="91440" bIns="45720" rtlCol="0" anchor="ctr">
            <a:noAutofit/>
          </a:bodyPr>
          <a:lstStyle>
            <a:lvl1pPr marL="0" algn="ctr" defTabSz="457200" rtl="0" eaLnBrk="1" latinLnBrk="0" hangingPunct="1">
              <a:lnSpc>
                <a:spcPts val="2800"/>
              </a:lnSpc>
              <a:spcBef>
                <a:spcPct val="0"/>
              </a:spcBef>
              <a:buNone/>
              <a:defRPr sz="2400" b="1" kern="1200" spc="0">
                <a:solidFill>
                  <a:schemeClr val="bg1"/>
                </a:solidFill>
                <a:latin typeface="Arial" panose="020B0604020202020204" pitchFamily="34" charset="0"/>
                <a:ea typeface="+mj-ea"/>
                <a:cs typeface="Arial" panose="020B0604020202020204" pitchFamily="34" charset="0"/>
              </a:defRPr>
            </a:lvl1pPr>
          </a:lstStyle>
          <a:p>
            <a:r>
              <a:rPr lang="en-US"/>
              <a:t>Technology Assessment </a:t>
            </a:r>
          </a:p>
        </p:txBody>
      </p:sp>
    </p:spTree>
    <p:extLst>
      <p:ext uri="{BB962C8B-B14F-4D97-AF65-F5344CB8AC3E}">
        <p14:creationId xmlns:p14="http://schemas.microsoft.com/office/powerpoint/2010/main" val="27018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1D0D-D303-D2E8-29CC-54AB38D537B8}"/>
              </a:ext>
            </a:extLst>
          </p:cNvPr>
          <p:cNvSpPr>
            <a:spLocks noGrp="1"/>
          </p:cNvSpPr>
          <p:nvPr>
            <p:ph type="title"/>
          </p:nvPr>
        </p:nvSpPr>
        <p:spPr/>
        <p:txBody>
          <a:bodyPr/>
          <a:lstStyle/>
          <a:p>
            <a:r>
              <a:rPr lang="en-US"/>
              <a:t>Innovating Distributed Embedded Energy Prize</a:t>
            </a:r>
          </a:p>
        </p:txBody>
      </p:sp>
      <p:pic>
        <p:nvPicPr>
          <p:cNvPr id="3" name="Content Placeholder 4" descr="A screenshot of a video game&#10;&#10;Description automatically generated with medium confidence">
            <a:extLst>
              <a:ext uri="{FF2B5EF4-FFF2-40B4-BE49-F238E27FC236}">
                <a16:creationId xmlns:a16="http://schemas.microsoft.com/office/drawing/2014/main" id="{A08FFEDC-0324-E31A-12EE-4815AB5E401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2603" y="884620"/>
            <a:ext cx="7160682" cy="4027884"/>
          </a:xfrm>
          <a:prstGeom prst="rect">
            <a:avLst/>
          </a:prstGeom>
        </p:spPr>
      </p:pic>
      <p:sp>
        <p:nvSpPr>
          <p:cNvPr id="4" name="TextBox 3">
            <a:extLst>
              <a:ext uri="{FF2B5EF4-FFF2-40B4-BE49-F238E27FC236}">
                <a16:creationId xmlns:a16="http://schemas.microsoft.com/office/drawing/2014/main" id="{ECB983DB-5C43-CBDE-416D-6E18D20A4356}"/>
              </a:ext>
            </a:extLst>
          </p:cNvPr>
          <p:cNvSpPr txBox="1"/>
          <p:nvPr/>
        </p:nvSpPr>
        <p:spPr>
          <a:xfrm>
            <a:off x="7393949" y="884620"/>
            <a:ext cx="1535829" cy="3939540"/>
          </a:xfrm>
          <a:prstGeom prst="rect">
            <a:avLst/>
          </a:prstGeom>
          <a:noFill/>
        </p:spPr>
        <p:txBody>
          <a:bodyPr wrap="square" rtlCol="0">
            <a:spAutoFit/>
          </a:bodyPr>
          <a:lstStyle/>
          <a:p>
            <a:pPr marL="214313" indent="-214313" defTabSz="685800">
              <a:spcBef>
                <a:spcPts val="450"/>
              </a:spcBef>
              <a:spcAft>
                <a:spcPts val="450"/>
              </a:spcAft>
              <a:buFont typeface="Arial" panose="020B0604020202020204" pitchFamily="34" charset="0"/>
              <a:buChar char="•"/>
              <a:defRPr/>
            </a:pPr>
            <a:r>
              <a:rPr lang="en-US" sz="1500" b="1">
                <a:solidFill>
                  <a:prstClr val="black"/>
                </a:solidFill>
              </a:rPr>
              <a:t>$2.3M prize pool</a:t>
            </a:r>
          </a:p>
          <a:p>
            <a:pPr marL="214313" indent="-214313" defTabSz="685800">
              <a:spcBef>
                <a:spcPts val="450"/>
              </a:spcBef>
              <a:spcAft>
                <a:spcPts val="450"/>
              </a:spcAft>
              <a:buFont typeface="Arial" panose="020B0604020202020204" pitchFamily="34" charset="0"/>
              <a:buChar char="•"/>
              <a:defRPr/>
            </a:pPr>
            <a:r>
              <a:rPr lang="en-US" sz="1500">
                <a:solidFill>
                  <a:prstClr val="black"/>
                </a:solidFill>
              </a:rPr>
              <a:t>Three phases over two years</a:t>
            </a:r>
          </a:p>
          <a:p>
            <a:pPr marL="214313" indent="-214313" defTabSz="685800">
              <a:spcBef>
                <a:spcPts val="450"/>
              </a:spcBef>
              <a:spcAft>
                <a:spcPts val="450"/>
              </a:spcAft>
              <a:buFont typeface="Arial" panose="020B0604020202020204" pitchFamily="34" charset="0"/>
              <a:buChar char="•"/>
              <a:defRPr/>
            </a:pPr>
            <a:r>
              <a:rPr lang="en-US" sz="1500">
                <a:solidFill>
                  <a:prstClr val="black"/>
                </a:solidFill>
              </a:rPr>
              <a:t>Incentivize progress in early-stage research</a:t>
            </a:r>
          </a:p>
          <a:p>
            <a:pPr marL="214313" indent="-214313" defTabSz="685800">
              <a:spcBef>
                <a:spcPts val="450"/>
              </a:spcBef>
              <a:spcAft>
                <a:spcPts val="450"/>
              </a:spcAft>
              <a:buFont typeface="Arial" panose="020B0604020202020204" pitchFamily="34" charset="0"/>
              <a:buChar char="•"/>
              <a:defRPr/>
            </a:pPr>
            <a:r>
              <a:rPr lang="en-US" sz="1500">
                <a:solidFill>
                  <a:prstClr val="black"/>
                </a:solidFill>
              </a:rPr>
              <a:t>Help solve technical challenges that could be applied to wave energy</a:t>
            </a:r>
          </a:p>
        </p:txBody>
      </p:sp>
      <p:sp>
        <p:nvSpPr>
          <p:cNvPr id="5" name="TextBox 4">
            <a:extLst>
              <a:ext uri="{FF2B5EF4-FFF2-40B4-BE49-F238E27FC236}">
                <a16:creationId xmlns:a16="http://schemas.microsoft.com/office/drawing/2014/main" id="{48531402-4E84-8ED5-BB8C-5204F05B27E0}"/>
              </a:ext>
            </a:extLst>
          </p:cNvPr>
          <p:cNvSpPr txBox="1"/>
          <p:nvPr/>
        </p:nvSpPr>
        <p:spPr>
          <a:xfrm>
            <a:off x="8694056" y="0"/>
            <a:ext cx="449944" cy="307777"/>
          </a:xfrm>
          <a:prstGeom prst="rect">
            <a:avLst/>
          </a:prstGeom>
          <a:noFill/>
        </p:spPr>
        <p:txBody>
          <a:bodyPr wrap="square" rtlCol="0">
            <a:spAutoFit/>
          </a:bodyPr>
          <a:lstStyle/>
          <a:p>
            <a:r>
              <a:rPr lang="en-US" sz="1400"/>
              <a:t>JEN</a:t>
            </a:r>
          </a:p>
        </p:txBody>
      </p:sp>
    </p:spTree>
    <p:extLst>
      <p:ext uri="{BB962C8B-B14F-4D97-AF65-F5344CB8AC3E}">
        <p14:creationId xmlns:p14="http://schemas.microsoft.com/office/powerpoint/2010/main" val="1742455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4446-D917-50E5-7B1E-CC51961535EF}"/>
              </a:ext>
            </a:extLst>
          </p:cNvPr>
          <p:cNvSpPr>
            <a:spLocks noGrp="1"/>
          </p:cNvSpPr>
          <p:nvPr>
            <p:ph type="title"/>
          </p:nvPr>
        </p:nvSpPr>
        <p:spPr/>
        <p:txBody>
          <a:bodyPr/>
          <a:lstStyle/>
          <a:p>
            <a:r>
              <a:rPr lang="en-US"/>
              <a:t>Contributing to Leaderboard Scoring</a:t>
            </a:r>
          </a:p>
        </p:txBody>
      </p:sp>
      <p:sp>
        <p:nvSpPr>
          <p:cNvPr id="3" name="TextBox 2">
            <a:extLst>
              <a:ext uri="{FF2B5EF4-FFF2-40B4-BE49-F238E27FC236}">
                <a16:creationId xmlns:a16="http://schemas.microsoft.com/office/drawing/2014/main" id="{24152AA5-4AE6-F628-170F-924AF7E2519A}"/>
              </a:ext>
            </a:extLst>
          </p:cNvPr>
          <p:cNvSpPr txBox="1"/>
          <p:nvPr/>
        </p:nvSpPr>
        <p:spPr>
          <a:xfrm>
            <a:off x="301925" y="1026731"/>
            <a:ext cx="5246355" cy="2669962"/>
          </a:xfrm>
          <a:prstGeom prst="rect">
            <a:avLst/>
          </a:prstGeom>
          <a:noFill/>
        </p:spPr>
        <p:txBody>
          <a:bodyPr wrap="square" lIns="68580" tIns="34290" rIns="68580" bIns="34290" anchor="t">
            <a:spAutoFit/>
          </a:bodyPr>
          <a:lstStyle/>
          <a:p>
            <a:pPr marL="213995" indent="-213995" defTabSz="685800">
              <a:spcBef>
                <a:spcPts val="450"/>
              </a:spcBef>
              <a:spcAft>
                <a:spcPts val="450"/>
              </a:spcAft>
              <a:buFont typeface="Arial" panose="020B0604020202020204" pitchFamily="34" charset="0"/>
              <a:buChar char="•"/>
              <a:defRPr/>
            </a:pPr>
            <a:r>
              <a:rPr lang="en-US">
                <a:solidFill>
                  <a:srgbClr val="000000"/>
                </a:solidFill>
                <a:latin typeface="Calibri"/>
                <a:cs typeface="Calibri"/>
              </a:rPr>
              <a:t>For questions about the prize overall, view our recorded conversation on April 12</a:t>
            </a:r>
          </a:p>
          <a:p>
            <a:pPr marL="213995" indent="-213995" defTabSz="685800">
              <a:spcBef>
                <a:spcPts val="450"/>
              </a:spcBef>
              <a:spcAft>
                <a:spcPts val="450"/>
              </a:spcAft>
              <a:buFont typeface="Arial" panose="020B0604020202020204" pitchFamily="34" charset="0"/>
              <a:buChar char="•"/>
              <a:defRPr/>
            </a:pPr>
            <a:r>
              <a:rPr lang="en-US">
                <a:solidFill>
                  <a:srgbClr val="000000"/>
                </a:solidFill>
                <a:latin typeface="Calibri"/>
                <a:cs typeface="Calibri"/>
              </a:rPr>
              <a:t>Participation in this webinar contributes to your final leaderboard score</a:t>
            </a:r>
          </a:p>
          <a:p>
            <a:pPr marL="213995" indent="-213995" defTabSz="685800">
              <a:spcBef>
                <a:spcPts val="450"/>
              </a:spcBef>
              <a:spcAft>
                <a:spcPts val="450"/>
              </a:spcAft>
              <a:buFont typeface="Arial" panose="020B0604020202020204" pitchFamily="34" charset="0"/>
              <a:buChar char="•"/>
              <a:defRPr/>
            </a:pPr>
            <a:r>
              <a:rPr lang="en-US" b="1">
                <a:solidFill>
                  <a:srgbClr val="000000"/>
                </a:solidFill>
                <a:latin typeface="Calibri"/>
                <a:cs typeface="Calibri"/>
              </a:rPr>
              <a:t>Make sure to complete the Leaderboard Eligibility Form to receive points for your participation</a:t>
            </a:r>
          </a:p>
          <a:p>
            <a:pPr marL="213995" indent="-213995" defTabSz="685800">
              <a:spcBef>
                <a:spcPts val="450"/>
              </a:spcBef>
              <a:spcAft>
                <a:spcPts val="450"/>
              </a:spcAft>
              <a:buFont typeface="Arial" panose="020B0604020202020204" pitchFamily="34" charset="0"/>
              <a:buChar char="•"/>
              <a:defRPr/>
            </a:pPr>
            <a:r>
              <a:rPr lang="en-US">
                <a:solidFill>
                  <a:srgbClr val="000000"/>
                </a:solidFill>
                <a:latin typeface="Calibri"/>
                <a:cs typeface="Calibri"/>
              </a:rPr>
              <a:t>If you haven’t done this yet, do so now: </a:t>
            </a:r>
            <a:r>
              <a:rPr lang="en-US">
                <a:solidFill>
                  <a:srgbClr val="000000"/>
                </a:solidFill>
                <a:latin typeface="Calibri"/>
                <a:cs typeface="Calibri"/>
                <a:hlinkClick r:id="rId2"/>
              </a:rPr>
              <a:t>https://www.herox.com/indeep</a:t>
            </a:r>
            <a:r>
              <a:rPr lang="en-US">
                <a:solidFill>
                  <a:srgbClr val="000000"/>
                </a:solidFill>
                <a:latin typeface="Calibri"/>
                <a:cs typeface="Calibri"/>
              </a:rPr>
              <a:t> </a:t>
            </a:r>
          </a:p>
        </p:txBody>
      </p:sp>
      <p:sp>
        <p:nvSpPr>
          <p:cNvPr id="4" name="Rectangle 3">
            <a:extLst>
              <a:ext uri="{FF2B5EF4-FFF2-40B4-BE49-F238E27FC236}">
                <a16:creationId xmlns:a16="http://schemas.microsoft.com/office/drawing/2014/main" id="{A07C243E-0E37-2B40-60CD-75D5FB596F5F}"/>
              </a:ext>
            </a:extLst>
          </p:cNvPr>
          <p:cNvSpPr/>
          <p:nvPr/>
        </p:nvSpPr>
        <p:spPr>
          <a:xfrm>
            <a:off x="1048627" y="4184089"/>
            <a:ext cx="7656188" cy="530915"/>
          </a:xfrm>
          <a:prstGeom prst="rect">
            <a:avLst/>
          </a:prstGeom>
          <a:solidFill>
            <a:srgbClr val="43BDBB"/>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square" lIns="68580" tIns="34290" rIns="68580" bIns="34290" anchor="t">
            <a:spAutoFit/>
          </a:bodyPr>
          <a:lstStyle/>
          <a:p>
            <a:pPr algn="ctr" defTabSz="685800">
              <a:defRPr/>
            </a:pPr>
            <a:r>
              <a:rPr lang="en-US" sz="1500">
                <a:solidFill>
                  <a:srgbClr val="000000"/>
                </a:solidFill>
                <a:latin typeface="Calibri"/>
                <a:cs typeface="Calibri"/>
              </a:rPr>
              <a:t>WPTO’s desired outcome for </a:t>
            </a:r>
            <a:r>
              <a:rPr lang="en-US" sz="1500" err="1">
                <a:solidFill>
                  <a:srgbClr val="000000"/>
                </a:solidFill>
                <a:latin typeface="Calibri"/>
                <a:cs typeface="Calibri"/>
              </a:rPr>
              <a:t>InDEEP</a:t>
            </a:r>
            <a:r>
              <a:rPr lang="en-US" sz="1500">
                <a:solidFill>
                  <a:srgbClr val="000000"/>
                </a:solidFill>
                <a:latin typeface="Calibri"/>
                <a:cs typeface="Calibri"/>
              </a:rPr>
              <a:t> is an understanding of the landscape of innovators and </a:t>
            </a:r>
            <a:br>
              <a:rPr lang="en-US" sz="1500">
                <a:latin typeface="Calibri"/>
              </a:rPr>
            </a:br>
            <a:r>
              <a:rPr lang="en-US" sz="1500">
                <a:solidFill>
                  <a:srgbClr val="000000"/>
                </a:solidFill>
                <a:latin typeface="Calibri"/>
                <a:cs typeface="Calibri"/>
              </a:rPr>
              <a:t>potential DEEC-Tec solutions that could be applied to wave energy devices.</a:t>
            </a:r>
            <a:endParaRPr lang="en-US" sz="2100">
              <a:latin typeface="Calibri"/>
              <a:cs typeface="Calibri"/>
            </a:endParaRPr>
          </a:p>
        </p:txBody>
      </p:sp>
      <p:cxnSp>
        <p:nvCxnSpPr>
          <p:cNvPr id="5" name="Straight Connector 4">
            <a:extLst>
              <a:ext uri="{FF2B5EF4-FFF2-40B4-BE49-F238E27FC236}">
                <a16:creationId xmlns:a16="http://schemas.microsoft.com/office/drawing/2014/main" id="{4AD159EE-458E-4D9F-B06C-471B224A247C}"/>
              </a:ext>
            </a:extLst>
          </p:cNvPr>
          <p:cNvCxnSpPr>
            <a:cxnSpLocks/>
          </p:cNvCxnSpPr>
          <p:nvPr/>
        </p:nvCxnSpPr>
        <p:spPr>
          <a:xfrm>
            <a:off x="5811193" y="1217224"/>
            <a:ext cx="0" cy="222936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wheel, gear&#10;&#10;Description automatically generated">
            <a:extLst>
              <a:ext uri="{FF2B5EF4-FFF2-40B4-BE49-F238E27FC236}">
                <a16:creationId xmlns:a16="http://schemas.microsoft.com/office/drawing/2014/main" id="{76D0FF2C-F993-DFFD-574C-8251416674DE}"/>
              </a:ext>
            </a:extLst>
          </p:cNvPr>
          <p:cNvPicPr>
            <a:picLocks noChangeAspect="1"/>
          </p:cNvPicPr>
          <p:nvPr/>
        </p:nvPicPr>
        <p:blipFill>
          <a:blip r:embed="rId3"/>
          <a:stretch>
            <a:fillRect/>
          </a:stretch>
        </p:blipFill>
        <p:spPr>
          <a:xfrm>
            <a:off x="6337019" y="1238367"/>
            <a:ext cx="2169319" cy="2208218"/>
          </a:xfrm>
          <a:prstGeom prst="rect">
            <a:avLst/>
          </a:prstGeom>
        </p:spPr>
      </p:pic>
      <p:sp>
        <p:nvSpPr>
          <p:cNvPr id="7" name="TextBox 6">
            <a:extLst>
              <a:ext uri="{FF2B5EF4-FFF2-40B4-BE49-F238E27FC236}">
                <a16:creationId xmlns:a16="http://schemas.microsoft.com/office/drawing/2014/main" id="{DB666180-3F14-980E-7013-74C540BC5DE9}"/>
              </a:ext>
            </a:extLst>
          </p:cNvPr>
          <p:cNvSpPr txBox="1"/>
          <p:nvPr/>
        </p:nvSpPr>
        <p:spPr>
          <a:xfrm>
            <a:off x="8694056" y="0"/>
            <a:ext cx="449944" cy="307777"/>
          </a:xfrm>
          <a:prstGeom prst="rect">
            <a:avLst/>
          </a:prstGeom>
          <a:noFill/>
        </p:spPr>
        <p:txBody>
          <a:bodyPr wrap="square" rtlCol="0">
            <a:spAutoFit/>
          </a:bodyPr>
          <a:lstStyle/>
          <a:p>
            <a:r>
              <a:rPr lang="en-US" sz="1400"/>
              <a:t>JEN</a:t>
            </a:r>
          </a:p>
        </p:txBody>
      </p:sp>
    </p:spTree>
    <p:extLst>
      <p:ext uri="{BB962C8B-B14F-4D97-AF65-F5344CB8AC3E}">
        <p14:creationId xmlns:p14="http://schemas.microsoft.com/office/powerpoint/2010/main" val="597363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1E39-67DC-46D1-89A9-96BC81AEB863}"/>
              </a:ext>
            </a:extLst>
          </p:cNvPr>
          <p:cNvSpPr>
            <a:spLocks noGrp="1"/>
          </p:cNvSpPr>
          <p:nvPr>
            <p:ph type="title"/>
          </p:nvPr>
        </p:nvSpPr>
        <p:spPr/>
        <p:txBody>
          <a:bodyPr/>
          <a:lstStyle/>
          <a:p>
            <a:r>
              <a:rPr lang="en-US"/>
              <a:t>Why TPL?</a:t>
            </a:r>
          </a:p>
        </p:txBody>
      </p:sp>
      <p:sp>
        <p:nvSpPr>
          <p:cNvPr id="4" name="TextBox 3">
            <a:extLst>
              <a:ext uri="{FF2B5EF4-FFF2-40B4-BE49-F238E27FC236}">
                <a16:creationId xmlns:a16="http://schemas.microsoft.com/office/drawing/2014/main" id="{7BB7F658-8F3D-457B-B492-E882396ABAAD}"/>
              </a:ext>
            </a:extLst>
          </p:cNvPr>
          <p:cNvSpPr txBox="1"/>
          <p:nvPr/>
        </p:nvSpPr>
        <p:spPr>
          <a:xfrm>
            <a:off x="459798" y="881929"/>
            <a:ext cx="8230898" cy="3109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accent1"/>
                </a:solidFill>
              </a:rPr>
              <a:t>Technology Development Challenges:</a:t>
            </a:r>
            <a:endParaRPr lang="en-US" b="1" dirty="0">
              <a:solidFill>
                <a:schemeClr val="accent1"/>
              </a:solidFill>
              <a:cs typeface="Calibri"/>
            </a:endParaRPr>
          </a:p>
          <a:p>
            <a:pPr marL="285750" indent="-285750">
              <a:lnSpc>
                <a:spcPts val="2400"/>
              </a:lnSpc>
              <a:buFont typeface="Arial"/>
              <a:buChar char="•"/>
            </a:pPr>
            <a:r>
              <a:rPr lang="en-US" sz="1600" dirty="0">
                <a:cs typeface="Calibri"/>
              </a:rPr>
              <a:t>Wave energy converter technology development currently has several main challenges:</a:t>
            </a:r>
          </a:p>
          <a:p>
            <a:pPr marL="742950" lvl="1" indent="-285750">
              <a:lnSpc>
                <a:spcPts val="2400"/>
              </a:lnSpc>
              <a:buFont typeface="Arial"/>
              <a:buChar char="•"/>
            </a:pPr>
            <a:r>
              <a:rPr lang="en-US" sz="1400" dirty="0">
                <a:cs typeface="Calibri"/>
              </a:rPr>
              <a:t>Still a multitude of widely diverse technologies being considered today</a:t>
            </a:r>
          </a:p>
          <a:p>
            <a:pPr marL="742950" lvl="1" indent="-285750">
              <a:lnSpc>
                <a:spcPts val="2400"/>
              </a:lnSpc>
              <a:buFont typeface="Arial"/>
              <a:buChar char="•"/>
            </a:pPr>
            <a:r>
              <a:rPr lang="en-US" sz="1400" dirty="0">
                <a:cs typeface="Calibri"/>
              </a:rPr>
              <a:t>No evidence of common convergence in key market segments</a:t>
            </a:r>
          </a:p>
          <a:p>
            <a:pPr marL="742950" lvl="1" indent="-285750">
              <a:lnSpc>
                <a:spcPts val="2400"/>
              </a:lnSpc>
              <a:buFont typeface="Arial"/>
              <a:buChar char="•"/>
            </a:pPr>
            <a:r>
              <a:rPr lang="en-US" sz="1400" dirty="0">
                <a:cs typeface="Calibri"/>
              </a:rPr>
              <a:t>High levelized cost of energy systems (projected)</a:t>
            </a:r>
          </a:p>
          <a:p>
            <a:pPr marL="742950" lvl="1" indent="-285750">
              <a:lnSpc>
                <a:spcPts val="2400"/>
              </a:lnSpc>
              <a:buFont typeface="Arial"/>
              <a:buChar char="•"/>
            </a:pPr>
            <a:r>
              <a:rPr lang="en-US" sz="1400" dirty="0">
                <a:cs typeface="Calibri"/>
              </a:rPr>
              <a:t>WEC technology development is:</a:t>
            </a:r>
          </a:p>
          <a:p>
            <a:pPr marL="1200150" lvl="2" indent="-285750">
              <a:lnSpc>
                <a:spcPts val="2400"/>
              </a:lnSpc>
              <a:buFont typeface="Arial"/>
              <a:buChar char="•"/>
            </a:pPr>
            <a:r>
              <a:rPr lang="en-US" sz="1400" dirty="0">
                <a:cs typeface="Calibri"/>
              </a:rPr>
              <a:t>Expensive (&gt; $100M to get to TRL 9)</a:t>
            </a:r>
          </a:p>
          <a:p>
            <a:pPr marL="1200150" lvl="2" indent="-285750">
              <a:lnSpc>
                <a:spcPts val="2400"/>
              </a:lnSpc>
              <a:buFont typeface="Arial"/>
              <a:buChar char="•"/>
            </a:pPr>
            <a:r>
              <a:rPr lang="en-US" sz="1400" dirty="0">
                <a:cs typeface="Calibri"/>
              </a:rPr>
              <a:t>High risk (setbacks in prototype testing)</a:t>
            </a:r>
          </a:p>
          <a:p>
            <a:pPr marL="1200150" lvl="2" indent="-285750">
              <a:lnSpc>
                <a:spcPts val="2400"/>
              </a:lnSpc>
              <a:buFont typeface="Arial"/>
              <a:buChar char="•"/>
            </a:pPr>
            <a:r>
              <a:rPr lang="en-US" sz="1400" dirty="0">
                <a:cs typeface="Calibri"/>
              </a:rPr>
              <a:t>Slow (10-15 years from TRL 1</a:t>
            </a:r>
            <a:r>
              <a:rPr lang="en-US" sz="1400" dirty="0">
                <a:cs typeface="Calibri"/>
                <a:sym typeface="Wingdings" panose="05000000000000000000" pitchFamily="2" charset="2"/>
              </a:rPr>
              <a:t>9</a:t>
            </a:r>
            <a:r>
              <a:rPr lang="en-US" sz="1400" dirty="0">
                <a:cs typeface="Calibri"/>
              </a:rPr>
              <a:t>)</a:t>
            </a:r>
          </a:p>
          <a:p>
            <a:pPr marL="1200150" lvl="2" indent="-285750">
              <a:lnSpc>
                <a:spcPts val="2400"/>
              </a:lnSpc>
              <a:buFont typeface="Arial"/>
              <a:buChar char="•"/>
            </a:pPr>
            <a:r>
              <a:rPr lang="en-US" sz="1400" dirty="0">
                <a:cs typeface="Calibri"/>
              </a:rPr>
              <a:t>Rigid (retain initial early concept idea)</a:t>
            </a:r>
          </a:p>
        </p:txBody>
      </p:sp>
      <p:sp>
        <p:nvSpPr>
          <p:cNvPr id="3" name="TextBox 2">
            <a:extLst>
              <a:ext uri="{FF2B5EF4-FFF2-40B4-BE49-F238E27FC236}">
                <a16:creationId xmlns:a16="http://schemas.microsoft.com/office/drawing/2014/main" id="{0E052CA2-1DF6-9C1C-5B42-56C2830803B2}"/>
              </a:ext>
            </a:extLst>
          </p:cNvPr>
          <p:cNvSpPr txBox="1"/>
          <p:nvPr/>
        </p:nvSpPr>
        <p:spPr>
          <a:xfrm>
            <a:off x="8690696" y="0"/>
            <a:ext cx="453304" cy="307777"/>
          </a:xfrm>
          <a:prstGeom prst="rect">
            <a:avLst/>
          </a:prstGeom>
          <a:noFill/>
        </p:spPr>
        <p:txBody>
          <a:bodyPr wrap="square" rtlCol="0">
            <a:spAutoFit/>
          </a:bodyPr>
          <a:lstStyle/>
          <a:p>
            <a:r>
              <a:rPr lang="en-US" sz="1400"/>
              <a:t>JW</a:t>
            </a:r>
          </a:p>
        </p:txBody>
      </p:sp>
    </p:spTree>
    <p:extLst>
      <p:ext uri="{BB962C8B-B14F-4D97-AF65-F5344CB8AC3E}">
        <p14:creationId xmlns:p14="http://schemas.microsoft.com/office/powerpoint/2010/main" val="323102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B91BA-4A34-4E13-1675-AE4431C2435C}"/>
              </a:ext>
            </a:extLst>
          </p:cNvPr>
          <p:cNvSpPr>
            <a:spLocks noGrp="1"/>
          </p:cNvSpPr>
          <p:nvPr>
            <p:ph type="title"/>
          </p:nvPr>
        </p:nvSpPr>
        <p:spPr/>
        <p:txBody>
          <a:bodyPr/>
          <a:lstStyle/>
          <a:p>
            <a:r>
              <a:rPr lang="en-US"/>
              <a:t>Why TPL?</a:t>
            </a:r>
          </a:p>
        </p:txBody>
      </p:sp>
      <p:sp>
        <p:nvSpPr>
          <p:cNvPr id="4" name="TextBox 3">
            <a:extLst>
              <a:ext uri="{FF2B5EF4-FFF2-40B4-BE49-F238E27FC236}">
                <a16:creationId xmlns:a16="http://schemas.microsoft.com/office/drawing/2014/main" id="{777DF307-DE15-B372-D21F-9035E37E76CD}"/>
              </a:ext>
            </a:extLst>
          </p:cNvPr>
          <p:cNvSpPr txBox="1"/>
          <p:nvPr/>
        </p:nvSpPr>
        <p:spPr>
          <a:xfrm>
            <a:off x="8690696" y="0"/>
            <a:ext cx="453304" cy="307777"/>
          </a:xfrm>
          <a:prstGeom prst="rect">
            <a:avLst/>
          </a:prstGeom>
          <a:noFill/>
        </p:spPr>
        <p:txBody>
          <a:bodyPr wrap="square" rtlCol="0">
            <a:spAutoFit/>
          </a:bodyPr>
          <a:lstStyle/>
          <a:p>
            <a:r>
              <a:rPr lang="en-US" sz="1400"/>
              <a:t>JW</a:t>
            </a:r>
          </a:p>
        </p:txBody>
      </p:sp>
      <p:pic>
        <p:nvPicPr>
          <p:cNvPr id="8" name="Picture 7">
            <a:extLst>
              <a:ext uri="{FF2B5EF4-FFF2-40B4-BE49-F238E27FC236}">
                <a16:creationId xmlns:a16="http://schemas.microsoft.com/office/drawing/2014/main" id="{6510E333-2708-A5FD-8BCF-BEEBC6E3CEAD}"/>
              </a:ext>
            </a:extLst>
          </p:cNvPr>
          <p:cNvPicPr>
            <a:picLocks noChangeAspect="1"/>
          </p:cNvPicPr>
          <p:nvPr/>
        </p:nvPicPr>
        <p:blipFill>
          <a:blip r:embed="rId2"/>
          <a:stretch>
            <a:fillRect/>
          </a:stretch>
        </p:blipFill>
        <p:spPr>
          <a:xfrm>
            <a:off x="457199" y="1152290"/>
            <a:ext cx="8233497" cy="3272287"/>
          </a:xfrm>
          <a:prstGeom prst="rect">
            <a:avLst/>
          </a:prstGeom>
        </p:spPr>
      </p:pic>
    </p:spTree>
    <p:extLst>
      <p:ext uri="{BB962C8B-B14F-4D97-AF65-F5344CB8AC3E}">
        <p14:creationId xmlns:p14="http://schemas.microsoft.com/office/powerpoint/2010/main" val="36451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B91BA-4A34-4E13-1675-AE4431C2435C}"/>
              </a:ext>
            </a:extLst>
          </p:cNvPr>
          <p:cNvSpPr>
            <a:spLocks noGrp="1"/>
          </p:cNvSpPr>
          <p:nvPr>
            <p:ph type="title"/>
          </p:nvPr>
        </p:nvSpPr>
        <p:spPr/>
        <p:txBody>
          <a:bodyPr/>
          <a:lstStyle/>
          <a:p>
            <a:r>
              <a:rPr lang="en-US"/>
              <a:t>Why TPL?</a:t>
            </a:r>
          </a:p>
        </p:txBody>
      </p:sp>
      <p:sp>
        <p:nvSpPr>
          <p:cNvPr id="4" name="TextBox 3">
            <a:extLst>
              <a:ext uri="{FF2B5EF4-FFF2-40B4-BE49-F238E27FC236}">
                <a16:creationId xmlns:a16="http://schemas.microsoft.com/office/drawing/2014/main" id="{777DF307-DE15-B372-D21F-9035E37E76CD}"/>
              </a:ext>
            </a:extLst>
          </p:cNvPr>
          <p:cNvSpPr txBox="1"/>
          <p:nvPr/>
        </p:nvSpPr>
        <p:spPr>
          <a:xfrm>
            <a:off x="8690696" y="0"/>
            <a:ext cx="453304" cy="307777"/>
          </a:xfrm>
          <a:prstGeom prst="rect">
            <a:avLst/>
          </a:prstGeom>
          <a:noFill/>
        </p:spPr>
        <p:txBody>
          <a:bodyPr wrap="square" rtlCol="0">
            <a:spAutoFit/>
          </a:bodyPr>
          <a:lstStyle/>
          <a:p>
            <a:r>
              <a:rPr lang="en-US" sz="1400"/>
              <a:t>JW</a:t>
            </a:r>
          </a:p>
        </p:txBody>
      </p:sp>
      <p:pic>
        <p:nvPicPr>
          <p:cNvPr id="6" name="Picture 5">
            <a:extLst>
              <a:ext uri="{FF2B5EF4-FFF2-40B4-BE49-F238E27FC236}">
                <a16:creationId xmlns:a16="http://schemas.microsoft.com/office/drawing/2014/main" id="{F5BCEF39-9631-CF8E-A780-F8120A34F997}"/>
              </a:ext>
            </a:extLst>
          </p:cNvPr>
          <p:cNvPicPr>
            <a:picLocks noChangeAspect="1"/>
          </p:cNvPicPr>
          <p:nvPr/>
        </p:nvPicPr>
        <p:blipFill>
          <a:blip r:embed="rId2"/>
          <a:stretch>
            <a:fillRect/>
          </a:stretch>
        </p:blipFill>
        <p:spPr>
          <a:xfrm>
            <a:off x="453304" y="1158665"/>
            <a:ext cx="8233497" cy="3238480"/>
          </a:xfrm>
          <a:prstGeom prst="rect">
            <a:avLst/>
          </a:prstGeom>
        </p:spPr>
      </p:pic>
    </p:spTree>
    <p:extLst>
      <p:ext uri="{BB962C8B-B14F-4D97-AF65-F5344CB8AC3E}">
        <p14:creationId xmlns:p14="http://schemas.microsoft.com/office/powerpoint/2010/main" val="3064068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1E39-67DC-46D1-89A9-96BC81AEB863}"/>
              </a:ext>
            </a:extLst>
          </p:cNvPr>
          <p:cNvSpPr>
            <a:spLocks noGrp="1"/>
          </p:cNvSpPr>
          <p:nvPr>
            <p:ph type="title"/>
          </p:nvPr>
        </p:nvSpPr>
        <p:spPr/>
        <p:txBody>
          <a:bodyPr/>
          <a:lstStyle/>
          <a:p>
            <a:r>
              <a:rPr lang="en-US"/>
              <a:t>TPL Development</a:t>
            </a:r>
          </a:p>
        </p:txBody>
      </p:sp>
      <p:sp>
        <p:nvSpPr>
          <p:cNvPr id="3" name="TextBox 2">
            <a:extLst>
              <a:ext uri="{FF2B5EF4-FFF2-40B4-BE49-F238E27FC236}">
                <a16:creationId xmlns:a16="http://schemas.microsoft.com/office/drawing/2014/main" id="{CB6A5313-F26E-4793-BB0C-87A38D9802BB}"/>
              </a:ext>
            </a:extLst>
          </p:cNvPr>
          <p:cNvSpPr txBox="1"/>
          <p:nvPr/>
        </p:nvSpPr>
        <p:spPr>
          <a:xfrm>
            <a:off x="457199" y="2767883"/>
            <a:ext cx="8236857" cy="369332"/>
          </a:xfrm>
          <a:prstGeom prst="rect">
            <a:avLst/>
          </a:prstGeom>
          <a:gradFill flip="none" rotWithShape="1">
            <a:gsLst>
              <a:gs pos="0">
                <a:srgbClr val="2C72D8"/>
              </a:gs>
              <a:gs pos="50000">
                <a:srgbClr val="6895DE"/>
              </a:gs>
              <a:gs pos="100000">
                <a:schemeClr val="accent1">
                  <a:tint val="23500"/>
                  <a:satMod val="160000"/>
                </a:schemeClr>
              </a:gs>
            </a:gsLst>
            <a:lin ang="10800000" scaled="1"/>
            <a:tileRect/>
          </a:gradFill>
        </p:spPr>
        <p:txBody>
          <a:bodyPr wrap="square" rtlCol="0">
            <a:spAutoFit/>
          </a:bodyPr>
          <a:lstStyle/>
          <a:p>
            <a:r>
              <a:rPr lang="en-US" b="1"/>
              <a:t>2012		2014		2016		2018		2020		2022</a:t>
            </a:r>
          </a:p>
        </p:txBody>
      </p:sp>
      <p:cxnSp>
        <p:nvCxnSpPr>
          <p:cNvPr id="5" name="Straight Arrow Connector 4">
            <a:extLst>
              <a:ext uri="{FF2B5EF4-FFF2-40B4-BE49-F238E27FC236}">
                <a16:creationId xmlns:a16="http://schemas.microsoft.com/office/drawing/2014/main" id="{FEDBFA8F-094A-40BB-8808-31DB0819C7B1}"/>
              </a:ext>
            </a:extLst>
          </p:cNvPr>
          <p:cNvCxnSpPr/>
          <p:nvPr/>
        </p:nvCxnSpPr>
        <p:spPr>
          <a:xfrm>
            <a:off x="784800"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31BE057-67D3-46C4-AB1C-ACF8A3FA4849}"/>
              </a:ext>
            </a:extLst>
          </p:cNvPr>
          <p:cNvSpPr txBox="1"/>
          <p:nvPr/>
        </p:nvSpPr>
        <p:spPr>
          <a:xfrm>
            <a:off x="167399" y="1532976"/>
            <a:ext cx="1234801" cy="954107"/>
          </a:xfrm>
          <a:prstGeom prst="rect">
            <a:avLst/>
          </a:prstGeom>
          <a:noFill/>
        </p:spPr>
        <p:txBody>
          <a:bodyPr wrap="square" rtlCol="0">
            <a:spAutoFit/>
          </a:bodyPr>
          <a:lstStyle/>
          <a:p>
            <a:pPr algn="ctr"/>
            <a:r>
              <a:rPr lang="en-US" sz="1400"/>
              <a:t>Concept introduction @ ICOE (Weber)</a:t>
            </a:r>
          </a:p>
        </p:txBody>
      </p:sp>
      <p:cxnSp>
        <p:nvCxnSpPr>
          <p:cNvPr id="12" name="Straight Arrow Connector 11">
            <a:extLst>
              <a:ext uri="{FF2B5EF4-FFF2-40B4-BE49-F238E27FC236}">
                <a16:creationId xmlns:a16="http://schemas.microsoft.com/office/drawing/2014/main" id="{47C4F944-0284-4840-B761-BB775966E321}"/>
              </a:ext>
            </a:extLst>
          </p:cNvPr>
          <p:cNvCxnSpPr/>
          <p:nvPr/>
        </p:nvCxnSpPr>
        <p:spPr>
          <a:xfrm>
            <a:off x="6913800"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B660453-8579-42C1-B976-A0C68C9AC67A}"/>
              </a:ext>
            </a:extLst>
          </p:cNvPr>
          <p:cNvCxnSpPr>
            <a:cxnSpLocks/>
          </p:cNvCxnSpPr>
          <p:nvPr/>
        </p:nvCxnSpPr>
        <p:spPr>
          <a:xfrm>
            <a:off x="6913800" y="2487083"/>
            <a:ext cx="15477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1C1B7EB-2928-4B72-B0A2-63DA57ECA3A0}"/>
              </a:ext>
            </a:extLst>
          </p:cNvPr>
          <p:cNvSpPr txBox="1"/>
          <p:nvPr/>
        </p:nvSpPr>
        <p:spPr>
          <a:xfrm>
            <a:off x="6852449" y="1528860"/>
            <a:ext cx="1679549" cy="954107"/>
          </a:xfrm>
          <a:prstGeom prst="rect">
            <a:avLst/>
          </a:prstGeom>
          <a:noFill/>
        </p:spPr>
        <p:txBody>
          <a:bodyPr wrap="square" rtlCol="0">
            <a:spAutoFit/>
          </a:bodyPr>
          <a:lstStyle/>
          <a:p>
            <a:pPr algn="ctr"/>
            <a:r>
              <a:rPr lang="en-US" sz="1400"/>
              <a:t>Extension to CECs,</a:t>
            </a:r>
          </a:p>
          <a:p>
            <a:pPr algn="ctr"/>
            <a:r>
              <a:rPr lang="en-US" sz="1400"/>
              <a:t>PBE markets, industry workshops,</a:t>
            </a:r>
          </a:p>
          <a:p>
            <a:pPr algn="ctr"/>
            <a:r>
              <a:rPr lang="en-US" sz="1400"/>
              <a:t>etc.</a:t>
            </a:r>
          </a:p>
        </p:txBody>
      </p:sp>
      <p:cxnSp>
        <p:nvCxnSpPr>
          <p:cNvPr id="17" name="Straight Arrow Connector 16">
            <a:extLst>
              <a:ext uri="{FF2B5EF4-FFF2-40B4-BE49-F238E27FC236}">
                <a16:creationId xmlns:a16="http://schemas.microsoft.com/office/drawing/2014/main" id="{F1DF3524-12DE-4C31-B55E-B2D5FF6EDE28}"/>
              </a:ext>
            </a:extLst>
          </p:cNvPr>
          <p:cNvCxnSpPr/>
          <p:nvPr/>
        </p:nvCxnSpPr>
        <p:spPr>
          <a:xfrm>
            <a:off x="3586800"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63EF462-174D-4C6E-B39C-4AE8715B8982}"/>
              </a:ext>
            </a:extLst>
          </p:cNvPr>
          <p:cNvSpPr txBox="1"/>
          <p:nvPr/>
        </p:nvSpPr>
        <p:spPr>
          <a:xfrm>
            <a:off x="2969399" y="1532976"/>
            <a:ext cx="1234801" cy="954107"/>
          </a:xfrm>
          <a:prstGeom prst="rect">
            <a:avLst/>
          </a:prstGeom>
          <a:noFill/>
        </p:spPr>
        <p:txBody>
          <a:bodyPr wrap="square" rtlCol="0">
            <a:spAutoFit/>
          </a:bodyPr>
          <a:lstStyle/>
          <a:p>
            <a:pPr algn="ctr"/>
            <a:r>
              <a:rPr lang="en-US" sz="1400"/>
              <a:t>First version of utility-scale TPL tool released</a:t>
            </a:r>
          </a:p>
        </p:txBody>
      </p:sp>
      <p:cxnSp>
        <p:nvCxnSpPr>
          <p:cNvPr id="14" name="Straight Arrow Connector 13">
            <a:extLst>
              <a:ext uri="{FF2B5EF4-FFF2-40B4-BE49-F238E27FC236}">
                <a16:creationId xmlns:a16="http://schemas.microsoft.com/office/drawing/2014/main" id="{FB1C1E9A-F26D-4BDC-A87A-8621E5EBB6E4}"/>
              </a:ext>
            </a:extLst>
          </p:cNvPr>
          <p:cNvCxnSpPr/>
          <p:nvPr/>
        </p:nvCxnSpPr>
        <p:spPr>
          <a:xfrm>
            <a:off x="4355648"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CD32E43-D09F-4216-AF79-CD75D48A6803}"/>
              </a:ext>
            </a:extLst>
          </p:cNvPr>
          <p:cNvSpPr txBox="1"/>
          <p:nvPr/>
        </p:nvSpPr>
        <p:spPr>
          <a:xfrm>
            <a:off x="3938772" y="1955088"/>
            <a:ext cx="833752" cy="523220"/>
          </a:xfrm>
          <a:prstGeom prst="rect">
            <a:avLst/>
          </a:prstGeom>
          <a:noFill/>
        </p:spPr>
        <p:txBody>
          <a:bodyPr wrap="square" rtlCol="0">
            <a:spAutoFit/>
          </a:bodyPr>
          <a:lstStyle/>
          <a:p>
            <a:pPr algn="ctr"/>
            <a:r>
              <a:rPr lang="en-US" sz="1400"/>
              <a:t>EWTEC</a:t>
            </a:r>
          </a:p>
          <a:p>
            <a:pPr algn="ctr"/>
            <a:r>
              <a:rPr lang="en-US" sz="1400"/>
              <a:t>paper</a:t>
            </a:r>
          </a:p>
        </p:txBody>
      </p:sp>
      <p:cxnSp>
        <p:nvCxnSpPr>
          <p:cNvPr id="19" name="Straight Arrow Connector 18">
            <a:extLst>
              <a:ext uri="{FF2B5EF4-FFF2-40B4-BE49-F238E27FC236}">
                <a16:creationId xmlns:a16="http://schemas.microsoft.com/office/drawing/2014/main" id="{0BBF3C19-057B-448C-9540-C3E443730C5E}"/>
              </a:ext>
            </a:extLst>
          </p:cNvPr>
          <p:cNvCxnSpPr/>
          <p:nvPr/>
        </p:nvCxnSpPr>
        <p:spPr>
          <a:xfrm>
            <a:off x="5631472"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5A272BD-09EC-4191-908E-2A4AE72ACDC1}"/>
              </a:ext>
            </a:extLst>
          </p:cNvPr>
          <p:cNvSpPr txBox="1"/>
          <p:nvPr/>
        </p:nvSpPr>
        <p:spPr>
          <a:xfrm>
            <a:off x="5214596" y="1955088"/>
            <a:ext cx="833752" cy="523220"/>
          </a:xfrm>
          <a:prstGeom prst="rect">
            <a:avLst/>
          </a:prstGeom>
          <a:noFill/>
        </p:spPr>
        <p:txBody>
          <a:bodyPr wrap="square" rtlCol="0">
            <a:spAutoFit/>
          </a:bodyPr>
          <a:lstStyle/>
          <a:p>
            <a:pPr algn="ctr"/>
            <a:r>
              <a:rPr lang="en-US" sz="1400"/>
              <a:t>EWTEC</a:t>
            </a:r>
          </a:p>
          <a:p>
            <a:pPr algn="ctr"/>
            <a:r>
              <a:rPr lang="en-US" sz="1400"/>
              <a:t>paper</a:t>
            </a:r>
          </a:p>
        </p:txBody>
      </p:sp>
      <p:cxnSp>
        <p:nvCxnSpPr>
          <p:cNvPr id="21" name="Straight Arrow Connector 20">
            <a:extLst>
              <a:ext uri="{FF2B5EF4-FFF2-40B4-BE49-F238E27FC236}">
                <a16:creationId xmlns:a16="http://schemas.microsoft.com/office/drawing/2014/main" id="{3EA9F2FE-5EE6-4605-B39C-4E52BFDCAC26}"/>
              </a:ext>
            </a:extLst>
          </p:cNvPr>
          <p:cNvCxnSpPr/>
          <p:nvPr/>
        </p:nvCxnSpPr>
        <p:spPr>
          <a:xfrm>
            <a:off x="2504399" y="2487082"/>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4FAD440-9216-4273-987B-3957B934A9F5}"/>
              </a:ext>
            </a:extLst>
          </p:cNvPr>
          <p:cNvSpPr txBox="1"/>
          <p:nvPr/>
        </p:nvSpPr>
        <p:spPr>
          <a:xfrm>
            <a:off x="1886998" y="1532975"/>
            <a:ext cx="1234801" cy="1169551"/>
          </a:xfrm>
          <a:prstGeom prst="rect">
            <a:avLst/>
          </a:prstGeom>
          <a:noFill/>
        </p:spPr>
        <p:txBody>
          <a:bodyPr wrap="square" rtlCol="0">
            <a:spAutoFit/>
          </a:bodyPr>
          <a:lstStyle/>
          <a:p>
            <a:pPr algn="ctr"/>
            <a:r>
              <a:rPr lang="en-US" sz="1400"/>
              <a:t>TPL version 2.0 used in DOE Wave Energy </a:t>
            </a:r>
          </a:p>
          <a:p>
            <a:pPr algn="ctr"/>
            <a:endParaRPr lang="en-US" sz="1400"/>
          </a:p>
        </p:txBody>
      </p:sp>
      <p:cxnSp>
        <p:nvCxnSpPr>
          <p:cNvPr id="23" name="Straight Arrow Connector 22">
            <a:extLst>
              <a:ext uri="{FF2B5EF4-FFF2-40B4-BE49-F238E27FC236}">
                <a16:creationId xmlns:a16="http://schemas.microsoft.com/office/drawing/2014/main" id="{142AA619-A182-4365-94BC-DDD126223389}"/>
              </a:ext>
            </a:extLst>
          </p:cNvPr>
          <p:cNvCxnSpPr/>
          <p:nvPr/>
        </p:nvCxnSpPr>
        <p:spPr>
          <a:xfrm>
            <a:off x="1557277" y="2487082"/>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D28362A-33FB-4BCC-A7CF-14BE57D4F0B1}"/>
              </a:ext>
            </a:extLst>
          </p:cNvPr>
          <p:cNvSpPr txBox="1"/>
          <p:nvPr/>
        </p:nvSpPr>
        <p:spPr>
          <a:xfrm>
            <a:off x="1144578" y="1571147"/>
            <a:ext cx="825397" cy="954107"/>
          </a:xfrm>
          <a:prstGeom prst="rect">
            <a:avLst/>
          </a:prstGeom>
          <a:noFill/>
        </p:spPr>
        <p:txBody>
          <a:bodyPr wrap="square" rtlCol="0">
            <a:spAutoFit/>
          </a:bodyPr>
          <a:lstStyle/>
          <a:p>
            <a:pPr algn="ctr"/>
            <a:r>
              <a:rPr lang="en-US" sz="1400"/>
              <a:t>First </a:t>
            </a:r>
          </a:p>
          <a:p>
            <a:pPr algn="ctr"/>
            <a:r>
              <a:rPr lang="en-US" sz="1400"/>
              <a:t>use cases</a:t>
            </a:r>
          </a:p>
          <a:p>
            <a:pPr algn="ctr"/>
            <a:r>
              <a:rPr lang="en-US" sz="1400"/>
              <a:t>NI/LS</a:t>
            </a:r>
          </a:p>
        </p:txBody>
      </p:sp>
      <p:cxnSp>
        <p:nvCxnSpPr>
          <p:cNvPr id="25" name="Straight Arrow Connector 24">
            <a:extLst>
              <a:ext uri="{FF2B5EF4-FFF2-40B4-BE49-F238E27FC236}">
                <a16:creationId xmlns:a16="http://schemas.microsoft.com/office/drawing/2014/main" id="{263575B7-0BE3-4C75-9E08-19C28D069E1B}"/>
              </a:ext>
            </a:extLst>
          </p:cNvPr>
          <p:cNvCxnSpPr/>
          <p:nvPr/>
        </p:nvCxnSpPr>
        <p:spPr>
          <a:xfrm>
            <a:off x="1557277"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BCA4B81-D8BD-4814-8461-0328E9DD3F57}"/>
              </a:ext>
            </a:extLst>
          </p:cNvPr>
          <p:cNvSpPr txBox="1"/>
          <p:nvPr/>
        </p:nvSpPr>
        <p:spPr>
          <a:xfrm>
            <a:off x="1147199" y="3482125"/>
            <a:ext cx="825397" cy="738664"/>
          </a:xfrm>
          <a:prstGeom prst="rect">
            <a:avLst/>
          </a:prstGeom>
          <a:noFill/>
        </p:spPr>
        <p:txBody>
          <a:bodyPr wrap="square" rtlCol="0">
            <a:spAutoFit/>
          </a:bodyPr>
          <a:lstStyle/>
          <a:p>
            <a:pPr algn="ctr"/>
            <a:r>
              <a:rPr lang="en-US" sz="1400"/>
              <a:t>TPL Version 1.0</a:t>
            </a:r>
          </a:p>
        </p:txBody>
      </p:sp>
      <p:cxnSp>
        <p:nvCxnSpPr>
          <p:cNvPr id="27" name="Straight Arrow Connector 26">
            <a:extLst>
              <a:ext uri="{FF2B5EF4-FFF2-40B4-BE49-F238E27FC236}">
                <a16:creationId xmlns:a16="http://schemas.microsoft.com/office/drawing/2014/main" id="{DAE4A49F-2112-4104-902E-48192663F815}"/>
              </a:ext>
            </a:extLst>
          </p:cNvPr>
          <p:cNvCxnSpPr/>
          <p:nvPr/>
        </p:nvCxnSpPr>
        <p:spPr>
          <a:xfrm>
            <a:off x="782179"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AB57C82-60B0-44A8-9E38-034F75543A03}"/>
              </a:ext>
            </a:extLst>
          </p:cNvPr>
          <p:cNvSpPr txBox="1"/>
          <p:nvPr/>
        </p:nvSpPr>
        <p:spPr>
          <a:xfrm>
            <a:off x="372101" y="3482125"/>
            <a:ext cx="825397" cy="523220"/>
          </a:xfrm>
          <a:prstGeom prst="rect">
            <a:avLst/>
          </a:prstGeom>
          <a:noFill/>
        </p:spPr>
        <p:txBody>
          <a:bodyPr wrap="square" rtlCol="0">
            <a:spAutoFit/>
          </a:bodyPr>
          <a:lstStyle/>
          <a:p>
            <a:pPr algn="ctr"/>
            <a:r>
              <a:rPr lang="en-US" sz="1400"/>
              <a:t>TPL</a:t>
            </a:r>
          </a:p>
          <a:p>
            <a:pPr algn="ctr"/>
            <a:r>
              <a:rPr lang="en-US" sz="1400"/>
              <a:t>Defined</a:t>
            </a:r>
          </a:p>
        </p:txBody>
      </p:sp>
      <p:cxnSp>
        <p:nvCxnSpPr>
          <p:cNvPr id="29" name="Straight Arrow Connector 28">
            <a:extLst>
              <a:ext uri="{FF2B5EF4-FFF2-40B4-BE49-F238E27FC236}">
                <a16:creationId xmlns:a16="http://schemas.microsoft.com/office/drawing/2014/main" id="{71D41E55-9507-4CCA-8EC6-E5F95F614571}"/>
              </a:ext>
            </a:extLst>
          </p:cNvPr>
          <p:cNvCxnSpPr/>
          <p:nvPr/>
        </p:nvCxnSpPr>
        <p:spPr>
          <a:xfrm>
            <a:off x="2535074" y="3119325"/>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D1B9DCD-E707-49CA-A44E-005DD7B2E4EE}"/>
              </a:ext>
            </a:extLst>
          </p:cNvPr>
          <p:cNvSpPr txBox="1"/>
          <p:nvPr/>
        </p:nvSpPr>
        <p:spPr>
          <a:xfrm>
            <a:off x="2124996" y="3477308"/>
            <a:ext cx="825397" cy="738664"/>
          </a:xfrm>
          <a:prstGeom prst="rect">
            <a:avLst/>
          </a:prstGeom>
          <a:noFill/>
        </p:spPr>
        <p:txBody>
          <a:bodyPr wrap="square" rtlCol="0">
            <a:spAutoFit/>
          </a:bodyPr>
          <a:lstStyle/>
          <a:p>
            <a:pPr algn="ctr"/>
            <a:r>
              <a:rPr lang="en-US" sz="1400"/>
              <a:t>TPL Version 2.0</a:t>
            </a:r>
          </a:p>
        </p:txBody>
      </p:sp>
      <p:cxnSp>
        <p:nvCxnSpPr>
          <p:cNvPr id="31" name="Straight Arrow Connector 30">
            <a:extLst>
              <a:ext uri="{FF2B5EF4-FFF2-40B4-BE49-F238E27FC236}">
                <a16:creationId xmlns:a16="http://schemas.microsoft.com/office/drawing/2014/main" id="{12B94353-C33C-4651-A1AD-A69CAEAB2045}"/>
              </a:ext>
            </a:extLst>
          </p:cNvPr>
          <p:cNvCxnSpPr/>
          <p:nvPr/>
        </p:nvCxnSpPr>
        <p:spPr>
          <a:xfrm>
            <a:off x="3617799"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61FB2952-51DE-46B0-AB4F-54D99664342A}"/>
              </a:ext>
            </a:extLst>
          </p:cNvPr>
          <p:cNvSpPr txBox="1"/>
          <p:nvPr/>
        </p:nvSpPr>
        <p:spPr>
          <a:xfrm>
            <a:off x="3207721" y="3482125"/>
            <a:ext cx="825397" cy="738664"/>
          </a:xfrm>
          <a:prstGeom prst="rect">
            <a:avLst/>
          </a:prstGeom>
          <a:noFill/>
        </p:spPr>
        <p:txBody>
          <a:bodyPr wrap="square" rtlCol="0">
            <a:spAutoFit/>
          </a:bodyPr>
          <a:lstStyle/>
          <a:p>
            <a:pPr algn="ctr"/>
            <a:r>
              <a:rPr lang="en-US" sz="1400"/>
              <a:t>TPL Version 3.0</a:t>
            </a:r>
          </a:p>
        </p:txBody>
      </p:sp>
      <p:cxnSp>
        <p:nvCxnSpPr>
          <p:cNvPr id="33" name="Straight Arrow Connector 32">
            <a:extLst>
              <a:ext uri="{FF2B5EF4-FFF2-40B4-BE49-F238E27FC236}">
                <a16:creationId xmlns:a16="http://schemas.microsoft.com/office/drawing/2014/main" id="{03449470-6F68-4DC4-B65E-FDB7E4218D33}"/>
              </a:ext>
            </a:extLst>
          </p:cNvPr>
          <p:cNvCxnSpPr/>
          <p:nvPr/>
        </p:nvCxnSpPr>
        <p:spPr>
          <a:xfrm>
            <a:off x="4615747"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F21996E-7B20-4C79-9C21-5D53B4709FEF}"/>
              </a:ext>
            </a:extLst>
          </p:cNvPr>
          <p:cNvSpPr txBox="1"/>
          <p:nvPr/>
        </p:nvSpPr>
        <p:spPr>
          <a:xfrm>
            <a:off x="4205669" y="3482125"/>
            <a:ext cx="825397" cy="738664"/>
          </a:xfrm>
          <a:prstGeom prst="rect">
            <a:avLst/>
          </a:prstGeom>
          <a:noFill/>
        </p:spPr>
        <p:txBody>
          <a:bodyPr wrap="square" rtlCol="0">
            <a:spAutoFit/>
          </a:bodyPr>
          <a:lstStyle/>
          <a:p>
            <a:pPr algn="ctr"/>
            <a:r>
              <a:rPr lang="en-US" sz="1400"/>
              <a:t>TPL Version 4.0</a:t>
            </a:r>
          </a:p>
        </p:txBody>
      </p:sp>
      <p:cxnSp>
        <p:nvCxnSpPr>
          <p:cNvPr id="35" name="Straight Arrow Connector 34">
            <a:extLst>
              <a:ext uri="{FF2B5EF4-FFF2-40B4-BE49-F238E27FC236}">
                <a16:creationId xmlns:a16="http://schemas.microsoft.com/office/drawing/2014/main" id="{14363EDB-4BED-4605-9F30-4E11087F5BA0}"/>
              </a:ext>
            </a:extLst>
          </p:cNvPr>
          <p:cNvCxnSpPr/>
          <p:nvPr/>
        </p:nvCxnSpPr>
        <p:spPr>
          <a:xfrm>
            <a:off x="6284179"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962374AD-FFD1-4B5E-9EDF-F4A0D84DACAB}"/>
              </a:ext>
            </a:extLst>
          </p:cNvPr>
          <p:cNvSpPr txBox="1"/>
          <p:nvPr/>
        </p:nvSpPr>
        <p:spPr>
          <a:xfrm>
            <a:off x="5847205" y="3482125"/>
            <a:ext cx="876320" cy="954107"/>
          </a:xfrm>
          <a:prstGeom prst="rect">
            <a:avLst/>
          </a:prstGeom>
          <a:noFill/>
        </p:spPr>
        <p:txBody>
          <a:bodyPr wrap="square" rtlCol="0">
            <a:spAutoFit/>
          </a:bodyPr>
          <a:lstStyle/>
          <a:p>
            <a:pPr algn="ctr"/>
            <a:r>
              <a:rPr lang="en-US" sz="1400"/>
              <a:t>TPL Version 5.0 – </a:t>
            </a:r>
            <a:r>
              <a:rPr lang="en-US" sz="1400" b="1">
                <a:solidFill>
                  <a:schemeClr val="accent1"/>
                </a:solidFill>
              </a:rPr>
              <a:t>web app</a:t>
            </a:r>
          </a:p>
        </p:txBody>
      </p:sp>
      <p:sp>
        <p:nvSpPr>
          <p:cNvPr id="4" name="TextBox 3">
            <a:extLst>
              <a:ext uri="{FF2B5EF4-FFF2-40B4-BE49-F238E27FC236}">
                <a16:creationId xmlns:a16="http://schemas.microsoft.com/office/drawing/2014/main" id="{3EA4935E-9AA1-4621-EFAE-196C4BB5646F}"/>
              </a:ext>
            </a:extLst>
          </p:cNvPr>
          <p:cNvSpPr txBox="1"/>
          <p:nvPr/>
        </p:nvSpPr>
        <p:spPr>
          <a:xfrm>
            <a:off x="8690696" y="0"/>
            <a:ext cx="453304" cy="307777"/>
          </a:xfrm>
          <a:prstGeom prst="rect">
            <a:avLst/>
          </a:prstGeom>
          <a:noFill/>
        </p:spPr>
        <p:txBody>
          <a:bodyPr wrap="square" rtlCol="0">
            <a:spAutoFit/>
          </a:bodyPr>
          <a:lstStyle/>
          <a:p>
            <a:r>
              <a:rPr lang="en-US" sz="1400"/>
              <a:t>JW</a:t>
            </a:r>
          </a:p>
        </p:txBody>
      </p:sp>
    </p:spTree>
    <p:extLst>
      <p:ext uri="{BB962C8B-B14F-4D97-AF65-F5344CB8AC3E}">
        <p14:creationId xmlns:p14="http://schemas.microsoft.com/office/powerpoint/2010/main" val="133528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5CFC-6363-40A9-9EBA-B2DA458FEE91}"/>
              </a:ext>
            </a:extLst>
          </p:cNvPr>
          <p:cNvSpPr>
            <a:spLocks noGrp="1"/>
          </p:cNvSpPr>
          <p:nvPr>
            <p:ph type="title"/>
          </p:nvPr>
        </p:nvSpPr>
        <p:spPr/>
        <p:txBody>
          <a:bodyPr/>
          <a:lstStyle/>
          <a:p>
            <a:r>
              <a:rPr lang="en-US"/>
              <a:t>What is TPL?</a:t>
            </a:r>
          </a:p>
        </p:txBody>
      </p:sp>
      <p:sp>
        <p:nvSpPr>
          <p:cNvPr id="3" name="TextBox 2">
            <a:extLst>
              <a:ext uri="{FF2B5EF4-FFF2-40B4-BE49-F238E27FC236}">
                <a16:creationId xmlns:a16="http://schemas.microsoft.com/office/drawing/2014/main" id="{B9EFA4EE-5069-4C0B-AE8C-4A0909283A68}"/>
              </a:ext>
            </a:extLst>
          </p:cNvPr>
          <p:cNvSpPr txBox="1"/>
          <p:nvPr/>
        </p:nvSpPr>
        <p:spPr>
          <a:xfrm>
            <a:off x="457199" y="856800"/>
            <a:ext cx="8236857" cy="923330"/>
          </a:xfrm>
          <a:prstGeom prst="rect">
            <a:avLst/>
          </a:prstGeom>
          <a:noFill/>
        </p:spPr>
        <p:txBody>
          <a:bodyPr wrap="square" rtlCol="0">
            <a:spAutoFit/>
          </a:bodyPr>
          <a:lstStyle/>
          <a:p>
            <a:r>
              <a:rPr lang="en-US" b="1" u="sng"/>
              <a:t>Technology Performance Level (TPL)</a:t>
            </a:r>
            <a:r>
              <a:rPr lang="en-US"/>
              <a:t> is an integrated techno-economic technology assessment framework that quantifies the performance potential and economic, environmental, social, and safety impacts of a technology (combined indicator, MCDA)</a:t>
            </a:r>
          </a:p>
        </p:txBody>
      </p:sp>
      <p:sp>
        <p:nvSpPr>
          <p:cNvPr id="4" name="Oval 3">
            <a:extLst>
              <a:ext uri="{FF2B5EF4-FFF2-40B4-BE49-F238E27FC236}">
                <a16:creationId xmlns:a16="http://schemas.microsoft.com/office/drawing/2014/main" id="{00A318AD-1B33-460B-8546-48F9D0FC7783}"/>
              </a:ext>
            </a:extLst>
          </p:cNvPr>
          <p:cNvSpPr/>
          <p:nvPr/>
        </p:nvSpPr>
        <p:spPr>
          <a:xfrm>
            <a:off x="2973600" y="1799416"/>
            <a:ext cx="3200400" cy="3200400"/>
          </a:xfrm>
          <a:prstGeom prst="ellipse">
            <a:avLst/>
          </a:prstGeom>
          <a:gradFill>
            <a:gsLst>
              <a:gs pos="0">
                <a:schemeClr val="accent1">
                  <a:tint val="100000"/>
                  <a:shade val="100000"/>
                  <a:satMod val="130000"/>
                  <a:alpha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015ED6D-BA6E-4DDB-A369-453726632E04}"/>
              </a:ext>
            </a:extLst>
          </p:cNvPr>
          <p:cNvSpPr/>
          <p:nvPr/>
        </p:nvSpPr>
        <p:spPr>
          <a:xfrm>
            <a:off x="4124547" y="2097812"/>
            <a:ext cx="914400" cy="914400"/>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47F1088-4AB9-441A-8DAB-2FF86A6B25BE}"/>
              </a:ext>
            </a:extLst>
          </p:cNvPr>
          <p:cNvSpPr/>
          <p:nvPr/>
        </p:nvSpPr>
        <p:spPr>
          <a:xfrm>
            <a:off x="3166688" y="2448271"/>
            <a:ext cx="914400" cy="914400"/>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DC9E46-ED62-47DA-9AAC-78E10681C999}"/>
              </a:ext>
            </a:extLst>
          </p:cNvPr>
          <p:cNvSpPr txBox="1"/>
          <p:nvPr/>
        </p:nvSpPr>
        <p:spPr>
          <a:xfrm>
            <a:off x="2932128" y="2636697"/>
            <a:ext cx="1371600" cy="584775"/>
          </a:xfrm>
          <a:prstGeom prst="rect">
            <a:avLst/>
          </a:prstGeom>
          <a:noFill/>
        </p:spPr>
        <p:txBody>
          <a:bodyPr wrap="square" rtlCol="0">
            <a:spAutoFit/>
          </a:bodyPr>
          <a:lstStyle/>
          <a:p>
            <a:pPr algn="ctr"/>
            <a:r>
              <a:rPr lang="en-US" sz="1600">
                <a:solidFill>
                  <a:schemeClr val="bg1"/>
                </a:solidFill>
              </a:rPr>
              <a:t>Technical Performance</a:t>
            </a:r>
          </a:p>
        </p:txBody>
      </p:sp>
      <p:sp>
        <p:nvSpPr>
          <p:cNvPr id="8" name="TextBox 7">
            <a:extLst>
              <a:ext uri="{FF2B5EF4-FFF2-40B4-BE49-F238E27FC236}">
                <a16:creationId xmlns:a16="http://schemas.microsoft.com/office/drawing/2014/main" id="{8D559CB9-07D0-457E-B1B2-5FD6AF6D7164}"/>
              </a:ext>
            </a:extLst>
          </p:cNvPr>
          <p:cNvSpPr txBox="1"/>
          <p:nvPr/>
        </p:nvSpPr>
        <p:spPr>
          <a:xfrm>
            <a:off x="3895088" y="2310120"/>
            <a:ext cx="1371600" cy="584775"/>
          </a:xfrm>
          <a:prstGeom prst="rect">
            <a:avLst/>
          </a:prstGeom>
          <a:noFill/>
        </p:spPr>
        <p:txBody>
          <a:bodyPr wrap="square" rtlCol="0">
            <a:spAutoFit/>
          </a:bodyPr>
          <a:lstStyle/>
          <a:p>
            <a:pPr algn="ctr"/>
            <a:r>
              <a:rPr lang="en-US" sz="1600">
                <a:solidFill>
                  <a:schemeClr val="bg1"/>
                </a:solidFill>
              </a:rPr>
              <a:t>Permitting</a:t>
            </a:r>
          </a:p>
          <a:p>
            <a:pPr algn="ctr"/>
            <a:r>
              <a:rPr lang="en-US" sz="1600">
                <a:solidFill>
                  <a:schemeClr val="bg1"/>
                </a:solidFill>
              </a:rPr>
              <a:t>(LCA)</a:t>
            </a:r>
          </a:p>
        </p:txBody>
      </p:sp>
      <p:sp>
        <p:nvSpPr>
          <p:cNvPr id="9" name="TextBox 8">
            <a:extLst>
              <a:ext uri="{FF2B5EF4-FFF2-40B4-BE49-F238E27FC236}">
                <a16:creationId xmlns:a16="http://schemas.microsoft.com/office/drawing/2014/main" id="{35198345-9656-4FEB-963F-9C29B32EEFFF}"/>
              </a:ext>
            </a:extLst>
          </p:cNvPr>
          <p:cNvSpPr txBox="1"/>
          <p:nvPr/>
        </p:nvSpPr>
        <p:spPr>
          <a:xfrm>
            <a:off x="3888000" y="1775920"/>
            <a:ext cx="1371600" cy="374400"/>
          </a:xfrm>
          <a:prstGeom prst="rect">
            <a:avLst/>
          </a:prstGeom>
          <a:noFill/>
        </p:spPr>
        <p:txBody>
          <a:bodyPr wrap="square" rtlCol="0">
            <a:spAutoFit/>
          </a:bodyPr>
          <a:lstStyle/>
          <a:p>
            <a:pPr algn="ctr"/>
            <a:r>
              <a:rPr lang="en-US" b="1"/>
              <a:t>TPL</a:t>
            </a:r>
          </a:p>
        </p:txBody>
      </p:sp>
      <p:sp>
        <p:nvSpPr>
          <p:cNvPr id="10" name="TextBox 9">
            <a:extLst>
              <a:ext uri="{FF2B5EF4-FFF2-40B4-BE49-F238E27FC236}">
                <a16:creationId xmlns:a16="http://schemas.microsoft.com/office/drawing/2014/main" id="{3F9EC22A-AC26-4BE2-B1CB-9E233738AB78}"/>
              </a:ext>
            </a:extLst>
          </p:cNvPr>
          <p:cNvSpPr txBox="1"/>
          <p:nvPr/>
        </p:nvSpPr>
        <p:spPr>
          <a:xfrm>
            <a:off x="289200" y="2221200"/>
            <a:ext cx="2455200" cy="2031325"/>
          </a:xfrm>
          <a:prstGeom prst="rect">
            <a:avLst/>
          </a:prstGeom>
          <a:noFill/>
        </p:spPr>
        <p:txBody>
          <a:bodyPr wrap="square" rtlCol="0">
            <a:spAutoFit/>
          </a:bodyPr>
          <a:lstStyle/>
          <a:p>
            <a:r>
              <a:rPr lang="en-US" b="1" u="sng"/>
              <a:t>Techno-Economic Assessment (TEA) </a:t>
            </a:r>
            <a:r>
              <a:rPr lang="en-US"/>
              <a:t>quantifies the economic viability of a technology by comparing its figure of merit against its lifecycle costs</a:t>
            </a:r>
          </a:p>
        </p:txBody>
      </p:sp>
      <p:sp>
        <p:nvSpPr>
          <p:cNvPr id="12" name="TextBox 11">
            <a:extLst>
              <a:ext uri="{FF2B5EF4-FFF2-40B4-BE49-F238E27FC236}">
                <a16:creationId xmlns:a16="http://schemas.microsoft.com/office/drawing/2014/main" id="{4D30FBC3-BB13-4E3B-B7ED-D3F4B52DFAAB}"/>
              </a:ext>
            </a:extLst>
          </p:cNvPr>
          <p:cNvSpPr txBox="1"/>
          <p:nvPr/>
        </p:nvSpPr>
        <p:spPr>
          <a:xfrm>
            <a:off x="6411600" y="2244058"/>
            <a:ext cx="2451600" cy="1477328"/>
          </a:xfrm>
          <a:prstGeom prst="rect">
            <a:avLst/>
          </a:prstGeom>
          <a:noFill/>
        </p:spPr>
        <p:txBody>
          <a:bodyPr wrap="square" lIns="91440" tIns="45720" rIns="91440" bIns="45720" rtlCol="0" anchor="t">
            <a:spAutoFit/>
          </a:bodyPr>
          <a:lstStyle/>
          <a:p>
            <a:r>
              <a:rPr lang="en-US" b="1" u="sng"/>
              <a:t>Life Cycle Assessment (LCA)</a:t>
            </a:r>
            <a:r>
              <a:rPr lang="en-US" b="1"/>
              <a:t> </a:t>
            </a:r>
            <a:r>
              <a:rPr lang="en-US"/>
              <a:t>quantifies the environmental impacts of a technology over its lifecycle</a:t>
            </a:r>
          </a:p>
        </p:txBody>
      </p:sp>
      <p:sp>
        <p:nvSpPr>
          <p:cNvPr id="11" name="Oval 10">
            <a:extLst>
              <a:ext uri="{FF2B5EF4-FFF2-40B4-BE49-F238E27FC236}">
                <a16:creationId xmlns:a16="http://schemas.microsoft.com/office/drawing/2014/main" id="{15508885-E67A-3BEA-9489-92B91836194B}"/>
              </a:ext>
            </a:extLst>
          </p:cNvPr>
          <p:cNvSpPr/>
          <p:nvPr/>
        </p:nvSpPr>
        <p:spPr>
          <a:xfrm>
            <a:off x="5039879" y="2443125"/>
            <a:ext cx="914400" cy="914400"/>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CC613D9-DA54-072A-8AC6-99D91A20F387}"/>
              </a:ext>
            </a:extLst>
          </p:cNvPr>
          <p:cNvSpPr txBox="1"/>
          <p:nvPr/>
        </p:nvSpPr>
        <p:spPr>
          <a:xfrm>
            <a:off x="4791786" y="2615246"/>
            <a:ext cx="1371600" cy="584775"/>
          </a:xfrm>
          <a:prstGeom prst="rect">
            <a:avLst/>
          </a:prstGeom>
          <a:noFill/>
        </p:spPr>
        <p:txBody>
          <a:bodyPr wrap="square" rtlCol="0">
            <a:spAutoFit/>
          </a:bodyPr>
          <a:lstStyle/>
          <a:p>
            <a:pPr algn="ctr"/>
            <a:r>
              <a:rPr lang="en-US" sz="1600">
                <a:solidFill>
                  <a:schemeClr val="bg1"/>
                </a:solidFill>
              </a:rPr>
              <a:t>Social</a:t>
            </a:r>
          </a:p>
          <a:p>
            <a:pPr algn="ctr"/>
            <a:r>
              <a:rPr lang="en-US" sz="1600">
                <a:solidFill>
                  <a:schemeClr val="bg1"/>
                </a:solidFill>
              </a:rPr>
              <a:t>Benefits</a:t>
            </a:r>
          </a:p>
        </p:txBody>
      </p:sp>
      <p:sp>
        <p:nvSpPr>
          <p:cNvPr id="14" name="Oval 13">
            <a:extLst>
              <a:ext uri="{FF2B5EF4-FFF2-40B4-BE49-F238E27FC236}">
                <a16:creationId xmlns:a16="http://schemas.microsoft.com/office/drawing/2014/main" id="{598F8093-B5E1-15AF-6878-70BD5E3ABE45}"/>
              </a:ext>
            </a:extLst>
          </p:cNvPr>
          <p:cNvSpPr/>
          <p:nvPr/>
        </p:nvSpPr>
        <p:spPr>
          <a:xfrm>
            <a:off x="4051866" y="4037302"/>
            <a:ext cx="914400" cy="9144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C470E86-D887-6799-43A8-F5E4A1DCC597}"/>
              </a:ext>
            </a:extLst>
          </p:cNvPr>
          <p:cNvSpPr txBox="1"/>
          <p:nvPr/>
        </p:nvSpPr>
        <p:spPr>
          <a:xfrm>
            <a:off x="3817720" y="4200311"/>
            <a:ext cx="1371600" cy="584775"/>
          </a:xfrm>
          <a:prstGeom prst="rect">
            <a:avLst/>
          </a:prstGeom>
          <a:noFill/>
        </p:spPr>
        <p:txBody>
          <a:bodyPr wrap="square" rtlCol="0">
            <a:spAutoFit/>
          </a:bodyPr>
          <a:lstStyle/>
          <a:p>
            <a:pPr algn="ctr"/>
            <a:r>
              <a:rPr lang="en-US" sz="1600">
                <a:solidFill>
                  <a:schemeClr val="bg1"/>
                </a:solidFill>
              </a:rPr>
              <a:t>Grid</a:t>
            </a:r>
          </a:p>
          <a:p>
            <a:pPr algn="ctr"/>
            <a:r>
              <a:rPr lang="en-US" sz="1600">
                <a:solidFill>
                  <a:schemeClr val="bg1"/>
                </a:solidFill>
              </a:rPr>
              <a:t>Operations</a:t>
            </a:r>
          </a:p>
        </p:txBody>
      </p:sp>
      <p:sp>
        <p:nvSpPr>
          <p:cNvPr id="16" name="Oval 15">
            <a:extLst>
              <a:ext uri="{FF2B5EF4-FFF2-40B4-BE49-F238E27FC236}">
                <a16:creationId xmlns:a16="http://schemas.microsoft.com/office/drawing/2014/main" id="{D307B63E-D195-E2EA-A1B5-1697DE645CAB}"/>
              </a:ext>
            </a:extLst>
          </p:cNvPr>
          <p:cNvSpPr/>
          <p:nvPr/>
        </p:nvSpPr>
        <p:spPr>
          <a:xfrm>
            <a:off x="4989893" y="3477935"/>
            <a:ext cx="914400" cy="914400"/>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5D0B223-A076-BAA7-7096-7B58DEA41AD7}"/>
              </a:ext>
            </a:extLst>
          </p:cNvPr>
          <p:cNvSpPr txBox="1"/>
          <p:nvPr/>
        </p:nvSpPr>
        <p:spPr>
          <a:xfrm>
            <a:off x="4737311" y="3556017"/>
            <a:ext cx="1371600" cy="584775"/>
          </a:xfrm>
          <a:prstGeom prst="rect">
            <a:avLst/>
          </a:prstGeom>
          <a:noFill/>
        </p:spPr>
        <p:txBody>
          <a:bodyPr wrap="square" rtlCol="0">
            <a:spAutoFit/>
          </a:bodyPr>
          <a:lstStyle/>
          <a:p>
            <a:pPr algn="ctr"/>
            <a:r>
              <a:rPr lang="en-US" sz="1600">
                <a:solidFill>
                  <a:schemeClr val="bg1"/>
                </a:solidFill>
              </a:rPr>
              <a:t>Global Deployability</a:t>
            </a:r>
          </a:p>
        </p:txBody>
      </p:sp>
      <p:sp>
        <p:nvSpPr>
          <p:cNvPr id="18" name="Oval 17">
            <a:extLst>
              <a:ext uri="{FF2B5EF4-FFF2-40B4-BE49-F238E27FC236}">
                <a16:creationId xmlns:a16="http://schemas.microsoft.com/office/drawing/2014/main" id="{F4940555-5AFB-A4C6-AA95-106AFFEC2292}"/>
              </a:ext>
            </a:extLst>
          </p:cNvPr>
          <p:cNvSpPr/>
          <p:nvPr/>
        </p:nvSpPr>
        <p:spPr>
          <a:xfrm>
            <a:off x="3239709" y="3499150"/>
            <a:ext cx="914400" cy="914400"/>
          </a:xfrm>
          <a:prstGeom prst="ellips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6B60C49-0152-817B-E775-BF32937FD28F}"/>
              </a:ext>
            </a:extLst>
          </p:cNvPr>
          <p:cNvSpPr txBox="1"/>
          <p:nvPr/>
        </p:nvSpPr>
        <p:spPr>
          <a:xfrm>
            <a:off x="3060882" y="3660622"/>
            <a:ext cx="1240691" cy="584775"/>
          </a:xfrm>
          <a:prstGeom prst="rect">
            <a:avLst/>
          </a:prstGeom>
          <a:noFill/>
        </p:spPr>
        <p:txBody>
          <a:bodyPr wrap="square" rtlCol="0">
            <a:spAutoFit/>
          </a:bodyPr>
          <a:lstStyle/>
          <a:p>
            <a:pPr algn="ctr"/>
            <a:r>
              <a:rPr lang="en-US" sz="1600">
                <a:solidFill>
                  <a:schemeClr val="bg1"/>
                </a:solidFill>
              </a:rPr>
              <a:t>Safety &amp; Survivability</a:t>
            </a:r>
          </a:p>
        </p:txBody>
      </p:sp>
      <p:sp>
        <p:nvSpPr>
          <p:cNvPr id="20" name="Oval 19">
            <a:extLst>
              <a:ext uri="{FF2B5EF4-FFF2-40B4-BE49-F238E27FC236}">
                <a16:creationId xmlns:a16="http://schemas.microsoft.com/office/drawing/2014/main" id="{BC91C218-786C-159E-7A4F-32DCBF829010}"/>
              </a:ext>
            </a:extLst>
          </p:cNvPr>
          <p:cNvSpPr/>
          <p:nvPr/>
        </p:nvSpPr>
        <p:spPr>
          <a:xfrm>
            <a:off x="4098578" y="3033482"/>
            <a:ext cx="914400" cy="9144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44E6ED-54EE-7871-3730-8F402E9A1865}"/>
              </a:ext>
            </a:extLst>
          </p:cNvPr>
          <p:cNvSpPr txBox="1"/>
          <p:nvPr/>
        </p:nvSpPr>
        <p:spPr>
          <a:xfrm>
            <a:off x="3864018" y="3221908"/>
            <a:ext cx="1371600" cy="584775"/>
          </a:xfrm>
          <a:prstGeom prst="rect">
            <a:avLst/>
          </a:prstGeom>
          <a:noFill/>
        </p:spPr>
        <p:txBody>
          <a:bodyPr wrap="square" rtlCol="0">
            <a:spAutoFit/>
          </a:bodyPr>
          <a:lstStyle/>
          <a:p>
            <a:pPr algn="ctr"/>
            <a:r>
              <a:rPr lang="en-US" sz="1600">
                <a:solidFill>
                  <a:schemeClr val="bg1"/>
                </a:solidFill>
              </a:rPr>
              <a:t>Economic Feasibility</a:t>
            </a:r>
          </a:p>
        </p:txBody>
      </p:sp>
      <p:sp>
        <p:nvSpPr>
          <p:cNvPr id="22" name="TextBox 21">
            <a:extLst>
              <a:ext uri="{FF2B5EF4-FFF2-40B4-BE49-F238E27FC236}">
                <a16:creationId xmlns:a16="http://schemas.microsoft.com/office/drawing/2014/main" id="{65D23B1D-1DBB-E5FD-2513-93B63BA1BB25}"/>
              </a:ext>
            </a:extLst>
          </p:cNvPr>
          <p:cNvSpPr txBox="1"/>
          <p:nvPr/>
        </p:nvSpPr>
        <p:spPr>
          <a:xfrm>
            <a:off x="8690696" y="0"/>
            <a:ext cx="453304" cy="307777"/>
          </a:xfrm>
          <a:prstGeom prst="rect">
            <a:avLst/>
          </a:prstGeom>
          <a:noFill/>
        </p:spPr>
        <p:txBody>
          <a:bodyPr wrap="square" rtlCol="0">
            <a:spAutoFit/>
          </a:bodyPr>
          <a:lstStyle/>
          <a:p>
            <a:r>
              <a:rPr lang="en-US" sz="1400"/>
              <a:t>JW</a:t>
            </a:r>
          </a:p>
        </p:txBody>
      </p:sp>
    </p:spTree>
    <p:extLst>
      <p:ext uri="{BB962C8B-B14F-4D97-AF65-F5344CB8AC3E}">
        <p14:creationId xmlns:p14="http://schemas.microsoft.com/office/powerpoint/2010/main" val="3946946469"/>
      </p:ext>
    </p:extLst>
  </p:cSld>
  <p:clrMapOvr>
    <a:masterClrMapping/>
  </p:clrMapOvr>
</p:sld>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2.xml><?xml version="1.0" encoding="utf-8"?>
<a:theme xmlns:a="http://schemas.openxmlformats.org/drawingml/2006/main" name="WPTO overview">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0B050"/>
      </a:accent4>
      <a:accent5>
        <a:srgbClr val="92D050"/>
      </a:accent5>
      <a:accent6>
        <a:srgbClr val="00B050"/>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1bc84d3-a77a-4ae4-8ed5-21b238562b07" xsi:nil="true"/>
    <lcf76f155ced4ddcb4097134ff3c332f xmlns="d551996f-fc85-4e5e-b3b7-3517f6f216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A72E9F0484BF47A1A1E0A92CA306D3" ma:contentTypeVersion="15" ma:contentTypeDescription="Create a new document." ma:contentTypeScope="" ma:versionID="749e7bdc2c1dd20428e964b519399c4e">
  <xsd:schema xmlns:xsd="http://www.w3.org/2001/XMLSchema" xmlns:xs="http://www.w3.org/2001/XMLSchema" xmlns:p="http://schemas.microsoft.com/office/2006/metadata/properties" xmlns:ns2="d551996f-fc85-4e5e-b3b7-3517f6f216c5" xmlns:ns3="61bc84d3-a77a-4ae4-8ed5-21b238562b07" targetNamespace="http://schemas.microsoft.com/office/2006/metadata/properties" ma:root="true" ma:fieldsID="51a54b965ed364620c6f2e8710f185b5" ns2:_="" ns3:_="">
    <xsd:import namespace="d551996f-fc85-4e5e-b3b7-3517f6f216c5"/>
    <xsd:import namespace="61bc84d3-a77a-4ae4-8ed5-21b238562b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3:TaxCatchAll" minOccurs="0"/>
                <xsd:element ref="ns2:lcf76f155ced4ddcb4097134ff3c332f"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1996f-fc85-4e5e-b3b7-3517f6f216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bc84d3-a77a-4ae4-8ed5-21b238562b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12dfbc8-2ff9-41d9-b73a-440d30cc8c18}" ma:internalName="TaxCatchAll" ma:showField="CatchAllData" ma:web="61bc84d3-a77a-4ae4-8ed5-21b238562b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D4BE21-5048-4F28-BAC7-643E97391308}">
  <ds:schemaRefs>
    <ds:schemaRef ds:uri="http://purl.org/dc/elements/1.1/"/>
    <ds:schemaRef ds:uri="http://purl.org/dc/terms/"/>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http://www.w3.org/XML/1998/namespace"/>
    <ds:schemaRef ds:uri="61bc84d3-a77a-4ae4-8ed5-21b238562b07"/>
    <ds:schemaRef ds:uri="d551996f-fc85-4e5e-b3b7-3517f6f216c5"/>
    <ds:schemaRef ds:uri="http://schemas.microsoft.com/office/2006/metadata/properties"/>
  </ds:schemaRefs>
</ds:datastoreItem>
</file>

<file path=customXml/itemProps2.xml><?xml version="1.0" encoding="utf-8"?>
<ds:datastoreItem xmlns:ds="http://schemas.openxmlformats.org/officeDocument/2006/customXml" ds:itemID="{957CE4E3-A414-4127-B6F6-6A0562EFE9C3}">
  <ds:schemaRefs>
    <ds:schemaRef ds:uri="http://schemas.microsoft.com/sharepoint/v3/contenttype/forms"/>
  </ds:schemaRefs>
</ds:datastoreItem>
</file>

<file path=customXml/itemProps3.xml><?xml version="1.0" encoding="utf-8"?>
<ds:datastoreItem xmlns:ds="http://schemas.openxmlformats.org/officeDocument/2006/customXml" ds:itemID="{36EFB6F0-2C46-4258-B2A6-9E035AA7F327}">
  <ds:schemaRefs>
    <ds:schemaRef ds:uri="61bc84d3-a77a-4ae4-8ed5-21b238562b07"/>
    <ds:schemaRef ds:uri="d551996f-fc85-4e5e-b3b7-3517f6f216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1913</Words>
  <Application>Microsoft Macintosh PowerPoint</Application>
  <PresentationFormat>On-screen Show (16:9)</PresentationFormat>
  <Paragraphs>313</Paragraphs>
  <Slides>25</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Calibri</vt:lpstr>
      <vt:lpstr>Courier New</vt:lpstr>
      <vt:lpstr>DIN-Regular</vt:lpstr>
      <vt:lpstr>Franklin Gothic</vt:lpstr>
      <vt:lpstr>Franklin Gothic Book</vt:lpstr>
      <vt:lpstr>Franklin Gothic Medium</vt:lpstr>
      <vt:lpstr>Libre Franklin</vt:lpstr>
      <vt:lpstr>Libre Franklin Medium</vt:lpstr>
      <vt:lpstr>Noto Sans Symbols</vt:lpstr>
      <vt:lpstr>Wingdings</vt:lpstr>
      <vt:lpstr>Office Theme</vt:lpstr>
      <vt:lpstr>WPTO overview</vt:lpstr>
      <vt:lpstr>PowerPoint Presentation</vt:lpstr>
      <vt:lpstr>Agenda</vt:lpstr>
      <vt:lpstr>Innovating Distributed Embedded Energy Prize</vt:lpstr>
      <vt:lpstr>Contributing to Leaderboard Scoring</vt:lpstr>
      <vt:lpstr>Why TPL?</vt:lpstr>
      <vt:lpstr>Why TPL?</vt:lpstr>
      <vt:lpstr>Why TPL?</vt:lpstr>
      <vt:lpstr>TPL Development</vt:lpstr>
      <vt:lpstr>What is TPL?</vt:lpstr>
      <vt:lpstr>TPL Metric Definitions</vt:lpstr>
      <vt:lpstr>TPL Methodology</vt:lpstr>
      <vt:lpstr>TPL Methodology</vt:lpstr>
      <vt:lpstr>PowerPoint Presentation</vt:lpstr>
      <vt:lpstr>Phase 1 Submission Requirements</vt:lpstr>
      <vt:lpstr>Phase 1 TPL Question Format</vt:lpstr>
      <vt:lpstr>Phase 1 TPL questions</vt:lpstr>
      <vt:lpstr>Phase 1 TPL questions</vt:lpstr>
      <vt:lpstr>Competitor Support Mechanisms</vt:lpstr>
      <vt:lpstr>Read the Rules</vt:lpstr>
      <vt:lpstr>PowerPoint Presentation</vt:lpstr>
      <vt:lpstr>PowerPoint Presentation</vt:lpstr>
      <vt:lpstr>TPL Example</vt:lpstr>
      <vt:lpstr>TPL Benefits</vt:lpstr>
      <vt:lpstr>TPL Potential</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NREL Preferred 16:9 Widescreen Presentation Template (.pptx)</dc:title>
  <dc:subject>PowerPoint presentation template for newer wide-screen monitors and TVs.</dc:subject>
  <dc:creator>NREL</dc:creator>
  <cp:keywords/>
  <dc:description/>
  <cp:lastModifiedBy>Frumkin, Amber</cp:lastModifiedBy>
  <cp:revision>2</cp:revision>
  <cp:lastPrinted>2018-01-04T20:30:58Z</cp:lastPrinted>
  <dcterms:created xsi:type="dcterms:W3CDTF">2019-02-01T22:56:44Z</dcterms:created>
  <dcterms:modified xsi:type="dcterms:W3CDTF">2023-07-21T20:16:08Z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0x01010032A72E9F0484BF47A1A1E0A92CA306D3</vt:lpwstr>
  </property>
  <property fmtid="{D5CDD505-2E9C-101B-9397-08002B2CF9AE}" pid="3" name="MediaServiceImageTags">
    <vt:lpwstr/>
  </property>
</Properties>
</file>