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12192000"/>
  <p:notesSz cx="6858000" cy="9144000"/>
  <p:embeddedFontLst>
    <p:embeddedFont>
      <p:font typeface="Play"/>
      <p:regular r:id="rId67"/>
      <p:bold r:id="rId68"/>
    </p:embeddedFont>
    <p:embeddedFont>
      <p:font typeface="Helvetica Neue"/>
      <p:regular r:id="rId69"/>
      <p:bold r:id="rId70"/>
      <p:italic r:id="rId71"/>
      <p:boldItalic r:id="rId72"/>
    </p:embeddedFont>
    <p:embeddedFont>
      <p:font typeface="Helvetica Neue Light"/>
      <p:regular r:id="rId73"/>
      <p:bold r:id="rId74"/>
      <p:italic r:id="rId75"/>
      <p:boldItalic r:id="rId76"/>
    </p:embeddedFont>
    <p:embeddedFont>
      <p:font typeface="Gill Sans"/>
      <p:regular r:id="rId77"/>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FB277BD-1DDC-47A2-A2FC-DE49785858CC}">
  <a:tblStyle styleId="{4FB277BD-1DDC-47A2-A2FC-DE49785858C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24B84F2-F7B8-4A93-9F35-07E7846DEF2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Light-regular.fntdata"/><Relationship Id="rId72" Type="http://schemas.openxmlformats.org/officeDocument/2006/relationships/font" Target="fonts/HelveticaNeue-boldItalic.fntdata"/><Relationship Id="rId31" Type="http://schemas.openxmlformats.org/officeDocument/2006/relationships/slide" Target="slides/slide25.xml"/><Relationship Id="rId75" Type="http://schemas.openxmlformats.org/officeDocument/2006/relationships/font" Target="fonts/HelveticaNeueLight-italic.fntdata"/><Relationship Id="rId30" Type="http://schemas.openxmlformats.org/officeDocument/2006/relationships/slide" Target="slides/slide24.xml"/><Relationship Id="rId74" Type="http://schemas.openxmlformats.org/officeDocument/2006/relationships/font" Target="fonts/HelveticaNeueLight-bold.fntdata"/><Relationship Id="rId33" Type="http://schemas.openxmlformats.org/officeDocument/2006/relationships/slide" Target="slides/slide27.xml"/><Relationship Id="rId77" Type="http://schemas.openxmlformats.org/officeDocument/2006/relationships/font" Target="fonts/GillSans-regular.fntdata"/><Relationship Id="rId32" Type="http://schemas.openxmlformats.org/officeDocument/2006/relationships/slide" Target="slides/slide26.xml"/><Relationship Id="rId76" Type="http://schemas.openxmlformats.org/officeDocument/2006/relationships/font" Target="fonts/HelveticaNeueLight-boldItalic.fntdata"/><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GillSans-bold.fntdata"/><Relationship Id="rId71" Type="http://schemas.openxmlformats.org/officeDocument/2006/relationships/font" Target="fonts/HelveticaNeue-italic.fntdata"/><Relationship Id="rId70" Type="http://schemas.openxmlformats.org/officeDocument/2006/relationships/font" Target="fonts/HelveticaNeue-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lay-bold.fntdata"/><Relationship Id="rId23" Type="http://schemas.openxmlformats.org/officeDocument/2006/relationships/slide" Target="slides/slide17.xml"/><Relationship Id="rId67" Type="http://schemas.openxmlformats.org/officeDocument/2006/relationships/font" Target="fonts/Play-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HelveticaNeue-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balancecareers.com/elevator-speech-examples-and-writing-tips-2061976"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llogiggles.com/lifestyle/health-fitness/menstrual-hygiene-products-women-run-companies/"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nchortex.com/products/tampons-bulk-packed"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489b1f68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489b1f68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13489b1f68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3489b1f687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13489b1f68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3489b1f687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13489b1f68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3489b1f687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13489b1f68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3489b1f687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13489b1f687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3489b1f687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3489b1f687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3489b1f687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13489b1f687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3489b1f687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13489b1f687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Imagine this, you or someone you know is on their period and has asked you if you could go to the store for them. Now if you don’t necessarily know what you are looking for or just don’t want to walk into the store. Instead you look to your right and see a vending machine, but this isn’t an ordinary vending machine. No. this vending machine dispenses menstruation products. So you walk up, pay very little and you than can choose from a vast selection of products such as pads, tampons, period underwear, diva cups, and menstrual disks. It quick and easy it would take no longer than  2 minutes at most and you can leave knowing that you or the person you got them for doesn’t have to worry about when or how they will get the  products they need. This is my solution to the lack of access to menstruation products having a easy way to get these products whether you menstruate or not is a huge opening in the market and would seriously improve quality of life for people on there periods and those around them</a:t>
            </a:r>
            <a:endParaRPr/>
          </a:p>
        </p:txBody>
      </p:sp>
      <p:sp>
        <p:nvSpPr>
          <p:cNvPr id="118" name="Google Shape;11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3489b1f687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13489b1f687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3489b1f687_0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13489b1f687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3489b1f687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13489b1f687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3489b1f687_0_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13489b1f687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3489b1f687_0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13489b1f687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3489b1f687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13489b1f687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3489b1f687_0_1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13489b1f687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3489b1f687_0_1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13489b1f687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489b1f687_0_1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13489b1f687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3489b1f687_0_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13489b1f687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https://www.thebalancecareers.com/elevator-speech-examples-and-writing-tips-2061976</a:t>
            </a:r>
            <a:endParaRPr/>
          </a:p>
          <a:p>
            <a:pPr indent="0" lvl="0" marL="0" rtl="0" algn="l">
              <a:spcBef>
                <a:spcPts val="0"/>
              </a:spcBef>
              <a:spcAft>
                <a:spcPts val="0"/>
              </a:spcAft>
              <a:buNone/>
            </a:pPr>
            <a:r>
              <a:rPr lang="en-US"/>
              <a:t>- my name is nova sportsman and I am a junior at north central high school in Spokane Washington  (read slide)  If you don’t know what period poverty is it is </a:t>
            </a:r>
            <a:r>
              <a:rPr b="1" lang="en-US"/>
              <a:t>a lack of access to menstrual products, hygiene facilities, waste management, and education</a:t>
            </a:r>
            <a:r>
              <a:rPr lang="en-US"/>
              <a:t>. </a:t>
            </a:r>
            <a:endParaRPr/>
          </a:p>
        </p:txBody>
      </p:sp>
      <p:sp>
        <p:nvSpPr>
          <p:cNvPr id="127" name="Google Shape;12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3489b1f687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13489b1f687_0_2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13489b1f687_0_2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3489b1f687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13489b1f687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13489b1f687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3489b1f687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13489b1f687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Business of Fashion and McKinsey expect market for virtual goods to be worth $135bn USD by 2024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One respondent stated” I always seek to represent myself as there is barely any visibility for Black women digitally.”</a:t>
            </a:r>
            <a:endParaRPr/>
          </a:p>
          <a:p>
            <a:pPr indent="0" lvl="0" marL="0" rtl="0" algn="l">
              <a:spcBef>
                <a:spcPts val="0"/>
              </a:spcBef>
              <a:spcAft>
                <a:spcPts val="0"/>
              </a:spcAft>
              <a:buNone/>
            </a:pPr>
            <a:r>
              <a:t/>
            </a:r>
            <a:endParaRPr/>
          </a:p>
        </p:txBody>
      </p:sp>
      <p:sp>
        <p:nvSpPr>
          <p:cNvPr id="465" name="Google Shape;465;g13489b1f687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3489b1f687_0_3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13489b1f687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3489b1f687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13489b1f687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LUXURY Brands have community projcst, discords, NFT, hiring temas</a:t>
            </a:r>
            <a:endParaRPr/>
          </a:p>
        </p:txBody>
      </p:sp>
      <p:sp>
        <p:nvSpPr>
          <p:cNvPr id="489" name="Google Shape;489;g13489b1f687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3489b1f687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13489b1f687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Helvetica Neue Light"/>
                <a:ea typeface="Helvetica Neue Light"/>
                <a:cs typeface="Helvetica Neue Light"/>
                <a:sym typeface="Helvetica Neue Light"/>
              </a:rPr>
              <a:t>Parity Line: </a:t>
            </a:r>
            <a:r>
              <a:rPr lang="en-US">
                <a:latin typeface="Helvetica Neue Light"/>
                <a:ea typeface="Helvetica Neue Light"/>
                <a:cs typeface="Helvetica Neue Light"/>
                <a:sym typeface="Helvetica Neue Light"/>
              </a:rPr>
              <a:t>Venture Capital Entrepreneurs </a:t>
            </a:r>
            <a:endParaRPr/>
          </a:p>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a:p>
            <a:pPr indent="0" lvl="0" marL="0" rtl="0" algn="l">
              <a:spcBef>
                <a:spcPts val="0"/>
              </a:spcBef>
              <a:spcAft>
                <a:spcPts val="0"/>
              </a:spcAft>
              <a:buNone/>
            </a:pPr>
            <a:r>
              <a:rPr b="1" lang="en-US">
                <a:latin typeface="Helvetica Neue Light"/>
                <a:ea typeface="Helvetica Neue Light"/>
                <a:cs typeface="Helvetica Neue Light"/>
                <a:sym typeface="Helvetica Neue Light"/>
              </a:rPr>
              <a:t>Next Frontier Industry: </a:t>
            </a:r>
            <a:r>
              <a:rPr lang="en-US">
                <a:latin typeface="Helvetica Neue Light"/>
                <a:ea typeface="Helvetica Neue Light"/>
                <a:cs typeface="Helvetica Neue Light"/>
                <a:sym typeface="Helvetica Neue Light"/>
              </a:rPr>
              <a:t>VR/AR</a:t>
            </a:r>
            <a:endParaRPr/>
          </a:p>
        </p:txBody>
      </p:sp>
      <p:sp>
        <p:nvSpPr>
          <p:cNvPr id="502" name="Google Shape;502;g13489b1f687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3489b1f687_0_3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13489b1f687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3489b1f687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13489b1f687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Workshops like the Inside LVMH platform</a:t>
            </a:r>
            <a:endParaRPr/>
          </a:p>
        </p:txBody>
      </p:sp>
      <p:sp>
        <p:nvSpPr>
          <p:cNvPr id="541" name="Google Shape;541;g13489b1f687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3489b1f687_0_3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13489b1f687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3489b1f687_0_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13489b1f687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Black people in America are more likely to speak out about emotional distress but speaking to a professorial can be hard because (read second point)</a:t>
            </a:r>
            <a:endParaRPr/>
          </a:p>
          <a:p>
            <a:pPr indent="-171450" lvl="0" marL="171450" rtl="0" algn="l">
              <a:spcBef>
                <a:spcPts val="0"/>
              </a:spcBef>
              <a:spcAft>
                <a:spcPts val="0"/>
              </a:spcAft>
              <a:buClr>
                <a:schemeClr val="dk1"/>
              </a:buClr>
              <a:buSzPts val="1200"/>
              <a:buFont typeface="Calibri"/>
              <a:buChar char="-"/>
            </a:pPr>
            <a:r>
              <a:rPr lang="en-US"/>
              <a:t>Its important to go back to the sanitation part of things (read 4</a:t>
            </a:r>
            <a:r>
              <a:rPr baseline="30000" lang="en-US"/>
              <a:t>th</a:t>
            </a:r>
            <a:r>
              <a:rPr lang="en-US"/>
              <a:t> point) </a:t>
            </a:r>
            <a:endParaRPr/>
          </a:p>
          <a:p>
            <a:pPr indent="-171450" lvl="0" marL="171450" rtl="0" algn="l">
              <a:spcBef>
                <a:spcPts val="0"/>
              </a:spcBef>
              <a:spcAft>
                <a:spcPts val="0"/>
              </a:spcAft>
              <a:buClr>
                <a:schemeClr val="dk1"/>
              </a:buClr>
              <a:buSzPts val="1200"/>
              <a:buFont typeface="Calibri"/>
              <a:buChar char="-"/>
            </a:pPr>
            <a:r>
              <a:rPr lang="en-US"/>
              <a:t>Even though i would start in the USA period poverty is a global issue 500million people suffer from period poverty that is 1 in 7 people who experience this and not only that a lot of countrys have a that stigmatism around it like  (read last point)</a:t>
            </a:r>
            <a:endParaRPr baseline="30000"/>
          </a:p>
        </p:txBody>
      </p:sp>
      <p:sp>
        <p:nvSpPr>
          <p:cNvPr id="135" name="Google Shape;13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3489b1f687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13489b1f687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C89224"/>
              </a:buClr>
              <a:buSzPts val="1200"/>
              <a:buFont typeface="Arial"/>
              <a:buChar char="•"/>
            </a:pPr>
            <a:r>
              <a:rPr lang="en-US">
                <a:solidFill>
                  <a:srgbClr val="C89224"/>
                </a:solidFill>
                <a:latin typeface="Helvetica Neue Light"/>
                <a:ea typeface="Helvetica Neue Light"/>
                <a:cs typeface="Helvetica Neue Light"/>
                <a:sym typeface="Helvetica Neue Light"/>
              </a:rPr>
              <a:t>Implementation </a:t>
            </a:r>
            <a:endParaRPr/>
          </a:p>
          <a:p>
            <a:pPr indent="-95250" lvl="0" marL="171450" rtl="0" algn="l">
              <a:spcBef>
                <a:spcPts val="0"/>
              </a:spcBef>
              <a:spcAft>
                <a:spcPts val="0"/>
              </a:spcAft>
              <a:buClr>
                <a:schemeClr val="dk1"/>
              </a:buClr>
              <a:buSzPts val="1200"/>
              <a:buFont typeface="Arial"/>
              <a:buNone/>
            </a:pPr>
            <a:r>
              <a:t/>
            </a:r>
            <a:endParaRPr b="0" i="0" sz="1200">
              <a:latin typeface="Helvetica Neue"/>
              <a:ea typeface="Helvetica Neue"/>
              <a:cs typeface="Helvetica Neue"/>
              <a:sym typeface="Helvetica Neue"/>
            </a:endParaRPr>
          </a:p>
          <a:p>
            <a:pPr indent="-171450" lvl="0" marL="171450" marR="0" rtl="0" algn="l">
              <a:lnSpc>
                <a:spcPct val="100000"/>
              </a:lnSpc>
              <a:spcBef>
                <a:spcPts val="0"/>
              </a:spcBef>
              <a:spcAft>
                <a:spcPts val="0"/>
              </a:spcAft>
              <a:buClr>
                <a:schemeClr val="dk1"/>
              </a:buClr>
              <a:buSzPts val="1200"/>
              <a:buFont typeface="Arial"/>
              <a:buChar char="•"/>
            </a:pPr>
            <a:r>
              <a:rPr b="1" i="0" lang="en-US" sz="1200">
                <a:latin typeface="Helvetica Neue"/>
                <a:ea typeface="Helvetica Neue"/>
                <a:cs typeface="Helvetica Neue"/>
                <a:sym typeface="Helvetica Neue"/>
              </a:rPr>
              <a:t>Design: </a:t>
            </a:r>
            <a:r>
              <a:rPr b="0" i="0" lang="en-US" sz="1200">
                <a:latin typeface="Helvetica Neue"/>
                <a:ea typeface="Helvetica Neue"/>
                <a:cs typeface="Helvetica Neue"/>
                <a:sym typeface="Helvetica Neue"/>
              </a:rPr>
              <a:t>Designing and manufacturing the V/FLEX bag and creating the WE/FLEX online space. </a:t>
            </a:r>
            <a:endParaRPr sz="1200">
              <a:latin typeface="Helvetica Neue"/>
              <a:ea typeface="Helvetica Neue"/>
              <a:cs typeface="Helvetica Neue"/>
              <a:sym typeface="Helvetica Neue"/>
            </a:endParaRPr>
          </a:p>
          <a:p>
            <a:pPr indent="-171450" lvl="0" marL="171450" marR="0" rtl="0" algn="l">
              <a:lnSpc>
                <a:spcPct val="100000"/>
              </a:lnSpc>
              <a:spcBef>
                <a:spcPts val="0"/>
              </a:spcBef>
              <a:spcAft>
                <a:spcPts val="0"/>
              </a:spcAft>
              <a:buClr>
                <a:schemeClr val="dk1"/>
              </a:buClr>
              <a:buSzPts val="1200"/>
              <a:buFont typeface="Arial"/>
              <a:buChar char="•"/>
            </a:pPr>
            <a:r>
              <a:rPr b="1" i="0" lang="en-US" sz="1200">
                <a:latin typeface="Helvetica Neue"/>
                <a:ea typeface="Helvetica Neue"/>
                <a:cs typeface="Helvetica Neue"/>
                <a:sym typeface="Helvetica Neue"/>
              </a:rPr>
              <a:t>Organizational Set Up: </a:t>
            </a:r>
            <a:r>
              <a:rPr b="0" i="0" lang="en-US" sz="1200">
                <a:latin typeface="Helvetica Neue"/>
                <a:ea typeface="Helvetica Neue"/>
                <a:cs typeface="Helvetica Neue"/>
                <a:sym typeface="Helvetica Neue"/>
              </a:rPr>
              <a:t>Recruiting talen</a:t>
            </a:r>
            <a:r>
              <a:rPr lang="en-US" sz="1200">
                <a:latin typeface="Helvetica Neue"/>
                <a:ea typeface="Helvetica Neue"/>
                <a:cs typeface="Helvetica Neue"/>
                <a:sym typeface="Helvetica Neue"/>
              </a:rPr>
              <a:t>t to run B/FLEX, registering the company, and setting up the fund. </a:t>
            </a:r>
            <a:endParaRPr/>
          </a:p>
          <a:p>
            <a:pPr indent="-171450" lvl="0" marL="171450" marR="0" rtl="0" algn="l">
              <a:lnSpc>
                <a:spcPct val="100000"/>
              </a:lnSpc>
              <a:spcBef>
                <a:spcPts val="0"/>
              </a:spcBef>
              <a:spcAft>
                <a:spcPts val="0"/>
              </a:spcAft>
              <a:buClr>
                <a:schemeClr val="dk1"/>
              </a:buClr>
              <a:buSzPts val="1200"/>
              <a:buFont typeface="Arial"/>
              <a:buChar char="•"/>
            </a:pPr>
            <a:r>
              <a:rPr b="1" i="0" lang="en-US" sz="1200">
                <a:latin typeface="Helvetica Neue"/>
                <a:ea typeface="Helvetica Neue"/>
                <a:cs typeface="Helvetica Neue"/>
                <a:sym typeface="Helvetica Neue"/>
              </a:rPr>
              <a:t>Marketing</a:t>
            </a:r>
            <a:r>
              <a:rPr b="0" i="0" lang="en-US" sz="1200">
                <a:latin typeface="Helvetica Neue"/>
                <a:ea typeface="Helvetica Neue"/>
                <a:cs typeface="Helvetica Neue"/>
                <a:sym typeface="Helvetica Neue"/>
              </a:rPr>
              <a:t>: Setting up social media, recruiting influencers, and reaching out to designers to encourage them to apply to the B/FLEX fund. </a:t>
            </a:r>
            <a:endParaRPr sz="1200">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Arial"/>
              <a:buNone/>
            </a:pPr>
            <a:r>
              <a:t/>
            </a:r>
            <a:endParaRPr b="0" i="0" sz="1200">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Arial"/>
              <a:buNone/>
            </a:pPr>
            <a:r>
              <a:t/>
            </a:r>
            <a:endParaRPr b="0" i="0" sz="1200">
              <a:latin typeface="Helvetica Neue"/>
              <a:ea typeface="Helvetica Neue"/>
              <a:cs typeface="Helvetica Neue"/>
              <a:sym typeface="Helvetica Neue"/>
            </a:endParaRPr>
          </a:p>
          <a:p>
            <a:pPr indent="-171450" lvl="0" marL="171450" rtl="0" algn="l">
              <a:spcBef>
                <a:spcPts val="0"/>
              </a:spcBef>
              <a:spcAft>
                <a:spcPts val="0"/>
              </a:spcAft>
              <a:buClr>
                <a:schemeClr val="dk1"/>
              </a:buClr>
              <a:buSzPts val="1200"/>
              <a:buFont typeface="Arial"/>
              <a:buChar char="•"/>
            </a:pPr>
            <a:r>
              <a:rPr b="0" i="0" lang="en-US" sz="1200">
                <a:latin typeface="Helvetica Neue"/>
                <a:ea typeface="Helvetica Neue"/>
                <a:cs typeface="Helvetica Neue"/>
                <a:sym typeface="Helvetica Neue"/>
              </a:rPr>
              <a:t>Black fashion designers are </a:t>
            </a:r>
            <a:r>
              <a:rPr b="1" i="0" lang="en-US" sz="1200">
                <a:latin typeface="Helvetica Neue"/>
                <a:ea typeface="Helvetica Neue"/>
                <a:cs typeface="Helvetica Neue"/>
                <a:sym typeface="Helvetica Neue"/>
              </a:rPr>
              <a:t>TRENDING</a:t>
            </a:r>
            <a:endParaRPr/>
          </a:p>
          <a:p>
            <a:pPr indent="-171450" lvl="0" marL="171450" rtl="0" algn="l">
              <a:spcBef>
                <a:spcPts val="0"/>
              </a:spcBef>
              <a:spcAft>
                <a:spcPts val="0"/>
              </a:spcAft>
              <a:buClr>
                <a:schemeClr val="dk1"/>
              </a:buClr>
              <a:buSzPts val="1200"/>
              <a:buFont typeface="Arial"/>
              <a:buChar char="•"/>
            </a:pPr>
            <a:r>
              <a:rPr lang="en-US" sz="1200">
                <a:latin typeface="Helvetica Neue"/>
                <a:ea typeface="Helvetica Neue"/>
                <a:cs typeface="Helvetica Neue"/>
                <a:sym typeface="Helvetica Neue"/>
              </a:rPr>
              <a:t>Organizations like Black in Fashion Council, 15% Pledge, and Harlem Fashion Row are connecting Black designers</a:t>
            </a:r>
            <a:endParaRPr/>
          </a:p>
          <a:p>
            <a:pPr indent="-171450" lvl="0" marL="171450" rtl="0" algn="l">
              <a:spcBef>
                <a:spcPts val="0"/>
              </a:spcBef>
              <a:spcAft>
                <a:spcPts val="0"/>
              </a:spcAft>
              <a:buClr>
                <a:schemeClr val="dk1"/>
              </a:buClr>
              <a:buSzPts val="1200"/>
              <a:buFont typeface="Arial"/>
              <a:buChar char="•"/>
            </a:pPr>
            <a:r>
              <a:rPr b="0" i="0" lang="en-US" sz="1200">
                <a:latin typeface="Helvetica Neue"/>
                <a:ea typeface="Helvetica Neue"/>
                <a:cs typeface="Helvetica Neue"/>
                <a:sym typeface="Helvetica Neue"/>
              </a:rPr>
              <a:t>But WHO is helping Black designers integrate technology into their business models?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RISKS</a:t>
            </a:r>
            <a:endParaRPr/>
          </a:p>
        </p:txBody>
      </p:sp>
      <p:sp>
        <p:nvSpPr>
          <p:cNvPr id="589" name="Google Shape;589;g13489b1f687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3489b1f687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13489b1f687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13489b1f687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3489b1f687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13489b1f687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What is the price point of the bag?</a:t>
            </a:r>
            <a:endParaRPr/>
          </a:p>
          <a:p>
            <a:pPr indent="0" lvl="0" marL="0" rtl="0" algn="l">
              <a:spcBef>
                <a:spcPts val="0"/>
              </a:spcBef>
              <a:spcAft>
                <a:spcPts val="0"/>
              </a:spcAft>
              <a:buNone/>
            </a:pPr>
            <a:br>
              <a:rPr lang="en-US"/>
            </a:br>
            <a:endParaRPr/>
          </a:p>
        </p:txBody>
      </p:sp>
      <p:sp>
        <p:nvSpPr>
          <p:cNvPr id="619" name="Google Shape;619;g13489b1f687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3489b1f687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13489b1f687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What is the price point of the bag?</a:t>
            </a:r>
            <a:endParaRPr/>
          </a:p>
          <a:p>
            <a:pPr indent="0" lvl="0" marL="0" rtl="0" algn="l">
              <a:spcBef>
                <a:spcPts val="0"/>
              </a:spcBef>
              <a:spcAft>
                <a:spcPts val="0"/>
              </a:spcAft>
              <a:buNone/>
            </a:pPr>
            <a:br>
              <a:rPr lang="en-US"/>
            </a:br>
            <a:endParaRPr/>
          </a:p>
        </p:txBody>
      </p:sp>
      <p:sp>
        <p:nvSpPr>
          <p:cNvPr id="636" name="Google Shape;636;g13489b1f687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3489b1f687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13489b1f687_0_5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13489b1f687_0_5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3489b1f687_0_5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13489b1f687_0_5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3489b1f687_0_5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g13489b1f687_0_5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3489b1f687_0_5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g13489b1f687_0_5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3489b1f687_0_5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13489b1f687_0_5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3489b1f687_0_5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13489b1f687_0_5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Explain what competition exists without putting your company down and explain why you are unique/different from them and how you will fill a gap in the market</a:t>
            </a:r>
            <a:endParaRPr/>
          </a:p>
          <a:p>
            <a:pPr indent="0" lvl="0" marL="0" rtl="0" algn="l">
              <a:spcBef>
                <a:spcPts val="0"/>
              </a:spcBef>
              <a:spcAft>
                <a:spcPts val="0"/>
              </a:spcAft>
              <a:buNone/>
            </a:pPr>
            <a:r>
              <a:rPr lang="en-US" u="sng">
                <a:solidFill>
                  <a:schemeClr val="hlink"/>
                </a:solidFill>
                <a:hlinkClick r:id="rId2"/>
              </a:rPr>
              <a:t>https://hellogiggles.com/lifestyle/health-fitness/menstrual-hygiene-products-women-run-companies/</a:t>
            </a:r>
            <a:r>
              <a:rPr lang="en-US"/>
              <a:t> </a:t>
            </a:r>
            <a:endParaRPr/>
          </a:p>
          <a:p>
            <a:pPr indent="0" lvl="0" marL="0" rtl="0" algn="l">
              <a:spcBef>
                <a:spcPts val="0"/>
              </a:spcBef>
              <a:spcAft>
                <a:spcPts val="0"/>
              </a:spcAft>
              <a:buNone/>
            </a:pPr>
            <a:r>
              <a:rPr lang="en-US"/>
              <a:t>- (read second point) this is due to the fact that these young girls are missing so much school, falling behind and struggling to get caught up again leading to less motovation to do it in general in turn they don’t finish and don’t  get a proper  education </a:t>
            </a:r>
            <a:endParaRPr/>
          </a:p>
          <a:p>
            <a:pPr indent="0" lvl="0" marL="0" rtl="0" algn="l">
              <a:spcBef>
                <a:spcPts val="0"/>
              </a:spcBef>
              <a:spcAft>
                <a:spcPts val="0"/>
              </a:spcAft>
              <a:buNone/>
            </a:pPr>
            <a:r>
              <a:rPr lang="en-US"/>
              <a:t>- there are company's that are doing things to help combat period poverty like Lola that have the  products shipped to your house, but not everyone can afford that. I'm idea is different because you can just go to a convenience store and buy the products or if you are at school and don’t have products you can go and get them for a cheep price.  </a:t>
            </a:r>
            <a:endParaRPr/>
          </a:p>
          <a:p>
            <a:pPr indent="0" lvl="0" marL="0" rtl="0" algn="l">
              <a:spcBef>
                <a:spcPts val="0"/>
              </a:spcBef>
              <a:spcAft>
                <a:spcPts val="0"/>
              </a:spcAft>
              <a:buNone/>
            </a:pPr>
            <a:r>
              <a:rPr lang="en-US"/>
              <a:t>- along with that I would want to help the people who might not be able to afford anything. I would use the left over profits to make "go bags" that have menstruation products in them and give them out for free at shelters or partner with a company that does that. </a:t>
            </a:r>
            <a:endParaRPr/>
          </a:p>
          <a:p>
            <a:pPr indent="0" lvl="0" marL="0" rtl="0" algn="l">
              <a:spcBef>
                <a:spcPts val="0"/>
              </a:spcBef>
              <a:spcAft>
                <a:spcPts val="0"/>
              </a:spcAft>
              <a:buNone/>
            </a:pPr>
            <a:r>
              <a:t/>
            </a:r>
            <a:endParaRPr/>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3489b1f687_0_5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g13489b1f687_0_5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3489b1f687_0_5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13489b1f687_0_5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3489b1f687_0_6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13489b1f687_0_6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3489b1f687_0_6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13489b1f687_0_6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3489b1f687_0_6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13489b1f687_0_6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3489b1f687_0_6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g13489b1f687_0_6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3489b1f687_0_6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g13489b1f687_0_6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13489b1f687_0_6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g13489b1f687_0_6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13489b1f687_0_6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g13489b1f687_0_6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3489b1f687_0_6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g13489b1f687_0_6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https://www.anchortex.com/products/tampons-bulk-packed</a:t>
            </a:r>
            <a:r>
              <a:rPr lang="en-US"/>
              <a:t> </a:t>
            </a:r>
            <a:endParaRPr/>
          </a:p>
          <a:p>
            <a:pPr indent="0" lvl="0" marL="0" rtl="0" algn="l">
              <a:spcBef>
                <a:spcPts val="0"/>
              </a:spcBef>
              <a:spcAft>
                <a:spcPts val="0"/>
              </a:spcAft>
              <a:buNone/>
            </a:pPr>
            <a:r>
              <a:rPr lang="en-US"/>
              <a:t>I created a survey and posters with qr codes and put them up around my school allowing a vast majority of people from diffrenet back grounds take the survey. It shows(read slide) </a:t>
            </a:r>
            <a:endParaRPr/>
          </a:p>
        </p:txBody>
      </p:sp>
      <p:sp>
        <p:nvSpPr>
          <p:cNvPr id="183" name="Google Shape;18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3489b1f687_0_6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g13489b1f687_0_6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lets use my school as an example and lets assume there is 5000 girls at my school  and half use pads and half use tampons </a:t>
            </a:r>
            <a:endParaRPr/>
          </a:p>
          <a:p>
            <a:pPr indent="0" lvl="0" marL="0" rtl="0" algn="l">
              <a:spcBef>
                <a:spcPts val="0"/>
              </a:spcBef>
              <a:spcAft>
                <a:spcPts val="0"/>
              </a:spcAft>
              <a:buNone/>
            </a:pPr>
            <a:r>
              <a:rPr lang="en-US"/>
              <a:t>- It costs .08 cents per pad bought in bulk if charge .25 there would be .17 profit </a:t>
            </a:r>
            <a:endParaRPr/>
          </a:p>
          <a:p>
            <a:pPr indent="0" lvl="0" marL="0" rtl="0" algn="l">
              <a:spcBef>
                <a:spcPts val="0"/>
              </a:spcBef>
              <a:spcAft>
                <a:spcPts val="0"/>
              </a:spcAft>
              <a:buNone/>
            </a:pPr>
            <a:r>
              <a:rPr lang="en-US"/>
              <a:t>- it costs .15 cents per tampon bought in bulk if charge .25 there would be .10 profit </a:t>
            </a:r>
            <a:endParaRPr/>
          </a:p>
          <a:p>
            <a:pPr indent="0" lvl="0" marL="0" rtl="0" algn="l">
              <a:spcBef>
                <a:spcPts val="0"/>
              </a:spcBef>
              <a:spcAft>
                <a:spcPts val="0"/>
              </a:spcAft>
              <a:buNone/>
            </a:pPr>
            <a:r>
              <a:rPr lang="en-US"/>
              <a:t>- monthly  profit for pads $425</a:t>
            </a:r>
            <a:endParaRPr/>
          </a:p>
          <a:p>
            <a:pPr indent="0" lvl="0" marL="0" rtl="0" algn="l">
              <a:spcBef>
                <a:spcPts val="0"/>
              </a:spcBef>
              <a:spcAft>
                <a:spcPts val="0"/>
              </a:spcAft>
              <a:buNone/>
            </a:pPr>
            <a:r>
              <a:rPr lang="en-US"/>
              <a:t>-monthly profit for tampons $250</a:t>
            </a:r>
            <a:endParaRPr/>
          </a:p>
          <a:p>
            <a:pPr indent="0" lvl="0" marL="0" rtl="0" algn="l">
              <a:spcBef>
                <a:spcPts val="0"/>
              </a:spcBef>
              <a:spcAft>
                <a:spcPts val="0"/>
              </a:spcAft>
              <a:buNone/>
            </a:pPr>
            <a:r>
              <a:t/>
            </a:r>
            <a:endParaRPr/>
          </a:p>
        </p:txBody>
      </p:sp>
      <p:sp>
        <p:nvSpPr>
          <p:cNvPr id="204" name="Google Shape;20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model was made by my class mate teghan siaz in thinker cad and was printed by our student teacher. </a:t>
            </a:r>
            <a:endParaRPr/>
          </a:p>
        </p:txBody>
      </p:sp>
      <p:sp>
        <p:nvSpPr>
          <p:cNvPr id="214" name="Google Shape;21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18" name="Google Shape;18;p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12"/>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ph type="title"/>
          </p:nvPr>
        </p:nvSpPr>
        <p:spPr>
          <a:xfrm>
            <a:off x="804672" y="2243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2"/>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80" name="Google Shape;80;p12"/>
          <p:cNvSpPr txBox="1"/>
          <p:nvPr>
            <p:ph idx="2" type="body"/>
          </p:nvPr>
        </p:nvSpPr>
        <p:spPr>
          <a:xfrm>
            <a:off x="1115568" y="3549918"/>
            <a:ext cx="3794760" cy="219403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81" name="Google Shape;81;p1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13"/>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3"/>
          <p:cNvSpPr/>
          <p:nvPr>
            <p:ph idx="2" type="pic"/>
          </p:nvPr>
        </p:nvSpPr>
        <p:spPr>
          <a:xfrm>
            <a:off x="6095999" y="0"/>
            <a:ext cx="6102097" cy="6858000"/>
          </a:xfrm>
          <a:prstGeom prst="rect">
            <a:avLst/>
          </a:prstGeom>
          <a:solidFill>
            <a:srgbClr val="BFBFBF"/>
          </a:solidFill>
          <a:ln>
            <a:noFill/>
          </a:ln>
        </p:spPr>
      </p:sp>
      <p:sp>
        <p:nvSpPr>
          <p:cNvPr id="88" name="Google Shape;88;p13"/>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89" name="Google Shape;89;p1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3"/>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14"/>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4"/>
          <p:cNvSpPr txBox="1"/>
          <p:nvPr>
            <p:ph idx="1" type="body"/>
          </p:nvPr>
        </p:nvSpPr>
        <p:spPr>
          <a:xfrm rot="5400000">
            <a:off x="4545009" y="324172"/>
            <a:ext cx="3101983" cy="772972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95" name="Google Shape;95;p1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15"/>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5"/>
          <p:cNvSpPr txBox="1"/>
          <p:nvPr>
            <p:ph idx="1" type="body"/>
          </p:nvPr>
        </p:nvSpPr>
        <p:spPr>
          <a:xfrm rot="5400000">
            <a:off x="2838641" y="329756"/>
            <a:ext cx="4983480" cy="61984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01" name="Google Shape;101;p1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4" name="Shape 104"/>
        <p:cNvGrpSpPr/>
        <p:nvPr/>
      </p:nvGrpSpPr>
      <p:grpSpPr>
        <a:xfrm>
          <a:off x="0" y="0"/>
          <a:ext cx="0" cy="0"/>
          <a:chOff x="0" y="0"/>
          <a:chExt cx="0" cy="0"/>
        </a:xfrm>
      </p:grpSpPr>
      <p:sp>
        <p:nvSpPr>
          <p:cNvPr id="105" name="Google Shape;105;p16"/>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Clr>
                <a:schemeClr val="dk1"/>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 name="Google Shape;106;p16"/>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2900" lvl="0" marL="457200" rtl="0" algn="l">
              <a:lnSpc>
                <a:spcPct val="90000"/>
              </a:lnSpc>
              <a:spcBef>
                <a:spcPts val="0"/>
              </a:spcBef>
              <a:spcAft>
                <a:spcPts val="0"/>
              </a:spcAft>
              <a:buClr>
                <a:schemeClr val="dk1"/>
              </a:buClr>
              <a:buSzPts val="1800"/>
              <a:buChar char="●"/>
              <a:defRPr/>
            </a:lvl1pPr>
            <a:lvl2pPr indent="-317500" lvl="1" marL="914400" rtl="0" algn="l">
              <a:lnSpc>
                <a:spcPct val="90000"/>
              </a:lnSpc>
              <a:spcBef>
                <a:spcPts val="0"/>
              </a:spcBef>
              <a:spcAft>
                <a:spcPts val="0"/>
              </a:spcAft>
              <a:buClr>
                <a:schemeClr val="dk1"/>
              </a:buClr>
              <a:buSzPts val="1400"/>
              <a:buChar char="○"/>
              <a:defRPr/>
            </a:lvl2pPr>
            <a:lvl3pPr indent="-317500" lvl="2" marL="1371600" rtl="0" algn="l">
              <a:lnSpc>
                <a:spcPct val="90000"/>
              </a:lnSpc>
              <a:spcBef>
                <a:spcPts val="0"/>
              </a:spcBef>
              <a:spcAft>
                <a:spcPts val="0"/>
              </a:spcAft>
              <a:buClr>
                <a:schemeClr val="dk1"/>
              </a:buClr>
              <a:buSzPts val="1400"/>
              <a:buChar char="■"/>
              <a:defRPr/>
            </a:lvl3pPr>
            <a:lvl4pPr indent="-317500" lvl="3" marL="1828800" rtl="0" algn="l">
              <a:lnSpc>
                <a:spcPct val="90000"/>
              </a:lnSpc>
              <a:spcBef>
                <a:spcPts val="0"/>
              </a:spcBef>
              <a:spcAft>
                <a:spcPts val="0"/>
              </a:spcAft>
              <a:buClr>
                <a:schemeClr val="dk1"/>
              </a:buClr>
              <a:buSzPts val="1400"/>
              <a:buChar char="●"/>
              <a:defRPr/>
            </a:lvl4pPr>
            <a:lvl5pPr indent="-317500" lvl="4" marL="2286000" rtl="0" algn="l">
              <a:lnSpc>
                <a:spcPct val="90000"/>
              </a:lnSpc>
              <a:spcBef>
                <a:spcPts val="0"/>
              </a:spcBef>
              <a:spcAft>
                <a:spcPts val="0"/>
              </a:spcAft>
              <a:buClr>
                <a:schemeClr val="dk1"/>
              </a:buClr>
              <a:buSzPts val="1400"/>
              <a:buChar char="○"/>
              <a:defRPr/>
            </a:lvl5pPr>
            <a:lvl6pPr indent="-317500" lvl="5" marL="2743200" rtl="0" algn="l">
              <a:lnSpc>
                <a:spcPct val="90000"/>
              </a:lnSpc>
              <a:spcBef>
                <a:spcPts val="0"/>
              </a:spcBef>
              <a:spcAft>
                <a:spcPts val="0"/>
              </a:spcAft>
              <a:buClr>
                <a:schemeClr val="dk1"/>
              </a:buClr>
              <a:buSzPts val="1400"/>
              <a:buChar char="■"/>
              <a:defRPr/>
            </a:lvl6pPr>
            <a:lvl7pPr indent="-317500" lvl="6" marL="3200400" rtl="0" algn="l">
              <a:lnSpc>
                <a:spcPct val="90000"/>
              </a:lnSpc>
              <a:spcBef>
                <a:spcPts val="0"/>
              </a:spcBef>
              <a:spcAft>
                <a:spcPts val="0"/>
              </a:spcAft>
              <a:buClr>
                <a:schemeClr val="dk1"/>
              </a:buClr>
              <a:buSzPts val="1400"/>
              <a:buChar char="●"/>
              <a:defRPr/>
            </a:lvl7pPr>
            <a:lvl8pPr indent="-317500" lvl="7" marL="3657600" rtl="0" algn="l">
              <a:lnSpc>
                <a:spcPct val="90000"/>
              </a:lnSpc>
              <a:spcBef>
                <a:spcPts val="0"/>
              </a:spcBef>
              <a:spcAft>
                <a:spcPts val="0"/>
              </a:spcAft>
              <a:buClr>
                <a:schemeClr val="dk1"/>
              </a:buClr>
              <a:buSzPts val="1400"/>
              <a:buChar char="○"/>
              <a:defRPr/>
            </a:lvl8pPr>
            <a:lvl9pPr indent="-317500" lvl="8" marL="4114800" rtl="0" algn="l">
              <a:lnSpc>
                <a:spcPct val="90000"/>
              </a:lnSpc>
              <a:spcBef>
                <a:spcPts val="0"/>
              </a:spcBef>
              <a:spcAft>
                <a:spcPts val="0"/>
              </a:spcAft>
              <a:buClr>
                <a:schemeClr val="dk1"/>
              </a:buClr>
              <a:buSzPts val="1400"/>
              <a:buChar char="■"/>
              <a:defRPr/>
            </a:lvl9pPr>
          </a:lstStyle>
          <a:p/>
        </p:txBody>
      </p:sp>
      <p:sp>
        <p:nvSpPr>
          <p:cNvPr id="107" name="Google Shape;107;p16"/>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rmAutofit/>
          </a:bodyPr>
          <a:lstStyle>
            <a:lvl1pPr indent="0" lvl="0" marL="0" rtl="0" algn="r">
              <a:buClr>
                <a:srgbClr val="888888"/>
              </a:buClr>
              <a:buSzPts val="1200"/>
              <a:buFont typeface="Calibri"/>
              <a:buNone/>
              <a:defRPr sz="1200">
                <a:solidFill>
                  <a:srgbClr val="888888"/>
                </a:solidFill>
                <a:latin typeface="Calibri"/>
                <a:ea typeface="Calibri"/>
                <a:cs typeface="Calibri"/>
                <a:sym typeface="Calibri"/>
              </a:defRPr>
            </a:lvl1pPr>
            <a:lvl2pPr indent="0" lvl="1" marL="0" rtl="0" algn="r">
              <a:buClr>
                <a:srgbClr val="888888"/>
              </a:buClr>
              <a:buSzPts val="1200"/>
              <a:buFont typeface="Calibri"/>
              <a:buNone/>
              <a:defRPr sz="1200">
                <a:solidFill>
                  <a:srgbClr val="888888"/>
                </a:solidFill>
                <a:latin typeface="Calibri"/>
                <a:ea typeface="Calibri"/>
                <a:cs typeface="Calibri"/>
                <a:sym typeface="Calibri"/>
              </a:defRPr>
            </a:lvl2pPr>
            <a:lvl3pPr indent="0" lvl="2" marL="0" rtl="0" algn="r">
              <a:buClr>
                <a:srgbClr val="888888"/>
              </a:buClr>
              <a:buSzPts val="1200"/>
              <a:buFont typeface="Calibri"/>
              <a:buNone/>
              <a:defRPr sz="1200">
                <a:solidFill>
                  <a:srgbClr val="888888"/>
                </a:solidFill>
                <a:latin typeface="Calibri"/>
                <a:ea typeface="Calibri"/>
                <a:cs typeface="Calibri"/>
                <a:sym typeface="Calibri"/>
              </a:defRPr>
            </a:lvl3pPr>
            <a:lvl4pPr indent="0" lvl="3" marL="0" rtl="0" algn="r">
              <a:buClr>
                <a:srgbClr val="888888"/>
              </a:buClr>
              <a:buSzPts val="1200"/>
              <a:buFont typeface="Calibri"/>
              <a:buNone/>
              <a:defRPr sz="1200">
                <a:solidFill>
                  <a:srgbClr val="888888"/>
                </a:solidFill>
                <a:latin typeface="Calibri"/>
                <a:ea typeface="Calibri"/>
                <a:cs typeface="Calibri"/>
                <a:sym typeface="Calibri"/>
              </a:defRPr>
            </a:lvl4pPr>
            <a:lvl5pPr indent="0" lvl="4" marL="0" rtl="0" algn="r">
              <a:buClr>
                <a:srgbClr val="888888"/>
              </a:buClr>
              <a:buSzPts val="1200"/>
              <a:buFont typeface="Calibri"/>
              <a:buNone/>
              <a:defRPr sz="1200">
                <a:solidFill>
                  <a:srgbClr val="888888"/>
                </a:solidFill>
                <a:latin typeface="Calibri"/>
                <a:ea typeface="Calibri"/>
                <a:cs typeface="Calibri"/>
                <a:sym typeface="Calibri"/>
              </a:defRPr>
            </a:lvl5pPr>
            <a:lvl6pPr indent="0" lvl="5" marL="0" rtl="0" algn="r">
              <a:buClr>
                <a:srgbClr val="888888"/>
              </a:buClr>
              <a:buSzPts val="1200"/>
              <a:buFont typeface="Calibri"/>
              <a:buNone/>
              <a:defRPr sz="1200">
                <a:solidFill>
                  <a:srgbClr val="888888"/>
                </a:solidFill>
                <a:latin typeface="Calibri"/>
                <a:ea typeface="Calibri"/>
                <a:cs typeface="Calibri"/>
                <a:sym typeface="Calibri"/>
              </a:defRPr>
            </a:lvl6pPr>
            <a:lvl7pPr indent="0" lvl="6" marL="0" rtl="0" algn="r">
              <a:buClr>
                <a:srgbClr val="888888"/>
              </a:buClr>
              <a:buSzPts val="1200"/>
              <a:buFont typeface="Calibri"/>
              <a:buNone/>
              <a:defRPr sz="1200">
                <a:solidFill>
                  <a:srgbClr val="888888"/>
                </a:solidFill>
                <a:latin typeface="Calibri"/>
                <a:ea typeface="Calibri"/>
                <a:cs typeface="Calibri"/>
                <a:sym typeface="Calibri"/>
              </a:defRPr>
            </a:lvl7pPr>
            <a:lvl8pPr indent="0" lvl="7" marL="0" rtl="0" algn="r">
              <a:buClr>
                <a:srgbClr val="888888"/>
              </a:buClr>
              <a:buSzPts val="1200"/>
              <a:buFont typeface="Calibri"/>
              <a:buNone/>
              <a:defRPr sz="1200">
                <a:solidFill>
                  <a:srgbClr val="888888"/>
                </a:solidFill>
                <a:latin typeface="Calibri"/>
                <a:ea typeface="Calibri"/>
                <a:cs typeface="Calibri"/>
                <a:sym typeface="Calibri"/>
              </a:defRPr>
            </a:lvl8pPr>
            <a:lvl9pPr indent="0" lvl="8" marL="0" rtl="0" algn="r">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24" name="Google Shape;24;p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5"/>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6" name="Google Shape;36;p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39" name="Shape 39"/>
        <p:cNvGrpSpPr/>
        <p:nvPr/>
      </p:nvGrpSpPr>
      <p:grpSpPr>
        <a:xfrm>
          <a:off x="0" y="0"/>
          <a:ext cx="0" cy="0"/>
          <a:chOff x="0" y="0"/>
          <a:chExt cx="0" cy="0"/>
        </a:xfrm>
      </p:grpSpPr>
      <p:sp>
        <p:nvSpPr>
          <p:cNvPr id="40" name="Google Shape;40;p6"/>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42" name="Google Shape;42;p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45" name="Shape 45"/>
        <p:cNvGrpSpPr/>
        <p:nvPr/>
      </p:nvGrpSpPr>
      <p:grpSpPr>
        <a:xfrm>
          <a:off x="0" y="0"/>
          <a:ext cx="0" cy="0"/>
          <a:chOff x="0" y="0"/>
          <a:chExt cx="0" cy="0"/>
        </a:xfrm>
      </p:grpSpPr>
      <p:sp>
        <p:nvSpPr>
          <p:cNvPr id="46" name="Google Shape;46;p7"/>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48" name="Google Shape;48;p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8"/>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8"/>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54" name="Google Shape;54;p8"/>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55" name="Google Shape;55;p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60" name="Google Shape;60;p9"/>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1" name="Google Shape;61;p9"/>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2" name="Google Shape;62;p9"/>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63" name="Google Shape;63;p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6" name="Google Shape;66;p9"/>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0"/>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1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FEFEFE"/>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9pPr>
          </a:lstStyle>
          <a:p/>
        </p:txBody>
      </p:sp>
      <p:sp>
        <p:nvSpPr>
          <p:cNvPr id="12" name="Google Shape;12;p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3" name="Google Shape;13;p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4" name="Google Shape;14;p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7" name="Shape 27"/>
        <p:cNvGrpSpPr/>
        <p:nvPr/>
      </p:nvGrpSpPr>
      <p:grpSpPr>
        <a:xfrm>
          <a:off x="0" y="0"/>
          <a:ext cx="0" cy="0"/>
          <a:chOff x="0" y="0"/>
          <a:chExt cx="0" cy="0"/>
        </a:xfrm>
      </p:grpSpPr>
      <p:sp>
        <p:nvSpPr>
          <p:cNvPr id="28" name="Google Shape;28;p4"/>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30" name="Google Shape;30;p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1" name="Google Shape;31;p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2" name="Google Shape;32;p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10" Type="http://schemas.openxmlformats.org/officeDocument/2006/relationships/image" Target="../media/image3.jp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4.png"/><Relationship Id="rId5" Type="http://schemas.openxmlformats.org/officeDocument/2006/relationships/image" Target="../media/image140.png"/><Relationship Id="rId6" Type="http://schemas.openxmlformats.org/officeDocument/2006/relationships/image" Target="../media/image137.png"/><Relationship Id="rId7" Type="http://schemas.openxmlformats.org/officeDocument/2006/relationships/image" Target="../media/image100.png"/><Relationship Id="rId8"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11.png"/><Relationship Id="rId8"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25.jpg"/><Relationship Id="rId5" Type="http://schemas.openxmlformats.org/officeDocument/2006/relationships/image" Target="../media/image34.jpg"/><Relationship Id="rId6" Type="http://schemas.openxmlformats.org/officeDocument/2006/relationships/image" Target="../media/image22.png"/><Relationship Id="rId7" Type="http://schemas.openxmlformats.org/officeDocument/2006/relationships/image" Target="../media/image38.png"/><Relationship Id="rId8"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31.png"/><Relationship Id="rId5" Type="http://schemas.openxmlformats.org/officeDocument/2006/relationships/image" Target="../media/image29.png"/></Relationships>
</file>

<file path=ppt/slides/_rels/slide22.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3.png"/><Relationship Id="rId13" Type="http://schemas.openxmlformats.org/officeDocument/2006/relationships/image" Target="../media/image37.png"/><Relationship Id="rId12"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4.jpg"/><Relationship Id="rId4" Type="http://schemas.openxmlformats.org/officeDocument/2006/relationships/image" Target="../media/image94.png"/><Relationship Id="rId9" Type="http://schemas.openxmlformats.org/officeDocument/2006/relationships/image" Target="../media/image36.png"/><Relationship Id="rId15" Type="http://schemas.openxmlformats.org/officeDocument/2006/relationships/image" Target="../media/image51.png"/><Relationship Id="rId14" Type="http://schemas.openxmlformats.org/officeDocument/2006/relationships/image" Target="../media/image42.png"/><Relationship Id="rId5" Type="http://schemas.openxmlformats.org/officeDocument/2006/relationships/image" Target="../media/image35.jpg"/><Relationship Id="rId6" Type="http://schemas.openxmlformats.org/officeDocument/2006/relationships/image" Target="../media/image26.jpg"/><Relationship Id="rId7" Type="http://schemas.openxmlformats.org/officeDocument/2006/relationships/image" Target="../media/image30.jpg"/><Relationship Id="rId8"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4.jpg"/><Relationship Id="rId4" Type="http://schemas.openxmlformats.org/officeDocument/2006/relationships/image" Target="../media/image49.png"/><Relationship Id="rId9" Type="http://schemas.openxmlformats.org/officeDocument/2006/relationships/image" Target="../media/image46.png"/><Relationship Id="rId5" Type="http://schemas.openxmlformats.org/officeDocument/2006/relationships/image" Target="../media/image42.png"/><Relationship Id="rId6" Type="http://schemas.openxmlformats.org/officeDocument/2006/relationships/image" Target="../media/image54.png"/><Relationship Id="rId7" Type="http://schemas.openxmlformats.org/officeDocument/2006/relationships/image" Target="../media/image44.png"/><Relationship Id="rId8"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4.jp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4.jpg"/><Relationship Id="rId4" Type="http://schemas.openxmlformats.org/officeDocument/2006/relationships/image" Target="../media/image62.png"/><Relationship Id="rId5" Type="http://schemas.openxmlformats.org/officeDocument/2006/relationships/image" Target="../media/image53.png"/><Relationship Id="rId6"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4.jp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47.jpg"/><Relationship Id="rId5" Type="http://schemas.openxmlformats.org/officeDocument/2006/relationships/image" Target="../media/image74.jpg"/><Relationship Id="rId6" Type="http://schemas.openxmlformats.org/officeDocument/2006/relationships/image" Target="../media/image6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4.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52.jpg"/><Relationship Id="rId4" Type="http://schemas.openxmlformats.org/officeDocument/2006/relationships/image" Target="../media/image63.png"/><Relationship Id="rId5" Type="http://schemas.openxmlformats.org/officeDocument/2006/relationships/hyperlink" Target="mailto:kiante@venture4them.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59.jpg"/><Relationship Id="rId9" Type="http://schemas.openxmlformats.org/officeDocument/2006/relationships/image" Target="../media/image69.gif"/><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1.png"/><Relationship Id="rId8" Type="http://schemas.openxmlformats.org/officeDocument/2006/relationships/image" Target="../media/image5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70.png"/><Relationship Id="rId5"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8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80.jpg"/><Relationship Id="rId4" Type="http://schemas.openxmlformats.org/officeDocument/2006/relationships/image" Target="../media/image76.png"/><Relationship Id="rId5" Type="http://schemas.openxmlformats.org/officeDocument/2006/relationships/image" Target="../media/image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73.jpg"/></Relationships>
</file>

<file path=ppt/slides/_rels/slide41.xml.rels><?xml version="1.0" encoding="UTF-8" standalone="yes"?><Relationships xmlns="http://schemas.openxmlformats.org/package/2006/relationships"><Relationship Id="rId11" Type="http://schemas.openxmlformats.org/officeDocument/2006/relationships/image" Target="../media/image141.png"/><Relationship Id="rId10" Type="http://schemas.openxmlformats.org/officeDocument/2006/relationships/image" Target="../media/image142.png"/><Relationship Id="rId12"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91.jpg"/><Relationship Id="rId4" Type="http://schemas.openxmlformats.org/officeDocument/2006/relationships/image" Target="../media/image72.png"/><Relationship Id="rId9"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82.png"/><Relationship Id="rId8"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93.png"/><Relationship Id="rId4" Type="http://schemas.openxmlformats.org/officeDocument/2006/relationships/image" Target="../media/image95.png"/><Relationship Id="rId5" Type="http://schemas.openxmlformats.org/officeDocument/2006/relationships/image" Target="../media/image8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43.png"/><Relationship Id="rId4" Type="http://schemas.openxmlformats.org/officeDocument/2006/relationships/image" Target="../media/image90.png"/><Relationship Id="rId5" Type="http://schemas.openxmlformats.org/officeDocument/2006/relationships/image" Target="../media/image92.png"/><Relationship Id="rId6" Type="http://schemas.openxmlformats.org/officeDocument/2006/relationships/image" Target="../media/image97.png"/><Relationship Id="rId7"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10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9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10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1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1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11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1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102.png"/><Relationship Id="rId4" Type="http://schemas.openxmlformats.org/officeDocument/2006/relationships/image" Target="../media/image104.jpg"/><Relationship Id="rId5" Type="http://schemas.openxmlformats.org/officeDocument/2006/relationships/image" Target="../media/image98.png"/><Relationship Id="rId6" Type="http://schemas.openxmlformats.org/officeDocument/2006/relationships/image" Target="../media/image107.png"/><Relationship Id="rId7" Type="http://schemas.openxmlformats.org/officeDocument/2006/relationships/image" Target="../media/image106.jpg"/><Relationship Id="rId8" Type="http://schemas.openxmlformats.org/officeDocument/2006/relationships/image" Target="../media/image110.png"/></Relationships>
</file>

<file path=ppt/slides/_rels/slide56.xml.rels><?xml version="1.0" encoding="UTF-8" standalone="yes"?><Relationships xmlns="http://schemas.openxmlformats.org/package/2006/relationships"><Relationship Id="rId11" Type="http://schemas.openxmlformats.org/officeDocument/2006/relationships/image" Target="../media/image126.png"/><Relationship Id="rId10" Type="http://schemas.openxmlformats.org/officeDocument/2006/relationships/image" Target="../media/image118.jpg"/><Relationship Id="rId13" Type="http://schemas.openxmlformats.org/officeDocument/2006/relationships/image" Target="../media/image119.jpg"/><Relationship Id="rId12" Type="http://schemas.openxmlformats.org/officeDocument/2006/relationships/image" Target="../media/image130.jpg"/><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image" Target="../media/image123.png"/><Relationship Id="rId4" Type="http://schemas.openxmlformats.org/officeDocument/2006/relationships/image" Target="../media/image113.jpg"/><Relationship Id="rId9" Type="http://schemas.openxmlformats.org/officeDocument/2006/relationships/image" Target="../media/image117.jpg"/><Relationship Id="rId15" Type="http://schemas.openxmlformats.org/officeDocument/2006/relationships/image" Target="../media/image121.jpg"/><Relationship Id="rId14" Type="http://schemas.openxmlformats.org/officeDocument/2006/relationships/image" Target="../media/image127.jpg"/><Relationship Id="rId17" Type="http://schemas.openxmlformats.org/officeDocument/2006/relationships/image" Target="../media/image125.jpg"/><Relationship Id="rId16" Type="http://schemas.openxmlformats.org/officeDocument/2006/relationships/image" Target="../media/image122.jpg"/><Relationship Id="rId5" Type="http://schemas.openxmlformats.org/officeDocument/2006/relationships/image" Target="../media/image115.jpg"/><Relationship Id="rId6" Type="http://schemas.openxmlformats.org/officeDocument/2006/relationships/image" Target="../media/image116.png"/><Relationship Id="rId18" Type="http://schemas.openxmlformats.org/officeDocument/2006/relationships/image" Target="../media/image131.jpg"/><Relationship Id="rId7" Type="http://schemas.openxmlformats.org/officeDocument/2006/relationships/image" Target="../media/image120.jpg"/><Relationship Id="rId8"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image" Target="../media/image129.png"/><Relationship Id="rId4" Type="http://schemas.openxmlformats.org/officeDocument/2006/relationships/image" Target="../media/image124.png"/><Relationship Id="rId5" Type="http://schemas.openxmlformats.org/officeDocument/2006/relationships/image" Target="../media/image135.png"/><Relationship Id="rId6" Type="http://schemas.openxmlformats.org/officeDocument/2006/relationships/image" Target="../media/image13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 Id="rId3"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1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0.xml"/><Relationship Id="rId3"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800"/>
              <a:buFont typeface="Gill Sans"/>
              <a:buNone/>
            </a:pPr>
            <a:r>
              <a:rPr lang="en-US"/>
              <a:t>THE MENSTRUATION STATION</a:t>
            </a:r>
            <a:endParaRPr/>
          </a:p>
        </p:txBody>
      </p:sp>
      <p:sp>
        <p:nvSpPr>
          <p:cNvPr id="114" name="Google Shape;114;p17"/>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000"/>
              <a:buNone/>
            </a:pPr>
            <a:r>
              <a:rPr lang="en-US"/>
              <a:t>By: Nova Sportsman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0" name="Shape 230"/>
        <p:cNvGrpSpPr/>
        <p:nvPr/>
      </p:nvGrpSpPr>
      <p:grpSpPr>
        <a:xfrm>
          <a:off x="0" y="0"/>
          <a:ext cx="0" cy="0"/>
          <a:chOff x="0" y="0"/>
          <a:chExt cx="0" cy="0"/>
        </a:xfrm>
      </p:grpSpPr>
      <p:sp>
        <p:nvSpPr>
          <p:cNvPr id="231" name="Google Shape;231;p26"/>
          <p:cNvSpPr txBox="1"/>
          <p:nvPr>
            <p:ph type="title"/>
          </p:nvPr>
        </p:nvSpPr>
        <p:spPr>
          <a:xfrm>
            <a:off x="829781" y="2708804"/>
            <a:ext cx="3698803" cy="1440394"/>
          </a:xfrm>
          <a:prstGeom prst="rect">
            <a:avLst/>
          </a:prstGeom>
          <a:noFill/>
          <a:ln cap="flat" cmpd="sng" w="9525">
            <a:solidFill>
              <a:schemeClr val="lt1"/>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lt1"/>
              </a:buClr>
              <a:buSzPts val="2400"/>
              <a:buFont typeface="Gill Sans"/>
              <a:buNone/>
            </a:pPr>
            <a:r>
              <a:rPr lang="en-US" sz="2400">
                <a:solidFill>
                  <a:schemeClr val="lt1"/>
                </a:solidFill>
              </a:rPr>
              <a:t>IN CONTRIBUTION WITH</a:t>
            </a:r>
            <a:endParaRPr/>
          </a:p>
        </p:txBody>
      </p:sp>
      <p:sp>
        <p:nvSpPr>
          <p:cNvPr id="232" name="Google Shape;232;p26"/>
          <p:cNvSpPr/>
          <p:nvPr/>
        </p:nvSpPr>
        <p:spPr>
          <a:xfrm>
            <a:off x="5315061" y="-2"/>
            <a:ext cx="6876939" cy="685800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233" name="Google Shape;233;p26"/>
          <p:cNvSpPr txBox="1"/>
          <p:nvPr>
            <p:ph idx="1" type="body"/>
          </p:nvPr>
        </p:nvSpPr>
        <p:spPr>
          <a:xfrm>
            <a:off x="6049182" y="802638"/>
            <a:ext cx="5408696" cy="5252722"/>
          </a:xfrm>
          <a:prstGeom prst="rect">
            <a:avLst/>
          </a:prstGeom>
          <a:noFill/>
          <a:ln>
            <a:noFill/>
          </a:ln>
        </p:spPr>
        <p:txBody>
          <a:bodyPr anchorCtr="0" anchor="ctr" bIns="45700" lIns="91425" spcFirstLastPara="1" rIns="91425" wrap="square" tIns="45700">
            <a:normAutofit/>
          </a:bodyPr>
          <a:lstStyle/>
          <a:p>
            <a:pPr indent="-228600" lvl="0" marL="228600" rtl="0" algn="l">
              <a:lnSpc>
                <a:spcPct val="100000"/>
              </a:lnSpc>
              <a:spcBef>
                <a:spcPts val="0"/>
              </a:spcBef>
              <a:spcAft>
                <a:spcPts val="0"/>
              </a:spcAft>
              <a:buSzPts val="1800"/>
              <a:buChar char="•"/>
            </a:pPr>
            <a:r>
              <a:rPr lang="en-US">
                <a:solidFill>
                  <a:schemeClr val="dk1"/>
                </a:solidFill>
              </a:rPr>
              <a:t>Teighan Saiz for producing the model of the vending machine. </a:t>
            </a:r>
            <a:endParaRPr/>
          </a:p>
          <a:p>
            <a:pPr indent="-228600" lvl="0" marL="228600" rtl="0" algn="l">
              <a:lnSpc>
                <a:spcPct val="100000"/>
              </a:lnSpc>
              <a:spcBef>
                <a:spcPts val="1000"/>
              </a:spcBef>
              <a:spcAft>
                <a:spcPts val="0"/>
              </a:spcAft>
              <a:buSzPts val="1800"/>
              <a:buChar char="•"/>
            </a:pPr>
            <a:r>
              <a:rPr lang="en-US">
                <a:solidFill>
                  <a:schemeClr val="dk1"/>
                </a:solidFill>
              </a:rPr>
              <a:t>Savannah Durtler for supporting research.</a:t>
            </a:r>
            <a:endParaRPr/>
          </a:p>
          <a:p>
            <a:pPr indent="-228600" lvl="0" marL="228600" rtl="0" algn="l">
              <a:lnSpc>
                <a:spcPct val="100000"/>
              </a:lnSpc>
              <a:spcBef>
                <a:spcPts val="1000"/>
              </a:spcBef>
              <a:spcAft>
                <a:spcPts val="0"/>
              </a:spcAft>
              <a:buSzPts val="1800"/>
              <a:buChar char="•"/>
            </a:pPr>
            <a:r>
              <a:rPr lang="en-US">
                <a:solidFill>
                  <a:schemeClr val="dk1"/>
                </a:solidFill>
              </a:rPr>
              <a:t>Parker Britton for allowing me to have the space to produce this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7"/>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262626"/>
              </a:buClr>
              <a:buSzPts val="2800"/>
              <a:buFont typeface="Gill Sans"/>
              <a:buNone/>
            </a:pPr>
            <a:r>
              <a:rPr lang="en-US"/>
              <a:t>WORK CITED </a:t>
            </a:r>
            <a:endParaRPr/>
          </a:p>
        </p:txBody>
      </p:sp>
      <p:sp>
        <p:nvSpPr>
          <p:cNvPr id="239" name="Google Shape;239;p27"/>
          <p:cNvSpPr txBox="1"/>
          <p:nvPr>
            <p:ph idx="1" type="body"/>
          </p:nvPr>
        </p:nvSpPr>
        <p:spPr>
          <a:xfrm>
            <a:off x="1415678" y="2153412"/>
            <a:ext cx="10105762" cy="4529446"/>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ctr">
              <a:lnSpc>
                <a:spcPct val="200000"/>
              </a:lnSpc>
              <a:spcBef>
                <a:spcPts val="0"/>
              </a:spcBef>
              <a:spcAft>
                <a:spcPts val="0"/>
              </a:spcAft>
              <a:buSzPct val="100000"/>
              <a:buChar char="•"/>
            </a:pPr>
            <a:r>
              <a:rPr b="0" lang="en-US" sz="1800">
                <a:latin typeface="Times New Roman"/>
                <a:ea typeface="Times New Roman"/>
                <a:cs typeface="Times New Roman"/>
                <a:sym typeface="Times New Roman"/>
              </a:rPr>
              <a:t>Works Cited</a:t>
            </a:r>
            <a:endParaRPr/>
          </a:p>
          <a:p>
            <a:pPr indent="-228600" lvl="0" marL="228600" rtl="0" algn="l">
              <a:lnSpc>
                <a:spcPct val="200000"/>
              </a:lnSpc>
              <a:spcBef>
                <a:spcPts val="1000"/>
              </a:spcBef>
              <a:spcAft>
                <a:spcPts val="0"/>
              </a:spcAft>
              <a:buSzPct val="100000"/>
              <a:buChar char="•"/>
            </a:pPr>
            <a:r>
              <a:rPr lang="en-US" sz="1800">
                <a:latin typeface="Times New Roman"/>
                <a:ea typeface="Times New Roman"/>
                <a:cs typeface="Times New Roman"/>
                <a:sym typeface="Times New Roman"/>
              </a:rPr>
              <a:t>“Addressing Period Poverty and Mental Health | U by Kotex®.” </a:t>
            </a:r>
            <a:r>
              <a:rPr i="1" lang="en-US" sz="1800">
                <a:latin typeface="Times New Roman"/>
                <a:ea typeface="Times New Roman"/>
                <a:cs typeface="Times New Roman"/>
                <a:sym typeface="Times New Roman"/>
              </a:rPr>
              <a:t>Www.ubykotex.com</a:t>
            </a:r>
            <a:r>
              <a:rPr lang="en-US" sz="1800">
                <a:latin typeface="Times New Roman"/>
                <a:ea typeface="Times New Roman"/>
                <a:cs typeface="Times New Roman"/>
                <a:sym typeface="Times New Roman"/>
              </a:rPr>
              <a:t>, www.ubykotex.com/en-us/periods/addressing-societal-issues-around-periods/addressing-period-poverty-and-mental-health.</a:t>
            </a:r>
            <a:endParaRPr/>
          </a:p>
          <a:p>
            <a:pPr indent="-228600" lvl="0" marL="228600" rtl="0" algn="l">
              <a:lnSpc>
                <a:spcPct val="200000"/>
              </a:lnSpc>
              <a:spcBef>
                <a:spcPts val="1000"/>
              </a:spcBef>
              <a:spcAft>
                <a:spcPts val="0"/>
              </a:spcAft>
              <a:buSzPct val="100000"/>
              <a:buChar char="•"/>
            </a:pPr>
            <a:r>
              <a:rPr lang="en-US" sz="1800">
                <a:latin typeface="Times New Roman"/>
                <a:ea typeface="Times New Roman"/>
                <a:cs typeface="Times New Roman"/>
                <a:sym typeface="Times New Roman"/>
              </a:rPr>
              <a:t>Nast, Condé. “Not Being Able to Afford Tampons Could Hurt Your Mental Health.” </a:t>
            </a:r>
            <a:r>
              <a:rPr i="1" lang="en-US" sz="1800">
                <a:latin typeface="Times New Roman"/>
                <a:ea typeface="Times New Roman"/>
                <a:cs typeface="Times New Roman"/>
                <a:sym typeface="Times New Roman"/>
              </a:rPr>
              <a:t>Teen Vogue</a:t>
            </a:r>
            <a:r>
              <a:rPr lang="en-US" sz="1800">
                <a:latin typeface="Times New Roman"/>
                <a:ea typeface="Times New Roman"/>
                <a:cs typeface="Times New Roman"/>
                <a:sym typeface="Times New Roman"/>
              </a:rPr>
              <a:t>, 19 July 2018, www.teenvogue.com/story/period-poverty-could-have-mental-health-consequences-study-finds. Accessed 29 Apr. 2022.</a:t>
            </a:r>
            <a:endParaRPr/>
          </a:p>
          <a:p>
            <a:pPr indent="-228600" lvl="0" marL="228600" rtl="0" algn="l">
              <a:lnSpc>
                <a:spcPct val="200000"/>
              </a:lnSpc>
              <a:spcBef>
                <a:spcPts val="1000"/>
              </a:spcBef>
              <a:spcAft>
                <a:spcPts val="0"/>
              </a:spcAft>
              <a:buSzPct val="100000"/>
              <a:buChar char="•"/>
            </a:pPr>
            <a:r>
              <a:rPr lang="en-US" sz="1800">
                <a:latin typeface="Times New Roman"/>
                <a:ea typeface="Times New Roman"/>
                <a:cs typeface="Times New Roman"/>
                <a:sym typeface="Times New Roman"/>
              </a:rPr>
              <a:t>Sportsman, Nova. “Microsoft Forms - Easily Create Surveys, Quizzes, and Polls.” </a:t>
            </a:r>
            <a:r>
              <a:rPr i="1" lang="en-US" sz="1800">
                <a:latin typeface="Times New Roman"/>
                <a:ea typeface="Times New Roman"/>
                <a:cs typeface="Times New Roman"/>
                <a:sym typeface="Times New Roman"/>
              </a:rPr>
              <a:t>Www.microsoft.com</a:t>
            </a:r>
            <a:r>
              <a:rPr lang="en-US" sz="1800">
                <a:latin typeface="Times New Roman"/>
                <a:ea typeface="Times New Roman"/>
                <a:cs typeface="Times New Roman"/>
                <a:sym typeface="Times New Roman"/>
              </a:rPr>
              <a:t>, 10 Apr. 2022, forms.office.com/pages/designpagev2.aspx?lang=en-US&amp;origin=OfficeDotCom&amp;route=Start&amp;subpage=design&amp;id=fSGa33NnF021d4XclgeCIgRiqfZZsfZDtNwwrluByU5UMkZORjJWWjRZUzFKRTZQSzVQQ0NTUEhXTS4u. Accessed 29 Apr. 2022.</a:t>
            </a:r>
            <a:endParaRPr/>
          </a:p>
          <a:p>
            <a:pPr indent="-457200" lvl="0" marL="457200" rtl="0" algn="l">
              <a:lnSpc>
                <a:spcPct val="100000"/>
              </a:lnSpc>
              <a:spcBef>
                <a:spcPts val="1000"/>
              </a:spcBef>
              <a:spcAft>
                <a:spcPts val="0"/>
              </a:spcAft>
              <a:buSzPct val="100000"/>
              <a:buChar char="•"/>
            </a:pPr>
            <a:r>
              <a:rPr b="0" i="0" lang="en-US">
                <a:solidFill>
                  <a:srgbClr val="000000"/>
                </a:solidFill>
                <a:latin typeface="Calibri"/>
                <a:ea typeface="Calibri"/>
                <a:cs typeface="Calibri"/>
                <a:sym typeface="Calibri"/>
              </a:rPr>
              <a:t>National Alliance on Mental Illness. “African Americans | NAMI: National Alliance on Mental Illness.” </a:t>
            </a:r>
            <a:r>
              <a:rPr b="0" i="1" lang="en-US">
                <a:solidFill>
                  <a:srgbClr val="000000"/>
                </a:solidFill>
                <a:latin typeface="Calibri"/>
                <a:ea typeface="Calibri"/>
                <a:cs typeface="Calibri"/>
                <a:sym typeface="Calibri"/>
              </a:rPr>
              <a:t>Nami.org</a:t>
            </a:r>
            <a:r>
              <a:rPr b="0" i="0" lang="en-US">
                <a:solidFill>
                  <a:srgbClr val="000000"/>
                </a:solidFill>
                <a:latin typeface="Calibri"/>
                <a:ea typeface="Calibri"/>
                <a:cs typeface="Calibri"/>
                <a:sym typeface="Calibri"/>
              </a:rPr>
              <a:t>, 2017, www.nami.org/Your-Journey/Identity-and-Cultural-Dimensions/Black-African-American.</a:t>
            </a:r>
            <a:endParaRPr/>
          </a:p>
          <a:p>
            <a:pPr indent="-457200" lvl="0" marL="457200" rtl="0" algn="l">
              <a:lnSpc>
                <a:spcPct val="100000"/>
              </a:lnSpc>
              <a:spcBef>
                <a:spcPts val="1000"/>
              </a:spcBef>
              <a:spcAft>
                <a:spcPts val="0"/>
              </a:spcAft>
              <a:buSzPct val="100000"/>
              <a:buChar char="•"/>
            </a:pPr>
            <a:r>
              <a:rPr b="0" i="0" lang="en-US">
                <a:solidFill>
                  <a:srgbClr val="000000"/>
                </a:solidFill>
                <a:latin typeface="Calibri"/>
                <a:ea typeface="Calibri"/>
                <a:cs typeface="Calibri"/>
                <a:sym typeface="Calibri"/>
              </a:rPr>
              <a:t>Morales, Laurel. “NPR Choice Page.” </a:t>
            </a:r>
            <a:r>
              <a:rPr b="0" i="1" lang="en-US">
                <a:solidFill>
                  <a:srgbClr val="000000"/>
                </a:solidFill>
                <a:latin typeface="Calibri"/>
                <a:ea typeface="Calibri"/>
                <a:cs typeface="Calibri"/>
                <a:sym typeface="Calibri"/>
              </a:rPr>
              <a:t>Npr.org</a:t>
            </a:r>
            <a:r>
              <a:rPr b="0" i="0" lang="en-US">
                <a:solidFill>
                  <a:srgbClr val="000000"/>
                </a:solidFill>
                <a:latin typeface="Calibri"/>
                <a:ea typeface="Calibri"/>
                <a:cs typeface="Calibri"/>
                <a:sym typeface="Calibri"/>
              </a:rPr>
              <a:t>, 2019, www.npr.org/2019/11/18/779821510/many-native-americans-cant-get-clean-water-report-finds.</a:t>
            </a:r>
            <a:endParaRPr/>
          </a:p>
          <a:p>
            <a:pPr indent="-457200" lvl="0" marL="457200" rtl="0" algn="l">
              <a:lnSpc>
                <a:spcPct val="100000"/>
              </a:lnSpc>
              <a:spcBef>
                <a:spcPts val="1000"/>
              </a:spcBef>
              <a:spcAft>
                <a:spcPts val="0"/>
              </a:spcAft>
              <a:buSzPct val="100000"/>
              <a:buChar char="•"/>
            </a:pPr>
            <a:r>
              <a:rPr b="0" i="1" lang="en-US">
                <a:solidFill>
                  <a:srgbClr val="000000"/>
                </a:solidFill>
                <a:latin typeface="Calibri"/>
                <a:ea typeface="Calibri"/>
                <a:cs typeface="Calibri"/>
                <a:sym typeface="Calibri"/>
              </a:rPr>
              <a:t>Period Poverty: A Growing Public Health Concern</a:t>
            </a:r>
            <a:r>
              <a:rPr b="0" i="0" lang="en-US">
                <a:solidFill>
                  <a:srgbClr val="000000"/>
                </a:solidFill>
                <a:latin typeface="Calibri"/>
                <a:ea typeface="Calibri"/>
                <a:cs typeface="Calibri"/>
                <a:sym typeface="Calibri"/>
              </a:rPr>
              <a:t>. 2021.</a:t>
            </a:r>
            <a:endParaRPr/>
          </a:p>
          <a:p>
            <a:pPr indent="-457200" lvl="0" marL="457200" rtl="0" algn="l">
              <a:lnSpc>
                <a:spcPct val="100000"/>
              </a:lnSpc>
              <a:spcBef>
                <a:spcPts val="1000"/>
              </a:spcBef>
              <a:spcAft>
                <a:spcPts val="0"/>
              </a:spcAft>
              <a:buSzPct val="100000"/>
              <a:buChar char="•"/>
            </a:pPr>
            <a:r>
              <a:rPr b="0" i="0" lang="en-US">
                <a:solidFill>
                  <a:srgbClr val="000000"/>
                </a:solidFill>
                <a:latin typeface="Calibri"/>
                <a:ea typeface="Calibri"/>
                <a:cs typeface="Calibri"/>
                <a:sym typeface="Calibri"/>
              </a:rPr>
              <a:t>“Looking at Period Poverty and Female Hygiene Gaps in the US.” </a:t>
            </a:r>
            <a:r>
              <a:rPr b="0" i="1" lang="en-US">
                <a:solidFill>
                  <a:srgbClr val="000000"/>
                </a:solidFill>
                <a:latin typeface="Calibri"/>
                <a:ea typeface="Calibri"/>
                <a:cs typeface="Calibri"/>
                <a:sym typeface="Calibri"/>
              </a:rPr>
              <a:t>Regis College Online</a:t>
            </a:r>
            <a:r>
              <a:rPr b="0" i="0" lang="en-US">
                <a:solidFill>
                  <a:srgbClr val="000000"/>
                </a:solidFill>
                <a:latin typeface="Calibri"/>
                <a:ea typeface="Calibri"/>
                <a:cs typeface="Calibri"/>
                <a:sym typeface="Calibri"/>
              </a:rPr>
              <a:t>, 19 Aug. 2020, online.regiscollege.edu/blog/period-poverty/.</a:t>
            </a:r>
            <a:endParaRPr/>
          </a:p>
          <a:p>
            <a:pPr indent="-457200" lvl="0" marL="457200" rtl="0" algn="l">
              <a:lnSpc>
                <a:spcPct val="100000"/>
              </a:lnSpc>
              <a:spcBef>
                <a:spcPts val="1000"/>
              </a:spcBef>
              <a:spcAft>
                <a:spcPts val="0"/>
              </a:spcAft>
              <a:buSzPct val="100000"/>
              <a:buChar char="•"/>
            </a:pPr>
            <a:r>
              <a:rPr b="0" i="0" lang="en-US">
                <a:solidFill>
                  <a:srgbClr val="000000"/>
                </a:solidFill>
                <a:latin typeface="Calibri"/>
                <a:ea typeface="Calibri"/>
                <a:cs typeface="Calibri"/>
                <a:sym typeface="Calibri"/>
              </a:rPr>
              <a:t>Smith, Amy. “The State of Period Poverty in the U.S.” </a:t>
            </a:r>
            <a:r>
              <a:rPr b="0" i="1" lang="en-US">
                <a:solidFill>
                  <a:srgbClr val="000000"/>
                </a:solidFill>
                <a:latin typeface="Calibri"/>
                <a:ea typeface="Calibri"/>
                <a:cs typeface="Calibri"/>
                <a:sym typeface="Calibri"/>
              </a:rPr>
              <a:t>Www.nursing.upenn.edu</a:t>
            </a:r>
            <a:r>
              <a:rPr b="0" i="0" lang="en-US">
                <a:solidFill>
                  <a:srgbClr val="000000"/>
                </a:solidFill>
                <a:latin typeface="Calibri"/>
                <a:ea typeface="Calibri"/>
                <a:cs typeface="Calibri"/>
                <a:sym typeface="Calibri"/>
              </a:rPr>
              <a:t>, www.nursing.upenn.edu/details/news.php?id=1545.</a:t>
            </a:r>
            <a:endParaRPr/>
          </a:p>
          <a:p>
            <a:pPr indent="-457200" lvl="0" marL="457200" rtl="0" algn="l">
              <a:lnSpc>
                <a:spcPct val="100000"/>
              </a:lnSpc>
              <a:spcBef>
                <a:spcPts val="1000"/>
              </a:spcBef>
              <a:spcAft>
                <a:spcPts val="0"/>
              </a:spcAft>
              <a:buSzPct val="100000"/>
              <a:buChar char="•"/>
            </a:pPr>
            <a:r>
              <a:rPr b="0" i="0" lang="en-US">
                <a:solidFill>
                  <a:srgbClr val="000000"/>
                </a:solidFill>
                <a:latin typeface="Calibri"/>
                <a:ea typeface="Calibri"/>
                <a:cs typeface="Calibri"/>
                <a:sym typeface="Calibri"/>
              </a:rPr>
              <a:t>“Black Families Are Disproportionately Affected by Period Poverty—Here’s What They Need.” </a:t>
            </a:r>
            <a:r>
              <a:rPr b="0" i="1" lang="en-US">
                <a:solidFill>
                  <a:srgbClr val="000000"/>
                </a:solidFill>
                <a:latin typeface="Calibri"/>
                <a:ea typeface="Calibri"/>
                <a:cs typeface="Calibri"/>
                <a:sym typeface="Calibri"/>
              </a:rPr>
              <a:t>Parents</a:t>
            </a:r>
            <a:r>
              <a:rPr b="0" i="0" lang="en-US">
                <a:solidFill>
                  <a:srgbClr val="000000"/>
                </a:solidFill>
                <a:latin typeface="Calibri"/>
                <a:ea typeface="Calibri"/>
                <a:cs typeface="Calibri"/>
                <a:sym typeface="Calibri"/>
              </a:rPr>
              <a:t>, www.parents.com/kindred/black-families-are-disproportionately-affected-by-period-poverty/. Accessed 24 May 2022.‌</a:t>
            </a:r>
            <a:endParaRPr/>
          </a:p>
          <a:p>
            <a:pPr indent="-165735" lvl="0" marL="228600" rtl="0" algn="l">
              <a:lnSpc>
                <a:spcPct val="100000"/>
              </a:lnSpc>
              <a:spcBef>
                <a:spcPts val="1000"/>
              </a:spcBef>
              <a:spcAft>
                <a:spcPts val="0"/>
              </a:spcAft>
              <a:buSzPct val="100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4" name="Shape 244"/>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 picture containing person, person&#10;&#10;Description automatically generated" id="249" name="Google Shape;249;p29"/>
          <p:cNvPicPr preferRelativeResize="0"/>
          <p:nvPr/>
        </p:nvPicPr>
        <p:blipFill rotWithShape="1">
          <a:blip r:embed="rId3">
            <a:alphaModFix/>
          </a:blip>
          <a:srcRect b="0" l="0" r="34123" t="0"/>
          <a:stretch/>
        </p:blipFill>
        <p:spPr>
          <a:xfrm>
            <a:off x="321731" y="557189"/>
            <a:ext cx="5668684" cy="5743618"/>
          </a:xfrm>
          <a:prstGeom prst="rect">
            <a:avLst/>
          </a:prstGeom>
          <a:noFill/>
          <a:ln>
            <a:noFill/>
          </a:ln>
        </p:spPr>
      </p:pic>
      <p:pic>
        <p:nvPicPr>
          <p:cNvPr descr="Logo, company name&#10;&#10;Description automatically generated" id="250" name="Google Shape;250;p29"/>
          <p:cNvPicPr preferRelativeResize="0"/>
          <p:nvPr/>
        </p:nvPicPr>
        <p:blipFill rotWithShape="1">
          <a:blip r:embed="rId4">
            <a:alphaModFix/>
          </a:blip>
          <a:srcRect b="0" l="10322" r="10638" t="0"/>
          <a:stretch/>
        </p:blipFill>
        <p:spPr>
          <a:xfrm>
            <a:off x="6195375" y="557189"/>
            <a:ext cx="5674892" cy="57436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pic>
        <p:nvPicPr>
          <p:cNvPr descr="Kiante Bush" id="255" name="Google Shape;255;p30"/>
          <p:cNvPicPr preferRelativeResize="0"/>
          <p:nvPr/>
        </p:nvPicPr>
        <p:blipFill rotWithShape="1">
          <a:blip r:embed="rId4">
            <a:alphaModFix/>
          </a:blip>
          <a:srcRect b="0" l="0" r="0" t="0"/>
          <a:stretch/>
        </p:blipFill>
        <p:spPr>
          <a:xfrm>
            <a:off x="4708811" y="2560443"/>
            <a:ext cx="2712600" cy="27126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descr="Deloitte Logo, history, meaning, symbol, PNG" id="256" name="Google Shape;256;p30"/>
          <p:cNvPicPr preferRelativeResize="0"/>
          <p:nvPr/>
        </p:nvPicPr>
        <p:blipFill rotWithShape="1">
          <a:blip r:embed="rId5">
            <a:alphaModFix/>
          </a:blip>
          <a:srcRect b="0" l="0" r="0" t="0"/>
          <a:stretch/>
        </p:blipFill>
        <p:spPr>
          <a:xfrm>
            <a:off x="7798101" y="2560443"/>
            <a:ext cx="2571646" cy="1446548"/>
          </a:xfrm>
          <a:prstGeom prst="rect">
            <a:avLst/>
          </a:prstGeom>
          <a:noFill/>
          <a:ln>
            <a:noFill/>
          </a:ln>
        </p:spPr>
      </p:pic>
      <p:pic>
        <p:nvPicPr>
          <p:cNvPr descr="Morgan State Bears Logo | evolution history and meaning" id="257" name="Google Shape;257;p30"/>
          <p:cNvPicPr preferRelativeResize="0"/>
          <p:nvPr/>
        </p:nvPicPr>
        <p:blipFill rotWithShape="1">
          <a:blip r:embed="rId6">
            <a:alphaModFix/>
          </a:blip>
          <a:srcRect b="0" l="0" r="0" t="0"/>
          <a:stretch/>
        </p:blipFill>
        <p:spPr>
          <a:xfrm>
            <a:off x="1295200" y="4086388"/>
            <a:ext cx="3413611" cy="1920158"/>
          </a:xfrm>
          <a:prstGeom prst="rect">
            <a:avLst/>
          </a:prstGeom>
          <a:noFill/>
          <a:ln>
            <a:noFill/>
          </a:ln>
        </p:spPr>
      </p:pic>
      <p:pic>
        <p:nvPicPr>
          <p:cNvPr id="258" name="Google Shape;258;p30"/>
          <p:cNvPicPr preferRelativeResize="0"/>
          <p:nvPr/>
        </p:nvPicPr>
        <p:blipFill rotWithShape="1">
          <a:blip r:embed="rId7">
            <a:alphaModFix/>
          </a:blip>
          <a:srcRect b="0" l="0" r="0" t="0"/>
          <a:stretch/>
        </p:blipFill>
        <p:spPr>
          <a:xfrm>
            <a:off x="1822256" y="2313262"/>
            <a:ext cx="2824648" cy="1337761"/>
          </a:xfrm>
          <a:prstGeom prst="rect">
            <a:avLst/>
          </a:prstGeom>
          <a:noFill/>
          <a:ln>
            <a:noFill/>
          </a:ln>
        </p:spPr>
      </p:pic>
      <p:pic>
        <p:nvPicPr>
          <p:cNvPr id="259" name="Google Shape;259;p30"/>
          <p:cNvPicPr preferRelativeResize="0"/>
          <p:nvPr/>
        </p:nvPicPr>
        <p:blipFill rotWithShape="1">
          <a:blip r:embed="rId8">
            <a:alphaModFix/>
          </a:blip>
          <a:srcRect b="0" l="0" r="0" t="0"/>
          <a:stretch/>
        </p:blipFill>
        <p:spPr>
          <a:xfrm>
            <a:off x="4969536" y="5653149"/>
            <a:ext cx="2288001" cy="1048288"/>
          </a:xfrm>
          <a:prstGeom prst="rect">
            <a:avLst/>
          </a:prstGeom>
          <a:noFill/>
          <a:ln>
            <a:noFill/>
          </a:ln>
        </p:spPr>
      </p:pic>
      <p:pic>
        <p:nvPicPr>
          <p:cNvPr descr="J.P. Morgan | Official Website" id="260" name="Google Shape;260;p30"/>
          <p:cNvPicPr preferRelativeResize="0"/>
          <p:nvPr/>
        </p:nvPicPr>
        <p:blipFill rotWithShape="1">
          <a:blip r:embed="rId9">
            <a:alphaModFix/>
          </a:blip>
          <a:srcRect b="0" l="0" r="0" t="0"/>
          <a:stretch/>
        </p:blipFill>
        <p:spPr>
          <a:xfrm>
            <a:off x="7483190" y="4783079"/>
            <a:ext cx="3147655" cy="700948"/>
          </a:xfrm>
          <a:prstGeom prst="rect">
            <a:avLst/>
          </a:prstGeom>
          <a:noFill/>
          <a:ln>
            <a:noFill/>
          </a:ln>
        </p:spPr>
      </p:pic>
      <p:sp>
        <p:nvSpPr>
          <p:cNvPr id="261" name="Google Shape;261;p30"/>
          <p:cNvSpPr txBox="1"/>
          <p:nvPr/>
        </p:nvSpPr>
        <p:spPr>
          <a:xfrm>
            <a:off x="384648" y="209107"/>
            <a:ext cx="11360700" cy="7635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90000"/>
              </a:lnSpc>
              <a:spcBef>
                <a:spcPts val="0"/>
              </a:spcBef>
              <a:spcAft>
                <a:spcPts val="0"/>
              </a:spcAft>
              <a:buClr>
                <a:srgbClr val="002060"/>
              </a:buClr>
              <a:buSzPts val="4400"/>
              <a:buFont typeface="Calibri"/>
              <a:buNone/>
            </a:pPr>
            <a:r>
              <a:rPr b="1" i="0" lang="en-US" sz="4400" u="sng" cap="none" strike="noStrike">
                <a:solidFill>
                  <a:srgbClr val="002060"/>
                </a:solidFill>
                <a:latin typeface="Calibri"/>
                <a:ea typeface="Calibri"/>
                <a:cs typeface="Calibri"/>
                <a:sym typeface="Calibri"/>
              </a:rPr>
              <a:t>MEET OUR FOUNDER</a:t>
            </a:r>
            <a:endParaRPr/>
          </a:p>
        </p:txBody>
      </p:sp>
      <p:pic>
        <p:nvPicPr>
          <p:cNvPr id="262" name="Google Shape;262;p30"/>
          <p:cNvPicPr preferRelativeResize="0"/>
          <p:nvPr/>
        </p:nvPicPr>
        <p:blipFill>
          <a:blip r:embed="rId10">
            <a:alphaModFix/>
          </a:blip>
          <a:stretch>
            <a:fillRect/>
          </a:stretch>
        </p:blipFill>
        <p:spPr>
          <a:xfrm>
            <a:off x="4636250" y="789500"/>
            <a:ext cx="2857500" cy="160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Background pattern&#10;&#10;Description automatically generated" id="267" name="Google Shape;267;p31"/>
          <p:cNvPicPr preferRelativeResize="0"/>
          <p:nvPr/>
        </p:nvPicPr>
        <p:blipFill rotWithShape="1">
          <a:blip r:embed="rId3">
            <a:alphaModFix/>
          </a:blip>
          <a:srcRect b="0" l="0" r="0" t="0"/>
          <a:stretch/>
        </p:blipFill>
        <p:spPr>
          <a:xfrm>
            <a:off x="8258873" y="2391393"/>
            <a:ext cx="3933128" cy="2636983"/>
          </a:xfrm>
          <a:prstGeom prst="rect">
            <a:avLst/>
          </a:prstGeom>
          <a:noFill/>
          <a:ln>
            <a:noFill/>
          </a:ln>
        </p:spPr>
      </p:pic>
      <p:sp>
        <p:nvSpPr>
          <p:cNvPr id="268" name="Google Shape;268;p31"/>
          <p:cNvSpPr txBox="1"/>
          <p:nvPr/>
        </p:nvSpPr>
        <p:spPr>
          <a:xfrm>
            <a:off x="4057117" y="5561872"/>
            <a:ext cx="42519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Black/Latinx founders only received </a:t>
            </a:r>
            <a:r>
              <a:rPr b="1" i="0" lang="en-US" sz="1800" u="none" cap="none" strike="noStrike">
                <a:solidFill>
                  <a:srgbClr val="2F5496"/>
                </a:solidFill>
                <a:latin typeface="Calibri"/>
                <a:ea typeface="Calibri"/>
                <a:cs typeface="Calibri"/>
                <a:sym typeface="Calibri"/>
              </a:rPr>
              <a:t>3% </a:t>
            </a:r>
            <a:r>
              <a:rPr b="0" i="0" lang="en-US" sz="1800" u="none" cap="none" strike="noStrike">
                <a:solidFill>
                  <a:schemeClr val="dk1"/>
                </a:solidFill>
                <a:latin typeface="Calibri"/>
                <a:ea typeface="Calibri"/>
                <a:cs typeface="Calibri"/>
                <a:sym typeface="Calibri"/>
              </a:rPr>
              <a:t>of</a:t>
            </a:r>
            <a:endParaRPr/>
          </a:p>
          <a:p>
            <a:pPr indent="0" lvl="0" marL="0" marR="0" rtl="0" algn="ctr">
              <a:spcBef>
                <a:spcPts val="0"/>
              </a:spcBef>
              <a:spcAft>
                <a:spcPts val="0"/>
              </a:spcAft>
              <a:buNone/>
            </a:pPr>
            <a:r>
              <a:rPr b="1" i="0" lang="en-US" sz="1800" u="none" cap="none" strike="noStrike">
                <a:solidFill>
                  <a:srgbClr val="2F5496"/>
                </a:solidFill>
                <a:latin typeface="Calibri"/>
                <a:ea typeface="Calibri"/>
                <a:cs typeface="Calibri"/>
                <a:sym typeface="Calibri"/>
              </a:rPr>
              <a:t>$147B </a:t>
            </a:r>
            <a:r>
              <a:rPr b="0" i="0" lang="en-US" sz="1800" u="none" cap="none" strike="noStrike">
                <a:solidFill>
                  <a:schemeClr val="dk1"/>
                </a:solidFill>
                <a:latin typeface="Calibri"/>
                <a:ea typeface="Calibri"/>
                <a:cs typeface="Calibri"/>
                <a:sym typeface="Calibri"/>
              </a:rPr>
              <a:t>venture cap deal volume</a:t>
            </a:r>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in the past year</a:t>
            </a:r>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(Reuters, 2020)</a:t>
            </a:r>
            <a:endParaRPr/>
          </a:p>
        </p:txBody>
      </p:sp>
      <p:sp>
        <p:nvSpPr>
          <p:cNvPr id="269" name="Google Shape;269;p31"/>
          <p:cNvSpPr txBox="1"/>
          <p:nvPr/>
        </p:nvSpPr>
        <p:spPr>
          <a:xfrm>
            <a:off x="8679766" y="5600503"/>
            <a:ext cx="35121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Black/Latinx investors make up </a:t>
            </a:r>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less than</a:t>
            </a:r>
            <a:endParaRPr/>
          </a:p>
          <a:p>
            <a:pPr indent="0" lvl="0" marL="0" marR="0" rtl="0" algn="ctr">
              <a:spcBef>
                <a:spcPts val="0"/>
              </a:spcBef>
              <a:spcAft>
                <a:spcPts val="0"/>
              </a:spcAft>
              <a:buNone/>
            </a:pPr>
            <a:r>
              <a:rPr b="1" i="0" lang="en-US" sz="1800" u="none" cap="none" strike="noStrike">
                <a:solidFill>
                  <a:srgbClr val="2F5496"/>
                </a:solidFill>
                <a:latin typeface="Calibri"/>
                <a:ea typeface="Calibri"/>
                <a:cs typeface="Calibri"/>
                <a:sym typeface="Calibri"/>
              </a:rPr>
              <a:t>4% </a:t>
            </a:r>
            <a:r>
              <a:rPr b="0" i="0" lang="en-US" sz="1800" u="none" cap="none" strike="noStrike">
                <a:solidFill>
                  <a:schemeClr val="dk1"/>
                </a:solidFill>
                <a:latin typeface="Calibri"/>
                <a:ea typeface="Calibri"/>
                <a:cs typeface="Calibri"/>
                <a:sym typeface="Calibri"/>
              </a:rPr>
              <a:t>of the venture capital industry</a:t>
            </a:r>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(BLCK VC, 2021)</a:t>
            </a:r>
            <a:endParaRPr/>
          </a:p>
        </p:txBody>
      </p:sp>
      <p:sp>
        <p:nvSpPr>
          <p:cNvPr id="270" name="Google Shape;270;p31"/>
          <p:cNvSpPr txBox="1"/>
          <p:nvPr/>
        </p:nvSpPr>
        <p:spPr>
          <a:xfrm>
            <a:off x="4813900" y="1214806"/>
            <a:ext cx="2399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Disparity in VC Funding</a:t>
            </a:r>
            <a:endParaRPr/>
          </a:p>
        </p:txBody>
      </p:sp>
      <p:sp>
        <p:nvSpPr>
          <p:cNvPr id="271" name="Google Shape;271;p31"/>
          <p:cNvSpPr txBox="1"/>
          <p:nvPr/>
        </p:nvSpPr>
        <p:spPr>
          <a:xfrm>
            <a:off x="8727714" y="1223163"/>
            <a:ext cx="3095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Disparity in VC Representation</a:t>
            </a:r>
            <a:endParaRPr/>
          </a:p>
        </p:txBody>
      </p:sp>
      <p:sp>
        <p:nvSpPr>
          <p:cNvPr id="272" name="Google Shape;272;p31"/>
          <p:cNvSpPr txBox="1"/>
          <p:nvPr/>
        </p:nvSpPr>
        <p:spPr>
          <a:xfrm>
            <a:off x="777388" y="1215068"/>
            <a:ext cx="2325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Disparity in Tech Execs</a:t>
            </a:r>
            <a:endParaRPr/>
          </a:p>
        </p:txBody>
      </p:sp>
      <p:pic>
        <p:nvPicPr>
          <p:cNvPr id="273" name="Google Shape;273;p31"/>
          <p:cNvPicPr preferRelativeResize="0"/>
          <p:nvPr/>
        </p:nvPicPr>
        <p:blipFill rotWithShape="1">
          <a:blip r:embed="rId4">
            <a:alphaModFix/>
          </a:blip>
          <a:srcRect b="0" l="0" r="0" t="0"/>
          <a:stretch/>
        </p:blipFill>
        <p:spPr>
          <a:xfrm>
            <a:off x="45306" y="1766183"/>
            <a:ext cx="4110635" cy="3609109"/>
          </a:xfrm>
          <a:prstGeom prst="rect">
            <a:avLst/>
          </a:prstGeom>
          <a:noFill/>
          <a:ln>
            <a:noFill/>
          </a:ln>
        </p:spPr>
      </p:pic>
      <p:sp>
        <p:nvSpPr>
          <p:cNvPr id="274" name="Google Shape;274;p31"/>
          <p:cNvSpPr txBox="1"/>
          <p:nvPr/>
        </p:nvSpPr>
        <p:spPr>
          <a:xfrm>
            <a:off x="79025" y="5600503"/>
            <a:ext cx="39780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Only </a:t>
            </a:r>
            <a:r>
              <a:rPr b="1" lang="en-US" sz="1800">
                <a:solidFill>
                  <a:srgbClr val="2F5496"/>
                </a:solidFill>
                <a:latin typeface="Calibri"/>
                <a:ea typeface="Calibri"/>
                <a:cs typeface="Calibri"/>
                <a:sym typeface="Calibri"/>
              </a:rPr>
              <a:t>1.92% </a:t>
            </a:r>
            <a:r>
              <a:rPr lang="en-US" sz="1800">
                <a:solidFill>
                  <a:schemeClr val="dk1"/>
                </a:solidFill>
                <a:latin typeface="Calibri"/>
                <a:ea typeface="Calibri"/>
                <a:cs typeface="Calibri"/>
                <a:sym typeface="Calibri"/>
              </a:rPr>
              <a:t>Tech Execs are Black and </a:t>
            </a:r>
            <a:r>
              <a:rPr b="1" lang="en-US" sz="1800">
                <a:solidFill>
                  <a:srgbClr val="2F5496"/>
                </a:solidFill>
                <a:latin typeface="Calibri"/>
                <a:ea typeface="Calibri"/>
                <a:cs typeface="Calibri"/>
                <a:sym typeface="Calibri"/>
              </a:rPr>
              <a:t>3.11% </a:t>
            </a:r>
            <a:r>
              <a:rPr lang="en-US" sz="1800">
                <a:solidFill>
                  <a:schemeClr val="dk1"/>
                </a:solidFill>
                <a:latin typeface="Calibri"/>
                <a:ea typeface="Calibri"/>
                <a:cs typeface="Calibri"/>
                <a:sym typeface="Calibri"/>
              </a:rPr>
              <a:t>are Latinx</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(Open MIC, 2017)</a:t>
            </a:r>
            <a:endParaRPr/>
          </a:p>
        </p:txBody>
      </p:sp>
      <p:pic>
        <p:nvPicPr>
          <p:cNvPr descr="Take The Penny Challenge &amp;amp; Save £667.95 In One Year - Expert Home Tips" id="275" name="Google Shape;275;p31"/>
          <p:cNvPicPr preferRelativeResize="0"/>
          <p:nvPr/>
        </p:nvPicPr>
        <p:blipFill rotWithShape="1">
          <a:blip r:embed="rId5">
            <a:alphaModFix/>
          </a:blip>
          <a:srcRect b="0" l="0" r="0" t="0"/>
          <a:stretch/>
        </p:blipFill>
        <p:spPr>
          <a:xfrm>
            <a:off x="4238479" y="2462043"/>
            <a:ext cx="3550346" cy="2495685"/>
          </a:xfrm>
          <a:prstGeom prst="rect">
            <a:avLst/>
          </a:prstGeom>
          <a:noFill/>
          <a:ln>
            <a:noFill/>
          </a:ln>
        </p:spPr>
      </p:pic>
      <p:sp>
        <p:nvSpPr>
          <p:cNvPr id="276" name="Google Shape;276;p31"/>
          <p:cNvSpPr txBox="1"/>
          <p:nvPr/>
        </p:nvSpPr>
        <p:spPr>
          <a:xfrm>
            <a:off x="502632" y="307867"/>
            <a:ext cx="11360700" cy="7635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90000"/>
              </a:lnSpc>
              <a:spcBef>
                <a:spcPts val="0"/>
              </a:spcBef>
              <a:spcAft>
                <a:spcPts val="0"/>
              </a:spcAft>
              <a:buClr>
                <a:srgbClr val="002060"/>
              </a:buClr>
              <a:buSzPts val="4400"/>
              <a:buFont typeface="Calibri"/>
              <a:buNone/>
            </a:pPr>
            <a:r>
              <a:rPr b="1" lang="en-US" sz="4400" u="none">
                <a:solidFill>
                  <a:srgbClr val="002060"/>
                </a:solidFill>
                <a:latin typeface="Calibri"/>
                <a:ea typeface="Calibri"/>
                <a:cs typeface="Calibri"/>
                <a:sym typeface="Calibri"/>
              </a:rPr>
              <a:t>OUR PURPOSE: BRIDGE THE GAP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pic>
        <p:nvPicPr>
          <p:cNvPr descr="568,073 Person Holding Cell Phone Stock Photos, Pictures &amp;amp; Royalty-Free  Images - iStock" id="281" name="Google Shape;281;p32"/>
          <p:cNvPicPr preferRelativeResize="0"/>
          <p:nvPr/>
        </p:nvPicPr>
        <p:blipFill rotWithShape="1">
          <a:blip r:embed="rId3">
            <a:alphaModFix/>
          </a:blip>
          <a:srcRect b="3379" l="0" r="0" t="12353"/>
          <a:stretch/>
        </p:blipFill>
        <p:spPr>
          <a:xfrm>
            <a:off x="0" y="-11423"/>
            <a:ext cx="12191999" cy="6857990"/>
          </a:xfrm>
          <a:prstGeom prst="rect">
            <a:avLst/>
          </a:prstGeom>
          <a:noFill/>
          <a:ln>
            <a:noFill/>
          </a:ln>
        </p:spPr>
      </p:pic>
      <p:sp>
        <p:nvSpPr>
          <p:cNvPr id="282" name="Google Shape;282;p32"/>
          <p:cNvSpPr/>
          <p:nvPr/>
        </p:nvSpPr>
        <p:spPr>
          <a:xfrm flipH="1">
            <a:off x="0" y="998175"/>
            <a:ext cx="6017172" cy="5859824"/>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0"/>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p:txBody>
      </p:sp>
      <p:sp>
        <p:nvSpPr>
          <p:cNvPr id="283" name="Google Shape;283;p32"/>
          <p:cNvSpPr txBox="1"/>
          <p:nvPr>
            <p:ph type="title"/>
          </p:nvPr>
        </p:nvSpPr>
        <p:spPr>
          <a:xfrm>
            <a:off x="652692" y="2241396"/>
            <a:ext cx="4204200" cy="1342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3600"/>
              <a:buFont typeface="Calibri"/>
              <a:buNone/>
            </a:pPr>
            <a:r>
              <a:rPr b="1" lang="en-US" sz="3600">
                <a:solidFill>
                  <a:srgbClr val="002060"/>
                </a:solidFill>
              </a:rPr>
              <a:t>Venture for THEM </a:t>
            </a:r>
            <a:r>
              <a:rPr b="1" lang="en-US" sz="3600"/>
              <a:t>is…</a:t>
            </a:r>
            <a:endParaRPr/>
          </a:p>
        </p:txBody>
      </p:sp>
      <p:cxnSp>
        <p:nvCxnSpPr>
          <p:cNvPr id="284" name="Google Shape;284;p32"/>
          <p:cNvCxnSpPr/>
          <p:nvPr/>
        </p:nvCxnSpPr>
        <p:spPr>
          <a:xfrm>
            <a:off x="2287051" y="3337139"/>
            <a:ext cx="935400" cy="0"/>
          </a:xfrm>
          <a:prstGeom prst="straightConnector1">
            <a:avLst/>
          </a:prstGeom>
          <a:noFill/>
          <a:ln cap="sq" cmpd="sng" w="25400">
            <a:solidFill>
              <a:srgbClr val="262626"/>
            </a:solidFill>
            <a:prstDash val="solid"/>
            <a:bevel/>
            <a:headEnd len="sm" w="sm" type="none"/>
            <a:tailEnd len="sm" w="sm" type="none"/>
          </a:ln>
        </p:spPr>
      </p:cxnSp>
      <p:sp>
        <p:nvSpPr>
          <p:cNvPr id="285" name="Google Shape;285;p32"/>
          <p:cNvSpPr txBox="1"/>
          <p:nvPr>
            <p:ph idx="1" type="body"/>
          </p:nvPr>
        </p:nvSpPr>
        <p:spPr>
          <a:xfrm>
            <a:off x="525516" y="3417572"/>
            <a:ext cx="5491800" cy="3278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a </a:t>
            </a:r>
            <a:r>
              <a:rPr b="1" lang="en-US" sz="2000"/>
              <a:t>startup accelerator </a:t>
            </a:r>
            <a:r>
              <a:rPr lang="en-US" sz="2000"/>
              <a:t>for Black &amp; Latinx tech companies to help take them to next level through:</a:t>
            </a:r>
            <a:endParaRPr/>
          </a:p>
          <a:p>
            <a:pPr indent="-228600" lvl="0" marL="228600" rtl="0" algn="l">
              <a:lnSpc>
                <a:spcPct val="90000"/>
              </a:lnSpc>
              <a:spcBef>
                <a:spcPts val="1000"/>
              </a:spcBef>
              <a:spcAft>
                <a:spcPts val="0"/>
              </a:spcAft>
              <a:buClr>
                <a:schemeClr val="dk1"/>
              </a:buClr>
              <a:buSzPts val="2000"/>
              <a:buChar char="•"/>
            </a:pPr>
            <a:r>
              <a:rPr lang="en-US" sz="2000"/>
              <a:t>Pre-Seed Funding</a:t>
            </a:r>
            <a:endParaRPr/>
          </a:p>
          <a:p>
            <a:pPr indent="-228600" lvl="0" marL="228600" rtl="0" algn="l">
              <a:lnSpc>
                <a:spcPct val="90000"/>
              </a:lnSpc>
              <a:spcBef>
                <a:spcPts val="1000"/>
              </a:spcBef>
              <a:spcAft>
                <a:spcPts val="0"/>
              </a:spcAft>
              <a:buClr>
                <a:schemeClr val="dk1"/>
              </a:buClr>
              <a:buSzPts val="2000"/>
              <a:buChar char="•"/>
            </a:pPr>
            <a:r>
              <a:rPr lang="en-US" sz="2000"/>
              <a:t>Diverse Mentors &amp; Coaches</a:t>
            </a:r>
            <a:endParaRPr/>
          </a:p>
          <a:p>
            <a:pPr indent="-228600" lvl="0" marL="228600" rtl="0" algn="l">
              <a:lnSpc>
                <a:spcPct val="90000"/>
              </a:lnSpc>
              <a:spcBef>
                <a:spcPts val="1000"/>
              </a:spcBef>
              <a:spcAft>
                <a:spcPts val="0"/>
              </a:spcAft>
              <a:buClr>
                <a:schemeClr val="dk1"/>
              </a:buClr>
              <a:buSzPts val="2000"/>
              <a:buChar char="•"/>
            </a:pPr>
            <a:r>
              <a:rPr lang="en-US" sz="2000"/>
              <a:t>Peer-to-Peer Networking</a:t>
            </a:r>
            <a:endParaRPr/>
          </a:p>
          <a:p>
            <a:pPr indent="-228600" lvl="0" marL="228600" rtl="0" algn="l">
              <a:lnSpc>
                <a:spcPct val="90000"/>
              </a:lnSpc>
              <a:spcBef>
                <a:spcPts val="1000"/>
              </a:spcBef>
              <a:spcAft>
                <a:spcPts val="0"/>
              </a:spcAft>
              <a:buClr>
                <a:schemeClr val="dk1"/>
              </a:buClr>
              <a:buSzPts val="2000"/>
              <a:buChar char="•"/>
            </a:pPr>
            <a:r>
              <a:rPr lang="en-US" sz="2000"/>
              <a:t>Personalized Workshops</a:t>
            </a:r>
            <a:endParaRPr/>
          </a:p>
        </p:txBody>
      </p:sp>
      <p:pic>
        <p:nvPicPr>
          <p:cNvPr descr="Logo&#10;&#10;Description automatically generated" id="286" name="Google Shape;286;p32"/>
          <p:cNvPicPr preferRelativeResize="0"/>
          <p:nvPr/>
        </p:nvPicPr>
        <p:blipFill rotWithShape="1">
          <a:blip r:embed="rId4">
            <a:alphaModFix/>
          </a:blip>
          <a:srcRect b="0" l="0" r="0" t="0"/>
          <a:stretch/>
        </p:blipFill>
        <p:spPr>
          <a:xfrm>
            <a:off x="1643510" y="1408935"/>
            <a:ext cx="2222499" cy="177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33"/>
          <p:cNvSpPr txBox="1"/>
          <p:nvPr>
            <p:ph type="title"/>
          </p:nvPr>
        </p:nvSpPr>
        <p:spPr>
          <a:xfrm>
            <a:off x="415600" y="266137"/>
            <a:ext cx="11360700" cy="763500"/>
          </a:xfrm>
          <a:prstGeom prst="rect">
            <a:avLst/>
          </a:prstGeom>
          <a:noFill/>
          <a:ln>
            <a:noFill/>
          </a:ln>
        </p:spPr>
        <p:txBody>
          <a:bodyPr anchorCtr="0" anchor="t" bIns="121900" lIns="121900" spcFirstLastPara="1" rIns="121900" wrap="square" tIns="121900">
            <a:normAutofit/>
          </a:bodyPr>
          <a:lstStyle/>
          <a:p>
            <a:pPr indent="0" lvl="0" marL="0" rtl="0" algn="ctr">
              <a:lnSpc>
                <a:spcPct val="90000"/>
              </a:lnSpc>
              <a:spcBef>
                <a:spcPts val="0"/>
              </a:spcBef>
              <a:spcAft>
                <a:spcPts val="0"/>
              </a:spcAft>
              <a:buClr>
                <a:srgbClr val="002060"/>
              </a:buClr>
              <a:buSzPts val="3111"/>
              <a:buFont typeface="Calibri"/>
              <a:buNone/>
            </a:pPr>
            <a:r>
              <a:rPr b="1" lang="en-US">
                <a:solidFill>
                  <a:srgbClr val="002060"/>
                </a:solidFill>
                <a:latin typeface="Calibri"/>
                <a:ea typeface="Calibri"/>
                <a:cs typeface="Calibri"/>
                <a:sym typeface="Calibri"/>
              </a:rPr>
              <a:t>OUR ACHIEVEMENTS</a:t>
            </a:r>
            <a:endParaRPr b="1">
              <a:solidFill>
                <a:srgbClr val="002060"/>
              </a:solidFill>
              <a:latin typeface="Calibri"/>
              <a:ea typeface="Calibri"/>
              <a:cs typeface="Calibri"/>
              <a:sym typeface="Calibri"/>
            </a:endParaRPr>
          </a:p>
        </p:txBody>
      </p:sp>
      <p:sp>
        <p:nvSpPr>
          <p:cNvPr id="292" name="Google Shape;292;p33"/>
          <p:cNvSpPr txBox="1"/>
          <p:nvPr>
            <p:ph idx="1" type="body"/>
          </p:nvPr>
        </p:nvSpPr>
        <p:spPr>
          <a:xfrm>
            <a:off x="919800" y="1131410"/>
            <a:ext cx="10352400" cy="4555200"/>
          </a:xfrm>
          <a:prstGeom prst="rect">
            <a:avLst/>
          </a:prstGeom>
          <a:solidFill>
            <a:schemeClr val="lt1"/>
          </a:solid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1800"/>
              <a:buNone/>
            </a:pPr>
            <a:r>
              <a:rPr lang="en-US" sz="2400"/>
              <a:t>Our program launched in </a:t>
            </a:r>
            <a:r>
              <a:rPr lang="en-US" sz="2400" u="sng"/>
              <a:t>January 2022</a:t>
            </a:r>
            <a:r>
              <a:rPr lang="en-US" sz="2400"/>
              <a:t>, and since then, we have:</a:t>
            </a:r>
            <a:endParaRPr/>
          </a:p>
          <a:p>
            <a:pPr indent="0" lvl="0" marL="0" rtl="0" algn="l">
              <a:lnSpc>
                <a:spcPct val="90000"/>
              </a:lnSpc>
              <a:spcBef>
                <a:spcPts val="0"/>
              </a:spcBef>
              <a:spcAft>
                <a:spcPts val="0"/>
              </a:spcAft>
              <a:buClr>
                <a:schemeClr val="dk1"/>
              </a:buClr>
              <a:buSzPts val="1800"/>
              <a:buNone/>
            </a:pPr>
            <a:r>
              <a:t/>
            </a:r>
            <a:endParaRPr sz="2400"/>
          </a:p>
          <a:p>
            <a:pPr indent="-342900" lvl="0" marL="342900" rtl="0" algn="l">
              <a:lnSpc>
                <a:spcPct val="90000"/>
              </a:lnSpc>
              <a:spcBef>
                <a:spcPts val="0"/>
              </a:spcBef>
              <a:spcAft>
                <a:spcPts val="0"/>
              </a:spcAft>
              <a:buClr>
                <a:schemeClr val="dk1"/>
              </a:buClr>
              <a:buSzPts val="1800"/>
              <a:buChar char="●"/>
            </a:pPr>
            <a:r>
              <a:rPr lang="en-US" sz="2400"/>
              <a:t>Invested </a:t>
            </a:r>
            <a:r>
              <a:rPr b="1" lang="en-US" sz="2400"/>
              <a:t>$1,500 </a:t>
            </a:r>
            <a:r>
              <a:rPr lang="en-US" sz="2400"/>
              <a:t>into five minority-led small businesses </a:t>
            </a:r>
            <a:endParaRPr/>
          </a:p>
          <a:p>
            <a:pPr indent="0" lvl="0" marL="0" rtl="0" algn="l">
              <a:lnSpc>
                <a:spcPct val="90000"/>
              </a:lnSpc>
              <a:spcBef>
                <a:spcPts val="0"/>
              </a:spcBef>
              <a:spcAft>
                <a:spcPts val="0"/>
              </a:spcAft>
              <a:buClr>
                <a:schemeClr val="dk1"/>
              </a:buClr>
              <a:buSzPts val="1800"/>
              <a:buNone/>
            </a:pPr>
            <a:r>
              <a:t/>
            </a:r>
            <a:endParaRPr sz="2400"/>
          </a:p>
          <a:p>
            <a:pPr indent="-342900" lvl="0" marL="342900" rtl="0" algn="l">
              <a:lnSpc>
                <a:spcPct val="90000"/>
              </a:lnSpc>
              <a:spcBef>
                <a:spcPts val="0"/>
              </a:spcBef>
              <a:spcAft>
                <a:spcPts val="0"/>
              </a:spcAft>
              <a:buClr>
                <a:schemeClr val="dk1"/>
              </a:buClr>
              <a:buSzPts val="1800"/>
              <a:buChar char="●"/>
            </a:pPr>
            <a:r>
              <a:rPr lang="en-US" sz="2400"/>
              <a:t>Hosted various virtual webinars for entrepreneurs (50+ attendees)</a:t>
            </a:r>
            <a:endParaRPr/>
          </a:p>
          <a:p>
            <a:pPr indent="0" lvl="0" marL="0" rtl="0" algn="l">
              <a:lnSpc>
                <a:spcPct val="90000"/>
              </a:lnSpc>
              <a:spcBef>
                <a:spcPts val="0"/>
              </a:spcBef>
              <a:spcAft>
                <a:spcPts val="0"/>
              </a:spcAft>
              <a:buClr>
                <a:schemeClr val="dk1"/>
              </a:buClr>
              <a:buSzPts val="1800"/>
              <a:buNone/>
            </a:pPr>
            <a:r>
              <a:t/>
            </a:r>
            <a:endParaRPr sz="2400"/>
          </a:p>
          <a:p>
            <a:pPr indent="-342900" lvl="0" marL="342900" rtl="0" algn="l">
              <a:lnSpc>
                <a:spcPct val="90000"/>
              </a:lnSpc>
              <a:spcBef>
                <a:spcPts val="0"/>
              </a:spcBef>
              <a:spcAft>
                <a:spcPts val="0"/>
              </a:spcAft>
              <a:buClr>
                <a:schemeClr val="dk1"/>
              </a:buClr>
              <a:buSzPts val="1800"/>
              <a:buChar char="●"/>
            </a:pPr>
            <a:r>
              <a:rPr lang="en-US" sz="2400"/>
              <a:t>Gained sponsorship from Thurgood Marshall College Fund, Moet Hennessy, Score 3 Ventures, &amp; HBCUvc</a:t>
            </a:r>
            <a:endParaRPr/>
          </a:p>
          <a:p>
            <a:pPr indent="0" lvl="0" marL="0" rtl="0" algn="l">
              <a:lnSpc>
                <a:spcPct val="90000"/>
              </a:lnSpc>
              <a:spcBef>
                <a:spcPts val="0"/>
              </a:spcBef>
              <a:spcAft>
                <a:spcPts val="0"/>
              </a:spcAft>
              <a:buClr>
                <a:schemeClr val="dk1"/>
              </a:buClr>
              <a:buSzPts val="1800"/>
              <a:buNone/>
            </a:pPr>
            <a:r>
              <a:t/>
            </a:r>
            <a:endParaRPr sz="2400"/>
          </a:p>
          <a:p>
            <a:pPr indent="-342900" lvl="0" marL="342900" rtl="0" algn="l">
              <a:lnSpc>
                <a:spcPct val="90000"/>
              </a:lnSpc>
              <a:spcBef>
                <a:spcPts val="0"/>
              </a:spcBef>
              <a:spcAft>
                <a:spcPts val="0"/>
              </a:spcAft>
              <a:buClr>
                <a:schemeClr val="dk1"/>
              </a:buClr>
              <a:buSzPts val="1800"/>
              <a:buChar char="●"/>
            </a:pPr>
            <a:r>
              <a:rPr lang="en-US" sz="2400"/>
              <a:t>Connected Black entrepreneurs with mentorship from industry leaders</a:t>
            </a:r>
            <a:endParaRPr sz="2400"/>
          </a:p>
        </p:txBody>
      </p:sp>
      <p:pic>
        <p:nvPicPr>
          <p:cNvPr id="293" name="Google Shape;293;p33"/>
          <p:cNvPicPr preferRelativeResize="0"/>
          <p:nvPr/>
        </p:nvPicPr>
        <p:blipFill rotWithShape="1">
          <a:blip r:embed="rId4">
            <a:alphaModFix/>
          </a:blip>
          <a:srcRect b="0" l="0" r="0" t="0"/>
          <a:stretch/>
        </p:blipFill>
        <p:spPr>
          <a:xfrm>
            <a:off x="9566393" y="5461350"/>
            <a:ext cx="1912647" cy="1067700"/>
          </a:xfrm>
          <a:prstGeom prst="rect">
            <a:avLst/>
          </a:prstGeom>
          <a:noFill/>
          <a:ln>
            <a:noFill/>
          </a:ln>
        </p:spPr>
      </p:pic>
      <p:pic>
        <p:nvPicPr>
          <p:cNvPr id="294" name="Google Shape;294;p33"/>
          <p:cNvPicPr preferRelativeResize="0"/>
          <p:nvPr/>
        </p:nvPicPr>
        <p:blipFill rotWithShape="1">
          <a:blip r:embed="rId5">
            <a:alphaModFix/>
          </a:blip>
          <a:srcRect b="0" l="0" r="-11284" t="-11284"/>
          <a:stretch/>
        </p:blipFill>
        <p:spPr>
          <a:xfrm>
            <a:off x="2798258" y="5134417"/>
            <a:ext cx="2471264" cy="1394633"/>
          </a:xfrm>
          <a:prstGeom prst="rect">
            <a:avLst/>
          </a:prstGeom>
          <a:noFill/>
          <a:ln>
            <a:noFill/>
          </a:ln>
        </p:spPr>
      </p:pic>
      <p:pic>
        <p:nvPicPr>
          <p:cNvPr id="295" name="Google Shape;295;p33"/>
          <p:cNvPicPr preferRelativeResize="0"/>
          <p:nvPr/>
        </p:nvPicPr>
        <p:blipFill rotWithShape="1">
          <a:blip r:embed="rId6">
            <a:alphaModFix/>
          </a:blip>
          <a:srcRect b="0" l="0" r="0" t="0"/>
          <a:stretch/>
        </p:blipFill>
        <p:spPr>
          <a:xfrm>
            <a:off x="1049506" y="5259550"/>
            <a:ext cx="1398472" cy="1394633"/>
          </a:xfrm>
          <a:prstGeom prst="rect">
            <a:avLst/>
          </a:prstGeom>
          <a:noFill/>
          <a:ln>
            <a:noFill/>
          </a:ln>
        </p:spPr>
      </p:pic>
      <p:pic>
        <p:nvPicPr>
          <p:cNvPr id="296" name="Google Shape;296;p33"/>
          <p:cNvPicPr preferRelativeResize="0"/>
          <p:nvPr/>
        </p:nvPicPr>
        <p:blipFill rotWithShape="1">
          <a:blip r:embed="rId7">
            <a:alphaModFix/>
          </a:blip>
          <a:srcRect b="0" l="0" r="0" t="0"/>
          <a:stretch/>
        </p:blipFill>
        <p:spPr>
          <a:xfrm>
            <a:off x="5446249" y="5319109"/>
            <a:ext cx="1653929" cy="1256300"/>
          </a:xfrm>
          <a:prstGeom prst="rect">
            <a:avLst/>
          </a:prstGeom>
          <a:noFill/>
          <a:ln>
            <a:noFill/>
          </a:ln>
        </p:spPr>
      </p:pic>
      <p:pic>
        <p:nvPicPr>
          <p:cNvPr id="297" name="Google Shape;297;p33"/>
          <p:cNvPicPr preferRelativeResize="0"/>
          <p:nvPr/>
        </p:nvPicPr>
        <p:blipFill rotWithShape="1">
          <a:blip r:embed="rId8">
            <a:alphaModFix/>
          </a:blip>
          <a:srcRect b="0" l="0" r="0" t="0"/>
          <a:stretch/>
        </p:blipFill>
        <p:spPr>
          <a:xfrm>
            <a:off x="7376969" y="5321868"/>
            <a:ext cx="1912633" cy="12699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1" name="Shape 301"/>
        <p:cNvGrpSpPr/>
        <p:nvPr/>
      </p:nvGrpSpPr>
      <p:grpSpPr>
        <a:xfrm>
          <a:off x="0" y="0"/>
          <a:ext cx="0" cy="0"/>
          <a:chOff x="0" y="0"/>
          <a:chExt cx="0" cy="0"/>
        </a:xfrm>
      </p:grpSpPr>
      <p:pic>
        <p:nvPicPr>
          <p:cNvPr descr="A group of people&#10;&#10;Description automatically generated with low confidence" id="302" name="Google Shape;302;p34"/>
          <p:cNvPicPr preferRelativeResize="0"/>
          <p:nvPr/>
        </p:nvPicPr>
        <p:blipFill rotWithShape="1">
          <a:blip r:embed="rId4">
            <a:alphaModFix/>
          </a:blip>
          <a:srcRect b="0" l="0" r="0" t="0"/>
          <a:stretch/>
        </p:blipFill>
        <p:spPr>
          <a:xfrm>
            <a:off x="2233697" y="378684"/>
            <a:ext cx="7724606" cy="61006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pic>
        <p:nvPicPr>
          <p:cNvPr descr="ERide - Home | Facebook" id="307" name="Google Shape;307;p35"/>
          <p:cNvPicPr preferRelativeResize="0"/>
          <p:nvPr/>
        </p:nvPicPr>
        <p:blipFill rotWithShape="1">
          <a:blip r:embed="rId4">
            <a:alphaModFix/>
          </a:blip>
          <a:srcRect b="0" l="0" r="0" t="0"/>
          <a:stretch/>
        </p:blipFill>
        <p:spPr>
          <a:xfrm>
            <a:off x="599339" y="601266"/>
            <a:ext cx="2204048" cy="2204048"/>
          </a:xfrm>
          <a:prstGeom prst="rect">
            <a:avLst/>
          </a:prstGeom>
          <a:noFill/>
          <a:ln>
            <a:noFill/>
          </a:ln>
        </p:spPr>
      </p:pic>
      <p:pic>
        <p:nvPicPr>
          <p:cNvPr descr="Miami Beauty Supply Delivery - WaySlay" id="308" name="Google Shape;308;p35"/>
          <p:cNvPicPr preferRelativeResize="0"/>
          <p:nvPr/>
        </p:nvPicPr>
        <p:blipFill rotWithShape="1">
          <a:blip r:embed="rId5">
            <a:alphaModFix/>
          </a:blip>
          <a:srcRect b="0" l="0" r="0" t="0"/>
          <a:stretch/>
        </p:blipFill>
        <p:spPr>
          <a:xfrm>
            <a:off x="4307146" y="1812505"/>
            <a:ext cx="3935750" cy="2217325"/>
          </a:xfrm>
          <a:prstGeom prst="rect">
            <a:avLst/>
          </a:prstGeom>
          <a:noFill/>
          <a:ln>
            <a:noFill/>
          </a:ln>
        </p:spPr>
      </p:pic>
      <p:pic>
        <p:nvPicPr>
          <p:cNvPr descr="Gabb Global" id="309" name="Google Shape;309;p35"/>
          <p:cNvPicPr preferRelativeResize="0"/>
          <p:nvPr/>
        </p:nvPicPr>
        <p:blipFill rotWithShape="1">
          <a:blip r:embed="rId6">
            <a:alphaModFix/>
          </a:blip>
          <a:srcRect b="0" l="0" r="0" t="0"/>
          <a:stretch/>
        </p:blipFill>
        <p:spPr>
          <a:xfrm>
            <a:off x="8973922" y="514905"/>
            <a:ext cx="3036627" cy="1690950"/>
          </a:xfrm>
          <a:prstGeom prst="rect">
            <a:avLst/>
          </a:prstGeom>
          <a:noFill/>
          <a:ln>
            <a:noFill/>
          </a:ln>
        </p:spPr>
      </p:pic>
      <p:pic>
        <p:nvPicPr>
          <p:cNvPr id="310" name="Google Shape;310;p35"/>
          <p:cNvPicPr preferRelativeResize="0"/>
          <p:nvPr/>
        </p:nvPicPr>
        <p:blipFill rotWithShape="1">
          <a:blip r:embed="rId7">
            <a:alphaModFix/>
          </a:blip>
          <a:srcRect b="0" l="0" r="0" t="0"/>
          <a:stretch/>
        </p:blipFill>
        <p:spPr>
          <a:xfrm>
            <a:off x="9476539" y="4079543"/>
            <a:ext cx="2388528" cy="1811003"/>
          </a:xfrm>
          <a:prstGeom prst="rect">
            <a:avLst/>
          </a:prstGeom>
          <a:noFill/>
          <a:ln>
            <a:noFill/>
          </a:ln>
        </p:spPr>
      </p:pic>
      <p:pic>
        <p:nvPicPr>
          <p:cNvPr descr="ChildNEXUS - Home" id="311" name="Google Shape;311;p35"/>
          <p:cNvPicPr preferRelativeResize="0"/>
          <p:nvPr/>
        </p:nvPicPr>
        <p:blipFill rotWithShape="1">
          <a:blip r:embed="rId8">
            <a:alphaModFix/>
          </a:blip>
          <a:srcRect b="0" l="0" r="0" t="0"/>
          <a:stretch/>
        </p:blipFill>
        <p:spPr>
          <a:xfrm>
            <a:off x="249326" y="4556150"/>
            <a:ext cx="2932261" cy="1319835"/>
          </a:xfrm>
          <a:prstGeom prst="rect">
            <a:avLst/>
          </a:prstGeom>
          <a:noFill/>
          <a:ln>
            <a:noFill/>
          </a:ln>
        </p:spPr>
      </p:pic>
      <p:sp>
        <p:nvSpPr>
          <p:cNvPr id="312" name="Google Shape;312;p35"/>
          <p:cNvSpPr txBox="1"/>
          <p:nvPr/>
        </p:nvSpPr>
        <p:spPr>
          <a:xfrm>
            <a:off x="305884" y="2921168"/>
            <a:ext cx="27909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-Ridesharing for women by women</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-20,000+ Downloads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-Based in Atlanta, GA</a:t>
            </a:r>
            <a:endParaRPr/>
          </a:p>
        </p:txBody>
      </p:sp>
      <p:sp>
        <p:nvSpPr>
          <p:cNvPr id="313" name="Google Shape;313;p35"/>
          <p:cNvSpPr txBox="1"/>
          <p:nvPr/>
        </p:nvSpPr>
        <p:spPr>
          <a:xfrm>
            <a:off x="191705" y="5890546"/>
            <a:ext cx="35574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 -connect parents with wellness professionals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-10,000 downloads, 1,000+ subscribers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-75+ neuropsychologists to support children</a:t>
            </a:r>
            <a:endParaRPr/>
          </a:p>
        </p:txBody>
      </p:sp>
      <p:sp>
        <p:nvSpPr>
          <p:cNvPr id="314" name="Google Shape;314;p35"/>
          <p:cNvSpPr txBox="1"/>
          <p:nvPr/>
        </p:nvSpPr>
        <p:spPr>
          <a:xfrm>
            <a:off x="3667916" y="4246380"/>
            <a:ext cx="52143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-Uber Eats for beauty &amp; hair products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-2400+ downloads, 500+ orders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-Member of Hennessy’s NSNSS Inaugural Cohort</a:t>
            </a:r>
            <a:endParaRPr/>
          </a:p>
        </p:txBody>
      </p:sp>
      <p:sp>
        <p:nvSpPr>
          <p:cNvPr id="315" name="Google Shape;315;p35"/>
          <p:cNvSpPr txBox="1"/>
          <p:nvPr/>
        </p:nvSpPr>
        <p:spPr>
          <a:xfrm>
            <a:off x="7752979" y="2236566"/>
            <a:ext cx="52143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-VR experience for language learning</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-Launched a Beta with 10+ schools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-waiting list of 500 educators for their pilot</a:t>
            </a:r>
            <a:endParaRPr/>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316" name="Google Shape;316;p35"/>
          <p:cNvSpPr txBox="1"/>
          <p:nvPr/>
        </p:nvSpPr>
        <p:spPr>
          <a:xfrm>
            <a:off x="8063698" y="5975197"/>
            <a:ext cx="5214300" cy="7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-dubbed the “Spotify for Stocks”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-share/copy portfolios like playlists</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-Launched last month</a:t>
            </a:r>
            <a:endParaRPr/>
          </a:p>
        </p:txBody>
      </p:sp>
      <p:sp>
        <p:nvSpPr>
          <p:cNvPr id="317" name="Google Shape;317;p35"/>
          <p:cNvSpPr txBox="1"/>
          <p:nvPr/>
        </p:nvSpPr>
        <p:spPr>
          <a:xfrm>
            <a:off x="4651103" y="356686"/>
            <a:ext cx="3355800" cy="800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MORE ABOUT OUR </a:t>
            </a:r>
            <a:endParaRPr/>
          </a:p>
          <a:p>
            <a:pPr indent="0" lvl="0" marL="0" marR="0" rtl="0" algn="ctr">
              <a:spcBef>
                <a:spcPts val="0"/>
              </a:spcBef>
              <a:spcAft>
                <a:spcPts val="0"/>
              </a:spcAft>
              <a:buNone/>
            </a:pPr>
            <a:r>
              <a:rPr b="1" lang="en-US" sz="2800">
                <a:solidFill>
                  <a:srgbClr val="002060"/>
                </a:solidFill>
                <a:latin typeface="Calibri"/>
                <a:ea typeface="Calibri"/>
                <a:cs typeface="Calibri"/>
                <a:sym typeface="Calibri"/>
              </a:rPr>
              <a:t>INAUGURAL COHORT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19" name="Shape 119"/>
        <p:cNvGrpSpPr/>
        <p:nvPr/>
      </p:nvGrpSpPr>
      <p:grpSpPr>
        <a:xfrm>
          <a:off x="0" y="0"/>
          <a:ext cx="0" cy="0"/>
          <a:chOff x="0" y="0"/>
          <a:chExt cx="0" cy="0"/>
        </a:xfrm>
      </p:grpSpPr>
      <p:sp>
        <p:nvSpPr>
          <p:cNvPr id="120" name="Google Shape;120;p18"/>
          <p:cNvSpPr/>
          <p:nvPr/>
        </p:nvSpPr>
        <p:spPr>
          <a:xfrm>
            <a:off x="1575405" y="950977"/>
            <a:ext cx="9041190" cy="4956047"/>
          </a:xfrm>
          <a:prstGeom prst="rect">
            <a:avLst/>
          </a:prstGeom>
          <a:solidFill>
            <a:srgbClr val="FFFFFF"/>
          </a:solidFill>
          <a:ln cap="flat" cmpd="sng" w="31750">
            <a:solidFill>
              <a:srgbClr val="4040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pic>
        <p:nvPicPr>
          <p:cNvPr id="121" name="Google Shape;121;p18"/>
          <p:cNvPicPr preferRelativeResize="0"/>
          <p:nvPr>
            <p:ph idx="1" type="body"/>
          </p:nvPr>
        </p:nvPicPr>
        <p:blipFill rotWithShape="1">
          <a:blip r:embed="rId3">
            <a:alphaModFix/>
          </a:blip>
          <a:srcRect b="10099" l="0" r="1" t="0"/>
          <a:stretch/>
        </p:blipFill>
        <p:spPr>
          <a:xfrm>
            <a:off x="1910364" y="1271016"/>
            <a:ext cx="8371272" cy="4315968"/>
          </a:xfrm>
          <a:prstGeom prst="rect">
            <a:avLst/>
          </a:prstGeom>
          <a:noFill/>
          <a:ln>
            <a:noFill/>
          </a:ln>
        </p:spPr>
      </p:pic>
      <p:sp>
        <p:nvSpPr>
          <p:cNvPr id="122" name="Google Shape;122;p18"/>
          <p:cNvSpPr/>
          <p:nvPr/>
        </p:nvSpPr>
        <p:spPr>
          <a:xfrm>
            <a:off x="632380" y="624518"/>
            <a:ext cx="2157984" cy="2157984"/>
          </a:xfrm>
          <a:prstGeom prst="ellipse">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23" name="Google Shape;123;p18"/>
          <p:cNvSpPr/>
          <p:nvPr>
            <p:ph type="title"/>
          </p:nvPr>
        </p:nvSpPr>
        <p:spPr>
          <a:xfrm>
            <a:off x="796972" y="789110"/>
            <a:ext cx="1828800" cy="1828800"/>
          </a:xfrm>
          <a:prstGeom prst="ellipse">
            <a:avLst/>
          </a:prstGeom>
          <a:noFill/>
          <a:ln cap="flat" cmpd="sng" w="9525">
            <a:solidFill>
              <a:srgbClr val="FFFFFF"/>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FFFFFF"/>
              </a:buClr>
              <a:buSzPts val="1400"/>
              <a:buFont typeface="Gill Sans"/>
              <a:buNone/>
            </a:pPr>
            <a:r>
              <a:rPr lang="en-US" sz="1400" cap="none">
                <a:solidFill>
                  <a:srgbClr val="FFFFFF"/>
                </a:solidFill>
                <a:latin typeface="Gill Sans"/>
                <a:ea typeface="Gill Sans"/>
                <a:cs typeface="Gill Sans"/>
                <a:sym typeface="Gill Sans"/>
              </a:rPr>
              <a:t>IMAGINE THIS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15599" y="388195"/>
            <a:ext cx="11360700" cy="7635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90000"/>
              </a:lnSpc>
              <a:spcBef>
                <a:spcPts val="0"/>
              </a:spcBef>
              <a:spcAft>
                <a:spcPts val="0"/>
              </a:spcAft>
              <a:buClr>
                <a:srgbClr val="002060"/>
              </a:buClr>
              <a:buSzPts val="4400"/>
              <a:buFont typeface="Calibri"/>
              <a:buNone/>
            </a:pPr>
            <a:r>
              <a:rPr b="1" lang="en-US" sz="4400">
                <a:solidFill>
                  <a:srgbClr val="002060"/>
                </a:solidFill>
                <a:latin typeface="Calibri"/>
                <a:ea typeface="Calibri"/>
                <a:cs typeface="Calibri"/>
                <a:sym typeface="Calibri"/>
              </a:rPr>
              <a:t>OUR CRITERIA: THREE T’S</a:t>
            </a:r>
            <a:endParaRPr/>
          </a:p>
        </p:txBody>
      </p:sp>
      <p:sp>
        <p:nvSpPr>
          <p:cNvPr id="323" name="Google Shape;323;p36"/>
          <p:cNvSpPr txBox="1"/>
          <p:nvPr/>
        </p:nvSpPr>
        <p:spPr>
          <a:xfrm>
            <a:off x="1035112" y="1831554"/>
            <a:ext cx="1866000" cy="763500"/>
          </a:xfrm>
          <a:prstGeom prst="rect">
            <a:avLst/>
          </a:prstGeom>
          <a:noFill/>
          <a:ln>
            <a:noFill/>
          </a:ln>
        </p:spPr>
        <p:txBody>
          <a:bodyPr anchorCtr="0" anchor="t" bIns="121900" lIns="121900" spcFirstLastPara="1" rIns="121900" wrap="square" tIns="121900">
            <a:normAutofit/>
          </a:bodyPr>
          <a:lstStyle/>
          <a:p>
            <a:pPr indent="0" lvl="0" marL="0" marR="0" rtl="0" algn="ctr">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TRACTION</a:t>
            </a:r>
            <a:endParaRPr/>
          </a:p>
        </p:txBody>
      </p:sp>
      <p:sp>
        <p:nvSpPr>
          <p:cNvPr id="324" name="Google Shape;324;p36"/>
          <p:cNvSpPr txBox="1"/>
          <p:nvPr/>
        </p:nvSpPr>
        <p:spPr>
          <a:xfrm>
            <a:off x="5162977" y="1831554"/>
            <a:ext cx="1866000" cy="763500"/>
          </a:xfrm>
          <a:prstGeom prst="rect">
            <a:avLst/>
          </a:prstGeom>
          <a:noFill/>
          <a:ln>
            <a:noFill/>
          </a:ln>
        </p:spPr>
        <p:txBody>
          <a:bodyPr anchorCtr="0" anchor="t" bIns="121900" lIns="121900" spcFirstLastPara="1" rIns="121900" wrap="square" tIns="121900">
            <a:normAutofit/>
          </a:bodyPr>
          <a:lstStyle/>
          <a:p>
            <a:pPr indent="0" lvl="0" marL="0" marR="0" rtl="0" algn="ctr">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TEAM</a:t>
            </a:r>
            <a:endParaRPr/>
          </a:p>
        </p:txBody>
      </p:sp>
      <p:sp>
        <p:nvSpPr>
          <p:cNvPr id="325" name="Google Shape;325;p36"/>
          <p:cNvSpPr txBox="1"/>
          <p:nvPr/>
        </p:nvSpPr>
        <p:spPr>
          <a:xfrm>
            <a:off x="9428976" y="1831554"/>
            <a:ext cx="1866000" cy="763500"/>
          </a:xfrm>
          <a:prstGeom prst="rect">
            <a:avLst/>
          </a:prstGeom>
          <a:noFill/>
          <a:ln>
            <a:noFill/>
          </a:ln>
        </p:spPr>
        <p:txBody>
          <a:bodyPr anchorCtr="0" anchor="t" bIns="121900" lIns="121900" spcFirstLastPara="1" rIns="121900" wrap="square" tIns="121900">
            <a:normAutofit/>
          </a:bodyPr>
          <a:lstStyle/>
          <a:p>
            <a:pPr indent="0" lvl="0" marL="0" marR="0" rtl="0" algn="ctr">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TIMING</a:t>
            </a:r>
            <a:endParaRPr/>
          </a:p>
        </p:txBody>
      </p:sp>
      <p:pic>
        <p:nvPicPr>
          <p:cNvPr descr="Pitch Deck Traction Slide | How-to Instructions" id="326" name="Google Shape;326;p36"/>
          <p:cNvPicPr preferRelativeResize="0"/>
          <p:nvPr/>
        </p:nvPicPr>
        <p:blipFill rotWithShape="1">
          <a:blip r:embed="rId4">
            <a:alphaModFix/>
          </a:blip>
          <a:srcRect b="0" l="0" r="0" t="0"/>
          <a:stretch/>
        </p:blipFill>
        <p:spPr>
          <a:xfrm>
            <a:off x="97272" y="2595154"/>
            <a:ext cx="3480468" cy="3030582"/>
          </a:xfrm>
          <a:prstGeom prst="rect">
            <a:avLst/>
          </a:prstGeom>
          <a:noFill/>
          <a:ln>
            <a:noFill/>
          </a:ln>
        </p:spPr>
      </p:pic>
      <p:pic>
        <p:nvPicPr>
          <p:cNvPr id="327" name="Google Shape;327;p36"/>
          <p:cNvPicPr preferRelativeResize="0"/>
          <p:nvPr/>
        </p:nvPicPr>
        <p:blipFill rotWithShape="1">
          <a:blip r:embed="rId5">
            <a:alphaModFix/>
          </a:blip>
          <a:srcRect b="0" l="0" r="0" t="0"/>
          <a:stretch/>
        </p:blipFill>
        <p:spPr>
          <a:xfrm>
            <a:off x="3705499" y="2595154"/>
            <a:ext cx="4781002" cy="3030584"/>
          </a:xfrm>
          <a:prstGeom prst="rect">
            <a:avLst/>
          </a:prstGeom>
          <a:noFill/>
          <a:ln>
            <a:noFill/>
          </a:ln>
        </p:spPr>
      </p:pic>
      <p:pic>
        <p:nvPicPr>
          <p:cNvPr descr="Why Now?” is a Weak Question. A startup's fate isn't sealed the day… | by  Founder Collective | Medium" id="328" name="Google Shape;328;p36"/>
          <p:cNvPicPr preferRelativeResize="0"/>
          <p:nvPr/>
        </p:nvPicPr>
        <p:blipFill rotWithShape="1">
          <a:blip r:embed="rId6">
            <a:alphaModFix/>
          </a:blip>
          <a:srcRect b="0" l="0" r="0" t="0"/>
          <a:stretch/>
        </p:blipFill>
        <p:spPr>
          <a:xfrm>
            <a:off x="8614261" y="2595153"/>
            <a:ext cx="3386151" cy="30305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p37"/>
          <p:cNvSpPr txBox="1"/>
          <p:nvPr>
            <p:ph type="title"/>
          </p:nvPr>
        </p:nvSpPr>
        <p:spPr>
          <a:xfrm>
            <a:off x="237405" y="3744460"/>
            <a:ext cx="3291000" cy="2452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b="1" lang="en-US" sz="2400"/>
              <a:t>Budget Allocation</a:t>
            </a:r>
            <a:br>
              <a:rPr lang="en-US" sz="2400"/>
            </a:br>
            <a:r>
              <a:rPr lang="en-US" sz="2400"/>
              <a:t>(Unit Economics)</a:t>
            </a:r>
            <a:endParaRPr/>
          </a:p>
        </p:txBody>
      </p:sp>
      <p:pic>
        <p:nvPicPr>
          <p:cNvPr descr="person holding white iphone 5 c" id="334" name="Google Shape;334;p37"/>
          <p:cNvPicPr preferRelativeResize="0"/>
          <p:nvPr/>
        </p:nvPicPr>
        <p:blipFill rotWithShape="1">
          <a:blip r:embed="rId3">
            <a:alphaModFix/>
          </a:blip>
          <a:srcRect b="29848" l="0" r="0" t="25720"/>
          <a:stretch/>
        </p:blipFill>
        <p:spPr>
          <a:xfrm>
            <a:off x="20" y="-73066"/>
            <a:ext cx="12192000" cy="3710552"/>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pic>
        <p:nvPicPr>
          <p:cNvPr descr="Logo, company name&#10;&#10;Description automatically generated" id="335" name="Google Shape;335;p37"/>
          <p:cNvPicPr preferRelativeResize="0"/>
          <p:nvPr>
            <p:ph idx="1" type="body"/>
          </p:nvPr>
        </p:nvPicPr>
        <p:blipFill rotWithShape="1">
          <a:blip r:embed="rId4">
            <a:alphaModFix/>
          </a:blip>
          <a:srcRect b="0" l="0" r="0" t="0"/>
          <a:stretch/>
        </p:blipFill>
        <p:spPr>
          <a:xfrm rot="271324">
            <a:off x="5846303" y="404576"/>
            <a:ext cx="1731289" cy="1385211"/>
          </a:xfrm>
          <a:prstGeom prst="rect">
            <a:avLst/>
          </a:prstGeom>
          <a:noFill/>
          <a:ln>
            <a:noFill/>
          </a:ln>
        </p:spPr>
      </p:pic>
      <p:pic>
        <p:nvPicPr>
          <p:cNvPr id="336" name="Google Shape;336;p37"/>
          <p:cNvPicPr preferRelativeResize="0"/>
          <p:nvPr/>
        </p:nvPicPr>
        <p:blipFill rotWithShape="1">
          <a:blip r:embed="rId5">
            <a:alphaModFix/>
          </a:blip>
          <a:srcRect b="0" l="0" r="0" t="0"/>
          <a:stretch/>
        </p:blipFill>
        <p:spPr>
          <a:xfrm rot="301896">
            <a:off x="6031391" y="1906995"/>
            <a:ext cx="1082691" cy="1094267"/>
          </a:xfrm>
          <a:prstGeom prst="rect">
            <a:avLst/>
          </a:prstGeom>
          <a:noFill/>
          <a:ln>
            <a:noFill/>
          </a:ln>
        </p:spPr>
      </p:pic>
      <p:sp>
        <p:nvSpPr>
          <p:cNvPr id="337" name="Google Shape;337;p37"/>
          <p:cNvSpPr txBox="1"/>
          <p:nvPr/>
        </p:nvSpPr>
        <p:spPr>
          <a:xfrm>
            <a:off x="3442357" y="3855446"/>
            <a:ext cx="7225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Below are the current allocations for our awarded $10k grant (from LVMH):</a:t>
            </a:r>
            <a:endParaRPr/>
          </a:p>
        </p:txBody>
      </p:sp>
      <p:graphicFrame>
        <p:nvGraphicFramePr>
          <p:cNvPr id="338" name="Google Shape;338;p37"/>
          <p:cNvGraphicFramePr/>
          <p:nvPr/>
        </p:nvGraphicFramePr>
        <p:xfrm>
          <a:off x="2692865" y="4462905"/>
          <a:ext cx="3000000" cy="3000000"/>
        </p:xfrm>
        <a:graphic>
          <a:graphicData uri="http://schemas.openxmlformats.org/drawingml/2006/table">
            <a:tbl>
              <a:tblPr bandRow="1" firstRow="1">
                <a:noFill/>
                <a:tableStyleId>{4FB277BD-1DDC-47A2-A2FC-DE49785858CC}</a:tableStyleId>
              </a:tblPr>
              <a:tblGrid>
                <a:gridCol w="4362275"/>
                <a:gridCol w="4362275"/>
              </a:tblGrid>
              <a:tr h="370850">
                <a:tc>
                  <a:txBody>
                    <a:bodyPr/>
                    <a:lstStyle/>
                    <a:p>
                      <a:pPr indent="0" lvl="0" marL="0" marR="0" rtl="0" algn="ctr">
                        <a:spcBef>
                          <a:spcPts val="0"/>
                        </a:spcBef>
                        <a:spcAft>
                          <a:spcPts val="0"/>
                        </a:spcAft>
                        <a:buNone/>
                      </a:pPr>
                      <a:r>
                        <a:rPr lang="en-US" sz="1800" u="none" cap="none" strike="noStrike"/>
                        <a:t>Expense Description</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Allocated Funding (Cohort 1)</a:t>
                      </a:r>
                      <a:endParaRPr/>
                    </a:p>
                  </a:txBody>
                  <a:tcPr marT="45725" marB="45725" marR="91450" marL="91450"/>
                </a:tc>
              </a:tr>
              <a:tr h="370850">
                <a:tc>
                  <a:txBody>
                    <a:bodyPr/>
                    <a:lstStyle/>
                    <a:p>
                      <a:pPr indent="0" lvl="0" marL="0" marR="0" rtl="0" algn="l">
                        <a:spcBef>
                          <a:spcPts val="0"/>
                        </a:spcBef>
                        <a:spcAft>
                          <a:spcPts val="0"/>
                        </a:spcAft>
                        <a:buNone/>
                      </a:pPr>
                      <a:r>
                        <a:rPr lang="en-US" sz="1800" u="none" cap="none" strike="noStrike"/>
                        <a:t>Pre-Seed Investment for (5) Startups</a:t>
                      </a:r>
                      <a:endParaRPr/>
                    </a:p>
                  </a:txBody>
                  <a:tcPr marT="45725" marB="45725" marR="91450" marL="91450"/>
                </a:tc>
                <a:tc>
                  <a:txBody>
                    <a:bodyPr/>
                    <a:lstStyle/>
                    <a:p>
                      <a:pPr indent="0" lvl="0" marL="0" marR="0" rtl="0" algn="l">
                        <a:spcBef>
                          <a:spcPts val="0"/>
                        </a:spcBef>
                        <a:spcAft>
                          <a:spcPts val="0"/>
                        </a:spcAft>
                        <a:buNone/>
                      </a:pPr>
                      <a:r>
                        <a:rPr lang="en-US" sz="1800"/>
                        <a:t>$7,500 Total ($1,500 per startup x 5)</a:t>
                      </a:r>
                      <a:endParaRPr/>
                    </a:p>
                  </a:txBody>
                  <a:tcPr marT="45725" marB="45725" marR="91450" marL="91450"/>
                </a:tc>
              </a:tr>
              <a:tr h="370850">
                <a:tc>
                  <a:txBody>
                    <a:bodyPr/>
                    <a:lstStyle/>
                    <a:p>
                      <a:pPr indent="0" lvl="0" marL="0" marR="0" rtl="0" algn="l">
                        <a:spcBef>
                          <a:spcPts val="0"/>
                        </a:spcBef>
                        <a:spcAft>
                          <a:spcPts val="0"/>
                        </a:spcAft>
                        <a:buNone/>
                      </a:pPr>
                      <a:r>
                        <a:rPr lang="en-US" sz="1800"/>
                        <a:t>Cost toward outsourcing coaches</a:t>
                      </a:r>
                      <a:endParaRPr/>
                    </a:p>
                  </a:txBody>
                  <a:tcPr marT="45725" marB="45725" marR="91450" marL="91450"/>
                </a:tc>
                <a:tc>
                  <a:txBody>
                    <a:bodyPr/>
                    <a:lstStyle/>
                    <a:p>
                      <a:pPr indent="0" lvl="0" marL="0" marR="0" rtl="0" algn="l">
                        <a:spcBef>
                          <a:spcPts val="0"/>
                        </a:spcBef>
                        <a:spcAft>
                          <a:spcPts val="0"/>
                        </a:spcAft>
                        <a:buNone/>
                      </a:pPr>
                      <a:r>
                        <a:rPr lang="en-US" sz="1800"/>
                        <a:t>$2,000 Total ($500 per coach x 4)</a:t>
                      </a:r>
                      <a:endParaRPr/>
                    </a:p>
                  </a:txBody>
                  <a:tcPr marT="45725" marB="45725" marR="91450" marL="91450"/>
                </a:tc>
              </a:tr>
              <a:tr h="370850">
                <a:tc>
                  <a:txBody>
                    <a:bodyPr/>
                    <a:lstStyle/>
                    <a:p>
                      <a:pPr indent="0" lvl="0" marL="0" marR="0" rtl="0" algn="l">
                        <a:spcBef>
                          <a:spcPts val="0"/>
                        </a:spcBef>
                        <a:spcAft>
                          <a:spcPts val="0"/>
                        </a:spcAft>
                        <a:buNone/>
                      </a:pPr>
                      <a:r>
                        <a:rPr b="0" lang="en-US" sz="1800"/>
                        <a:t>Zoom Video Conferencing </a:t>
                      </a:r>
                      <a:endParaRPr/>
                    </a:p>
                  </a:txBody>
                  <a:tcPr marT="45725" marB="45725" marR="91450" marL="91450"/>
                </a:tc>
                <a:tc>
                  <a:txBody>
                    <a:bodyPr/>
                    <a:lstStyle/>
                    <a:p>
                      <a:pPr indent="0" lvl="0" marL="0" marR="0" rtl="0" algn="l">
                        <a:spcBef>
                          <a:spcPts val="0"/>
                        </a:spcBef>
                        <a:spcAft>
                          <a:spcPts val="0"/>
                        </a:spcAft>
                        <a:buNone/>
                      </a:pPr>
                      <a:r>
                        <a:rPr b="0" lang="en-US" sz="1800"/>
                        <a:t>$180 Total ($15 per month x 12)</a:t>
                      </a:r>
                      <a:endParaRPr/>
                    </a:p>
                  </a:txBody>
                  <a:tcPr marT="45725" marB="45725" marR="91450" marL="91450"/>
                </a:tc>
              </a:tr>
              <a:tr h="370850">
                <a:tc>
                  <a:txBody>
                    <a:bodyPr/>
                    <a:lstStyle/>
                    <a:p>
                      <a:pPr indent="0" lvl="0" marL="0" marR="0" rtl="0" algn="l">
                        <a:spcBef>
                          <a:spcPts val="0"/>
                        </a:spcBef>
                        <a:spcAft>
                          <a:spcPts val="0"/>
                        </a:spcAft>
                        <a:buNone/>
                      </a:pPr>
                      <a:r>
                        <a:rPr b="0" lang="en-US" sz="1800"/>
                        <a:t>Misc. Allocation (Welcome Packages, etc.)</a:t>
                      </a:r>
                      <a:endParaRPr/>
                    </a:p>
                  </a:txBody>
                  <a:tcPr marT="45725" marB="45725" marR="91450" marL="91450"/>
                </a:tc>
                <a:tc>
                  <a:txBody>
                    <a:bodyPr/>
                    <a:lstStyle/>
                    <a:p>
                      <a:pPr indent="0" lvl="0" marL="0" marR="0" rtl="0" algn="l">
                        <a:spcBef>
                          <a:spcPts val="0"/>
                        </a:spcBef>
                        <a:spcAft>
                          <a:spcPts val="0"/>
                        </a:spcAft>
                        <a:buNone/>
                      </a:pPr>
                      <a:r>
                        <a:rPr b="0" lang="en-US" sz="1800"/>
                        <a:t>$320 Total</a:t>
                      </a:r>
                      <a:endParaRPr/>
                    </a:p>
                  </a:txBody>
                  <a:tcPr marT="45725" marB="45725" marR="91450" marL="91450"/>
                </a:tc>
              </a:tr>
              <a:tr h="370850">
                <a:tc>
                  <a:txBody>
                    <a:bodyPr/>
                    <a:lstStyle/>
                    <a:p>
                      <a:pPr indent="0" lvl="0" marL="0" marR="0" rtl="0" algn="l">
                        <a:spcBef>
                          <a:spcPts val="0"/>
                        </a:spcBef>
                        <a:spcAft>
                          <a:spcPts val="0"/>
                        </a:spcAft>
                        <a:buNone/>
                      </a:pPr>
                      <a:r>
                        <a:rPr b="1" lang="en-US" sz="1800"/>
                        <a:t>Total</a:t>
                      </a:r>
                      <a:endParaRPr/>
                    </a:p>
                  </a:txBody>
                  <a:tcPr marT="45725" marB="45725" marR="91450" marL="91450"/>
                </a:tc>
                <a:tc>
                  <a:txBody>
                    <a:bodyPr/>
                    <a:lstStyle/>
                    <a:p>
                      <a:pPr indent="0" lvl="0" marL="0" marR="0" rtl="0" algn="l">
                        <a:spcBef>
                          <a:spcPts val="0"/>
                        </a:spcBef>
                        <a:spcAft>
                          <a:spcPts val="0"/>
                        </a:spcAft>
                        <a:buNone/>
                      </a:pPr>
                      <a:r>
                        <a:rPr b="1" lang="en-US" sz="1800"/>
                        <a:t>$10,000</a:t>
                      </a:r>
                      <a:endParaRPr/>
                    </a:p>
                  </a:txBody>
                  <a:tcPr marT="45725" marB="45725" marR="91450" marL="9145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2" name="Shape 342"/>
        <p:cNvGrpSpPr/>
        <p:nvPr/>
      </p:nvGrpSpPr>
      <p:grpSpPr>
        <a:xfrm>
          <a:off x="0" y="0"/>
          <a:ext cx="0" cy="0"/>
          <a:chOff x="0" y="0"/>
          <a:chExt cx="0" cy="0"/>
        </a:xfrm>
      </p:grpSpPr>
      <p:pic>
        <p:nvPicPr>
          <p:cNvPr descr="Hennessy Fellows – Thurgood Marshall College Fund" id="343" name="Google Shape;343;p38"/>
          <p:cNvPicPr preferRelativeResize="0"/>
          <p:nvPr/>
        </p:nvPicPr>
        <p:blipFill rotWithShape="1">
          <a:blip r:embed="rId4">
            <a:alphaModFix/>
          </a:blip>
          <a:srcRect b="0" l="0" r="0" t="0"/>
          <a:stretch/>
        </p:blipFill>
        <p:spPr>
          <a:xfrm>
            <a:off x="1966107" y="2091527"/>
            <a:ext cx="1725688" cy="1509977"/>
          </a:xfrm>
          <a:prstGeom prst="rect">
            <a:avLst/>
          </a:prstGeom>
          <a:noFill/>
          <a:ln>
            <a:noFill/>
          </a:ln>
        </p:spPr>
      </p:pic>
      <p:cxnSp>
        <p:nvCxnSpPr>
          <p:cNvPr id="344" name="Google Shape;344;p38"/>
          <p:cNvCxnSpPr/>
          <p:nvPr/>
        </p:nvCxnSpPr>
        <p:spPr>
          <a:xfrm>
            <a:off x="6130113" y="1134642"/>
            <a:ext cx="59100" cy="5248800"/>
          </a:xfrm>
          <a:prstGeom prst="straightConnector1">
            <a:avLst/>
          </a:prstGeom>
          <a:noFill/>
          <a:ln cap="flat" cmpd="sng" w="34925">
            <a:solidFill>
              <a:schemeClr val="accent1"/>
            </a:solidFill>
            <a:prstDash val="solid"/>
            <a:miter lim="800000"/>
            <a:headEnd len="sm" w="sm" type="none"/>
            <a:tailEnd len="sm" w="sm" type="none"/>
          </a:ln>
        </p:spPr>
      </p:cxnSp>
      <p:sp>
        <p:nvSpPr>
          <p:cNvPr id="345" name="Google Shape;345;p38"/>
          <p:cNvSpPr/>
          <p:nvPr/>
        </p:nvSpPr>
        <p:spPr>
          <a:xfrm rot="6933698">
            <a:off x="1033337" y="4171453"/>
            <a:ext cx="1210480" cy="470185"/>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38"/>
          <p:cNvSpPr/>
          <p:nvPr/>
        </p:nvSpPr>
        <p:spPr>
          <a:xfrm rot="5400000">
            <a:off x="2254048" y="4213564"/>
            <a:ext cx="1210500" cy="4704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38"/>
          <p:cNvSpPr/>
          <p:nvPr/>
        </p:nvSpPr>
        <p:spPr>
          <a:xfrm rot="3261598">
            <a:off x="3415999" y="4078570"/>
            <a:ext cx="1210419" cy="470211"/>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ista, Sista: How A Mentor Can Be The Key To Advancing Your Career - Essence" id="348" name="Google Shape;348;p38"/>
          <p:cNvPicPr preferRelativeResize="0"/>
          <p:nvPr/>
        </p:nvPicPr>
        <p:blipFill rotWithShape="1">
          <a:blip r:embed="rId5">
            <a:alphaModFix/>
          </a:blip>
          <a:srcRect b="0" l="0" r="0" t="0"/>
          <a:stretch/>
        </p:blipFill>
        <p:spPr>
          <a:xfrm>
            <a:off x="3991569" y="5580633"/>
            <a:ext cx="1843822" cy="1037150"/>
          </a:xfrm>
          <a:prstGeom prst="rect">
            <a:avLst/>
          </a:prstGeom>
          <a:noFill/>
          <a:ln>
            <a:noFill/>
          </a:ln>
        </p:spPr>
      </p:pic>
      <p:pic>
        <p:nvPicPr>
          <p:cNvPr descr="Parent Workshops | Whole Child Academy" id="349" name="Google Shape;349;p38"/>
          <p:cNvPicPr preferRelativeResize="0"/>
          <p:nvPr/>
        </p:nvPicPr>
        <p:blipFill rotWithShape="1">
          <a:blip r:embed="rId6">
            <a:alphaModFix/>
          </a:blip>
          <a:srcRect b="0" l="0" r="0" t="0"/>
          <a:stretch/>
        </p:blipFill>
        <p:spPr>
          <a:xfrm>
            <a:off x="140313" y="5554714"/>
            <a:ext cx="1568745" cy="1042094"/>
          </a:xfrm>
          <a:prstGeom prst="rect">
            <a:avLst/>
          </a:prstGeom>
          <a:noFill/>
          <a:ln>
            <a:noFill/>
          </a:ln>
        </p:spPr>
      </p:pic>
      <p:sp>
        <p:nvSpPr>
          <p:cNvPr id="350" name="Google Shape;350;p38"/>
          <p:cNvSpPr txBox="1"/>
          <p:nvPr/>
        </p:nvSpPr>
        <p:spPr>
          <a:xfrm>
            <a:off x="415600" y="138368"/>
            <a:ext cx="11360700" cy="7635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90000"/>
              </a:lnSpc>
              <a:spcBef>
                <a:spcPts val="0"/>
              </a:spcBef>
              <a:spcAft>
                <a:spcPts val="0"/>
              </a:spcAft>
              <a:buClr>
                <a:srgbClr val="002060"/>
              </a:buClr>
              <a:buSzPts val="4400"/>
              <a:buFont typeface="Calibri"/>
              <a:buNone/>
            </a:pPr>
            <a:r>
              <a:rPr b="1" lang="en-US" sz="4400">
                <a:solidFill>
                  <a:srgbClr val="002060"/>
                </a:solidFill>
                <a:latin typeface="Calibri"/>
                <a:ea typeface="Calibri"/>
                <a:cs typeface="Calibri"/>
                <a:sym typeface="Calibri"/>
              </a:rPr>
              <a:t>OUR BUSINESS MODEL</a:t>
            </a:r>
            <a:endParaRPr/>
          </a:p>
        </p:txBody>
      </p:sp>
      <p:pic>
        <p:nvPicPr>
          <p:cNvPr descr="How To Write A Check: A Step-By-Step Guide – Forbes Advisor" id="351" name="Google Shape;351;p38"/>
          <p:cNvPicPr preferRelativeResize="0"/>
          <p:nvPr/>
        </p:nvPicPr>
        <p:blipFill rotWithShape="1">
          <a:blip r:embed="rId7">
            <a:alphaModFix/>
          </a:blip>
          <a:srcRect b="0" l="0" r="0" t="0"/>
          <a:stretch/>
        </p:blipFill>
        <p:spPr>
          <a:xfrm>
            <a:off x="1987414" y="5580633"/>
            <a:ext cx="1843822" cy="1037150"/>
          </a:xfrm>
          <a:prstGeom prst="rect">
            <a:avLst/>
          </a:prstGeom>
          <a:noFill/>
          <a:ln>
            <a:noFill/>
          </a:ln>
        </p:spPr>
      </p:pic>
      <p:sp>
        <p:nvSpPr>
          <p:cNvPr id="352" name="Google Shape;352;p38"/>
          <p:cNvSpPr txBox="1"/>
          <p:nvPr/>
        </p:nvSpPr>
        <p:spPr>
          <a:xfrm>
            <a:off x="437289" y="5149211"/>
            <a:ext cx="1201200" cy="400500"/>
          </a:xfrm>
          <a:prstGeom prst="rect">
            <a:avLst/>
          </a:prstGeom>
          <a:noFill/>
          <a:ln>
            <a:noFill/>
          </a:ln>
        </p:spPr>
        <p:txBody>
          <a:bodyPr anchorCtr="0" anchor="t" bIns="121900" lIns="121900" spcFirstLastPara="1" rIns="121900" wrap="square" tIns="121900">
            <a:normAutofit fontScale="85000" lnSpcReduction="20000"/>
          </a:bodyPr>
          <a:lstStyle/>
          <a:p>
            <a:pPr indent="0" lvl="0" marL="0" marR="0" rtl="0" algn="ctr">
              <a:lnSpc>
                <a:spcPct val="90000"/>
              </a:lnSpc>
              <a:spcBef>
                <a:spcPts val="0"/>
              </a:spcBef>
              <a:spcAft>
                <a:spcPts val="0"/>
              </a:spcAft>
              <a:buClr>
                <a:srgbClr val="002060"/>
              </a:buClr>
              <a:buSzPct val="100000"/>
              <a:buFont typeface="Calibri"/>
              <a:buNone/>
            </a:pPr>
            <a:r>
              <a:rPr b="1" lang="en-US" sz="1600">
                <a:solidFill>
                  <a:srgbClr val="002060"/>
                </a:solidFill>
                <a:latin typeface="Calibri"/>
                <a:ea typeface="Calibri"/>
                <a:cs typeface="Calibri"/>
                <a:sym typeface="Calibri"/>
              </a:rPr>
              <a:t>WORKSHOPS</a:t>
            </a:r>
            <a:endParaRPr/>
          </a:p>
        </p:txBody>
      </p:sp>
      <p:sp>
        <p:nvSpPr>
          <p:cNvPr id="353" name="Google Shape;353;p38"/>
          <p:cNvSpPr txBox="1"/>
          <p:nvPr/>
        </p:nvSpPr>
        <p:spPr>
          <a:xfrm>
            <a:off x="2233765" y="5149212"/>
            <a:ext cx="1201200" cy="400500"/>
          </a:xfrm>
          <a:prstGeom prst="rect">
            <a:avLst/>
          </a:prstGeom>
          <a:noFill/>
          <a:ln>
            <a:noFill/>
          </a:ln>
        </p:spPr>
        <p:txBody>
          <a:bodyPr anchorCtr="0" anchor="t" bIns="121900" lIns="121900" spcFirstLastPara="1" rIns="121900" wrap="square" tIns="121900">
            <a:normAutofit fontScale="85000" lnSpcReduction="20000"/>
          </a:bodyPr>
          <a:lstStyle/>
          <a:p>
            <a:pPr indent="0" lvl="0" marL="0" marR="0" rtl="0" algn="ctr">
              <a:lnSpc>
                <a:spcPct val="90000"/>
              </a:lnSpc>
              <a:spcBef>
                <a:spcPts val="0"/>
              </a:spcBef>
              <a:spcAft>
                <a:spcPts val="0"/>
              </a:spcAft>
              <a:buClr>
                <a:srgbClr val="002060"/>
              </a:buClr>
              <a:buSzPct val="100000"/>
              <a:buFont typeface="Calibri"/>
              <a:buNone/>
            </a:pPr>
            <a:r>
              <a:rPr b="1" lang="en-US" sz="1600">
                <a:solidFill>
                  <a:srgbClr val="002060"/>
                </a:solidFill>
                <a:latin typeface="Calibri"/>
                <a:ea typeface="Calibri"/>
                <a:cs typeface="Calibri"/>
                <a:sym typeface="Calibri"/>
              </a:rPr>
              <a:t>FUNDING</a:t>
            </a:r>
            <a:endParaRPr/>
          </a:p>
        </p:txBody>
      </p:sp>
      <p:sp>
        <p:nvSpPr>
          <p:cNvPr id="354" name="Google Shape;354;p38"/>
          <p:cNvSpPr txBox="1"/>
          <p:nvPr/>
        </p:nvSpPr>
        <p:spPr>
          <a:xfrm>
            <a:off x="4046414" y="5149211"/>
            <a:ext cx="1201200" cy="400500"/>
          </a:xfrm>
          <a:prstGeom prst="rect">
            <a:avLst/>
          </a:prstGeom>
          <a:noFill/>
          <a:ln>
            <a:noFill/>
          </a:ln>
        </p:spPr>
        <p:txBody>
          <a:bodyPr anchorCtr="0" anchor="t" bIns="121900" lIns="121900" spcFirstLastPara="1" rIns="121900" wrap="square" tIns="121900">
            <a:normAutofit fontScale="77500" lnSpcReduction="10000"/>
          </a:bodyPr>
          <a:lstStyle/>
          <a:p>
            <a:pPr indent="0" lvl="0" marL="0" marR="0" rtl="0" algn="ctr">
              <a:lnSpc>
                <a:spcPct val="90000"/>
              </a:lnSpc>
              <a:spcBef>
                <a:spcPts val="0"/>
              </a:spcBef>
              <a:spcAft>
                <a:spcPts val="0"/>
              </a:spcAft>
              <a:buClr>
                <a:srgbClr val="002060"/>
              </a:buClr>
              <a:buSzPct val="100000"/>
              <a:buFont typeface="Calibri"/>
              <a:buNone/>
            </a:pPr>
            <a:r>
              <a:rPr b="1" lang="en-US" sz="1600">
                <a:solidFill>
                  <a:srgbClr val="002060"/>
                </a:solidFill>
                <a:latin typeface="Calibri"/>
                <a:ea typeface="Calibri"/>
                <a:cs typeface="Calibri"/>
                <a:sym typeface="Calibri"/>
              </a:rPr>
              <a:t>MENTORSHIP</a:t>
            </a:r>
            <a:endParaRPr/>
          </a:p>
        </p:txBody>
      </p:sp>
      <p:sp>
        <p:nvSpPr>
          <p:cNvPr id="355" name="Google Shape;355;p38"/>
          <p:cNvSpPr txBox="1"/>
          <p:nvPr/>
        </p:nvSpPr>
        <p:spPr>
          <a:xfrm>
            <a:off x="2313228" y="981640"/>
            <a:ext cx="1371000" cy="4476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PHASE 1</a:t>
            </a:r>
            <a:endParaRPr/>
          </a:p>
        </p:txBody>
      </p:sp>
      <p:sp>
        <p:nvSpPr>
          <p:cNvPr id="356" name="Google Shape;356;p38"/>
          <p:cNvSpPr txBox="1"/>
          <p:nvPr/>
        </p:nvSpPr>
        <p:spPr>
          <a:xfrm>
            <a:off x="8310511" y="982305"/>
            <a:ext cx="1517100" cy="4764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PHASE 2</a:t>
            </a:r>
            <a:endParaRPr/>
          </a:p>
        </p:txBody>
      </p:sp>
      <p:pic>
        <p:nvPicPr>
          <p:cNvPr descr="Crowdsourcing Platform for Enterprises &amp; Innovators | HeroX" id="357" name="Google Shape;357;p38"/>
          <p:cNvPicPr preferRelativeResize="0"/>
          <p:nvPr/>
        </p:nvPicPr>
        <p:blipFill rotWithShape="1">
          <a:blip r:embed="rId8">
            <a:alphaModFix/>
          </a:blip>
          <a:srcRect b="0" l="0" r="0" t="0"/>
          <a:stretch/>
        </p:blipFill>
        <p:spPr>
          <a:xfrm>
            <a:off x="6820605" y="1994603"/>
            <a:ext cx="888419" cy="888419"/>
          </a:xfrm>
          <a:prstGeom prst="rect">
            <a:avLst/>
          </a:prstGeom>
          <a:noFill/>
          <a:ln>
            <a:noFill/>
          </a:ln>
        </p:spPr>
      </p:pic>
      <p:sp>
        <p:nvSpPr>
          <p:cNvPr id="358" name="Google Shape;358;p38"/>
          <p:cNvSpPr txBox="1"/>
          <p:nvPr/>
        </p:nvSpPr>
        <p:spPr>
          <a:xfrm>
            <a:off x="2398049" y="1345595"/>
            <a:ext cx="1201200" cy="400500"/>
          </a:xfrm>
          <a:prstGeom prst="rect">
            <a:avLst/>
          </a:prstGeom>
          <a:noFill/>
          <a:ln>
            <a:noFill/>
          </a:ln>
        </p:spPr>
        <p:txBody>
          <a:bodyPr anchorCtr="0" anchor="t" bIns="121900" lIns="121900" spcFirstLastPara="1" rIns="121900" wrap="square" tIns="121900">
            <a:normAutofit fontScale="70000"/>
          </a:bodyPr>
          <a:lstStyle/>
          <a:p>
            <a:pPr indent="0" lvl="0" marL="0" marR="0" rtl="0" algn="ctr">
              <a:lnSpc>
                <a:spcPct val="90000"/>
              </a:lnSpc>
              <a:spcBef>
                <a:spcPts val="0"/>
              </a:spcBef>
              <a:spcAft>
                <a:spcPts val="0"/>
              </a:spcAft>
              <a:buClr>
                <a:srgbClr val="002060"/>
              </a:buClr>
              <a:buSzPct val="100000"/>
              <a:buFont typeface="Calibri"/>
              <a:buNone/>
            </a:pPr>
            <a:r>
              <a:rPr b="1" lang="en-US" sz="1600">
                <a:solidFill>
                  <a:srgbClr val="002060"/>
                </a:solidFill>
                <a:latin typeface="Calibri"/>
                <a:ea typeface="Calibri"/>
                <a:cs typeface="Calibri"/>
                <a:sym typeface="Calibri"/>
              </a:rPr>
              <a:t>(January – June)</a:t>
            </a:r>
            <a:endParaRPr/>
          </a:p>
        </p:txBody>
      </p:sp>
      <p:sp>
        <p:nvSpPr>
          <p:cNvPr id="359" name="Google Shape;359;p38"/>
          <p:cNvSpPr txBox="1"/>
          <p:nvPr/>
        </p:nvSpPr>
        <p:spPr>
          <a:xfrm>
            <a:off x="8407995" y="1326244"/>
            <a:ext cx="1371000" cy="4005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90000"/>
              </a:lnSpc>
              <a:spcBef>
                <a:spcPts val="0"/>
              </a:spcBef>
              <a:spcAft>
                <a:spcPts val="0"/>
              </a:spcAft>
              <a:buClr>
                <a:srgbClr val="002060"/>
              </a:buClr>
              <a:buSzPts val="1100"/>
              <a:buFont typeface="Calibri"/>
              <a:buNone/>
            </a:pPr>
            <a:r>
              <a:rPr b="1" lang="en-US" sz="1100">
                <a:solidFill>
                  <a:srgbClr val="002060"/>
                </a:solidFill>
                <a:latin typeface="Calibri"/>
                <a:ea typeface="Calibri"/>
                <a:cs typeface="Calibri"/>
                <a:sym typeface="Calibri"/>
              </a:rPr>
              <a:t>(July – December)</a:t>
            </a:r>
            <a:endParaRPr/>
          </a:p>
        </p:txBody>
      </p:sp>
      <p:pic>
        <p:nvPicPr>
          <p:cNvPr descr="Boule-Base 11 Fellows Program - Base 11" id="360" name="Google Shape;360;p38"/>
          <p:cNvPicPr preferRelativeResize="0"/>
          <p:nvPr/>
        </p:nvPicPr>
        <p:blipFill rotWithShape="1">
          <a:blip r:embed="rId9">
            <a:alphaModFix/>
          </a:blip>
          <a:srcRect b="0" l="0" r="0" t="0"/>
          <a:stretch/>
        </p:blipFill>
        <p:spPr>
          <a:xfrm>
            <a:off x="6594149" y="2559223"/>
            <a:ext cx="1201309" cy="454917"/>
          </a:xfrm>
          <a:prstGeom prst="rect">
            <a:avLst/>
          </a:prstGeom>
          <a:noFill/>
          <a:ln>
            <a:noFill/>
          </a:ln>
        </p:spPr>
      </p:pic>
      <p:pic>
        <p:nvPicPr>
          <p:cNvPr id="361" name="Google Shape;361;p38"/>
          <p:cNvPicPr preferRelativeResize="0"/>
          <p:nvPr/>
        </p:nvPicPr>
        <p:blipFill rotWithShape="1">
          <a:blip r:embed="rId10">
            <a:alphaModFix/>
          </a:blip>
          <a:srcRect b="0" l="0" r="0" t="0"/>
          <a:stretch/>
        </p:blipFill>
        <p:spPr>
          <a:xfrm>
            <a:off x="6465524" y="3038732"/>
            <a:ext cx="1471750" cy="268078"/>
          </a:xfrm>
          <a:prstGeom prst="rect">
            <a:avLst/>
          </a:prstGeom>
          <a:noFill/>
          <a:ln>
            <a:noFill/>
          </a:ln>
        </p:spPr>
      </p:pic>
      <p:pic>
        <p:nvPicPr>
          <p:cNvPr descr="Venture for T.H.E.M. (Venture4Them) Profile Image | Linktree" id="362" name="Google Shape;362;p38"/>
          <p:cNvPicPr preferRelativeResize="0"/>
          <p:nvPr/>
        </p:nvPicPr>
        <p:blipFill rotWithShape="1">
          <a:blip r:embed="rId11">
            <a:alphaModFix/>
          </a:blip>
          <a:srcRect b="0" l="0" r="0" t="0"/>
          <a:stretch/>
        </p:blipFill>
        <p:spPr>
          <a:xfrm>
            <a:off x="8273541" y="3637272"/>
            <a:ext cx="1663185" cy="1663185"/>
          </a:xfrm>
          <a:prstGeom prst="rect">
            <a:avLst/>
          </a:prstGeom>
          <a:noFill/>
          <a:ln>
            <a:noFill/>
          </a:ln>
        </p:spPr>
      </p:pic>
      <p:sp>
        <p:nvSpPr>
          <p:cNvPr id="363" name="Google Shape;363;p38"/>
          <p:cNvSpPr/>
          <p:nvPr/>
        </p:nvSpPr>
        <p:spPr>
          <a:xfrm flipH="1" rot="-8091559">
            <a:off x="7844485" y="3432584"/>
            <a:ext cx="604790" cy="28871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38"/>
          <p:cNvSpPr txBox="1"/>
          <p:nvPr/>
        </p:nvSpPr>
        <p:spPr>
          <a:xfrm>
            <a:off x="6567051" y="1855057"/>
            <a:ext cx="1201200" cy="400500"/>
          </a:xfrm>
          <a:prstGeom prst="rect">
            <a:avLst/>
          </a:prstGeom>
          <a:noFill/>
          <a:ln>
            <a:noFill/>
          </a:ln>
        </p:spPr>
        <p:txBody>
          <a:bodyPr anchorCtr="0" anchor="t" bIns="121900" lIns="121900" spcFirstLastPara="1" rIns="121900" wrap="square" tIns="121900">
            <a:normAutofit fontScale="85000" lnSpcReduction="20000"/>
          </a:bodyPr>
          <a:lstStyle/>
          <a:p>
            <a:pPr indent="0" lvl="0" marL="0" marR="0" rtl="0" algn="ctr">
              <a:lnSpc>
                <a:spcPct val="90000"/>
              </a:lnSpc>
              <a:spcBef>
                <a:spcPts val="0"/>
              </a:spcBef>
              <a:spcAft>
                <a:spcPts val="0"/>
              </a:spcAft>
              <a:buClr>
                <a:srgbClr val="002060"/>
              </a:buClr>
              <a:buSzPct val="100000"/>
              <a:buFont typeface="Calibri"/>
              <a:buNone/>
            </a:pPr>
            <a:r>
              <a:rPr b="1" lang="en-US" sz="1600" u="sng">
                <a:solidFill>
                  <a:srgbClr val="002060"/>
                </a:solidFill>
                <a:latin typeface="Calibri"/>
                <a:ea typeface="Calibri"/>
                <a:cs typeface="Calibri"/>
                <a:sym typeface="Calibri"/>
              </a:rPr>
              <a:t>GRANTS</a:t>
            </a:r>
            <a:endParaRPr/>
          </a:p>
        </p:txBody>
      </p:sp>
      <p:sp>
        <p:nvSpPr>
          <p:cNvPr id="365" name="Google Shape;365;p38"/>
          <p:cNvSpPr txBox="1"/>
          <p:nvPr/>
        </p:nvSpPr>
        <p:spPr>
          <a:xfrm>
            <a:off x="9827579" y="1860385"/>
            <a:ext cx="1423800" cy="400500"/>
          </a:xfrm>
          <a:prstGeom prst="rect">
            <a:avLst/>
          </a:prstGeom>
          <a:noFill/>
          <a:ln>
            <a:noFill/>
          </a:ln>
        </p:spPr>
        <p:txBody>
          <a:bodyPr anchorCtr="0" anchor="t" bIns="121900" lIns="121900" spcFirstLastPara="1" rIns="121900" wrap="square" tIns="121900">
            <a:normAutofit fontScale="77500" lnSpcReduction="10000"/>
          </a:bodyPr>
          <a:lstStyle/>
          <a:p>
            <a:pPr indent="0" lvl="0" marL="0" marR="0" rtl="0" algn="ctr">
              <a:lnSpc>
                <a:spcPct val="90000"/>
              </a:lnSpc>
              <a:spcBef>
                <a:spcPts val="0"/>
              </a:spcBef>
              <a:spcAft>
                <a:spcPts val="0"/>
              </a:spcAft>
              <a:buClr>
                <a:srgbClr val="002060"/>
              </a:buClr>
              <a:buSzPct val="100000"/>
              <a:buFont typeface="Calibri"/>
              <a:buNone/>
            </a:pPr>
            <a:r>
              <a:rPr b="1" lang="en-US" sz="1600" u="sng">
                <a:solidFill>
                  <a:srgbClr val="002060"/>
                </a:solidFill>
                <a:latin typeface="Calibri"/>
                <a:ea typeface="Calibri"/>
                <a:cs typeface="Calibri"/>
                <a:sym typeface="Calibri"/>
              </a:rPr>
              <a:t>SCOUTS FOR VCS</a:t>
            </a:r>
            <a:endParaRPr/>
          </a:p>
        </p:txBody>
      </p:sp>
      <p:sp>
        <p:nvSpPr>
          <p:cNvPr id="366" name="Google Shape;366;p38"/>
          <p:cNvSpPr/>
          <p:nvPr/>
        </p:nvSpPr>
        <p:spPr>
          <a:xfrm flipH="1" rot="-2909917">
            <a:off x="9615019" y="3438606"/>
            <a:ext cx="604855" cy="28862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8"/>
          <p:cNvSpPr/>
          <p:nvPr/>
        </p:nvSpPr>
        <p:spPr>
          <a:xfrm flipH="1" rot="2701206">
            <a:off x="9510788" y="5060634"/>
            <a:ext cx="604788" cy="28871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8"/>
          <p:cNvSpPr/>
          <p:nvPr/>
        </p:nvSpPr>
        <p:spPr>
          <a:xfrm flipH="1" rot="7819988">
            <a:off x="8048699" y="5011379"/>
            <a:ext cx="604885" cy="288825"/>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38"/>
          <p:cNvSpPr txBox="1"/>
          <p:nvPr/>
        </p:nvSpPr>
        <p:spPr>
          <a:xfrm>
            <a:off x="6792172" y="5324080"/>
            <a:ext cx="1354800" cy="4005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rgbClr val="002060"/>
              </a:buClr>
              <a:buSzPts val="1300"/>
              <a:buFont typeface="Calibri"/>
              <a:buNone/>
            </a:pPr>
            <a:r>
              <a:rPr b="1" lang="en-US" sz="1300" u="sng">
                <a:solidFill>
                  <a:srgbClr val="002060"/>
                </a:solidFill>
                <a:latin typeface="Calibri"/>
                <a:ea typeface="Calibri"/>
                <a:cs typeface="Calibri"/>
                <a:sym typeface="Calibri"/>
              </a:rPr>
              <a:t>MOBILE APP</a:t>
            </a:r>
            <a:endParaRPr/>
          </a:p>
        </p:txBody>
      </p:sp>
      <p:sp>
        <p:nvSpPr>
          <p:cNvPr id="370" name="Google Shape;370;p38"/>
          <p:cNvSpPr txBox="1"/>
          <p:nvPr/>
        </p:nvSpPr>
        <p:spPr>
          <a:xfrm>
            <a:off x="10003336" y="5364875"/>
            <a:ext cx="1354800" cy="4005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rgbClr val="002060"/>
              </a:buClr>
              <a:buSzPts val="1300"/>
              <a:buFont typeface="Calibri"/>
              <a:buNone/>
            </a:pPr>
            <a:r>
              <a:rPr b="1" lang="en-US" sz="1300" u="sng">
                <a:solidFill>
                  <a:srgbClr val="002060"/>
                </a:solidFill>
                <a:latin typeface="Calibri"/>
                <a:ea typeface="Calibri"/>
                <a:cs typeface="Calibri"/>
                <a:sym typeface="Calibri"/>
              </a:rPr>
              <a:t>EQUITY</a:t>
            </a:r>
            <a:endParaRPr/>
          </a:p>
        </p:txBody>
      </p:sp>
      <p:pic>
        <p:nvPicPr>
          <p:cNvPr id="371" name="Google Shape;371;p38"/>
          <p:cNvPicPr preferRelativeResize="0"/>
          <p:nvPr/>
        </p:nvPicPr>
        <p:blipFill rotWithShape="1">
          <a:blip r:embed="rId12">
            <a:alphaModFix/>
          </a:blip>
          <a:srcRect b="0" l="0" r="0" t="0"/>
          <a:stretch/>
        </p:blipFill>
        <p:spPr>
          <a:xfrm>
            <a:off x="9995569" y="6061134"/>
            <a:ext cx="1354718" cy="359701"/>
          </a:xfrm>
          <a:prstGeom prst="rect">
            <a:avLst/>
          </a:prstGeom>
          <a:noFill/>
          <a:ln>
            <a:noFill/>
          </a:ln>
        </p:spPr>
      </p:pic>
      <p:pic>
        <p:nvPicPr>
          <p:cNvPr id="372" name="Google Shape;372;p38"/>
          <p:cNvPicPr preferRelativeResize="0"/>
          <p:nvPr/>
        </p:nvPicPr>
        <p:blipFill rotWithShape="1">
          <a:blip r:embed="rId13">
            <a:alphaModFix/>
          </a:blip>
          <a:srcRect b="0" l="0" r="0" t="0"/>
          <a:stretch/>
        </p:blipFill>
        <p:spPr>
          <a:xfrm>
            <a:off x="9985746" y="6482122"/>
            <a:ext cx="1374362" cy="343385"/>
          </a:xfrm>
          <a:prstGeom prst="rect">
            <a:avLst/>
          </a:prstGeom>
          <a:noFill/>
          <a:ln>
            <a:noFill/>
          </a:ln>
        </p:spPr>
      </p:pic>
      <p:sp>
        <p:nvSpPr>
          <p:cNvPr id="373" name="Google Shape;373;p38"/>
          <p:cNvSpPr txBox="1"/>
          <p:nvPr/>
        </p:nvSpPr>
        <p:spPr>
          <a:xfrm>
            <a:off x="9592373" y="5699837"/>
            <a:ext cx="2161200" cy="400500"/>
          </a:xfrm>
          <a:prstGeom prst="rect">
            <a:avLst/>
          </a:prstGeom>
          <a:noFill/>
          <a:ln>
            <a:noFill/>
          </a:ln>
        </p:spPr>
        <p:txBody>
          <a:bodyPr anchorCtr="0" anchor="t" bIns="121900" lIns="121900" spcFirstLastPara="1" rIns="121900" wrap="square" tIns="121900">
            <a:normAutofit lnSpcReduction="20000"/>
          </a:bodyPr>
          <a:lstStyle/>
          <a:p>
            <a:pPr indent="0" lvl="0" marL="0" marR="0" rtl="0" algn="ctr">
              <a:lnSpc>
                <a:spcPct val="90000"/>
              </a:lnSpc>
              <a:spcBef>
                <a:spcPts val="0"/>
              </a:spcBef>
              <a:spcAft>
                <a:spcPts val="0"/>
              </a:spcAft>
              <a:buClr>
                <a:srgbClr val="002060"/>
              </a:buClr>
              <a:buSzPts val="1100"/>
              <a:buFont typeface="Calibri"/>
              <a:buNone/>
            </a:pPr>
            <a:r>
              <a:rPr b="1" lang="en-US" sz="1100">
                <a:solidFill>
                  <a:srgbClr val="002060"/>
                </a:solidFill>
                <a:latin typeface="Calibri"/>
                <a:ea typeface="Calibri"/>
                <a:cs typeface="Calibri"/>
                <a:sym typeface="Calibri"/>
              </a:rPr>
              <a:t>$100k Investment at 7% Equity</a:t>
            </a:r>
            <a:endParaRPr/>
          </a:p>
        </p:txBody>
      </p:sp>
      <p:pic>
        <p:nvPicPr>
          <p:cNvPr descr="Score 3 Ventures - Home | Facebook" id="374" name="Google Shape;374;p38"/>
          <p:cNvPicPr preferRelativeResize="0"/>
          <p:nvPr/>
        </p:nvPicPr>
        <p:blipFill rotWithShape="1">
          <a:blip r:embed="rId14">
            <a:alphaModFix/>
          </a:blip>
          <a:srcRect b="0" l="0" r="0" t="0"/>
          <a:stretch/>
        </p:blipFill>
        <p:spPr>
          <a:xfrm>
            <a:off x="9607449" y="2442696"/>
            <a:ext cx="1814530" cy="705650"/>
          </a:xfrm>
          <a:prstGeom prst="rect">
            <a:avLst/>
          </a:prstGeom>
          <a:noFill/>
          <a:ln>
            <a:noFill/>
          </a:ln>
        </p:spPr>
      </p:pic>
      <p:pic>
        <p:nvPicPr>
          <p:cNvPr id="375" name="Google Shape;375;p38"/>
          <p:cNvPicPr preferRelativeResize="0"/>
          <p:nvPr/>
        </p:nvPicPr>
        <p:blipFill rotWithShape="1">
          <a:blip r:embed="rId15">
            <a:alphaModFix/>
          </a:blip>
          <a:srcRect b="0" l="0" r="0" t="0"/>
          <a:stretch/>
        </p:blipFill>
        <p:spPr>
          <a:xfrm>
            <a:off x="6513067" y="5719646"/>
            <a:ext cx="2062918" cy="1112271"/>
          </a:xfrm>
          <a:prstGeom prst="rect">
            <a:avLst/>
          </a:prstGeom>
          <a:noFill/>
          <a:ln>
            <a:noFill/>
          </a:ln>
        </p:spPr>
      </p:pic>
      <p:sp>
        <p:nvSpPr>
          <p:cNvPr id="376" name="Google Shape;376;p38"/>
          <p:cNvSpPr txBox="1"/>
          <p:nvPr/>
        </p:nvSpPr>
        <p:spPr>
          <a:xfrm>
            <a:off x="2294222" y="1767796"/>
            <a:ext cx="1201200" cy="400500"/>
          </a:xfrm>
          <a:prstGeom prst="rect">
            <a:avLst/>
          </a:prstGeom>
          <a:noFill/>
          <a:ln>
            <a:noFill/>
          </a:ln>
        </p:spPr>
        <p:txBody>
          <a:bodyPr anchorCtr="0" anchor="t" bIns="121900" lIns="121900" spcFirstLastPara="1" rIns="121900" wrap="square" tIns="121900">
            <a:normAutofit fontScale="85000" lnSpcReduction="20000"/>
          </a:bodyPr>
          <a:lstStyle/>
          <a:p>
            <a:pPr indent="0" lvl="0" marL="0" marR="0" rtl="0" algn="ctr">
              <a:lnSpc>
                <a:spcPct val="90000"/>
              </a:lnSpc>
              <a:spcBef>
                <a:spcPts val="0"/>
              </a:spcBef>
              <a:spcAft>
                <a:spcPts val="0"/>
              </a:spcAft>
              <a:buClr>
                <a:srgbClr val="002060"/>
              </a:buClr>
              <a:buSzPct val="100000"/>
              <a:buFont typeface="Calibri"/>
              <a:buNone/>
            </a:pPr>
            <a:r>
              <a:rPr b="1" lang="en-US" sz="1600" u="sng">
                <a:solidFill>
                  <a:srgbClr val="002060"/>
                </a:solidFill>
                <a:latin typeface="Calibri"/>
                <a:ea typeface="Calibri"/>
                <a:cs typeface="Calibri"/>
                <a:sym typeface="Calibri"/>
              </a:rPr>
              <a:t>GRANTS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p39"/>
          <p:cNvSpPr txBox="1"/>
          <p:nvPr/>
        </p:nvSpPr>
        <p:spPr>
          <a:xfrm>
            <a:off x="1664109" y="-604417"/>
            <a:ext cx="92472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lang="en-US" sz="4400">
                <a:solidFill>
                  <a:schemeClr val="dk1"/>
                </a:solidFill>
                <a:latin typeface="Calibri"/>
                <a:ea typeface="Calibri"/>
                <a:cs typeface="Calibri"/>
                <a:sym typeface="Calibri"/>
              </a:rPr>
            </a:br>
            <a:r>
              <a:rPr b="1" lang="en-US" sz="4400">
                <a:solidFill>
                  <a:srgbClr val="002060"/>
                </a:solidFill>
                <a:latin typeface="Calibri"/>
                <a:ea typeface="Calibri"/>
                <a:cs typeface="Calibri"/>
                <a:sym typeface="Calibri"/>
              </a:rPr>
              <a:t>OUR PARTNERS</a:t>
            </a:r>
            <a:endParaRPr/>
          </a:p>
        </p:txBody>
      </p:sp>
      <p:sp>
        <p:nvSpPr>
          <p:cNvPr id="382" name="Google Shape;382;p39"/>
          <p:cNvSpPr txBox="1"/>
          <p:nvPr/>
        </p:nvSpPr>
        <p:spPr>
          <a:xfrm>
            <a:off x="823450" y="862629"/>
            <a:ext cx="10928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Within the </a:t>
            </a:r>
            <a:r>
              <a:rPr lang="en-US" sz="1800" u="sng">
                <a:solidFill>
                  <a:schemeClr val="dk1"/>
                </a:solidFill>
                <a:latin typeface="Calibri"/>
                <a:ea typeface="Calibri"/>
                <a:cs typeface="Calibri"/>
                <a:sym typeface="Calibri"/>
              </a:rPr>
              <a:t>six months </a:t>
            </a:r>
            <a:r>
              <a:rPr lang="en-US" sz="1800">
                <a:solidFill>
                  <a:schemeClr val="dk1"/>
                </a:solidFill>
                <a:latin typeface="Calibri"/>
                <a:ea typeface="Calibri"/>
                <a:cs typeface="Calibri"/>
                <a:sym typeface="Calibri"/>
              </a:rPr>
              <a:t>that we’ve been launched, we’ve established partnerships with the following organizations to help create a pipeline for our Fellows to receive additional funding and/or exposure:</a:t>
            </a:r>
            <a:endParaRPr/>
          </a:p>
        </p:txBody>
      </p:sp>
      <p:pic>
        <p:nvPicPr>
          <p:cNvPr id="383" name="Google Shape;383;p39"/>
          <p:cNvPicPr preferRelativeResize="0"/>
          <p:nvPr/>
        </p:nvPicPr>
        <p:blipFill rotWithShape="1">
          <a:blip r:embed="rId4">
            <a:alphaModFix/>
          </a:blip>
          <a:srcRect b="0" l="0" r="0" t="0"/>
          <a:stretch/>
        </p:blipFill>
        <p:spPr>
          <a:xfrm>
            <a:off x="1310145" y="2219325"/>
            <a:ext cx="3762375" cy="1209675"/>
          </a:xfrm>
          <a:prstGeom prst="rect">
            <a:avLst/>
          </a:prstGeom>
          <a:noFill/>
          <a:ln>
            <a:noFill/>
          </a:ln>
        </p:spPr>
      </p:pic>
      <p:pic>
        <p:nvPicPr>
          <p:cNvPr descr="Score 3 Ventures - Home | Facebook" id="384" name="Google Shape;384;p39"/>
          <p:cNvPicPr preferRelativeResize="0"/>
          <p:nvPr/>
        </p:nvPicPr>
        <p:blipFill rotWithShape="1">
          <a:blip r:embed="rId5">
            <a:alphaModFix/>
          </a:blip>
          <a:srcRect b="0" l="0" r="0" t="0"/>
          <a:stretch/>
        </p:blipFill>
        <p:spPr>
          <a:xfrm>
            <a:off x="1127265" y="5154745"/>
            <a:ext cx="3945255" cy="1172227"/>
          </a:xfrm>
          <a:prstGeom prst="rect">
            <a:avLst/>
          </a:prstGeom>
          <a:noFill/>
          <a:ln>
            <a:noFill/>
          </a:ln>
        </p:spPr>
      </p:pic>
      <p:pic>
        <p:nvPicPr>
          <p:cNvPr id="385" name="Google Shape;385;p39"/>
          <p:cNvPicPr preferRelativeResize="0"/>
          <p:nvPr/>
        </p:nvPicPr>
        <p:blipFill rotWithShape="1">
          <a:blip r:embed="rId6">
            <a:alphaModFix/>
          </a:blip>
          <a:srcRect b="0" l="0" r="0" t="0"/>
          <a:stretch/>
        </p:blipFill>
        <p:spPr>
          <a:xfrm>
            <a:off x="7078582" y="2282928"/>
            <a:ext cx="3803273" cy="1146072"/>
          </a:xfrm>
          <a:prstGeom prst="rect">
            <a:avLst/>
          </a:prstGeom>
          <a:noFill/>
          <a:ln>
            <a:noFill/>
          </a:ln>
        </p:spPr>
      </p:pic>
      <p:sp>
        <p:nvSpPr>
          <p:cNvPr id="386" name="Google Shape;386;p39"/>
          <p:cNvSpPr txBox="1"/>
          <p:nvPr/>
        </p:nvSpPr>
        <p:spPr>
          <a:xfrm>
            <a:off x="1886099" y="1812760"/>
            <a:ext cx="261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Angels/VCs &amp; Accelerators</a:t>
            </a:r>
            <a:endParaRPr/>
          </a:p>
        </p:txBody>
      </p:sp>
      <p:sp>
        <p:nvSpPr>
          <p:cNvPr id="387" name="Google Shape;387;p39"/>
          <p:cNvSpPr txBox="1"/>
          <p:nvPr/>
        </p:nvSpPr>
        <p:spPr>
          <a:xfrm>
            <a:off x="8038672" y="1812761"/>
            <a:ext cx="2005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Corporate Partners</a:t>
            </a:r>
            <a:endParaRPr/>
          </a:p>
        </p:txBody>
      </p:sp>
      <p:pic>
        <p:nvPicPr>
          <p:cNvPr id="388" name="Google Shape;388;p39"/>
          <p:cNvPicPr preferRelativeResize="0"/>
          <p:nvPr/>
        </p:nvPicPr>
        <p:blipFill rotWithShape="1">
          <a:blip r:embed="rId7">
            <a:alphaModFix/>
          </a:blip>
          <a:srcRect b="0" l="0" r="0" t="0"/>
          <a:stretch/>
        </p:blipFill>
        <p:spPr>
          <a:xfrm>
            <a:off x="1310145" y="3678712"/>
            <a:ext cx="3762375" cy="1172233"/>
          </a:xfrm>
          <a:prstGeom prst="rect">
            <a:avLst/>
          </a:prstGeom>
          <a:noFill/>
          <a:ln>
            <a:noFill/>
          </a:ln>
        </p:spPr>
      </p:pic>
      <p:pic>
        <p:nvPicPr>
          <p:cNvPr descr="TMCF - META Teletherapy" id="389" name="Google Shape;389;p39"/>
          <p:cNvPicPr preferRelativeResize="0"/>
          <p:nvPr/>
        </p:nvPicPr>
        <p:blipFill rotWithShape="1">
          <a:blip r:embed="rId8">
            <a:alphaModFix/>
          </a:blip>
          <a:srcRect b="0" l="0" r="0" t="0"/>
          <a:stretch/>
        </p:blipFill>
        <p:spPr>
          <a:xfrm>
            <a:off x="6579986" y="3528427"/>
            <a:ext cx="4663791" cy="1566135"/>
          </a:xfrm>
          <a:prstGeom prst="rect">
            <a:avLst/>
          </a:prstGeom>
          <a:noFill/>
          <a:ln>
            <a:noFill/>
          </a:ln>
        </p:spPr>
      </p:pic>
      <p:pic>
        <p:nvPicPr>
          <p:cNvPr id="390" name="Google Shape;390;p39"/>
          <p:cNvPicPr preferRelativeResize="0"/>
          <p:nvPr/>
        </p:nvPicPr>
        <p:blipFill rotWithShape="1">
          <a:blip r:embed="rId9">
            <a:alphaModFix/>
          </a:blip>
          <a:srcRect b="0" l="0" r="0" t="0"/>
          <a:stretch/>
        </p:blipFill>
        <p:spPr>
          <a:xfrm>
            <a:off x="7078581" y="5193989"/>
            <a:ext cx="3832765" cy="11722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4" name="Shape 394"/>
        <p:cNvGrpSpPr/>
        <p:nvPr/>
      </p:nvGrpSpPr>
      <p:grpSpPr>
        <a:xfrm>
          <a:off x="0" y="0"/>
          <a:ext cx="0" cy="0"/>
          <a:chOff x="0" y="0"/>
          <a:chExt cx="0" cy="0"/>
        </a:xfrm>
      </p:grpSpPr>
      <p:sp>
        <p:nvSpPr>
          <p:cNvPr id="395" name="Google Shape;395;p40"/>
          <p:cNvSpPr txBox="1"/>
          <p:nvPr/>
        </p:nvSpPr>
        <p:spPr>
          <a:xfrm>
            <a:off x="1664109" y="-604417"/>
            <a:ext cx="92472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lang="en-US" sz="4400">
                <a:solidFill>
                  <a:schemeClr val="dk1"/>
                </a:solidFill>
                <a:latin typeface="Calibri"/>
                <a:ea typeface="Calibri"/>
                <a:cs typeface="Calibri"/>
                <a:sym typeface="Calibri"/>
              </a:rPr>
            </a:br>
            <a:r>
              <a:rPr b="1" lang="en-US" sz="4400">
                <a:solidFill>
                  <a:srgbClr val="002060"/>
                </a:solidFill>
                <a:latin typeface="Calibri"/>
                <a:ea typeface="Calibri"/>
                <a:cs typeface="Calibri"/>
                <a:sym typeface="Calibri"/>
              </a:rPr>
              <a:t>OUR MENTORS</a:t>
            </a:r>
            <a:endParaRPr/>
          </a:p>
        </p:txBody>
      </p:sp>
      <p:pic>
        <p:nvPicPr>
          <p:cNvPr descr="Graphical user interface, website&#10;&#10;Description automatically generated" id="396" name="Google Shape;396;p40"/>
          <p:cNvPicPr preferRelativeResize="0"/>
          <p:nvPr/>
        </p:nvPicPr>
        <p:blipFill rotWithShape="1">
          <a:blip r:embed="rId4">
            <a:alphaModFix/>
          </a:blip>
          <a:srcRect b="0" l="0" r="0" t="0"/>
          <a:stretch/>
        </p:blipFill>
        <p:spPr>
          <a:xfrm>
            <a:off x="3028950" y="885825"/>
            <a:ext cx="5972176" cy="59721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0" name="Shape 400"/>
        <p:cNvGrpSpPr/>
        <p:nvPr/>
      </p:nvGrpSpPr>
      <p:grpSpPr>
        <a:xfrm>
          <a:off x="0" y="0"/>
          <a:ext cx="0" cy="0"/>
          <a:chOff x="0" y="0"/>
          <a:chExt cx="0" cy="0"/>
        </a:xfrm>
      </p:grpSpPr>
      <p:sp>
        <p:nvSpPr>
          <p:cNvPr id="401" name="Google Shape;401;p41"/>
          <p:cNvSpPr txBox="1"/>
          <p:nvPr/>
        </p:nvSpPr>
        <p:spPr>
          <a:xfrm>
            <a:off x="1472380" y="-627853"/>
            <a:ext cx="92472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lang="en-US" sz="4400">
                <a:solidFill>
                  <a:schemeClr val="dk1"/>
                </a:solidFill>
                <a:latin typeface="Calibri"/>
                <a:ea typeface="Calibri"/>
                <a:cs typeface="Calibri"/>
                <a:sym typeface="Calibri"/>
              </a:rPr>
            </a:br>
            <a:r>
              <a:rPr b="1" lang="en-US" sz="4400">
                <a:solidFill>
                  <a:srgbClr val="002060"/>
                </a:solidFill>
                <a:latin typeface="Calibri"/>
                <a:ea typeface="Calibri"/>
                <a:cs typeface="Calibri"/>
                <a:sym typeface="Calibri"/>
              </a:rPr>
              <a:t>OUR EVENTS</a:t>
            </a:r>
            <a:endParaRPr/>
          </a:p>
        </p:txBody>
      </p:sp>
      <p:pic>
        <p:nvPicPr>
          <p:cNvPr descr="Graphical user interface, website&#10;&#10;Description automatically generated" id="402" name="Google Shape;402;p41"/>
          <p:cNvPicPr preferRelativeResize="0"/>
          <p:nvPr/>
        </p:nvPicPr>
        <p:blipFill rotWithShape="1">
          <a:blip r:embed="rId4">
            <a:alphaModFix/>
          </a:blip>
          <a:srcRect b="0" l="0" r="0" t="0"/>
          <a:stretch/>
        </p:blipFill>
        <p:spPr>
          <a:xfrm>
            <a:off x="319726" y="1961559"/>
            <a:ext cx="3630104" cy="3630104"/>
          </a:xfrm>
          <a:prstGeom prst="rect">
            <a:avLst/>
          </a:prstGeom>
          <a:noFill/>
          <a:ln>
            <a:noFill/>
          </a:ln>
        </p:spPr>
      </p:pic>
      <p:pic>
        <p:nvPicPr>
          <p:cNvPr descr="Graphical user interface&#10;&#10;Description automatically generated" id="403" name="Google Shape;403;p41"/>
          <p:cNvPicPr preferRelativeResize="0"/>
          <p:nvPr/>
        </p:nvPicPr>
        <p:blipFill rotWithShape="1">
          <a:blip r:embed="rId5">
            <a:alphaModFix/>
          </a:blip>
          <a:srcRect b="0" l="0" r="0" t="0"/>
          <a:stretch/>
        </p:blipFill>
        <p:spPr>
          <a:xfrm>
            <a:off x="4280947" y="1961559"/>
            <a:ext cx="3630104" cy="3630104"/>
          </a:xfrm>
          <a:prstGeom prst="rect">
            <a:avLst/>
          </a:prstGeom>
          <a:noFill/>
          <a:ln>
            <a:noFill/>
          </a:ln>
        </p:spPr>
      </p:pic>
      <p:pic>
        <p:nvPicPr>
          <p:cNvPr descr="Two people&#10;&#10;Description automatically generated with medium confidence" id="404" name="Google Shape;404;p41"/>
          <p:cNvPicPr preferRelativeResize="0"/>
          <p:nvPr/>
        </p:nvPicPr>
        <p:blipFill rotWithShape="1">
          <a:blip r:embed="rId6">
            <a:alphaModFix/>
          </a:blip>
          <a:srcRect b="0" l="0" r="0" t="0"/>
          <a:stretch/>
        </p:blipFill>
        <p:spPr>
          <a:xfrm>
            <a:off x="8242169" y="1961558"/>
            <a:ext cx="3630104" cy="3630104"/>
          </a:xfrm>
          <a:prstGeom prst="rect">
            <a:avLst/>
          </a:prstGeom>
          <a:noFill/>
          <a:ln>
            <a:noFill/>
          </a:ln>
        </p:spPr>
      </p:pic>
      <p:sp>
        <p:nvSpPr>
          <p:cNvPr id="405" name="Google Shape;405;p41"/>
          <p:cNvSpPr txBox="1"/>
          <p:nvPr/>
        </p:nvSpPr>
        <p:spPr>
          <a:xfrm>
            <a:off x="4280947" y="1066281"/>
            <a:ext cx="3630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#FounderFridays: Speaker Series</a:t>
            </a:r>
            <a:endParaRPr/>
          </a:p>
        </p:txBody>
      </p:sp>
      <p:sp>
        <p:nvSpPr>
          <p:cNvPr id="406" name="Google Shape;406;p41"/>
          <p:cNvSpPr txBox="1"/>
          <p:nvPr/>
        </p:nvSpPr>
        <p:spPr>
          <a:xfrm>
            <a:off x="707945" y="5964572"/>
            <a:ext cx="2853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BRAND-BUILDING</a:t>
            </a:r>
            <a:endParaRPr/>
          </a:p>
        </p:txBody>
      </p:sp>
      <p:sp>
        <p:nvSpPr>
          <p:cNvPr id="407" name="Google Shape;407;p41"/>
          <p:cNvSpPr txBox="1"/>
          <p:nvPr/>
        </p:nvSpPr>
        <p:spPr>
          <a:xfrm>
            <a:off x="4948088" y="5941836"/>
            <a:ext cx="2295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FUNDRAISING</a:t>
            </a:r>
            <a:endParaRPr/>
          </a:p>
        </p:txBody>
      </p:sp>
      <p:sp>
        <p:nvSpPr>
          <p:cNvPr id="408" name="Google Shape;408;p41"/>
          <p:cNvSpPr txBox="1"/>
          <p:nvPr/>
        </p:nvSpPr>
        <p:spPr>
          <a:xfrm>
            <a:off x="8808643" y="5964572"/>
            <a:ext cx="2632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W-L BALANCING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p42"/>
          <p:cNvSpPr txBox="1"/>
          <p:nvPr/>
        </p:nvSpPr>
        <p:spPr>
          <a:xfrm>
            <a:off x="1472380" y="-627853"/>
            <a:ext cx="92472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lang="en-US" sz="4400">
                <a:solidFill>
                  <a:schemeClr val="dk1"/>
                </a:solidFill>
                <a:latin typeface="Calibri"/>
                <a:ea typeface="Calibri"/>
                <a:cs typeface="Calibri"/>
                <a:sym typeface="Calibri"/>
              </a:rPr>
            </a:br>
            <a:r>
              <a:rPr b="1" lang="en-US" sz="4400">
                <a:solidFill>
                  <a:srgbClr val="002060"/>
                </a:solidFill>
                <a:latin typeface="Calibri"/>
                <a:ea typeface="Calibri"/>
                <a:cs typeface="Calibri"/>
                <a:sym typeface="Calibri"/>
              </a:rPr>
              <a:t>OUR EVENTS</a:t>
            </a:r>
            <a:endParaRPr/>
          </a:p>
        </p:txBody>
      </p:sp>
      <p:pic>
        <p:nvPicPr>
          <p:cNvPr descr="Graphical user interface, website&#10;&#10;Description automatically generated" id="414" name="Google Shape;414;p42"/>
          <p:cNvPicPr preferRelativeResize="0"/>
          <p:nvPr/>
        </p:nvPicPr>
        <p:blipFill rotWithShape="1">
          <a:blip r:embed="rId4">
            <a:alphaModFix/>
          </a:blip>
          <a:srcRect b="0" l="0" r="0" t="0"/>
          <a:stretch/>
        </p:blipFill>
        <p:spPr>
          <a:xfrm>
            <a:off x="2824161" y="818697"/>
            <a:ext cx="6543674" cy="59340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8" name="Shape 418"/>
        <p:cNvGrpSpPr/>
        <p:nvPr/>
      </p:nvGrpSpPr>
      <p:grpSpPr>
        <a:xfrm>
          <a:off x="0" y="0"/>
          <a:ext cx="0" cy="0"/>
          <a:chOff x="0" y="0"/>
          <a:chExt cx="0" cy="0"/>
        </a:xfrm>
      </p:grpSpPr>
      <p:sp>
        <p:nvSpPr>
          <p:cNvPr id="419" name="Google Shape;419;p43"/>
          <p:cNvSpPr txBox="1"/>
          <p:nvPr/>
        </p:nvSpPr>
        <p:spPr>
          <a:xfrm>
            <a:off x="1614186" y="-417562"/>
            <a:ext cx="92472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lang="en-US" sz="4400">
                <a:solidFill>
                  <a:schemeClr val="dk1"/>
                </a:solidFill>
                <a:latin typeface="Calibri"/>
                <a:ea typeface="Calibri"/>
                <a:cs typeface="Calibri"/>
                <a:sym typeface="Calibri"/>
              </a:rPr>
            </a:br>
            <a:r>
              <a:rPr b="1" lang="en-US" sz="4400">
                <a:solidFill>
                  <a:srgbClr val="002060"/>
                </a:solidFill>
                <a:latin typeface="Calibri"/>
                <a:ea typeface="Calibri"/>
                <a:cs typeface="Calibri"/>
                <a:sym typeface="Calibri"/>
              </a:rPr>
              <a:t>OUR ADVANTAGE</a:t>
            </a:r>
            <a:endParaRPr/>
          </a:p>
        </p:txBody>
      </p:sp>
      <p:sp>
        <p:nvSpPr>
          <p:cNvPr id="420" name="Google Shape;420;p43"/>
          <p:cNvSpPr txBox="1"/>
          <p:nvPr/>
        </p:nvSpPr>
        <p:spPr>
          <a:xfrm>
            <a:off x="562970" y="1742760"/>
            <a:ext cx="293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060"/>
                </a:solidFill>
                <a:latin typeface="Calibri"/>
                <a:ea typeface="Calibri"/>
                <a:cs typeface="Calibri"/>
                <a:sym typeface="Calibri"/>
              </a:rPr>
              <a:t>BEACHHEAD MARKET</a:t>
            </a:r>
            <a:endParaRPr/>
          </a:p>
        </p:txBody>
      </p:sp>
      <p:pic>
        <p:nvPicPr>
          <p:cNvPr descr="Success, Diversity Took Center Stage at Morgan's 143rd Commencement – Morgan  State University Newsroom" id="421" name="Google Shape;421;p43"/>
          <p:cNvPicPr preferRelativeResize="0"/>
          <p:nvPr/>
        </p:nvPicPr>
        <p:blipFill rotWithShape="1">
          <a:blip r:embed="rId4">
            <a:alphaModFix/>
          </a:blip>
          <a:srcRect b="0" l="0" r="0" t="0"/>
          <a:stretch/>
        </p:blipFill>
        <p:spPr>
          <a:xfrm>
            <a:off x="228602" y="2877919"/>
            <a:ext cx="3514725" cy="2999005"/>
          </a:xfrm>
          <a:prstGeom prst="rect">
            <a:avLst/>
          </a:prstGeom>
          <a:noFill/>
          <a:ln>
            <a:noFill/>
          </a:ln>
        </p:spPr>
      </p:pic>
      <p:sp>
        <p:nvSpPr>
          <p:cNvPr id="422" name="Google Shape;422;p43"/>
          <p:cNvSpPr txBox="1"/>
          <p:nvPr/>
        </p:nvSpPr>
        <p:spPr>
          <a:xfrm>
            <a:off x="4510097" y="1742760"/>
            <a:ext cx="332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060"/>
                </a:solidFill>
                <a:latin typeface="Calibri"/>
                <a:ea typeface="Calibri"/>
                <a:cs typeface="Calibri"/>
                <a:sym typeface="Calibri"/>
              </a:rPr>
              <a:t>BRAND ENDORSEMENTS</a:t>
            </a:r>
            <a:endParaRPr/>
          </a:p>
        </p:txBody>
      </p:sp>
      <p:pic>
        <p:nvPicPr>
          <p:cNvPr descr="THE HENNESSY FELLOWS PROGRAM | Hennessy USA" id="423" name="Google Shape;423;p43"/>
          <p:cNvPicPr preferRelativeResize="0"/>
          <p:nvPr/>
        </p:nvPicPr>
        <p:blipFill rotWithShape="1">
          <a:blip r:embed="rId5">
            <a:alphaModFix/>
          </a:blip>
          <a:srcRect b="0" l="0" r="0" t="0"/>
          <a:stretch/>
        </p:blipFill>
        <p:spPr>
          <a:xfrm>
            <a:off x="4131709" y="2893780"/>
            <a:ext cx="4212187" cy="2999008"/>
          </a:xfrm>
          <a:prstGeom prst="rect">
            <a:avLst/>
          </a:prstGeom>
          <a:noFill/>
          <a:ln>
            <a:noFill/>
          </a:ln>
        </p:spPr>
      </p:pic>
      <p:sp>
        <p:nvSpPr>
          <p:cNvPr id="424" name="Google Shape;424;p43"/>
          <p:cNvSpPr txBox="1"/>
          <p:nvPr/>
        </p:nvSpPr>
        <p:spPr>
          <a:xfrm>
            <a:off x="8937461" y="1756529"/>
            <a:ext cx="2827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060"/>
                </a:solidFill>
                <a:latin typeface="Calibri"/>
                <a:ea typeface="Calibri"/>
                <a:cs typeface="Calibri"/>
                <a:sym typeface="Calibri"/>
              </a:rPr>
              <a:t>DESIRE FOR CHANGE</a:t>
            </a:r>
            <a:endParaRPr/>
          </a:p>
        </p:txBody>
      </p:sp>
      <p:pic>
        <p:nvPicPr>
          <p:cNvPr descr="A person standing in front of a tall tower&#10;&#10;Description automatically generated with medium confidence" id="425" name="Google Shape;425;p43"/>
          <p:cNvPicPr preferRelativeResize="0"/>
          <p:nvPr/>
        </p:nvPicPr>
        <p:blipFill rotWithShape="1">
          <a:blip r:embed="rId6">
            <a:alphaModFix/>
          </a:blip>
          <a:srcRect b="0" l="0" r="0" t="0"/>
          <a:stretch/>
        </p:blipFill>
        <p:spPr>
          <a:xfrm>
            <a:off x="8739095" y="2877918"/>
            <a:ext cx="3224304" cy="2999007"/>
          </a:xfrm>
          <a:prstGeom prst="rect">
            <a:avLst/>
          </a:prstGeom>
          <a:noFill/>
          <a:ln>
            <a:noFill/>
          </a:ln>
        </p:spPr>
      </p:pic>
      <p:sp>
        <p:nvSpPr>
          <p:cNvPr id="426" name="Google Shape;426;p43"/>
          <p:cNvSpPr txBox="1"/>
          <p:nvPr/>
        </p:nvSpPr>
        <p:spPr>
          <a:xfrm>
            <a:off x="789129" y="2204425"/>
            <a:ext cx="2393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HBCU Students, DMV Startups</a:t>
            </a:r>
            <a:endParaRPr/>
          </a:p>
        </p:txBody>
      </p:sp>
      <p:sp>
        <p:nvSpPr>
          <p:cNvPr id="427" name="Google Shape;427;p43"/>
          <p:cNvSpPr txBox="1"/>
          <p:nvPr/>
        </p:nvSpPr>
        <p:spPr>
          <a:xfrm>
            <a:off x="4838023" y="2204424"/>
            <a:ext cx="2802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LVMH, TMCF, BASE 11, JPMORGAN?</a:t>
            </a:r>
            <a:endParaRPr/>
          </a:p>
        </p:txBody>
      </p:sp>
      <p:sp>
        <p:nvSpPr>
          <p:cNvPr id="428" name="Google Shape;428;p43"/>
          <p:cNvSpPr txBox="1"/>
          <p:nvPr/>
        </p:nvSpPr>
        <p:spPr>
          <a:xfrm>
            <a:off x="9121036" y="2204423"/>
            <a:ext cx="2460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TAKING OUR MISSION GLOBAL!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p44"/>
          <p:cNvSpPr txBox="1"/>
          <p:nvPr>
            <p:ph idx="1" type="body"/>
          </p:nvPr>
        </p:nvSpPr>
        <p:spPr>
          <a:xfrm>
            <a:off x="924693" y="1584686"/>
            <a:ext cx="5472000" cy="43119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sz="2200"/>
              <a:t>We are raising a </a:t>
            </a:r>
            <a:r>
              <a:rPr b="1" lang="en-US" sz="2200"/>
              <a:t>$1M Fund </a:t>
            </a:r>
            <a:r>
              <a:rPr lang="en-US" sz="2200"/>
              <a:t>to support Black and Latinx entrepreneurs. </a:t>
            </a:r>
            <a:endParaRPr/>
          </a:p>
          <a:p>
            <a:pPr indent="0" lvl="0" marL="0" rtl="0" algn="l">
              <a:lnSpc>
                <a:spcPct val="90000"/>
              </a:lnSpc>
              <a:spcBef>
                <a:spcPts val="1000"/>
              </a:spcBef>
              <a:spcAft>
                <a:spcPts val="0"/>
              </a:spcAft>
              <a:buClr>
                <a:schemeClr val="dk1"/>
              </a:buClr>
              <a:buSzPct val="100000"/>
              <a:buNone/>
            </a:pPr>
            <a:r>
              <a:t/>
            </a:r>
            <a:endParaRPr sz="2200"/>
          </a:p>
          <a:p>
            <a:pPr indent="-228600" lvl="0" marL="228600" rtl="0" algn="l">
              <a:lnSpc>
                <a:spcPct val="90000"/>
              </a:lnSpc>
              <a:spcBef>
                <a:spcPts val="1000"/>
              </a:spcBef>
              <a:spcAft>
                <a:spcPts val="0"/>
              </a:spcAft>
              <a:buClr>
                <a:schemeClr val="dk1"/>
              </a:buClr>
              <a:buSzPct val="100000"/>
              <a:buChar char="•"/>
            </a:pPr>
            <a:r>
              <a:rPr lang="en-US" sz="2200"/>
              <a:t>We are primarily doing this through partnerships with </a:t>
            </a:r>
            <a:r>
              <a:rPr b="1" lang="en-US" sz="2200"/>
              <a:t>corporate sponsors</a:t>
            </a:r>
            <a:r>
              <a:rPr lang="en-US" sz="2200"/>
              <a:t> and </a:t>
            </a:r>
            <a:r>
              <a:rPr b="1" lang="en-US" sz="2200"/>
              <a:t>crowdfunding</a:t>
            </a:r>
            <a:r>
              <a:rPr lang="en-US" sz="2200"/>
              <a:t> efforts.</a:t>
            </a:r>
            <a:endParaRPr/>
          </a:p>
          <a:p>
            <a:pPr indent="0" lvl="0" marL="0" rtl="0" algn="l">
              <a:lnSpc>
                <a:spcPct val="90000"/>
              </a:lnSpc>
              <a:spcBef>
                <a:spcPts val="1000"/>
              </a:spcBef>
              <a:spcAft>
                <a:spcPts val="0"/>
              </a:spcAft>
              <a:buClr>
                <a:schemeClr val="dk1"/>
              </a:buClr>
              <a:buSzPct val="100000"/>
              <a:buNone/>
            </a:pPr>
            <a:r>
              <a:t/>
            </a:r>
            <a:endParaRPr sz="2200"/>
          </a:p>
          <a:p>
            <a:pPr indent="-228600" lvl="0" marL="228600" rtl="0" algn="l">
              <a:lnSpc>
                <a:spcPct val="90000"/>
              </a:lnSpc>
              <a:spcBef>
                <a:spcPts val="1000"/>
              </a:spcBef>
              <a:spcAft>
                <a:spcPts val="0"/>
              </a:spcAft>
              <a:buClr>
                <a:schemeClr val="dk1"/>
              </a:buClr>
              <a:buSzPct val="100000"/>
              <a:buChar char="•"/>
            </a:pPr>
            <a:r>
              <a:rPr lang="en-US" sz="2200"/>
              <a:t>Our ultimate goal is to invest in </a:t>
            </a:r>
            <a:r>
              <a:rPr b="1" lang="en-US" sz="2200"/>
              <a:t>50 Black and Latinx-led startups </a:t>
            </a:r>
            <a:r>
              <a:rPr lang="en-US" sz="2200"/>
              <a:t>over the span of the next 5 years. </a:t>
            </a:r>
            <a:endParaRPr/>
          </a:p>
          <a:p>
            <a:pPr indent="-99377" lvl="0" marL="228600" rtl="0" algn="l">
              <a:lnSpc>
                <a:spcPct val="90000"/>
              </a:lnSpc>
              <a:spcBef>
                <a:spcPts val="1000"/>
              </a:spcBef>
              <a:spcAft>
                <a:spcPts val="0"/>
              </a:spcAft>
              <a:buClr>
                <a:schemeClr val="dk1"/>
              </a:buClr>
              <a:buSzPct val="100000"/>
              <a:buNone/>
            </a:pPr>
            <a:r>
              <a:t/>
            </a:r>
            <a:endParaRPr sz="2200"/>
          </a:p>
          <a:p>
            <a:pPr indent="-228600" lvl="0" marL="228600" rtl="0" algn="l">
              <a:lnSpc>
                <a:spcPct val="90000"/>
              </a:lnSpc>
              <a:spcBef>
                <a:spcPts val="1000"/>
              </a:spcBef>
              <a:spcAft>
                <a:spcPts val="0"/>
              </a:spcAft>
              <a:buClr>
                <a:schemeClr val="dk1"/>
              </a:buClr>
              <a:buSzPct val="100000"/>
              <a:buChar char="•"/>
            </a:pPr>
            <a:r>
              <a:rPr lang="en-US" sz="2200"/>
              <a:t>Our efforts aim to create a pipeline of more </a:t>
            </a:r>
            <a:r>
              <a:rPr b="1" lang="en-US" sz="2200"/>
              <a:t>minority Tech CEOs </a:t>
            </a:r>
            <a:r>
              <a:rPr lang="en-US" sz="2200"/>
              <a:t>&amp; Leaders in an ecosystem that truly needs them.</a:t>
            </a:r>
            <a:endParaRPr/>
          </a:p>
          <a:p>
            <a:pPr indent="0" lvl="0" marL="0" rtl="0" algn="l">
              <a:lnSpc>
                <a:spcPct val="90000"/>
              </a:lnSpc>
              <a:spcBef>
                <a:spcPts val="1000"/>
              </a:spcBef>
              <a:spcAft>
                <a:spcPts val="0"/>
              </a:spcAft>
              <a:buClr>
                <a:schemeClr val="dk1"/>
              </a:buClr>
              <a:buSzPct val="100000"/>
              <a:buNone/>
            </a:pPr>
            <a:r>
              <a:t/>
            </a:r>
            <a:endParaRPr sz="2200">
              <a:solidFill>
                <a:srgbClr val="002060"/>
              </a:solidFill>
            </a:endParaRPr>
          </a:p>
        </p:txBody>
      </p:sp>
      <p:pic>
        <p:nvPicPr>
          <p:cNvPr descr="5 resources Black entrepreneurs can leverage to build and grow | TechCrunch" id="434" name="Google Shape;434;p44"/>
          <p:cNvPicPr preferRelativeResize="0"/>
          <p:nvPr/>
        </p:nvPicPr>
        <p:blipFill rotWithShape="1">
          <a:blip r:embed="rId4">
            <a:alphaModFix/>
          </a:blip>
          <a:srcRect b="0" l="0" r="0" t="0"/>
          <a:stretch/>
        </p:blipFill>
        <p:spPr>
          <a:xfrm>
            <a:off x="6706997" y="1308108"/>
            <a:ext cx="5088638" cy="4588519"/>
          </a:xfrm>
          <a:prstGeom prst="rect">
            <a:avLst/>
          </a:prstGeom>
          <a:noFill/>
          <a:ln>
            <a:noFill/>
          </a:ln>
        </p:spPr>
      </p:pic>
      <p:sp>
        <p:nvSpPr>
          <p:cNvPr id="435" name="Google Shape;435;p44"/>
          <p:cNvSpPr txBox="1"/>
          <p:nvPr/>
        </p:nvSpPr>
        <p:spPr>
          <a:xfrm>
            <a:off x="1472381" y="-612806"/>
            <a:ext cx="92472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lang="en-US" sz="4400">
                <a:solidFill>
                  <a:schemeClr val="dk1"/>
                </a:solidFill>
                <a:latin typeface="Calibri"/>
                <a:ea typeface="Calibri"/>
                <a:cs typeface="Calibri"/>
                <a:sym typeface="Calibri"/>
              </a:rPr>
            </a:br>
            <a:r>
              <a:rPr b="1" lang="en-US" sz="4400">
                <a:solidFill>
                  <a:srgbClr val="002060"/>
                </a:solidFill>
                <a:latin typeface="Calibri"/>
                <a:ea typeface="Calibri"/>
                <a:cs typeface="Calibri"/>
                <a:sym typeface="Calibri"/>
              </a:rPr>
              <a:t>CLOSING: OUR IMPACT</a:t>
            </a:r>
            <a:endParaRPr/>
          </a:p>
        </p:txBody>
      </p:sp>
      <p:sp>
        <p:nvSpPr>
          <p:cNvPr id="436" name="Google Shape;436;p44"/>
          <p:cNvSpPr txBox="1"/>
          <p:nvPr/>
        </p:nvSpPr>
        <p:spPr>
          <a:xfrm>
            <a:off x="7116317" y="5896628"/>
            <a:ext cx="4471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060"/>
                </a:solidFill>
                <a:latin typeface="Calibri"/>
                <a:ea typeface="Calibri"/>
                <a:cs typeface="Calibri"/>
                <a:sym typeface="Calibri"/>
              </a:rPr>
              <a:t>“</a:t>
            </a:r>
            <a:r>
              <a:rPr i="1" lang="en-US" sz="1800">
                <a:solidFill>
                  <a:srgbClr val="002060"/>
                </a:solidFill>
                <a:latin typeface="Calibri"/>
                <a:ea typeface="Calibri"/>
                <a:cs typeface="Calibri"/>
                <a:sym typeface="Calibri"/>
              </a:rPr>
              <a:t>It’s about fueling an untapped ecosystem so that you may be lucky enough to reap the rewards in years to come</a:t>
            </a:r>
            <a:r>
              <a:rPr lang="en-US" sz="1800">
                <a:solidFill>
                  <a:srgbClr val="002060"/>
                </a:solidFill>
                <a:latin typeface="Calibri"/>
                <a:ea typeface="Calibri"/>
                <a:cs typeface="Calibri"/>
                <a:sym typeface="Calibri"/>
              </a:rPr>
              <a:t>” – Arlan Hamilton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 name="Shape 440"/>
        <p:cNvGrpSpPr/>
        <p:nvPr/>
      </p:nvGrpSpPr>
      <p:grpSpPr>
        <a:xfrm>
          <a:off x="0" y="0"/>
          <a:ext cx="0" cy="0"/>
          <a:chOff x="0" y="0"/>
          <a:chExt cx="0" cy="0"/>
        </a:xfrm>
      </p:grpSpPr>
      <p:sp>
        <p:nvSpPr>
          <p:cNvPr id="441" name="Google Shape;441;p45"/>
          <p:cNvSpPr/>
          <p:nvPr/>
        </p:nvSpPr>
        <p:spPr>
          <a:xfrm>
            <a:off x="1524" y="0"/>
            <a:ext cx="12189000"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ig, Blue Triangle With Small Triangles - Free Powerpoint Sample" id="442" name="Google Shape;442;p45"/>
          <p:cNvPicPr preferRelativeResize="0"/>
          <p:nvPr/>
        </p:nvPicPr>
        <p:blipFill rotWithShape="1">
          <a:blip r:embed="rId3">
            <a:alphaModFix/>
          </a:blip>
          <a:srcRect b="12567" l="0" r="0" t="12447"/>
          <a:stretch/>
        </p:blipFill>
        <p:spPr>
          <a:xfrm>
            <a:off x="20" y="1282"/>
            <a:ext cx="12191981" cy="6856718"/>
          </a:xfrm>
          <a:prstGeom prst="rect">
            <a:avLst/>
          </a:prstGeom>
          <a:noFill/>
          <a:ln>
            <a:noFill/>
          </a:ln>
        </p:spPr>
      </p:pic>
      <p:pic>
        <p:nvPicPr>
          <p:cNvPr descr="Icon&#10;&#10;Description automatically generated" id="443" name="Google Shape;443;p45"/>
          <p:cNvPicPr preferRelativeResize="0"/>
          <p:nvPr/>
        </p:nvPicPr>
        <p:blipFill rotWithShape="1">
          <a:blip r:embed="rId4">
            <a:alphaModFix/>
          </a:blip>
          <a:srcRect b="0" l="0" r="0" t="0"/>
          <a:stretch/>
        </p:blipFill>
        <p:spPr>
          <a:xfrm>
            <a:off x="11343369" y="6214530"/>
            <a:ext cx="774742" cy="642189"/>
          </a:xfrm>
          <a:prstGeom prst="rect">
            <a:avLst/>
          </a:prstGeom>
          <a:noFill/>
          <a:ln>
            <a:noFill/>
          </a:ln>
        </p:spPr>
      </p:pic>
      <p:sp>
        <p:nvSpPr>
          <p:cNvPr id="444" name="Google Shape;444;p45"/>
          <p:cNvSpPr txBox="1"/>
          <p:nvPr/>
        </p:nvSpPr>
        <p:spPr>
          <a:xfrm>
            <a:off x="2450591" y="4297680"/>
            <a:ext cx="4178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We look forward to connecting with you!</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Contact Email: </a:t>
            </a:r>
            <a:r>
              <a:rPr lang="en-US" sz="1800" u="sng">
                <a:solidFill>
                  <a:schemeClr val="lt1"/>
                </a:solidFill>
                <a:latin typeface="Calibri"/>
                <a:ea typeface="Calibri"/>
                <a:cs typeface="Calibri"/>
                <a:sym typeface="Calibri"/>
                <a:hlinkClick r:id="rId5">
                  <a:extLst>
                    <a:ext uri="{A12FA001-AC4F-418D-AE19-62706E023703}">
                      <ahyp:hlinkClr val="tx"/>
                    </a:ext>
                  </a:extLst>
                </a:hlinkClick>
              </a:rPr>
              <a:t>kiante@venture4them.com</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Social Media: @venture4them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28" name="Shape 128"/>
        <p:cNvGrpSpPr/>
        <p:nvPr/>
      </p:nvGrpSpPr>
      <p:grpSpPr>
        <a:xfrm>
          <a:off x="0" y="0"/>
          <a:ext cx="0" cy="0"/>
          <a:chOff x="0" y="0"/>
          <a:chExt cx="0" cy="0"/>
        </a:xfrm>
      </p:grpSpPr>
      <p:sp>
        <p:nvSpPr>
          <p:cNvPr id="129" name="Google Shape;129;p19"/>
          <p:cNvSpPr txBox="1"/>
          <p:nvPr>
            <p:ph type="title"/>
          </p:nvPr>
        </p:nvSpPr>
        <p:spPr>
          <a:xfrm>
            <a:off x="829781" y="2708804"/>
            <a:ext cx="3698803" cy="1440394"/>
          </a:xfrm>
          <a:prstGeom prst="rect">
            <a:avLst/>
          </a:prstGeom>
          <a:noFill/>
          <a:ln cap="flat" cmpd="sng" w="9525">
            <a:solidFill>
              <a:schemeClr val="lt1"/>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lt1"/>
              </a:buClr>
              <a:buSzPts val="2400"/>
              <a:buFont typeface="Gill Sans"/>
              <a:buNone/>
            </a:pPr>
            <a:r>
              <a:rPr lang="en-US" sz="2400">
                <a:solidFill>
                  <a:schemeClr val="lt1"/>
                </a:solidFill>
              </a:rPr>
              <a:t>GOING UP</a:t>
            </a:r>
            <a:endParaRPr/>
          </a:p>
        </p:txBody>
      </p:sp>
      <p:sp>
        <p:nvSpPr>
          <p:cNvPr id="130" name="Google Shape;130;p19"/>
          <p:cNvSpPr/>
          <p:nvPr/>
        </p:nvSpPr>
        <p:spPr>
          <a:xfrm>
            <a:off x="5315061" y="-2"/>
            <a:ext cx="6876939" cy="685800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31" name="Google Shape;131;p19"/>
          <p:cNvSpPr txBox="1"/>
          <p:nvPr>
            <p:ph idx="1" type="body"/>
          </p:nvPr>
        </p:nvSpPr>
        <p:spPr>
          <a:xfrm>
            <a:off x="6049182" y="802638"/>
            <a:ext cx="5408696" cy="5252722"/>
          </a:xfrm>
          <a:prstGeom prst="rect">
            <a:avLst/>
          </a:prstGeom>
          <a:noFill/>
          <a:ln>
            <a:noFill/>
          </a:ln>
        </p:spPr>
        <p:txBody>
          <a:bodyPr anchorCtr="0" anchor="ctr" bIns="45700" lIns="91425" spcFirstLastPara="1" rIns="91425" wrap="square" tIns="45700">
            <a:normAutofit/>
          </a:bodyPr>
          <a:lstStyle/>
          <a:p>
            <a:pPr indent="-228600" lvl="0" marL="228600" rtl="0" algn="l">
              <a:lnSpc>
                <a:spcPct val="100000"/>
              </a:lnSpc>
              <a:spcBef>
                <a:spcPts val="0"/>
              </a:spcBef>
              <a:spcAft>
                <a:spcPts val="0"/>
              </a:spcAft>
              <a:buSzPts val="1800"/>
              <a:buChar char="•"/>
            </a:pPr>
            <a:r>
              <a:rPr lang="en-US">
                <a:solidFill>
                  <a:schemeClr val="dk1"/>
                </a:solidFill>
              </a:rPr>
              <a:t>My goal is finding a way to make menstrual products more accessible to people have periods. I want to help people get the access they deserve and need no matter who they are, where they come from, and what they identify as and to help stop period poverty as well as getting rid of the stigmatism around periods </a:t>
            </a:r>
            <a:endParaRPr/>
          </a:p>
          <a:p>
            <a:pPr indent="-114300" lvl="0" marL="228600" rtl="0" algn="l">
              <a:lnSpc>
                <a:spcPct val="100000"/>
              </a:lnSpc>
              <a:spcBef>
                <a:spcPts val="1000"/>
              </a:spcBef>
              <a:spcAft>
                <a:spcPts val="0"/>
              </a:spcAft>
              <a:buSzPts val="1800"/>
              <a:buNone/>
            </a:pPr>
            <a:r>
              <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9" name="Shape 449"/>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54" name="Shape 454"/>
        <p:cNvGrpSpPr/>
        <p:nvPr/>
      </p:nvGrpSpPr>
      <p:grpSpPr>
        <a:xfrm>
          <a:off x="0" y="0"/>
          <a:ext cx="0" cy="0"/>
          <a:chOff x="0" y="0"/>
          <a:chExt cx="0" cy="0"/>
        </a:xfrm>
      </p:grpSpPr>
      <p:pic>
        <p:nvPicPr>
          <p:cNvPr id="455" name="Google Shape;455;p47"/>
          <p:cNvPicPr preferRelativeResize="0"/>
          <p:nvPr/>
        </p:nvPicPr>
        <p:blipFill rotWithShape="1">
          <a:blip r:embed="rId3">
            <a:alphaModFix/>
          </a:blip>
          <a:srcRect b="0" l="0" r="0" t="0"/>
          <a:stretch/>
        </p:blipFill>
        <p:spPr>
          <a:xfrm>
            <a:off x="3562084" y="0"/>
            <a:ext cx="4554482" cy="6857999"/>
          </a:xfrm>
          <a:prstGeom prst="rect">
            <a:avLst/>
          </a:prstGeom>
          <a:noFill/>
          <a:ln>
            <a:noFill/>
          </a:ln>
        </p:spPr>
      </p:pic>
      <p:pic>
        <p:nvPicPr>
          <p:cNvPr descr="LSN : News : A metaverse clubhouse for NFT owners" id="456" name="Google Shape;456;p47"/>
          <p:cNvPicPr preferRelativeResize="0"/>
          <p:nvPr/>
        </p:nvPicPr>
        <p:blipFill rotWithShape="1">
          <a:blip r:embed="rId4">
            <a:alphaModFix/>
          </a:blip>
          <a:srcRect b="0" l="0" r="0" t="0"/>
          <a:stretch/>
        </p:blipFill>
        <p:spPr>
          <a:xfrm>
            <a:off x="-40776" y="-1"/>
            <a:ext cx="12232775" cy="6869377"/>
          </a:xfrm>
          <a:prstGeom prst="rect">
            <a:avLst/>
          </a:prstGeom>
          <a:noFill/>
          <a:ln>
            <a:noFill/>
          </a:ln>
        </p:spPr>
      </p:pic>
      <p:pic>
        <p:nvPicPr>
          <p:cNvPr descr="Pin on Costume recycled material" id="457" name="Google Shape;457;p47"/>
          <p:cNvPicPr preferRelativeResize="0"/>
          <p:nvPr/>
        </p:nvPicPr>
        <p:blipFill rotWithShape="1">
          <a:blip r:embed="rId5">
            <a:alphaModFix/>
          </a:blip>
          <a:srcRect b="0" l="0" r="0" t="0"/>
          <a:stretch/>
        </p:blipFill>
        <p:spPr>
          <a:xfrm>
            <a:off x="2142453" y="1812757"/>
            <a:ext cx="2839261" cy="4275221"/>
          </a:xfrm>
          <a:prstGeom prst="rect">
            <a:avLst/>
          </a:prstGeom>
          <a:noFill/>
          <a:ln>
            <a:noFill/>
          </a:ln>
        </p:spPr>
      </p:pic>
      <p:pic>
        <p:nvPicPr>
          <p:cNvPr descr="Digital fashion | Dezeen" id="458" name="Google Shape;458;p47"/>
          <p:cNvPicPr preferRelativeResize="0"/>
          <p:nvPr/>
        </p:nvPicPr>
        <p:blipFill rotWithShape="1">
          <a:blip r:embed="rId6">
            <a:alphaModFix/>
          </a:blip>
          <a:srcRect b="0" l="0" r="0" t="0"/>
          <a:stretch/>
        </p:blipFill>
        <p:spPr>
          <a:xfrm>
            <a:off x="4808831" y="890937"/>
            <a:ext cx="5967063" cy="5967063"/>
          </a:xfrm>
          <a:prstGeom prst="rect">
            <a:avLst/>
          </a:prstGeom>
          <a:noFill/>
          <a:ln>
            <a:noFill/>
          </a:ln>
        </p:spPr>
      </p:pic>
      <p:pic>
        <p:nvPicPr>
          <p:cNvPr descr="Part 1: The interwoven past, present and future of fashion and technology |  by FAB9 | Medium" id="459" name="Google Shape;459;p47"/>
          <p:cNvPicPr preferRelativeResize="0"/>
          <p:nvPr/>
        </p:nvPicPr>
        <p:blipFill rotWithShape="1">
          <a:blip r:embed="rId7">
            <a:alphaModFix/>
          </a:blip>
          <a:srcRect b="0" l="0" r="0" t="0"/>
          <a:stretch/>
        </p:blipFill>
        <p:spPr>
          <a:xfrm>
            <a:off x="3359833" y="1812756"/>
            <a:ext cx="4659868" cy="4449741"/>
          </a:xfrm>
          <a:prstGeom prst="rect">
            <a:avLst/>
          </a:prstGeom>
          <a:noFill/>
          <a:ln>
            <a:noFill/>
          </a:ln>
        </p:spPr>
      </p:pic>
      <p:pic>
        <p:nvPicPr>
          <p:cNvPr descr="What is the 'metaverse?'| Commentary | Kiosk Marketplace" id="460" name="Google Shape;460;p47"/>
          <p:cNvPicPr preferRelativeResize="0"/>
          <p:nvPr/>
        </p:nvPicPr>
        <p:blipFill rotWithShape="1">
          <a:blip r:embed="rId8">
            <a:alphaModFix/>
          </a:blip>
          <a:srcRect b="-721" l="2405" r="3627" t="550"/>
          <a:stretch/>
        </p:blipFill>
        <p:spPr>
          <a:xfrm>
            <a:off x="-52253" y="-11377"/>
            <a:ext cx="12244252" cy="7004843"/>
          </a:xfrm>
          <a:prstGeom prst="rect">
            <a:avLst/>
          </a:prstGeom>
          <a:noFill/>
          <a:ln>
            <a:noFill/>
          </a:ln>
        </p:spPr>
      </p:pic>
      <p:pic>
        <p:nvPicPr>
          <p:cNvPr descr="A picture containing outdoor object, fireworks&#10;&#10;Description automatically generated" id="461" name="Google Shape;461;p47"/>
          <p:cNvPicPr preferRelativeResize="0"/>
          <p:nvPr/>
        </p:nvPicPr>
        <p:blipFill rotWithShape="1">
          <a:blip r:embed="rId9">
            <a:alphaModFix amt="20000"/>
          </a:blip>
          <a:srcRect b="0" l="0" r="0" t="0"/>
          <a:stretch/>
        </p:blipFill>
        <p:spPr>
          <a:xfrm>
            <a:off x="-498261" y="-198919"/>
            <a:ext cx="13136268" cy="7379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2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66" name="Shape 466"/>
        <p:cNvGrpSpPr/>
        <p:nvPr/>
      </p:nvGrpSpPr>
      <p:grpSpPr>
        <a:xfrm>
          <a:off x="0" y="0"/>
          <a:ext cx="0" cy="0"/>
          <a:chOff x="0" y="0"/>
          <a:chExt cx="0" cy="0"/>
        </a:xfrm>
      </p:grpSpPr>
      <p:sp>
        <p:nvSpPr>
          <p:cNvPr id="467" name="Google Shape;467;p48"/>
          <p:cNvSpPr txBox="1"/>
          <p:nvPr/>
        </p:nvSpPr>
        <p:spPr>
          <a:xfrm>
            <a:off x="321254" y="196367"/>
            <a:ext cx="7763400" cy="1013700"/>
          </a:xfrm>
          <a:prstGeom prst="rect">
            <a:avLst/>
          </a:prstGeom>
          <a:noFill/>
          <a:ln>
            <a:noFill/>
          </a:ln>
        </p:spPr>
        <p:txBody>
          <a:bodyPr anchorCtr="0" anchor="b" bIns="45700" lIns="91425" spcFirstLastPara="1" rIns="91425" wrap="square" tIns="45700">
            <a:normAutofit fontScale="77500"/>
          </a:bodyPr>
          <a:lstStyle/>
          <a:p>
            <a:pPr indent="0" lvl="0" marL="0" marR="0" rtl="0" algn="l">
              <a:lnSpc>
                <a:spcPct val="90000"/>
              </a:lnSpc>
              <a:spcBef>
                <a:spcPts val="0"/>
              </a:spcBef>
              <a:spcAft>
                <a:spcPts val="0"/>
              </a:spcAft>
              <a:buClr>
                <a:srgbClr val="C89224"/>
              </a:buClr>
              <a:buSzPct val="100000"/>
              <a:buFont typeface="Helvetica Neue Light"/>
              <a:buNone/>
            </a:pPr>
            <a:r>
              <a:rPr b="0" i="0" lang="en-US" sz="6000" u="none" cap="none" strike="noStrike">
                <a:solidFill>
                  <a:srgbClr val="C89224"/>
                </a:solidFill>
                <a:latin typeface="Helvetica Neue Light"/>
                <a:ea typeface="Helvetica Neue Light"/>
                <a:cs typeface="Helvetica Neue Light"/>
                <a:sym typeface="Helvetica Neue Light"/>
              </a:rPr>
              <a:t>The State of Virtual Fashion</a:t>
            </a:r>
            <a:endParaRPr/>
          </a:p>
        </p:txBody>
      </p:sp>
      <p:sp>
        <p:nvSpPr>
          <p:cNvPr id="468" name="Google Shape;468;p48"/>
          <p:cNvSpPr/>
          <p:nvPr/>
        </p:nvSpPr>
        <p:spPr>
          <a:xfrm>
            <a:off x="394481" y="1610517"/>
            <a:ext cx="5304300" cy="10137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9" name="Google Shape;469;p48"/>
          <p:cNvSpPr/>
          <p:nvPr/>
        </p:nvSpPr>
        <p:spPr>
          <a:xfrm>
            <a:off x="1486469" y="1838433"/>
            <a:ext cx="41148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lt1"/>
                </a:solidFill>
                <a:latin typeface="Helvetica Neue"/>
                <a:ea typeface="Helvetica Neue"/>
                <a:cs typeface="Helvetica Neue"/>
                <a:sym typeface="Helvetica Neue"/>
              </a:rPr>
              <a:t>53% of fashion brands are investing in the $300bn gaming sector. Yet less than 10% of designers are Black.</a:t>
            </a:r>
            <a:endParaRPr/>
          </a:p>
        </p:txBody>
      </p:sp>
      <p:sp>
        <p:nvSpPr>
          <p:cNvPr id="470" name="Google Shape;470;p48"/>
          <p:cNvSpPr txBox="1"/>
          <p:nvPr/>
        </p:nvSpPr>
        <p:spPr>
          <a:xfrm>
            <a:off x="647767" y="1807655"/>
            <a:ext cx="585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01</a:t>
            </a:r>
            <a:endParaRPr/>
          </a:p>
        </p:txBody>
      </p:sp>
      <p:sp>
        <p:nvSpPr>
          <p:cNvPr id="471" name="Google Shape;471;p48"/>
          <p:cNvSpPr/>
          <p:nvPr/>
        </p:nvSpPr>
        <p:spPr>
          <a:xfrm>
            <a:off x="394481" y="2930543"/>
            <a:ext cx="5304300" cy="10137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48"/>
          <p:cNvSpPr/>
          <p:nvPr/>
        </p:nvSpPr>
        <p:spPr>
          <a:xfrm>
            <a:off x="1486469" y="3095920"/>
            <a:ext cx="41148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Helvetica Neue"/>
                <a:ea typeface="Helvetica Neue"/>
                <a:cs typeface="Helvetica Neue"/>
                <a:sym typeface="Helvetica Neue"/>
              </a:rPr>
              <a:t>Crypto-gaming experts predict that the social gaming segment of digital asset investments can add around $10–20 million to the luxury goods market. </a:t>
            </a:r>
            <a:endParaRPr/>
          </a:p>
        </p:txBody>
      </p:sp>
      <p:sp>
        <p:nvSpPr>
          <p:cNvPr id="473" name="Google Shape;473;p48"/>
          <p:cNvSpPr txBox="1"/>
          <p:nvPr/>
        </p:nvSpPr>
        <p:spPr>
          <a:xfrm>
            <a:off x="647767" y="3133418"/>
            <a:ext cx="585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02</a:t>
            </a:r>
            <a:endParaRPr/>
          </a:p>
        </p:txBody>
      </p:sp>
      <p:sp>
        <p:nvSpPr>
          <p:cNvPr id="474" name="Google Shape;474;p48"/>
          <p:cNvSpPr/>
          <p:nvPr/>
        </p:nvSpPr>
        <p:spPr>
          <a:xfrm>
            <a:off x="394481" y="4227535"/>
            <a:ext cx="5304300" cy="10137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48"/>
          <p:cNvSpPr/>
          <p:nvPr/>
        </p:nvSpPr>
        <p:spPr>
          <a:xfrm>
            <a:off x="1486469" y="4411230"/>
            <a:ext cx="41148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Helvetica Neue"/>
                <a:ea typeface="Helvetica Neue"/>
                <a:cs typeface="Helvetica Neue"/>
                <a:sym typeface="Helvetica Neue"/>
              </a:rPr>
              <a:t>Researched conducted by Institute of Digital Fashion show that BIPOC, Disabled, and LGBTQ individuals feel underrepresented in virtual spaces. </a:t>
            </a:r>
            <a:endParaRPr/>
          </a:p>
        </p:txBody>
      </p:sp>
      <p:sp>
        <p:nvSpPr>
          <p:cNvPr id="476" name="Google Shape;476;p48"/>
          <p:cNvSpPr txBox="1"/>
          <p:nvPr/>
        </p:nvSpPr>
        <p:spPr>
          <a:xfrm>
            <a:off x="647767" y="4430410"/>
            <a:ext cx="585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03</a:t>
            </a:r>
            <a:endParaRPr/>
          </a:p>
        </p:txBody>
      </p:sp>
      <p:sp>
        <p:nvSpPr>
          <p:cNvPr id="477" name="Google Shape;477;p48"/>
          <p:cNvSpPr/>
          <p:nvPr/>
        </p:nvSpPr>
        <p:spPr>
          <a:xfrm>
            <a:off x="394481" y="5457138"/>
            <a:ext cx="5304300" cy="10137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48"/>
          <p:cNvSpPr/>
          <p:nvPr/>
        </p:nvSpPr>
        <p:spPr>
          <a:xfrm>
            <a:off x="1486469" y="5595034"/>
            <a:ext cx="41148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a:solidFill>
                  <a:schemeClr val="lt1"/>
                </a:solidFill>
                <a:latin typeface="Helvetica Neue"/>
                <a:ea typeface="Helvetica Neue"/>
                <a:cs typeface="Helvetica Neue"/>
                <a:sym typeface="Helvetica Neue"/>
              </a:rPr>
              <a:t>Black owned-fashion brands are unable to keep up with luxury conglomerates like LVMH, L’OREAL, and Kering when it comes to innovation .</a:t>
            </a:r>
            <a:endParaRPr sz="1200">
              <a:solidFill>
                <a:schemeClr val="lt1"/>
              </a:solidFill>
              <a:latin typeface="Helvetica Neue"/>
              <a:ea typeface="Helvetica Neue"/>
              <a:cs typeface="Helvetica Neue"/>
              <a:sym typeface="Helvetica Neue"/>
            </a:endParaRPr>
          </a:p>
        </p:txBody>
      </p:sp>
      <p:sp>
        <p:nvSpPr>
          <p:cNvPr id="479" name="Google Shape;479;p48"/>
          <p:cNvSpPr txBox="1"/>
          <p:nvPr/>
        </p:nvSpPr>
        <p:spPr>
          <a:xfrm>
            <a:off x="647767" y="5660013"/>
            <a:ext cx="585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04</a:t>
            </a:r>
            <a:endParaRPr/>
          </a:p>
        </p:txBody>
      </p:sp>
      <p:pic>
        <p:nvPicPr>
          <p:cNvPr id="480" name="Google Shape;480;p48"/>
          <p:cNvPicPr preferRelativeResize="0"/>
          <p:nvPr/>
        </p:nvPicPr>
        <p:blipFill rotWithShape="1">
          <a:blip r:embed="rId3">
            <a:alphaModFix/>
          </a:blip>
          <a:srcRect b="0" l="0" r="0" t="0"/>
          <a:stretch/>
        </p:blipFill>
        <p:spPr>
          <a:xfrm>
            <a:off x="5951956" y="1854200"/>
            <a:ext cx="6096000" cy="4064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84" name="Shape 484"/>
        <p:cNvGrpSpPr/>
        <p:nvPr/>
      </p:nvGrpSpPr>
      <p:grpSpPr>
        <a:xfrm>
          <a:off x="0" y="0"/>
          <a:ext cx="0" cy="0"/>
          <a:chOff x="0" y="0"/>
          <a:chExt cx="0" cy="0"/>
        </a:xfrm>
      </p:grpSpPr>
      <p:pic>
        <p:nvPicPr>
          <p:cNvPr id="485" name="Google Shape;485;p49"/>
          <p:cNvPicPr preferRelativeResize="0"/>
          <p:nvPr/>
        </p:nvPicPr>
        <p:blipFill rotWithShape="1">
          <a:blip r:embed="rId3">
            <a:alphaModFix/>
          </a:blip>
          <a:srcRect b="0" l="0" r="0" t="0"/>
          <a:stretch/>
        </p:blipFill>
        <p:spPr>
          <a:xfrm>
            <a:off x="173095" y="444398"/>
            <a:ext cx="11112500" cy="6273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490" name="Shape 490"/>
        <p:cNvGrpSpPr/>
        <p:nvPr/>
      </p:nvGrpSpPr>
      <p:grpSpPr>
        <a:xfrm>
          <a:off x="0" y="0"/>
          <a:ext cx="0" cy="0"/>
          <a:chOff x="0" y="0"/>
          <a:chExt cx="0" cy="0"/>
        </a:xfrm>
      </p:grpSpPr>
      <p:sp>
        <p:nvSpPr>
          <p:cNvPr id="491" name="Google Shape;491;p50"/>
          <p:cNvSpPr txBox="1"/>
          <p:nvPr/>
        </p:nvSpPr>
        <p:spPr>
          <a:xfrm>
            <a:off x="321254" y="196367"/>
            <a:ext cx="6046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C89224"/>
              </a:buClr>
              <a:buSzPts val="6000"/>
              <a:buFont typeface="Helvetica Neue Light"/>
              <a:buNone/>
            </a:pPr>
            <a:r>
              <a:rPr lang="en-US" sz="6000">
                <a:solidFill>
                  <a:srgbClr val="C89224"/>
                </a:solidFill>
                <a:latin typeface="Helvetica Neue Light"/>
                <a:ea typeface="Helvetica Neue Light"/>
                <a:cs typeface="Helvetica Neue Light"/>
                <a:sym typeface="Helvetica Neue Light"/>
              </a:rPr>
              <a:t>The Problem </a:t>
            </a:r>
            <a:endParaRPr/>
          </a:p>
        </p:txBody>
      </p:sp>
      <p:sp>
        <p:nvSpPr>
          <p:cNvPr id="492" name="Google Shape;492;p50"/>
          <p:cNvSpPr/>
          <p:nvPr/>
        </p:nvSpPr>
        <p:spPr>
          <a:xfrm>
            <a:off x="8263302" y="2243131"/>
            <a:ext cx="3260400" cy="27651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50"/>
          <p:cNvSpPr/>
          <p:nvPr/>
        </p:nvSpPr>
        <p:spPr>
          <a:xfrm>
            <a:off x="6614116" y="747338"/>
            <a:ext cx="2884800" cy="2547000"/>
          </a:xfrm>
          <a:prstGeom prst="rect">
            <a:avLst/>
          </a:prstGeom>
          <a:noFill/>
          <a:ln cap="flat" cmpd="sng" w="38100">
            <a:solidFill>
              <a:srgbClr val="C8922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94" name="Google Shape;494;p50"/>
          <p:cNvGrpSpPr/>
          <p:nvPr/>
        </p:nvGrpSpPr>
        <p:grpSpPr>
          <a:xfrm>
            <a:off x="6963116" y="1210122"/>
            <a:ext cx="3634343" cy="3514388"/>
            <a:chOff x="6765568" y="944264"/>
            <a:chExt cx="4638600" cy="2925000"/>
          </a:xfrm>
        </p:grpSpPr>
        <p:pic>
          <p:nvPicPr>
            <p:cNvPr id="495" name="Google Shape;495;p50"/>
            <p:cNvPicPr preferRelativeResize="0"/>
            <p:nvPr/>
          </p:nvPicPr>
          <p:blipFill rotWithShape="1">
            <a:blip r:embed="rId3">
              <a:alphaModFix/>
            </a:blip>
            <a:srcRect b="0" l="0" r="0" t="0"/>
            <a:stretch/>
          </p:blipFill>
          <p:spPr>
            <a:xfrm>
              <a:off x="6765568" y="944264"/>
              <a:ext cx="4638600" cy="2925000"/>
            </a:xfrm>
            <a:prstGeom prst="rect">
              <a:avLst/>
            </a:prstGeom>
            <a:noFill/>
            <a:ln>
              <a:noFill/>
            </a:ln>
          </p:spPr>
        </p:pic>
        <p:sp>
          <p:nvSpPr>
            <p:cNvPr id="496" name="Google Shape;496;p50"/>
            <p:cNvSpPr txBox="1"/>
            <p:nvPr/>
          </p:nvSpPr>
          <p:spPr>
            <a:xfrm>
              <a:off x="9668185" y="3485865"/>
              <a:ext cx="1245900" cy="30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Helvetica Neue"/>
                  <a:ea typeface="Helvetica Neue"/>
                  <a:cs typeface="Helvetica Neue"/>
                  <a:sym typeface="Helvetica Neue"/>
                </a:rPr>
                <a:t>Source: Crunchbase</a:t>
              </a:r>
              <a:endParaRPr/>
            </a:p>
          </p:txBody>
        </p:sp>
      </p:grpSp>
      <p:sp>
        <p:nvSpPr>
          <p:cNvPr id="497" name="Google Shape;497;p50"/>
          <p:cNvSpPr/>
          <p:nvPr/>
        </p:nvSpPr>
        <p:spPr>
          <a:xfrm>
            <a:off x="404798" y="1540801"/>
            <a:ext cx="2627100" cy="2635500"/>
          </a:xfrm>
          <a:prstGeom prst="ellipse">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Play"/>
                <a:ea typeface="Play"/>
                <a:cs typeface="Play"/>
                <a:sym typeface="Play"/>
              </a:rPr>
              <a:t>We need to create an inclusive metaverse…</a:t>
            </a:r>
            <a:endParaRPr/>
          </a:p>
        </p:txBody>
      </p:sp>
      <p:sp>
        <p:nvSpPr>
          <p:cNvPr id="498" name="Google Shape;498;p50"/>
          <p:cNvSpPr/>
          <p:nvPr/>
        </p:nvSpPr>
        <p:spPr>
          <a:xfrm>
            <a:off x="2816934" y="2858498"/>
            <a:ext cx="3551100" cy="3562200"/>
          </a:xfrm>
          <a:prstGeom prst="ellipse">
            <a:avLst/>
          </a:prstGeom>
          <a:solidFill>
            <a:srgbClr val="B9B68B"/>
          </a:solidFill>
          <a:ln>
            <a:noFill/>
          </a:ln>
        </p:spPr>
        <p:txBody>
          <a:bodyPr anchorCtr="0" anchor="ctr" bIns="45700" lIns="91425" spcFirstLastPara="1" rIns="91425" wrap="square" tIns="45700">
            <a:noAutofit/>
          </a:bodyPr>
          <a:lstStyle/>
          <a:p>
            <a:pPr indent="0" lvl="1" marL="457200" marR="0" rtl="0" algn="l">
              <a:spcBef>
                <a:spcPts val="0"/>
              </a:spcBef>
              <a:spcAft>
                <a:spcPts val="0"/>
              </a:spcAft>
              <a:buNone/>
            </a:pPr>
            <a:r>
              <a:rPr b="0" i="0" lang="en-US" sz="2400" u="none" cap="none" strike="noStrike">
                <a:solidFill>
                  <a:schemeClr val="lt1"/>
                </a:solidFill>
                <a:latin typeface="Play"/>
                <a:ea typeface="Play"/>
                <a:cs typeface="Play"/>
                <a:sym typeface="Play"/>
              </a:rPr>
              <a:t>But  Black Founders received </a:t>
            </a:r>
            <a:r>
              <a:rPr b="1" i="0" lang="en-US" sz="2400" u="none" cap="none" strike="noStrike">
                <a:solidFill>
                  <a:schemeClr val="lt1"/>
                </a:solidFill>
                <a:latin typeface="Play"/>
                <a:ea typeface="Play"/>
                <a:cs typeface="Play"/>
                <a:sym typeface="Play"/>
              </a:rPr>
              <a:t>only  </a:t>
            </a:r>
            <a:r>
              <a:rPr b="1" i="0" lang="en-US" sz="2400" u="none" cap="none" strike="noStrike">
                <a:solidFill>
                  <a:srgbClr val="9B242E"/>
                </a:solidFill>
                <a:latin typeface="Play"/>
                <a:ea typeface="Play"/>
                <a:cs typeface="Play"/>
                <a:sym typeface="Play"/>
              </a:rPr>
              <a:t>1.2% </a:t>
            </a:r>
            <a:r>
              <a:rPr b="0" i="0" lang="en-US" sz="2400" u="none" cap="none" strike="noStrike">
                <a:solidFill>
                  <a:schemeClr val="lt1"/>
                </a:solidFill>
                <a:latin typeface="Play"/>
                <a:ea typeface="Play"/>
                <a:cs typeface="Play"/>
                <a:sym typeface="Play"/>
              </a:rPr>
              <a:t>of VC money during the first half of 2021. </a:t>
            </a:r>
            <a:endParaRPr/>
          </a:p>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503" name="Shape 503"/>
        <p:cNvGrpSpPr/>
        <p:nvPr/>
      </p:nvGrpSpPr>
      <p:grpSpPr>
        <a:xfrm>
          <a:off x="0" y="0"/>
          <a:ext cx="0" cy="0"/>
          <a:chOff x="0" y="0"/>
          <a:chExt cx="0" cy="0"/>
        </a:xfrm>
      </p:grpSpPr>
      <p:sp>
        <p:nvSpPr>
          <p:cNvPr id="504" name="Google Shape;504;p51"/>
          <p:cNvSpPr txBox="1"/>
          <p:nvPr/>
        </p:nvSpPr>
        <p:spPr>
          <a:xfrm>
            <a:off x="3398203" y="29640"/>
            <a:ext cx="6046800" cy="1013700"/>
          </a:xfrm>
          <a:prstGeom prst="rect">
            <a:avLst/>
          </a:prstGeom>
          <a:noFill/>
          <a:ln>
            <a:noFill/>
          </a:ln>
        </p:spPr>
        <p:txBody>
          <a:bodyPr anchorCtr="0" anchor="b" bIns="45700" lIns="91425" spcFirstLastPara="1" rIns="91425" wrap="square" tIns="45700">
            <a:normAutofit fontScale="92500"/>
          </a:bodyPr>
          <a:lstStyle/>
          <a:p>
            <a:pPr indent="0" lvl="0" marL="0" marR="0" rtl="0" algn="ctr">
              <a:lnSpc>
                <a:spcPct val="90000"/>
              </a:lnSpc>
              <a:spcBef>
                <a:spcPts val="0"/>
              </a:spcBef>
              <a:spcAft>
                <a:spcPts val="0"/>
              </a:spcAft>
              <a:buClr>
                <a:srgbClr val="C89224"/>
              </a:buClr>
              <a:buSzPct val="100000"/>
              <a:buFont typeface="Helvetica Neue Light"/>
              <a:buNone/>
            </a:pPr>
            <a:r>
              <a:rPr lang="en-US" sz="6000">
                <a:solidFill>
                  <a:srgbClr val="C89224"/>
                </a:solidFill>
                <a:latin typeface="Helvetica Neue Light"/>
                <a:ea typeface="Helvetica Neue Light"/>
                <a:cs typeface="Helvetica Neue Light"/>
                <a:sym typeface="Helvetica Neue Light"/>
              </a:rPr>
              <a:t>The Flex Solution </a:t>
            </a:r>
            <a:endParaRPr/>
          </a:p>
        </p:txBody>
      </p:sp>
      <p:sp>
        <p:nvSpPr>
          <p:cNvPr id="505" name="Google Shape;505;p51"/>
          <p:cNvSpPr/>
          <p:nvPr/>
        </p:nvSpPr>
        <p:spPr>
          <a:xfrm>
            <a:off x="5307507" y="-1899735"/>
            <a:ext cx="1645800" cy="1645800"/>
          </a:xfrm>
          <a:prstGeom prst="rect">
            <a:avLst/>
          </a:prstGeom>
          <a:solidFill>
            <a:srgbClr val="F5F5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06" name="Google Shape;506;p51"/>
          <p:cNvGrpSpPr/>
          <p:nvPr/>
        </p:nvGrpSpPr>
        <p:grpSpPr>
          <a:xfrm>
            <a:off x="1677163" y="1305962"/>
            <a:ext cx="8900602" cy="1776545"/>
            <a:chOff x="536240" y="1153254"/>
            <a:chExt cx="9457658" cy="1881933"/>
          </a:xfrm>
        </p:grpSpPr>
        <p:grpSp>
          <p:nvGrpSpPr>
            <p:cNvPr id="507" name="Google Shape;507;p51"/>
            <p:cNvGrpSpPr/>
            <p:nvPr/>
          </p:nvGrpSpPr>
          <p:grpSpPr>
            <a:xfrm>
              <a:off x="536240" y="1153254"/>
              <a:ext cx="9391128" cy="1881924"/>
              <a:chOff x="360080" y="-663554"/>
              <a:chExt cx="10796882" cy="2432055"/>
            </a:xfrm>
          </p:grpSpPr>
          <p:sp>
            <p:nvSpPr>
              <p:cNvPr id="508" name="Google Shape;508;p51"/>
              <p:cNvSpPr/>
              <p:nvPr/>
            </p:nvSpPr>
            <p:spPr>
              <a:xfrm>
                <a:off x="4881355" y="-663554"/>
                <a:ext cx="2102700" cy="2363400"/>
              </a:xfrm>
              <a:prstGeom prst="ellipse">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51"/>
              <p:cNvSpPr/>
              <p:nvPr/>
            </p:nvSpPr>
            <p:spPr>
              <a:xfrm>
                <a:off x="9054262" y="-594899"/>
                <a:ext cx="2102700" cy="2363400"/>
              </a:xfrm>
              <a:prstGeom prst="ellipse">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51"/>
              <p:cNvSpPr/>
              <p:nvPr/>
            </p:nvSpPr>
            <p:spPr>
              <a:xfrm>
                <a:off x="360080" y="-615363"/>
                <a:ext cx="2102700" cy="2363400"/>
              </a:xfrm>
              <a:prstGeom prst="ellipse">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511" name="Google Shape;511;p51"/>
            <p:cNvPicPr preferRelativeResize="0"/>
            <p:nvPr/>
          </p:nvPicPr>
          <p:blipFill rotWithShape="1">
            <a:blip r:embed="rId3">
              <a:alphaModFix/>
            </a:blip>
            <a:srcRect b="0" l="0" r="0" t="0"/>
            <a:stretch/>
          </p:blipFill>
          <p:spPr>
            <a:xfrm>
              <a:off x="899342" y="1386399"/>
              <a:ext cx="1102595" cy="1256121"/>
            </a:xfrm>
            <a:prstGeom prst="rect">
              <a:avLst/>
            </a:prstGeom>
            <a:noFill/>
            <a:ln>
              <a:noFill/>
            </a:ln>
          </p:spPr>
        </p:pic>
        <p:pic>
          <p:nvPicPr>
            <p:cNvPr id="512" name="Google Shape;512;p51"/>
            <p:cNvPicPr preferRelativeResize="0"/>
            <p:nvPr/>
          </p:nvPicPr>
          <p:blipFill rotWithShape="1">
            <a:blip r:embed="rId4">
              <a:alphaModFix/>
            </a:blip>
            <a:srcRect b="0" l="0" r="0" t="0"/>
            <a:stretch/>
          </p:blipFill>
          <p:spPr>
            <a:xfrm>
              <a:off x="8165098" y="1206387"/>
              <a:ext cx="1828801" cy="1828800"/>
            </a:xfrm>
            <a:prstGeom prst="rect">
              <a:avLst/>
            </a:prstGeom>
            <a:noFill/>
            <a:ln>
              <a:noFill/>
            </a:ln>
          </p:spPr>
        </p:pic>
        <p:pic>
          <p:nvPicPr>
            <p:cNvPr id="513" name="Google Shape;513;p51"/>
            <p:cNvPicPr preferRelativeResize="0"/>
            <p:nvPr/>
          </p:nvPicPr>
          <p:blipFill rotWithShape="1">
            <a:blip r:embed="rId5">
              <a:alphaModFix/>
            </a:blip>
            <a:srcRect b="0" l="0" r="0" t="0"/>
            <a:stretch/>
          </p:blipFill>
          <p:spPr>
            <a:xfrm>
              <a:off x="4852008" y="1444221"/>
              <a:ext cx="1102596" cy="1268740"/>
            </a:xfrm>
            <a:prstGeom prst="rect">
              <a:avLst/>
            </a:prstGeom>
            <a:noFill/>
            <a:ln>
              <a:noFill/>
            </a:ln>
          </p:spPr>
        </p:pic>
      </p:grpSp>
      <p:cxnSp>
        <p:nvCxnSpPr>
          <p:cNvPr id="514" name="Google Shape;514;p51"/>
          <p:cNvCxnSpPr/>
          <p:nvPr/>
        </p:nvCxnSpPr>
        <p:spPr>
          <a:xfrm>
            <a:off x="2408910" y="3067591"/>
            <a:ext cx="0" cy="3064800"/>
          </a:xfrm>
          <a:prstGeom prst="straightConnector1">
            <a:avLst/>
          </a:prstGeom>
          <a:noFill/>
          <a:ln cap="flat" cmpd="sng" w="28575">
            <a:solidFill>
              <a:srgbClr val="757070"/>
            </a:solidFill>
            <a:prstDash val="dot"/>
            <a:miter lim="800000"/>
            <a:headEnd len="sm" w="sm" type="none"/>
            <a:tailEnd len="sm" w="sm" type="none"/>
          </a:ln>
        </p:spPr>
      </p:cxnSp>
      <p:cxnSp>
        <p:nvCxnSpPr>
          <p:cNvPr id="515" name="Google Shape;515;p51"/>
          <p:cNvCxnSpPr/>
          <p:nvPr/>
        </p:nvCxnSpPr>
        <p:spPr>
          <a:xfrm>
            <a:off x="6210217" y="3067590"/>
            <a:ext cx="0" cy="3133200"/>
          </a:xfrm>
          <a:prstGeom prst="straightConnector1">
            <a:avLst/>
          </a:prstGeom>
          <a:noFill/>
          <a:ln cap="flat" cmpd="sng" w="28575">
            <a:solidFill>
              <a:srgbClr val="757070"/>
            </a:solidFill>
            <a:prstDash val="dot"/>
            <a:miter lim="800000"/>
            <a:headEnd len="sm" w="sm" type="none"/>
            <a:tailEnd len="sm" w="sm" type="none"/>
          </a:ln>
        </p:spPr>
      </p:cxnSp>
      <p:cxnSp>
        <p:nvCxnSpPr>
          <p:cNvPr id="516" name="Google Shape;516;p51"/>
          <p:cNvCxnSpPr/>
          <p:nvPr/>
        </p:nvCxnSpPr>
        <p:spPr>
          <a:xfrm>
            <a:off x="9654322" y="3188387"/>
            <a:ext cx="0" cy="3223200"/>
          </a:xfrm>
          <a:prstGeom prst="straightConnector1">
            <a:avLst/>
          </a:prstGeom>
          <a:noFill/>
          <a:ln cap="flat" cmpd="sng" w="28575">
            <a:solidFill>
              <a:srgbClr val="757070"/>
            </a:solidFill>
            <a:prstDash val="dot"/>
            <a:miter lim="800000"/>
            <a:headEnd len="sm" w="sm" type="none"/>
            <a:tailEnd len="sm" w="sm" type="none"/>
          </a:ln>
        </p:spPr>
      </p:cxnSp>
      <p:sp>
        <p:nvSpPr>
          <p:cNvPr id="517" name="Google Shape;517;p51"/>
          <p:cNvSpPr txBox="1"/>
          <p:nvPr/>
        </p:nvSpPr>
        <p:spPr>
          <a:xfrm>
            <a:off x="3385301" y="3354261"/>
            <a:ext cx="2056500" cy="2764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Play"/>
              <a:buNone/>
            </a:pPr>
            <a:r>
              <a:rPr b="1" lang="en-US" sz="1400">
                <a:solidFill>
                  <a:schemeClr val="dk1"/>
                </a:solidFill>
                <a:latin typeface="Play"/>
                <a:ea typeface="Play"/>
                <a:cs typeface="Play"/>
                <a:sym typeface="Play"/>
              </a:rPr>
              <a:t>V/FLEX</a:t>
            </a:r>
            <a:endParaRPr/>
          </a:p>
          <a:p>
            <a:pPr indent="0" lvl="0" marL="0" marR="0" rtl="0" algn="l">
              <a:lnSpc>
                <a:spcPct val="90000"/>
              </a:lnSpc>
              <a:spcBef>
                <a:spcPts val="0"/>
              </a:spcBef>
              <a:spcAft>
                <a:spcPts val="0"/>
              </a:spcAft>
              <a:buClr>
                <a:schemeClr val="dk1"/>
              </a:buClr>
              <a:buSzPts val="1400"/>
              <a:buFont typeface="Helvetica Neue Light"/>
              <a:buNone/>
            </a:pPr>
            <a:r>
              <a:rPr lang="en-US" sz="1400">
                <a:solidFill>
                  <a:schemeClr val="dk1"/>
                </a:solidFill>
                <a:latin typeface="Helvetica Neue Light"/>
                <a:ea typeface="Helvetica Neue Light"/>
                <a:cs typeface="Helvetica Neue Light"/>
                <a:sym typeface="Helvetica Neue Light"/>
              </a:rPr>
              <a:t>A physical and digital, gender-neutral handbag. 35% of profits go towards the B/FLEX Fund. </a:t>
            </a:r>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rgbClr val="C89224"/>
              </a:buClr>
              <a:buSzPts val="1400"/>
              <a:buFont typeface="Helvetica Neue"/>
              <a:buNone/>
            </a:pPr>
            <a:r>
              <a:rPr lang="en-US" sz="1400">
                <a:solidFill>
                  <a:srgbClr val="C89224"/>
                </a:solidFill>
                <a:latin typeface="Helvetica Neue"/>
                <a:ea typeface="Helvetica Neue"/>
                <a:cs typeface="Helvetica Neue"/>
                <a:sym typeface="Helvetica Neue"/>
              </a:rPr>
              <a:t>the handbag</a:t>
            </a:r>
            <a:endParaRPr/>
          </a:p>
        </p:txBody>
      </p:sp>
      <p:grpSp>
        <p:nvGrpSpPr>
          <p:cNvPr id="518" name="Google Shape;518;p51"/>
          <p:cNvGrpSpPr/>
          <p:nvPr/>
        </p:nvGrpSpPr>
        <p:grpSpPr>
          <a:xfrm>
            <a:off x="0" y="6156036"/>
            <a:ext cx="11109669" cy="340615"/>
            <a:chOff x="0" y="6857998"/>
            <a:chExt cx="11109669" cy="927602"/>
          </a:xfrm>
        </p:grpSpPr>
        <p:sp>
          <p:nvSpPr>
            <p:cNvPr id="519" name="Google Shape;519;p51"/>
            <p:cNvSpPr/>
            <p:nvPr/>
          </p:nvSpPr>
          <p:spPr>
            <a:xfrm>
              <a:off x="0" y="6858000"/>
              <a:ext cx="3398100" cy="927600"/>
            </a:xfrm>
            <a:prstGeom prst="rect">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51"/>
            <p:cNvSpPr/>
            <p:nvPr/>
          </p:nvSpPr>
          <p:spPr>
            <a:xfrm>
              <a:off x="2340440" y="6857999"/>
              <a:ext cx="3398100" cy="927600"/>
            </a:xfrm>
            <a:prstGeom prst="rect">
              <a:avLst/>
            </a:prstGeom>
            <a:solidFill>
              <a:srgbClr val="DCA0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51"/>
            <p:cNvSpPr/>
            <p:nvPr/>
          </p:nvSpPr>
          <p:spPr>
            <a:xfrm>
              <a:off x="5254325" y="6858000"/>
              <a:ext cx="3398100" cy="927600"/>
            </a:xfrm>
            <a:prstGeom prst="rect">
              <a:avLst/>
            </a:prstGeom>
            <a:solidFill>
              <a:srgbClr val="E7A7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51"/>
            <p:cNvSpPr/>
            <p:nvPr/>
          </p:nvSpPr>
          <p:spPr>
            <a:xfrm>
              <a:off x="7711569" y="6857998"/>
              <a:ext cx="3398100" cy="927600"/>
            </a:xfrm>
            <a:prstGeom prst="rect">
              <a:avLst/>
            </a:prstGeom>
            <a:solidFill>
              <a:srgbClr val="FFD5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23" name="Google Shape;523;p51"/>
          <p:cNvSpPr txBox="1"/>
          <p:nvPr/>
        </p:nvSpPr>
        <p:spPr>
          <a:xfrm>
            <a:off x="6683260" y="3354261"/>
            <a:ext cx="2056500" cy="2764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Play"/>
              <a:buNone/>
            </a:pPr>
            <a:r>
              <a:rPr b="1" lang="en-US" sz="1400">
                <a:solidFill>
                  <a:schemeClr val="dk1"/>
                </a:solidFill>
                <a:latin typeface="Play"/>
                <a:ea typeface="Play"/>
                <a:cs typeface="Play"/>
                <a:sym typeface="Play"/>
              </a:rPr>
              <a:t>WE/FLEX</a:t>
            </a:r>
            <a:endParaRPr/>
          </a:p>
          <a:p>
            <a:pPr indent="0" lvl="0" marL="0" marR="0" rtl="0" algn="l">
              <a:lnSpc>
                <a:spcPct val="90000"/>
              </a:lnSpc>
              <a:spcBef>
                <a:spcPts val="0"/>
              </a:spcBef>
              <a:spcAft>
                <a:spcPts val="0"/>
              </a:spcAft>
              <a:buClr>
                <a:schemeClr val="dk1"/>
              </a:buClr>
              <a:buSzPts val="1400"/>
              <a:buFont typeface="Helvetica Neue Light"/>
              <a:buNone/>
            </a:pPr>
            <a:r>
              <a:rPr lang="en-US" sz="1400">
                <a:solidFill>
                  <a:schemeClr val="dk1"/>
                </a:solidFill>
                <a:latin typeface="Helvetica Neue Light"/>
                <a:ea typeface="Helvetica Neue Light"/>
                <a:cs typeface="Helvetica Neue Light"/>
                <a:sym typeface="Helvetica Neue Light"/>
              </a:rPr>
              <a:t>An extended online community for those who own a V/FLEX bag. The platform will host virtual networking events, workshops to educate the Black community on advancements in tech and entrepreneurship</a:t>
            </a:r>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rgbClr val="B9B68B"/>
              </a:buClr>
              <a:buSzPts val="1400"/>
              <a:buFont typeface="Helvetica Neue"/>
              <a:buNone/>
            </a:pPr>
            <a:r>
              <a:rPr lang="en-US" sz="1400">
                <a:solidFill>
                  <a:srgbClr val="B9B68B"/>
                </a:solidFill>
                <a:latin typeface="Helvetica Neue"/>
                <a:ea typeface="Helvetica Neue"/>
                <a:cs typeface="Helvetica Neue"/>
                <a:sym typeface="Helvetica Neue"/>
              </a:rPr>
              <a:t>the metaverse</a:t>
            </a:r>
            <a:endParaRPr/>
          </a:p>
        </p:txBody>
      </p:sp>
      <p:sp>
        <p:nvSpPr>
          <p:cNvPr id="524" name="Google Shape;524;p51"/>
          <p:cNvSpPr txBox="1"/>
          <p:nvPr/>
        </p:nvSpPr>
        <p:spPr>
          <a:xfrm>
            <a:off x="10073470" y="3354261"/>
            <a:ext cx="2056500" cy="2764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Play"/>
              <a:buNone/>
            </a:pPr>
            <a:r>
              <a:rPr b="1" lang="en-US" sz="1400">
                <a:solidFill>
                  <a:schemeClr val="dk1"/>
                </a:solidFill>
                <a:latin typeface="Play"/>
                <a:ea typeface="Play"/>
                <a:cs typeface="Play"/>
                <a:sym typeface="Play"/>
              </a:rPr>
              <a:t>B/FLEX</a:t>
            </a:r>
            <a:endParaRPr/>
          </a:p>
          <a:p>
            <a:pPr indent="0" lvl="0" marL="0" marR="0" rtl="0" algn="l">
              <a:lnSpc>
                <a:spcPct val="90000"/>
              </a:lnSpc>
              <a:spcBef>
                <a:spcPts val="0"/>
              </a:spcBef>
              <a:spcAft>
                <a:spcPts val="0"/>
              </a:spcAft>
              <a:buClr>
                <a:schemeClr val="dk1"/>
              </a:buClr>
              <a:buSzPts val="1400"/>
              <a:buFont typeface="Helvetica Neue Light"/>
              <a:buNone/>
            </a:pPr>
            <a:r>
              <a:rPr lang="en-US" sz="1400">
                <a:solidFill>
                  <a:schemeClr val="dk1"/>
                </a:solidFill>
                <a:latin typeface="Helvetica Neue Light"/>
                <a:ea typeface="Helvetica Neue Light"/>
                <a:cs typeface="Helvetica Neue Light"/>
                <a:sym typeface="Helvetica Neue Light"/>
              </a:rPr>
              <a:t>The Black Fashion Lab for Entrepreneurs and Executives is a fund created to support Black founders in the A/VR space</a:t>
            </a:r>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chemeClr val="dk1"/>
              </a:buClr>
              <a:buSzPts val="1400"/>
              <a:buFont typeface="Calibri"/>
              <a:buNone/>
            </a:pPr>
            <a:r>
              <a:t/>
            </a:r>
            <a:endParaRPr sz="1400">
              <a:solidFill>
                <a:schemeClr val="dk1"/>
              </a:solidFill>
              <a:latin typeface="Helvetica Neue Light"/>
              <a:ea typeface="Helvetica Neue Light"/>
              <a:cs typeface="Helvetica Neue Light"/>
              <a:sym typeface="Helvetica Neue Light"/>
            </a:endParaRPr>
          </a:p>
          <a:p>
            <a:pPr indent="0" lvl="0" marL="0" marR="0" rtl="0" algn="l">
              <a:lnSpc>
                <a:spcPct val="90000"/>
              </a:lnSpc>
              <a:spcBef>
                <a:spcPts val="0"/>
              </a:spcBef>
              <a:spcAft>
                <a:spcPts val="0"/>
              </a:spcAft>
              <a:buClr>
                <a:srgbClr val="9B242E"/>
              </a:buClr>
              <a:buSzPts val="1400"/>
              <a:buFont typeface="Helvetica Neue"/>
              <a:buNone/>
            </a:pPr>
            <a:r>
              <a:rPr lang="en-US" sz="1400">
                <a:solidFill>
                  <a:srgbClr val="9B242E"/>
                </a:solidFill>
                <a:latin typeface="Helvetica Neue"/>
                <a:ea typeface="Helvetica Neue"/>
                <a:cs typeface="Helvetica Neue"/>
                <a:sym typeface="Helvetica Neue"/>
              </a:rPr>
              <a:t>the founders</a:t>
            </a:r>
            <a:endParaRPr/>
          </a:p>
        </p:txBody>
      </p:sp>
      <p:sp>
        <p:nvSpPr>
          <p:cNvPr id="525" name="Google Shape;525;p51"/>
          <p:cNvSpPr/>
          <p:nvPr/>
        </p:nvSpPr>
        <p:spPr>
          <a:xfrm rot="-5400000">
            <a:off x="9187121" y="4507999"/>
            <a:ext cx="662400" cy="3613500"/>
          </a:xfrm>
          <a:prstGeom prst="downArrow">
            <a:avLst>
              <a:gd fmla="val 33918" name="adj1"/>
              <a:gd fmla="val 50000" name="adj2"/>
            </a:avLst>
          </a:prstGeom>
          <a:solidFill>
            <a:srgbClr val="FFD5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51"/>
          <p:cNvSpPr txBox="1"/>
          <p:nvPr/>
        </p:nvSpPr>
        <p:spPr>
          <a:xfrm>
            <a:off x="433075" y="5716511"/>
            <a:ext cx="4384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6000"/>
              <a:buFont typeface="Calibri"/>
              <a:buNone/>
            </a:pPr>
            <a:r>
              <a:t/>
            </a:r>
            <a:endParaRPr sz="60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2"/>
          <p:cNvSpPr/>
          <p:nvPr/>
        </p:nvSpPr>
        <p:spPr>
          <a:xfrm>
            <a:off x="7569200" y="-14453"/>
            <a:ext cx="4622700" cy="6872400"/>
          </a:xfrm>
          <a:prstGeom prst="rect">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52"/>
          <p:cNvSpPr/>
          <p:nvPr/>
        </p:nvSpPr>
        <p:spPr>
          <a:xfrm>
            <a:off x="8386187" y="680771"/>
            <a:ext cx="2576700" cy="138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Helvetica Neue"/>
                <a:ea typeface="Helvetica Neue"/>
                <a:cs typeface="Helvetica Neue"/>
                <a:sym typeface="Helvetica Neue"/>
              </a:rPr>
              <a:t>V/FLEX…</a:t>
            </a:r>
            <a:r>
              <a:rPr b="1" lang="en-US" sz="1400">
                <a:solidFill>
                  <a:schemeClr val="lt1"/>
                </a:solidFill>
                <a:latin typeface="Helvetica Neue"/>
                <a:ea typeface="Helvetica Neue"/>
                <a:cs typeface="Helvetica Neue"/>
                <a:sym typeface="Helvetica Neue"/>
              </a:rPr>
              <a:t>the first handbag to be sold both physically and digitally as an NFT</a:t>
            </a:r>
            <a:r>
              <a:rPr lang="en-US" sz="1400">
                <a:solidFill>
                  <a:schemeClr val="lt1"/>
                </a:solidFill>
                <a:latin typeface="Helvetica Neue"/>
                <a:ea typeface="Helvetica Neue"/>
                <a:cs typeface="Helvetica Neue"/>
                <a:sym typeface="Helvetica Neue"/>
              </a:rPr>
              <a:t>. 35% of profits will go towards B/FLEX, a fund for Black artists and creators. </a:t>
            </a:r>
            <a:endParaRPr/>
          </a:p>
        </p:txBody>
      </p:sp>
      <p:sp>
        <p:nvSpPr>
          <p:cNvPr id="533" name="Google Shape;533;p52"/>
          <p:cNvSpPr/>
          <p:nvPr/>
        </p:nvSpPr>
        <p:spPr>
          <a:xfrm>
            <a:off x="333457" y="2105560"/>
            <a:ext cx="2866800" cy="1815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Helvetica Neue Light"/>
                <a:ea typeface="Helvetica Neue Light"/>
                <a:cs typeface="Helvetica Neue Light"/>
                <a:sym typeface="Helvetica Neue Light"/>
              </a:rPr>
              <a:t>Empowering you to empower others. </a:t>
            </a:r>
            <a:endParaRPr/>
          </a:p>
          <a:p>
            <a:pPr indent="0" lvl="0" marL="0" marR="0" rtl="0" algn="l">
              <a:spcBef>
                <a:spcPts val="0"/>
              </a:spcBef>
              <a:spcAft>
                <a:spcPts val="0"/>
              </a:spcAft>
              <a:buNone/>
            </a:pPr>
            <a:r>
              <a:t/>
            </a:r>
            <a:endParaRPr sz="2800">
              <a:solidFill>
                <a:schemeClr val="dk1"/>
              </a:solidFill>
              <a:latin typeface="Helvetica Neue Light"/>
              <a:ea typeface="Helvetica Neue Light"/>
              <a:cs typeface="Helvetica Neue Light"/>
              <a:sym typeface="Helvetica Neue Light"/>
            </a:endParaRPr>
          </a:p>
        </p:txBody>
      </p:sp>
      <p:sp>
        <p:nvSpPr>
          <p:cNvPr id="534" name="Google Shape;534;p52"/>
          <p:cNvSpPr/>
          <p:nvPr/>
        </p:nvSpPr>
        <p:spPr>
          <a:xfrm>
            <a:off x="8386187" y="2514972"/>
            <a:ext cx="2576700" cy="2246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Helvetica Neue"/>
                <a:ea typeface="Helvetica Neue"/>
                <a:cs typeface="Helvetica Neue"/>
                <a:sym typeface="Helvetica Neue"/>
              </a:rPr>
              <a:t>The gender-neutral bag will comply with the UN’s Sustainable Development Goals and be made from sustainable materials. We plan to make the NFT ecofriendly, by encouraging purchases with cryptocurrency that use proof-of-stake networks.</a:t>
            </a:r>
            <a:endParaRPr/>
          </a:p>
        </p:txBody>
      </p:sp>
      <p:sp>
        <p:nvSpPr>
          <p:cNvPr id="535" name="Google Shape;535;p52"/>
          <p:cNvSpPr/>
          <p:nvPr/>
        </p:nvSpPr>
        <p:spPr>
          <a:xfrm>
            <a:off x="333457" y="560872"/>
            <a:ext cx="28668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chemeClr val="dk1"/>
                </a:solidFill>
                <a:latin typeface="Helvetica Neue"/>
                <a:ea typeface="Helvetica Neue"/>
                <a:cs typeface="Helvetica Neue"/>
                <a:sym typeface="Helvetica Neue"/>
              </a:rPr>
              <a:t>V/FLEX</a:t>
            </a:r>
            <a:endParaRPr/>
          </a:p>
        </p:txBody>
      </p:sp>
      <p:sp>
        <p:nvSpPr>
          <p:cNvPr id="536" name="Google Shape;536;p52"/>
          <p:cNvSpPr/>
          <p:nvPr/>
        </p:nvSpPr>
        <p:spPr>
          <a:xfrm>
            <a:off x="8393444" y="4943123"/>
            <a:ext cx="25767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Helvetica Neue"/>
                <a:ea typeface="Helvetica Neue"/>
                <a:cs typeface="Helvetica Neue"/>
                <a:sym typeface="Helvetica Neue"/>
              </a:rPr>
              <a:t>The goal is to use the bag to </a:t>
            </a:r>
            <a:r>
              <a:rPr b="1" lang="en-US" sz="1400">
                <a:solidFill>
                  <a:schemeClr val="lt1"/>
                </a:solidFill>
                <a:latin typeface="Helvetica Neue"/>
                <a:ea typeface="Helvetica Neue"/>
                <a:cs typeface="Helvetica Neue"/>
                <a:sym typeface="Helvetica Neue"/>
              </a:rPr>
              <a:t>build community around Black entrepreneurship and empowerment.</a:t>
            </a:r>
            <a:endParaRPr/>
          </a:p>
        </p:txBody>
      </p:sp>
      <p:pic>
        <p:nvPicPr>
          <p:cNvPr descr="Virtual Shopping Handbags • Maasmechelen Village" id="537" name="Google Shape;537;p52"/>
          <p:cNvPicPr preferRelativeResize="0"/>
          <p:nvPr/>
        </p:nvPicPr>
        <p:blipFill rotWithShape="1">
          <a:blip r:embed="rId3">
            <a:alphaModFix/>
          </a:blip>
          <a:srcRect b="0" l="0" r="0" t="0"/>
          <a:stretch/>
        </p:blipFill>
        <p:spPr>
          <a:xfrm>
            <a:off x="3417848" y="0"/>
            <a:ext cx="428625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3"/>
          <p:cNvSpPr/>
          <p:nvPr/>
        </p:nvSpPr>
        <p:spPr>
          <a:xfrm>
            <a:off x="0" y="880825"/>
            <a:ext cx="5384700" cy="30894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53"/>
          <p:cNvSpPr/>
          <p:nvPr/>
        </p:nvSpPr>
        <p:spPr>
          <a:xfrm>
            <a:off x="1403979" y="1434257"/>
            <a:ext cx="3474600" cy="2308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Helvetica Neue"/>
                <a:ea typeface="Helvetica Neue"/>
                <a:cs typeface="Helvetica Neue"/>
                <a:sym typeface="Helvetica Neue"/>
              </a:rPr>
              <a:t>WE/FLEX </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Helvetica Neue"/>
                <a:ea typeface="Helvetica Neue"/>
                <a:cs typeface="Helvetica Neue"/>
                <a:sym typeface="Helvetica Neue"/>
              </a:rPr>
              <a:t>The online community for individuals who purchase a FLEX bag. </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Helvetica Neue"/>
                <a:ea typeface="Helvetica Neue"/>
                <a:cs typeface="Helvetica Neue"/>
                <a:sym typeface="Helvetica Neue"/>
              </a:rPr>
              <a:t>Guest speakers, virtual workshops, networking for fashion/tech entrepreneurs</a:t>
            </a:r>
            <a:endParaRPr/>
          </a:p>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45" name="Google Shape;545;p53"/>
          <p:cNvSpPr/>
          <p:nvPr/>
        </p:nvSpPr>
        <p:spPr>
          <a:xfrm>
            <a:off x="7975600" y="234494"/>
            <a:ext cx="4899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C89224"/>
                </a:solidFill>
                <a:latin typeface="Helvetica Neue Light"/>
                <a:ea typeface="Helvetica Neue Light"/>
                <a:cs typeface="Helvetica Neue Light"/>
                <a:sym typeface="Helvetica Neue Light"/>
              </a:rPr>
              <a:t>THE COMMUNITY</a:t>
            </a:r>
            <a:endParaRPr/>
          </a:p>
        </p:txBody>
      </p:sp>
      <p:pic>
        <p:nvPicPr>
          <p:cNvPr id="546" name="Google Shape;546;p53"/>
          <p:cNvPicPr preferRelativeResize="0"/>
          <p:nvPr/>
        </p:nvPicPr>
        <p:blipFill rotWithShape="1">
          <a:blip r:embed="rId3">
            <a:alphaModFix/>
          </a:blip>
          <a:srcRect b="-1929" l="10222" r="25077" t="1930"/>
          <a:stretch/>
        </p:blipFill>
        <p:spPr>
          <a:xfrm>
            <a:off x="5384800" y="1193800"/>
            <a:ext cx="6807202" cy="5918200"/>
          </a:xfrm>
          <a:prstGeom prst="rect">
            <a:avLst/>
          </a:prstGeom>
          <a:noFill/>
          <a:ln>
            <a:noFill/>
          </a:ln>
        </p:spPr>
      </p:pic>
      <p:sp>
        <p:nvSpPr>
          <p:cNvPr id="547" name="Google Shape;547;p53"/>
          <p:cNvSpPr/>
          <p:nvPr/>
        </p:nvSpPr>
        <p:spPr>
          <a:xfrm>
            <a:off x="0" y="3994608"/>
            <a:ext cx="5384700" cy="3089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53"/>
          <p:cNvSpPr/>
          <p:nvPr/>
        </p:nvSpPr>
        <p:spPr>
          <a:xfrm>
            <a:off x="1403979" y="4523633"/>
            <a:ext cx="3474600" cy="2031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Helvetica Neue"/>
                <a:ea typeface="Helvetica Neue"/>
                <a:cs typeface="Helvetica Neue"/>
                <a:sym typeface="Helvetica Neue"/>
              </a:rPr>
              <a:t>B/FLEX</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The fund that supports Black entrepreneurs in the AR/VR Space.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35% of proceeds from the FLEX bag go towards B/FLEX Fund</a:t>
            </a:r>
            <a:endParaRPr/>
          </a:p>
        </p:txBody>
      </p:sp>
      <p:sp>
        <p:nvSpPr>
          <p:cNvPr id="549" name="Google Shape;549;p53"/>
          <p:cNvSpPr/>
          <p:nvPr/>
        </p:nvSpPr>
        <p:spPr>
          <a:xfrm>
            <a:off x="96335" y="1833269"/>
            <a:ext cx="1097400" cy="1100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53"/>
          <p:cNvSpPr/>
          <p:nvPr/>
        </p:nvSpPr>
        <p:spPr>
          <a:xfrm>
            <a:off x="96335" y="4876481"/>
            <a:ext cx="1097400" cy="1100700"/>
          </a:xfrm>
          <a:prstGeom prst="ellipse">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4"/>
          <p:cNvSpPr txBox="1"/>
          <p:nvPr/>
        </p:nvSpPr>
        <p:spPr>
          <a:xfrm>
            <a:off x="3872088" y="-7905"/>
            <a:ext cx="4255800" cy="1013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C89224"/>
              </a:buClr>
              <a:buSzPts val="5400"/>
              <a:buFont typeface="Helvetica Neue Light"/>
              <a:buNone/>
            </a:pPr>
            <a:r>
              <a:rPr lang="en-US" sz="5400">
                <a:solidFill>
                  <a:srgbClr val="C89224"/>
                </a:solidFill>
                <a:latin typeface="Helvetica Neue Light"/>
                <a:ea typeface="Helvetica Neue Light"/>
                <a:cs typeface="Helvetica Neue Light"/>
                <a:sym typeface="Helvetica Neue Light"/>
              </a:rPr>
              <a:t>Case Studies</a:t>
            </a:r>
            <a:endParaRPr/>
          </a:p>
        </p:txBody>
      </p:sp>
      <p:pic>
        <p:nvPicPr>
          <p:cNvPr descr="15 Pinky Ring ideas | pinky ring, pinky, luxury jewelry" id="556" name="Google Shape;556;p54"/>
          <p:cNvPicPr preferRelativeResize="0"/>
          <p:nvPr/>
        </p:nvPicPr>
        <p:blipFill rotWithShape="1">
          <a:blip r:embed="rId3">
            <a:alphaModFix/>
          </a:blip>
          <a:srcRect b="0" l="631" r="641" t="990"/>
          <a:stretch/>
        </p:blipFill>
        <p:spPr>
          <a:xfrm>
            <a:off x="4408709" y="1172576"/>
            <a:ext cx="2790295" cy="4197520"/>
          </a:xfrm>
          <a:prstGeom prst="rect">
            <a:avLst/>
          </a:prstGeom>
          <a:noFill/>
          <a:ln>
            <a:noFill/>
          </a:ln>
        </p:spPr>
      </p:pic>
      <p:sp>
        <p:nvSpPr>
          <p:cNvPr id="557" name="Google Shape;557;p54"/>
          <p:cNvSpPr txBox="1"/>
          <p:nvPr/>
        </p:nvSpPr>
        <p:spPr>
          <a:xfrm>
            <a:off x="5676624" y="-2024743"/>
            <a:ext cx="4902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Megan Markle, Michelle Obama, Voting Collection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Supporting vemale femtnres</a:t>
            </a:r>
            <a:endParaRPr sz="1800">
              <a:solidFill>
                <a:schemeClr val="dk1"/>
              </a:solidFill>
              <a:latin typeface="Calibri"/>
              <a:ea typeface="Calibri"/>
              <a:cs typeface="Calibri"/>
              <a:sym typeface="Calibri"/>
            </a:endParaRPr>
          </a:p>
        </p:txBody>
      </p:sp>
      <p:pic>
        <p:nvPicPr>
          <p:cNvPr id="558" name="Google Shape;558;p54"/>
          <p:cNvPicPr preferRelativeResize="0"/>
          <p:nvPr/>
        </p:nvPicPr>
        <p:blipFill rotWithShape="1">
          <a:blip r:embed="rId4">
            <a:alphaModFix/>
          </a:blip>
          <a:srcRect b="0" l="10303" r="23689" t="0"/>
          <a:stretch/>
        </p:blipFill>
        <p:spPr>
          <a:xfrm>
            <a:off x="415960" y="1172576"/>
            <a:ext cx="2831033" cy="3901789"/>
          </a:xfrm>
          <a:prstGeom prst="rect">
            <a:avLst/>
          </a:prstGeom>
          <a:noFill/>
          <a:ln>
            <a:noFill/>
          </a:ln>
        </p:spPr>
      </p:pic>
      <p:sp>
        <p:nvSpPr>
          <p:cNvPr id="559" name="Google Shape;559;p54"/>
          <p:cNvSpPr/>
          <p:nvPr/>
        </p:nvSpPr>
        <p:spPr>
          <a:xfrm>
            <a:off x="415961" y="4961457"/>
            <a:ext cx="2831100" cy="1896600"/>
          </a:xfrm>
          <a:prstGeom prst="rect">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54"/>
          <p:cNvSpPr/>
          <p:nvPr/>
        </p:nvSpPr>
        <p:spPr>
          <a:xfrm>
            <a:off x="4408709" y="4982641"/>
            <a:ext cx="2790300" cy="1896600"/>
          </a:xfrm>
          <a:prstGeom prst="rect">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54"/>
          <p:cNvSpPr/>
          <p:nvPr/>
        </p:nvSpPr>
        <p:spPr>
          <a:xfrm>
            <a:off x="415960" y="5081502"/>
            <a:ext cx="2831100" cy="156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Helvetica Neue"/>
                <a:ea typeface="Helvetica Neue"/>
                <a:cs typeface="Helvetica Neue"/>
                <a:sym typeface="Helvetica Neue"/>
              </a:rPr>
              <a:t>AMINA IRIS</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Founded by Wilgolory Tanjon,</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Pays her artisans in Senegal 2x as much as the industry average </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Cult Favorite- Fans call themselves “Irises”</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On track to make $1.2m in revenue in 2022</a:t>
            </a:r>
            <a:endParaRPr/>
          </a:p>
        </p:txBody>
      </p:sp>
      <p:sp>
        <p:nvSpPr>
          <p:cNvPr id="562" name="Google Shape;562;p54"/>
          <p:cNvSpPr/>
          <p:nvPr/>
        </p:nvSpPr>
        <p:spPr>
          <a:xfrm>
            <a:off x="4390733" y="5081502"/>
            <a:ext cx="2808300" cy="138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Helvetica Neue"/>
                <a:ea typeface="Helvetica Neue"/>
                <a:cs typeface="Helvetica Neue"/>
                <a:sym typeface="Helvetica Neue"/>
              </a:rPr>
              <a:t>SHIFFON CO.</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Founded Harvard student, Shilpa Yarlagadda </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50% of profits go to Startup Girl Foundation (SGF), which has funded 11 female-founded companies</a:t>
            </a:r>
            <a:endParaRPr/>
          </a:p>
        </p:txBody>
      </p:sp>
      <p:sp>
        <p:nvSpPr>
          <p:cNvPr id="563" name="Google Shape;563;p54"/>
          <p:cNvSpPr/>
          <p:nvPr/>
        </p:nvSpPr>
        <p:spPr>
          <a:xfrm>
            <a:off x="8360723" y="4982641"/>
            <a:ext cx="2831100" cy="1896600"/>
          </a:xfrm>
          <a:prstGeom prst="rect">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54"/>
          <p:cNvSpPr/>
          <p:nvPr/>
        </p:nvSpPr>
        <p:spPr>
          <a:xfrm>
            <a:off x="8342745" y="5081502"/>
            <a:ext cx="2867100" cy="193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Helvetica Neue"/>
                <a:ea typeface="Helvetica Neue"/>
                <a:cs typeface="Helvetica Neue"/>
                <a:sym typeface="Helvetica Neue"/>
              </a:rPr>
              <a:t>FOUNDER GYM</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Founded by Mandela SH Dixon</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#1 online training program specifically designed to help underrepresented tech startup founders raise money to scale their startup</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Helvetica Neue"/>
                <a:ea typeface="Helvetica Neue"/>
                <a:cs typeface="Helvetica Neue"/>
                <a:sym typeface="Helvetica Neue"/>
              </a:rPr>
              <a:t>Has trained the most Black female founders to raise $1 million.</a:t>
            </a:r>
            <a:endParaRPr/>
          </a:p>
          <a:p>
            <a:pPr indent="-209550" lvl="0" marL="285750" marR="0" rtl="0" algn="l">
              <a:spcBef>
                <a:spcPts val="0"/>
              </a:spcBef>
              <a:spcAft>
                <a:spcPts val="0"/>
              </a:spcAft>
              <a:buClr>
                <a:schemeClr val="dk1"/>
              </a:buClr>
              <a:buSzPts val="1200"/>
              <a:buFont typeface="Arial"/>
              <a:buNone/>
            </a:pPr>
            <a:r>
              <a:t/>
            </a:r>
            <a:endParaRPr sz="1200">
              <a:solidFill>
                <a:schemeClr val="lt1"/>
              </a:solidFill>
              <a:latin typeface="Helvetica Neue"/>
              <a:ea typeface="Helvetica Neue"/>
              <a:cs typeface="Helvetica Neue"/>
              <a:sym typeface="Helvetica Neue"/>
            </a:endParaRPr>
          </a:p>
        </p:txBody>
      </p:sp>
      <p:pic>
        <p:nvPicPr>
          <p:cNvPr id="565" name="Google Shape;565;p54"/>
          <p:cNvPicPr preferRelativeResize="0"/>
          <p:nvPr/>
        </p:nvPicPr>
        <p:blipFill rotWithShape="1">
          <a:blip r:embed="rId5">
            <a:alphaModFix/>
          </a:blip>
          <a:srcRect b="219" l="17323" r="7747" t="0"/>
          <a:stretch/>
        </p:blipFill>
        <p:spPr>
          <a:xfrm>
            <a:off x="8365508" y="1206493"/>
            <a:ext cx="2826247" cy="37761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569" name="Shape 569"/>
        <p:cNvGrpSpPr/>
        <p:nvPr/>
      </p:nvGrpSpPr>
      <p:grpSpPr>
        <a:xfrm>
          <a:off x="0" y="0"/>
          <a:ext cx="0" cy="0"/>
          <a:chOff x="0" y="0"/>
          <a:chExt cx="0" cy="0"/>
        </a:xfrm>
      </p:grpSpPr>
      <p:sp>
        <p:nvSpPr>
          <p:cNvPr id="570" name="Google Shape;570;p55"/>
          <p:cNvSpPr/>
          <p:nvPr/>
        </p:nvSpPr>
        <p:spPr>
          <a:xfrm>
            <a:off x="1437055" y="1018778"/>
            <a:ext cx="1759500" cy="1513800"/>
          </a:xfrm>
          <a:prstGeom prst="rect">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55"/>
          <p:cNvSpPr/>
          <p:nvPr/>
        </p:nvSpPr>
        <p:spPr>
          <a:xfrm>
            <a:off x="557366" y="231738"/>
            <a:ext cx="1759500" cy="1513800"/>
          </a:xfrm>
          <a:prstGeom prst="rect">
            <a:avLst/>
          </a:prstGeom>
          <a:noFill/>
          <a:ln cap="flat" cmpd="sng" w="38100">
            <a:solidFill>
              <a:srgbClr val="C8922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72" name="Google Shape;572;p55"/>
          <p:cNvPicPr preferRelativeResize="0"/>
          <p:nvPr/>
        </p:nvPicPr>
        <p:blipFill rotWithShape="1">
          <a:blip r:embed="rId3">
            <a:alphaModFix/>
          </a:blip>
          <a:srcRect b="19096" l="0" r="0" t="904"/>
          <a:stretch/>
        </p:blipFill>
        <p:spPr>
          <a:xfrm>
            <a:off x="784984" y="401560"/>
            <a:ext cx="1991864" cy="1991865"/>
          </a:xfrm>
          <a:prstGeom prst="rect">
            <a:avLst/>
          </a:prstGeom>
          <a:noFill/>
          <a:ln>
            <a:noFill/>
          </a:ln>
        </p:spPr>
      </p:pic>
      <p:sp>
        <p:nvSpPr>
          <p:cNvPr id="573" name="Google Shape;573;p55"/>
          <p:cNvSpPr/>
          <p:nvPr/>
        </p:nvSpPr>
        <p:spPr>
          <a:xfrm>
            <a:off x="7941733" y="1099187"/>
            <a:ext cx="4899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C89224"/>
                </a:solidFill>
                <a:latin typeface="Helvetica Neue Light"/>
                <a:ea typeface="Helvetica Neue Light"/>
                <a:cs typeface="Helvetica Neue Light"/>
                <a:sym typeface="Helvetica Neue Light"/>
              </a:rPr>
              <a:t>THE PATHWAY</a:t>
            </a:r>
            <a:endParaRPr/>
          </a:p>
        </p:txBody>
      </p:sp>
      <p:sp>
        <p:nvSpPr>
          <p:cNvPr id="574" name="Google Shape;574;p55"/>
          <p:cNvSpPr/>
          <p:nvPr/>
        </p:nvSpPr>
        <p:spPr>
          <a:xfrm>
            <a:off x="596705" y="3567478"/>
            <a:ext cx="2377500" cy="175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Design and manufacture the V/FLEX bag + build WE/FLEX online space. </a:t>
            </a:r>
            <a:endParaRP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575" name="Google Shape;575;p55"/>
          <p:cNvSpPr/>
          <p:nvPr/>
        </p:nvSpPr>
        <p:spPr>
          <a:xfrm>
            <a:off x="3544012" y="3567478"/>
            <a:ext cx="23775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42147"/>
                </a:solidFill>
                <a:latin typeface="Helvetica Neue"/>
                <a:ea typeface="Helvetica Neue"/>
                <a:cs typeface="Helvetica Neue"/>
                <a:sym typeface="Helvetica Neue"/>
              </a:rPr>
              <a:t>Recruit talent to run B/FLEX, registering the company, and setting up the fund. </a:t>
            </a:r>
            <a:endParaRPr b="1" sz="1800">
              <a:solidFill>
                <a:srgbClr val="042147"/>
              </a:solidFill>
              <a:latin typeface="Helvetica Neue"/>
              <a:ea typeface="Helvetica Neue"/>
              <a:cs typeface="Helvetica Neue"/>
              <a:sym typeface="Helvetica Neue"/>
            </a:endParaRPr>
          </a:p>
        </p:txBody>
      </p:sp>
      <p:sp>
        <p:nvSpPr>
          <p:cNvPr id="576" name="Google Shape;576;p55"/>
          <p:cNvSpPr/>
          <p:nvPr/>
        </p:nvSpPr>
        <p:spPr>
          <a:xfrm>
            <a:off x="6491319" y="3567478"/>
            <a:ext cx="23775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42147"/>
                </a:solidFill>
                <a:latin typeface="Helvetica Neue"/>
                <a:ea typeface="Helvetica Neue"/>
                <a:cs typeface="Helvetica Neue"/>
                <a:sym typeface="Helvetica Neue"/>
              </a:rPr>
              <a:t>Build connections with industry partners (CFDA, ELC, 15% Pledge)</a:t>
            </a:r>
            <a:endParaRPr sz="1800">
              <a:solidFill>
                <a:srgbClr val="042147"/>
              </a:solidFill>
              <a:latin typeface="Calibri"/>
              <a:ea typeface="Calibri"/>
              <a:cs typeface="Calibri"/>
              <a:sym typeface="Calibri"/>
            </a:endParaRPr>
          </a:p>
        </p:txBody>
      </p:sp>
      <p:sp>
        <p:nvSpPr>
          <p:cNvPr id="577" name="Google Shape;577;p55"/>
          <p:cNvSpPr/>
          <p:nvPr/>
        </p:nvSpPr>
        <p:spPr>
          <a:xfrm>
            <a:off x="9438626" y="3567478"/>
            <a:ext cx="23775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42147"/>
                </a:solidFill>
                <a:latin typeface="Helvetica Neue"/>
                <a:ea typeface="Helvetica Neue"/>
                <a:cs typeface="Helvetica Neue"/>
                <a:sym typeface="Helvetica Neue"/>
              </a:rPr>
              <a:t>Marketing + Launch (Influencers, NYC Launch event)</a:t>
            </a:r>
            <a:endParaRPr/>
          </a:p>
        </p:txBody>
      </p:sp>
      <p:sp>
        <p:nvSpPr>
          <p:cNvPr id="578" name="Google Shape;578;p55"/>
          <p:cNvSpPr txBox="1"/>
          <p:nvPr/>
        </p:nvSpPr>
        <p:spPr>
          <a:xfrm>
            <a:off x="498189" y="2944465"/>
            <a:ext cx="2377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9B242E"/>
                </a:solidFill>
                <a:latin typeface="Helvetica Neue"/>
                <a:ea typeface="Helvetica Neue"/>
                <a:cs typeface="Helvetica Neue"/>
                <a:sym typeface="Helvetica Neue"/>
              </a:rPr>
              <a:t>DESIGN</a:t>
            </a:r>
            <a:endParaRPr/>
          </a:p>
        </p:txBody>
      </p:sp>
      <p:sp>
        <p:nvSpPr>
          <p:cNvPr id="579" name="Google Shape;579;p55"/>
          <p:cNvSpPr txBox="1"/>
          <p:nvPr/>
        </p:nvSpPr>
        <p:spPr>
          <a:xfrm>
            <a:off x="3431889" y="2944465"/>
            <a:ext cx="2377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89224"/>
                </a:solidFill>
                <a:latin typeface="Helvetica Neue"/>
                <a:ea typeface="Helvetica Neue"/>
                <a:cs typeface="Helvetica Neue"/>
                <a:sym typeface="Helvetica Neue"/>
              </a:rPr>
              <a:t>ESTABLISH</a:t>
            </a:r>
            <a:endParaRPr/>
          </a:p>
        </p:txBody>
      </p:sp>
      <p:sp>
        <p:nvSpPr>
          <p:cNvPr id="580" name="Google Shape;580;p55"/>
          <p:cNvSpPr txBox="1"/>
          <p:nvPr/>
        </p:nvSpPr>
        <p:spPr>
          <a:xfrm>
            <a:off x="6244077" y="2944465"/>
            <a:ext cx="2871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B9B68B"/>
                </a:solidFill>
                <a:latin typeface="Helvetica Neue"/>
                <a:ea typeface="Helvetica Neue"/>
                <a:cs typeface="Helvetica Neue"/>
                <a:sym typeface="Helvetica Neue"/>
              </a:rPr>
              <a:t>INDUSTRY</a:t>
            </a:r>
            <a:endParaRPr/>
          </a:p>
        </p:txBody>
      </p:sp>
      <p:sp>
        <p:nvSpPr>
          <p:cNvPr id="581" name="Google Shape;581;p55"/>
          <p:cNvSpPr txBox="1"/>
          <p:nvPr/>
        </p:nvSpPr>
        <p:spPr>
          <a:xfrm>
            <a:off x="9363242" y="2944465"/>
            <a:ext cx="252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7F7F7F"/>
                </a:solidFill>
                <a:latin typeface="Helvetica Neue"/>
                <a:ea typeface="Helvetica Neue"/>
                <a:cs typeface="Helvetica Neue"/>
                <a:sym typeface="Helvetica Neue"/>
              </a:rPr>
              <a:t>IMPLEMENTATION</a:t>
            </a:r>
            <a:endParaRPr/>
          </a:p>
        </p:txBody>
      </p:sp>
      <p:sp>
        <p:nvSpPr>
          <p:cNvPr id="582" name="Google Shape;582;p55"/>
          <p:cNvSpPr/>
          <p:nvPr/>
        </p:nvSpPr>
        <p:spPr>
          <a:xfrm>
            <a:off x="26838" y="5531348"/>
            <a:ext cx="5894700" cy="415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600">
                <a:solidFill>
                  <a:srgbClr val="042147"/>
                </a:solidFill>
                <a:latin typeface="Helvetica Neue Light"/>
                <a:ea typeface="Helvetica Neue Light"/>
                <a:cs typeface="Helvetica Neue Light"/>
                <a:sym typeface="Helvetica Neue Light"/>
              </a:rPr>
              <a:t>Fall 2022</a:t>
            </a:r>
            <a:endParaRPr/>
          </a:p>
        </p:txBody>
      </p:sp>
      <p:sp>
        <p:nvSpPr>
          <p:cNvPr id="583" name="Google Shape;583;p55"/>
          <p:cNvSpPr/>
          <p:nvPr/>
        </p:nvSpPr>
        <p:spPr>
          <a:xfrm>
            <a:off x="5830190" y="5531348"/>
            <a:ext cx="3323400" cy="415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600">
                <a:solidFill>
                  <a:srgbClr val="042147"/>
                </a:solidFill>
                <a:latin typeface="Helvetica Neue Light"/>
                <a:ea typeface="Helvetica Neue Light"/>
                <a:cs typeface="Helvetica Neue Light"/>
                <a:sym typeface="Helvetica Neue Light"/>
              </a:rPr>
              <a:t>Spring 2023</a:t>
            </a:r>
            <a:endParaRPr/>
          </a:p>
        </p:txBody>
      </p:sp>
      <p:sp>
        <p:nvSpPr>
          <p:cNvPr id="584" name="Google Shape;584;p55"/>
          <p:cNvSpPr/>
          <p:nvPr/>
        </p:nvSpPr>
        <p:spPr>
          <a:xfrm>
            <a:off x="8920859" y="5531348"/>
            <a:ext cx="3323400" cy="415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600">
                <a:solidFill>
                  <a:srgbClr val="042147"/>
                </a:solidFill>
                <a:latin typeface="Helvetica Neue Light"/>
                <a:ea typeface="Helvetica Neue Light"/>
                <a:cs typeface="Helvetica Neue Light"/>
                <a:sym typeface="Helvetica Neue Light"/>
              </a:rPr>
              <a:t>Summer 2023</a:t>
            </a:r>
            <a:endParaRPr/>
          </a:p>
        </p:txBody>
      </p:sp>
      <p:cxnSp>
        <p:nvCxnSpPr>
          <p:cNvPr id="585" name="Google Shape;585;p55"/>
          <p:cNvCxnSpPr/>
          <p:nvPr/>
        </p:nvCxnSpPr>
        <p:spPr>
          <a:xfrm>
            <a:off x="784984" y="5917731"/>
            <a:ext cx="10901100" cy="0"/>
          </a:xfrm>
          <a:prstGeom prst="straightConnector1">
            <a:avLst/>
          </a:prstGeom>
          <a:noFill/>
          <a:ln cap="flat" cmpd="sng" w="9525">
            <a:solidFill>
              <a:srgbClr val="042147"/>
            </a:solidFill>
            <a:prstDash val="solid"/>
            <a:miter lim="800000"/>
            <a:headEnd len="sm" w="sm" type="none"/>
            <a:tailEnd len="med" w="med" type="triangle"/>
          </a:ln>
        </p:spPr>
      </p:cxn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p20"/>
          <p:cNvSpPr/>
          <p:nvPr/>
        </p:nvSpPr>
        <p:spPr>
          <a:xfrm>
            <a:off x="0"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38" name="Google Shape;138;p20"/>
          <p:cNvSpPr/>
          <p:nvPr/>
        </p:nvSpPr>
        <p:spPr>
          <a:xfrm>
            <a:off x="0" y="0"/>
            <a:ext cx="465429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39" name="Google Shape;139;p20"/>
          <p:cNvSpPr txBox="1"/>
          <p:nvPr>
            <p:ph type="title"/>
          </p:nvPr>
        </p:nvSpPr>
        <p:spPr>
          <a:xfrm>
            <a:off x="643467" y="2681103"/>
            <a:ext cx="3363974" cy="1495794"/>
          </a:xfrm>
          <a:prstGeom prst="rect">
            <a:avLst/>
          </a:prstGeom>
          <a:noFill/>
          <a:ln cap="flat" cmpd="sng" w="9525">
            <a:solidFill>
              <a:schemeClr val="lt1"/>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lt1"/>
              </a:buClr>
              <a:buSzPts val="2600"/>
              <a:buFont typeface="Gill Sans"/>
              <a:buNone/>
            </a:pPr>
            <a:r>
              <a:rPr lang="en-US" sz="2600">
                <a:solidFill>
                  <a:schemeClr val="lt1"/>
                </a:solidFill>
              </a:rPr>
              <a:t>PERIOD POVERTY AND MINORITY GROUPS </a:t>
            </a:r>
            <a:endParaRPr/>
          </a:p>
        </p:txBody>
      </p:sp>
      <p:grpSp>
        <p:nvGrpSpPr>
          <p:cNvPr id="140" name="Google Shape;140;p20"/>
          <p:cNvGrpSpPr/>
          <p:nvPr/>
        </p:nvGrpSpPr>
        <p:grpSpPr>
          <a:xfrm>
            <a:off x="5619750" y="967606"/>
            <a:ext cx="5607050" cy="4922787"/>
            <a:chOff x="0" y="2406"/>
            <a:chExt cx="5607050" cy="4922787"/>
          </a:xfrm>
        </p:grpSpPr>
        <p:cxnSp>
          <p:nvCxnSpPr>
            <p:cNvPr id="141" name="Google Shape;141;p20"/>
            <p:cNvCxnSpPr/>
            <p:nvPr/>
          </p:nvCxnSpPr>
          <p:spPr>
            <a:xfrm>
              <a:off x="0" y="2406"/>
              <a:ext cx="5607050" cy="0"/>
            </a:xfrm>
            <a:prstGeom prst="straightConnector1">
              <a:avLst/>
            </a:prstGeom>
            <a:gradFill>
              <a:gsLst>
                <a:gs pos="0">
                  <a:srgbClr val="A2B4B9"/>
                </a:gs>
                <a:gs pos="50000">
                  <a:srgbClr val="99AFB5"/>
                </a:gs>
                <a:gs pos="100000">
                  <a:srgbClr val="91A7AE"/>
                </a:gs>
              </a:gsLst>
              <a:lin ang="5400000" scaled="0"/>
            </a:gradFill>
            <a:ln cap="flat" cmpd="sng" w="9525">
              <a:solidFill>
                <a:schemeClr val="accent2"/>
              </a:solidFill>
              <a:prstDash val="solid"/>
              <a:round/>
              <a:headEnd len="sm" w="sm" type="none"/>
              <a:tailEnd len="sm" w="sm" type="none"/>
            </a:ln>
          </p:spPr>
        </p:cxnSp>
        <p:sp>
          <p:nvSpPr>
            <p:cNvPr id="142" name="Google Shape;142;p20"/>
            <p:cNvSpPr/>
            <p:nvPr/>
          </p:nvSpPr>
          <p:spPr>
            <a:xfrm>
              <a:off x="0" y="2406"/>
              <a:ext cx="5607050" cy="82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txBox="1"/>
            <p:nvPr/>
          </p:nvSpPr>
          <p:spPr>
            <a:xfrm>
              <a:off x="0" y="2406"/>
              <a:ext cx="5607050" cy="820464"/>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20% of black women in America have unstable access to period products.</a:t>
              </a:r>
              <a:endParaRPr/>
            </a:p>
          </p:txBody>
        </p:sp>
        <p:cxnSp>
          <p:nvCxnSpPr>
            <p:cNvPr id="144" name="Google Shape;144;p20"/>
            <p:cNvCxnSpPr/>
            <p:nvPr/>
          </p:nvCxnSpPr>
          <p:spPr>
            <a:xfrm>
              <a:off x="0" y="822870"/>
              <a:ext cx="5607050" cy="0"/>
            </a:xfrm>
            <a:prstGeom prst="straightConnector1">
              <a:avLst/>
            </a:prstGeom>
            <a:gradFill>
              <a:gsLst>
                <a:gs pos="0">
                  <a:srgbClr val="CB7047"/>
                </a:gs>
                <a:gs pos="50000">
                  <a:srgbClr val="CB622A"/>
                </a:gs>
                <a:gs pos="100000">
                  <a:srgbClr val="C65C23"/>
                </a:gs>
              </a:gsLst>
              <a:lin ang="5400000" scaled="0"/>
            </a:gradFill>
            <a:ln cap="flat" cmpd="sng" w="9525">
              <a:solidFill>
                <a:srgbClr val="C9642E"/>
              </a:solidFill>
              <a:prstDash val="solid"/>
              <a:round/>
              <a:headEnd len="sm" w="sm" type="none"/>
              <a:tailEnd len="sm" w="sm" type="none"/>
            </a:ln>
          </p:spPr>
        </p:cxnSp>
        <p:sp>
          <p:nvSpPr>
            <p:cNvPr id="145" name="Google Shape;145;p20"/>
            <p:cNvSpPr/>
            <p:nvPr/>
          </p:nvSpPr>
          <p:spPr>
            <a:xfrm>
              <a:off x="0" y="822870"/>
              <a:ext cx="5607050" cy="82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0"/>
            <p:cNvSpPr txBox="1"/>
            <p:nvPr/>
          </p:nvSpPr>
          <p:spPr>
            <a:xfrm>
              <a:off x="0" y="822870"/>
              <a:ext cx="5607050" cy="820464"/>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11.5% of black adults in the USA didn’t have a form of health insurance (as of 2018)</a:t>
              </a:r>
              <a:endParaRPr/>
            </a:p>
          </p:txBody>
        </p:sp>
        <p:cxnSp>
          <p:nvCxnSpPr>
            <p:cNvPr id="147" name="Google Shape;147;p20"/>
            <p:cNvCxnSpPr/>
            <p:nvPr/>
          </p:nvCxnSpPr>
          <p:spPr>
            <a:xfrm>
              <a:off x="0" y="1643335"/>
              <a:ext cx="5607050" cy="0"/>
            </a:xfrm>
            <a:prstGeom prst="straightConnector1">
              <a:avLst/>
            </a:prstGeom>
            <a:gradFill>
              <a:gsLst>
                <a:gs pos="0">
                  <a:srgbClr val="A2A98C"/>
                </a:gs>
                <a:gs pos="50000">
                  <a:srgbClr val="9CA382"/>
                </a:gs>
                <a:gs pos="100000">
                  <a:srgbClr val="949C7A"/>
                </a:gs>
              </a:gsLst>
              <a:lin ang="5400000" scaled="0"/>
            </a:gradFill>
            <a:ln cap="flat" cmpd="sng" w="9525">
              <a:solidFill>
                <a:schemeClr val="accent4"/>
              </a:solidFill>
              <a:prstDash val="solid"/>
              <a:round/>
              <a:headEnd len="sm" w="sm" type="none"/>
              <a:tailEnd len="sm" w="sm" type="none"/>
            </a:ln>
          </p:spPr>
        </p:cxnSp>
        <p:sp>
          <p:nvSpPr>
            <p:cNvPr id="148" name="Google Shape;148;p20"/>
            <p:cNvSpPr/>
            <p:nvPr/>
          </p:nvSpPr>
          <p:spPr>
            <a:xfrm>
              <a:off x="0" y="1643335"/>
              <a:ext cx="5607050" cy="82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0"/>
            <p:cNvSpPr txBox="1"/>
            <p:nvPr/>
          </p:nvSpPr>
          <p:spPr>
            <a:xfrm>
              <a:off x="0" y="1643335"/>
              <a:ext cx="5607050" cy="820464"/>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Hispanic and Latinx people are more likely to experience period poverty.</a:t>
              </a:r>
              <a:endParaRPr/>
            </a:p>
          </p:txBody>
        </p:sp>
        <p:cxnSp>
          <p:nvCxnSpPr>
            <p:cNvPr id="150" name="Google Shape;150;p20"/>
            <p:cNvCxnSpPr/>
            <p:nvPr/>
          </p:nvCxnSpPr>
          <p:spPr>
            <a:xfrm>
              <a:off x="0" y="2463799"/>
              <a:ext cx="5607050" cy="0"/>
            </a:xfrm>
            <a:prstGeom prst="straightConnector1">
              <a:avLst/>
            </a:prstGeom>
            <a:gradFill>
              <a:gsLst>
                <a:gs pos="0">
                  <a:srgbClr val="8E8268"/>
                </a:gs>
                <a:gs pos="50000">
                  <a:srgbClr val="87795B"/>
                </a:gs>
                <a:gs pos="100000">
                  <a:srgbClr val="827355"/>
                </a:gs>
              </a:gsLst>
              <a:lin ang="5400000" scaled="0"/>
            </a:gradFill>
            <a:ln cap="flat" cmpd="sng" w="9525">
              <a:solidFill>
                <a:schemeClr val="accent5"/>
              </a:solidFill>
              <a:prstDash val="solid"/>
              <a:round/>
              <a:headEnd len="sm" w="sm" type="none"/>
              <a:tailEnd len="sm" w="sm" type="none"/>
            </a:ln>
          </p:spPr>
        </p:cxnSp>
        <p:sp>
          <p:nvSpPr>
            <p:cNvPr id="151" name="Google Shape;151;p20"/>
            <p:cNvSpPr/>
            <p:nvPr/>
          </p:nvSpPr>
          <p:spPr>
            <a:xfrm>
              <a:off x="0" y="2463799"/>
              <a:ext cx="5607050" cy="82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0"/>
            <p:cNvSpPr txBox="1"/>
            <p:nvPr/>
          </p:nvSpPr>
          <p:spPr>
            <a:xfrm>
              <a:off x="0" y="2463799"/>
              <a:ext cx="5607050" cy="820464"/>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58 out of 1000 Native American households live without plumbing.</a:t>
              </a:r>
              <a:endParaRPr/>
            </a:p>
          </p:txBody>
        </p:sp>
        <p:cxnSp>
          <p:nvCxnSpPr>
            <p:cNvPr id="153" name="Google Shape;153;p20"/>
            <p:cNvCxnSpPr/>
            <p:nvPr/>
          </p:nvCxnSpPr>
          <p:spPr>
            <a:xfrm>
              <a:off x="0" y="3284264"/>
              <a:ext cx="5607050" cy="0"/>
            </a:xfrm>
            <a:prstGeom prst="straightConnector1">
              <a:avLst/>
            </a:prstGeom>
            <a:gradFill>
              <a:gsLst>
                <a:gs pos="0">
                  <a:srgbClr val="A69F94"/>
                </a:gs>
                <a:gs pos="50000">
                  <a:srgbClr val="9F978B"/>
                </a:gs>
                <a:gs pos="100000">
                  <a:srgbClr val="989184"/>
                </a:gs>
              </a:gsLst>
              <a:lin ang="5400000" scaled="0"/>
            </a:gradFill>
            <a:ln cap="flat" cmpd="sng" w="9525">
              <a:solidFill>
                <a:schemeClr val="accent6"/>
              </a:solidFill>
              <a:prstDash val="solid"/>
              <a:round/>
              <a:headEnd len="sm" w="sm" type="none"/>
              <a:tailEnd len="sm" w="sm" type="none"/>
            </a:ln>
          </p:spPr>
        </p:cxnSp>
        <p:sp>
          <p:nvSpPr>
            <p:cNvPr id="154" name="Google Shape;154;p20"/>
            <p:cNvSpPr/>
            <p:nvPr/>
          </p:nvSpPr>
          <p:spPr>
            <a:xfrm>
              <a:off x="0" y="3284264"/>
              <a:ext cx="5607050" cy="82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0"/>
            <p:cNvSpPr txBox="1"/>
            <p:nvPr/>
          </p:nvSpPr>
          <p:spPr>
            <a:xfrm>
              <a:off x="0" y="3284264"/>
              <a:ext cx="5607050" cy="820464"/>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15% of Navajo people don’t have piped water into their house.  </a:t>
              </a:r>
              <a:endParaRPr/>
            </a:p>
          </p:txBody>
        </p:sp>
        <p:cxnSp>
          <p:nvCxnSpPr>
            <p:cNvPr id="156" name="Google Shape;156;p20"/>
            <p:cNvCxnSpPr/>
            <p:nvPr/>
          </p:nvCxnSpPr>
          <p:spPr>
            <a:xfrm>
              <a:off x="0" y="4104729"/>
              <a:ext cx="5607050" cy="0"/>
            </a:xfrm>
            <a:prstGeom prst="straightConnector1">
              <a:avLst/>
            </a:prstGeom>
            <a:gradFill>
              <a:gsLst>
                <a:gs pos="0">
                  <a:srgbClr val="A2B4B9"/>
                </a:gs>
                <a:gs pos="50000">
                  <a:srgbClr val="99AFB5"/>
                </a:gs>
                <a:gs pos="100000">
                  <a:srgbClr val="91A7AE"/>
                </a:gs>
              </a:gsLst>
              <a:lin ang="5400000" scaled="0"/>
            </a:gradFill>
            <a:ln cap="flat" cmpd="sng" w="9525">
              <a:solidFill>
                <a:schemeClr val="accent2"/>
              </a:solidFill>
              <a:prstDash val="solid"/>
              <a:round/>
              <a:headEnd len="sm" w="sm" type="none"/>
              <a:tailEnd len="sm" w="sm" type="none"/>
            </a:ln>
          </p:spPr>
        </p:cxnSp>
        <p:sp>
          <p:nvSpPr>
            <p:cNvPr id="157" name="Google Shape;157;p20"/>
            <p:cNvSpPr/>
            <p:nvPr/>
          </p:nvSpPr>
          <p:spPr>
            <a:xfrm>
              <a:off x="0" y="4104729"/>
              <a:ext cx="5607050" cy="82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txBox="1"/>
            <p:nvPr/>
          </p:nvSpPr>
          <p:spPr>
            <a:xfrm>
              <a:off x="0" y="4104729"/>
              <a:ext cx="5607050" cy="820464"/>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In South Asia menstruating women are seen as unclean, disease spreading, and are forbidden from touching food.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590" name="Shape 590"/>
        <p:cNvGrpSpPr/>
        <p:nvPr/>
      </p:nvGrpSpPr>
      <p:grpSpPr>
        <a:xfrm>
          <a:off x="0" y="0"/>
          <a:ext cx="0" cy="0"/>
          <a:chOff x="0" y="0"/>
          <a:chExt cx="0" cy="0"/>
        </a:xfrm>
      </p:grpSpPr>
      <p:sp>
        <p:nvSpPr>
          <p:cNvPr id="591" name="Google Shape;591;p56"/>
          <p:cNvSpPr/>
          <p:nvPr/>
        </p:nvSpPr>
        <p:spPr>
          <a:xfrm>
            <a:off x="1" y="0"/>
            <a:ext cx="6096000" cy="6858000"/>
          </a:xfrm>
          <a:prstGeom prst="rect">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56"/>
          <p:cNvSpPr/>
          <p:nvPr/>
        </p:nvSpPr>
        <p:spPr>
          <a:xfrm>
            <a:off x="319367" y="631393"/>
            <a:ext cx="2884800" cy="25470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56"/>
          <p:cNvSpPr/>
          <p:nvPr/>
        </p:nvSpPr>
        <p:spPr>
          <a:xfrm>
            <a:off x="2095501" y="3103588"/>
            <a:ext cx="3260400" cy="27651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UROBOROS is the tech fashion house creating celestial cyber couture" id="594" name="Google Shape;594;p56"/>
          <p:cNvPicPr preferRelativeResize="0"/>
          <p:nvPr/>
        </p:nvPicPr>
        <p:blipFill rotWithShape="1">
          <a:blip r:embed="rId3">
            <a:alphaModFix/>
          </a:blip>
          <a:srcRect b="0" l="0" r="0" t="0"/>
          <a:stretch/>
        </p:blipFill>
        <p:spPr>
          <a:xfrm>
            <a:off x="984982" y="1210089"/>
            <a:ext cx="3262084" cy="4079966"/>
          </a:xfrm>
          <a:prstGeom prst="rect">
            <a:avLst/>
          </a:prstGeom>
          <a:noFill/>
          <a:ln>
            <a:noFill/>
          </a:ln>
        </p:spPr>
      </p:pic>
      <p:sp>
        <p:nvSpPr>
          <p:cNvPr id="595" name="Google Shape;595;p56"/>
          <p:cNvSpPr/>
          <p:nvPr/>
        </p:nvSpPr>
        <p:spPr>
          <a:xfrm>
            <a:off x="7092218" y="1480357"/>
            <a:ext cx="4780500" cy="3539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Helvetica Neue"/>
                <a:ea typeface="Helvetica Neue"/>
                <a:cs typeface="Helvetica Neue"/>
                <a:sym typeface="Helvetica Neue"/>
              </a:rPr>
              <a:t>Luxury brands own the market share when it comes to the metaverse…Black designers </a:t>
            </a:r>
            <a:r>
              <a:rPr b="1" lang="en-US" sz="3200" u="sng">
                <a:solidFill>
                  <a:schemeClr val="dk1"/>
                </a:solidFill>
                <a:latin typeface="Helvetica Neue"/>
                <a:ea typeface="Helvetica Neue"/>
                <a:cs typeface="Helvetica Neue"/>
                <a:sym typeface="Helvetica Neue"/>
              </a:rPr>
              <a:t>MUST</a:t>
            </a:r>
            <a:r>
              <a:rPr lang="en-US" sz="3200">
                <a:solidFill>
                  <a:schemeClr val="dk1"/>
                </a:solidFill>
                <a:latin typeface="Helvetica Neue"/>
                <a:ea typeface="Helvetica Neue"/>
                <a:cs typeface="Helvetica Neue"/>
                <a:sym typeface="Helvetica Neue"/>
              </a:rPr>
              <a:t> be there to help make </a:t>
            </a:r>
            <a:r>
              <a:rPr b="1" lang="en-US" sz="3200">
                <a:solidFill>
                  <a:srgbClr val="9B242E"/>
                </a:solidFill>
                <a:latin typeface="Helvetica Neue"/>
                <a:ea typeface="Helvetica Neue"/>
                <a:cs typeface="Helvetica Neue"/>
                <a:sym typeface="Helvetica Neue"/>
              </a:rPr>
              <a:t>virtual worlds inclusive. </a:t>
            </a:r>
            <a:endParaRPr b="1" i="0" sz="3200">
              <a:solidFill>
                <a:srgbClr val="9B242E"/>
              </a:solidFill>
              <a:latin typeface="Helvetica Neue"/>
              <a:ea typeface="Helvetica Neue"/>
              <a:cs typeface="Helvetica Neue"/>
              <a:sym typeface="Helvetica Neue"/>
            </a:endParaRPr>
          </a:p>
        </p:txBody>
      </p:sp>
      <p:sp>
        <p:nvSpPr>
          <p:cNvPr id="596" name="Google Shape;596;p56"/>
          <p:cNvSpPr/>
          <p:nvPr/>
        </p:nvSpPr>
        <p:spPr>
          <a:xfrm>
            <a:off x="7092218" y="400560"/>
            <a:ext cx="6096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Helvetica Neue"/>
                <a:ea typeface="Helvetica Neue"/>
                <a:cs typeface="Helvetica Neue"/>
                <a:sym typeface="Helvetica Neue"/>
              </a:rPr>
              <a:t>WHY THIS? WHY NOW?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601" name="Shape 601"/>
        <p:cNvGrpSpPr/>
        <p:nvPr/>
      </p:nvGrpSpPr>
      <p:grpSpPr>
        <a:xfrm>
          <a:off x="0" y="0"/>
          <a:ext cx="0" cy="0"/>
          <a:chOff x="0" y="0"/>
          <a:chExt cx="0" cy="0"/>
        </a:xfrm>
      </p:grpSpPr>
      <p:sp>
        <p:nvSpPr>
          <p:cNvPr id="602" name="Google Shape;602;p57"/>
          <p:cNvSpPr txBox="1"/>
          <p:nvPr/>
        </p:nvSpPr>
        <p:spPr>
          <a:xfrm>
            <a:off x="321254" y="196367"/>
            <a:ext cx="6046800" cy="1013700"/>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90000"/>
              </a:lnSpc>
              <a:spcBef>
                <a:spcPts val="0"/>
              </a:spcBef>
              <a:spcAft>
                <a:spcPts val="0"/>
              </a:spcAft>
              <a:buClr>
                <a:srgbClr val="C89224"/>
              </a:buClr>
              <a:buSzPct val="100000"/>
              <a:buFont typeface="Helvetica Neue Light"/>
              <a:buNone/>
            </a:pPr>
            <a:r>
              <a:rPr lang="en-US" sz="6000">
                <a:solidFill>
                  <a:srgbClr val="C89224"/>
                </a:solidFill>
                <a:latin typeface="Helvetica Neue Light"/>
                <a:ea typeface="Helvetica Neue Light"/>
                <a:cs typeface="Helvetica Neue Light"/>
                <a:sym typeface="Helvetica Neue Light"/>
              </a:rPr>
              <a:t>Jasmine Bacchus </a:t>
            </a:r>
            <a:endParaRPr/>
          </a:p>
        </p:txBody>
      </p:sp>
      <p:sp>
        <p:nvSpPr>
          <p:cNvPr id="603" name="Google Shape;603;p57"/>
          <p:cNvSpPr/>
          <p:nvPr/>
        </p:nvSpPr>
        <p:spPr>
          <a:xfrm>
            <a:off x="8610475" y="2199020"/>
            <a:ext cx="3260400" cy="27651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57"/>
          <p:cNvSpPr/>
          <p:nvPr/>
        </p:nvSpPr>
        <p:spPr>
          <a:xfrm>
            <a:off x="6961289" y="703227"/>
            <a:ext cx="2884800" cy="2547000"/>
          </a:xfrm>
          <a:prstGeom prst="rect">
            <a:avLst/>
          </a:prstGeom>
          <a:noFill/>
          <a:ln cap="flat" cmpd="sng" w="38100">
            <a:solidFill>
              <a:srgbClr val="C8922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05" name="Google Shape;605;p57"/>
          <p:cNvPicPr preferRelativeResize="0"/>
          <p:nvPr/>
        </p:nvPicPr>
        <p:blipFill rotWithShape="1">
          <a:blip r:embed="rId3">
            <a:alphaModFix/>
          </a:blip>
          <a:srcRect b="26015" l="0" r="0" t="7193"/>
          <a:stretch/>
        </p:blipFill>
        <p:spPr>
          <a:xfrm>
            <a:off x="7989989" y="1210089"/>
            <a:ext cx="3132933" cy="3132934"/>
          </a:xfrm>
          <a:prstGeom prst="rect">
            <a:avLst/>
          </a:prstGeom>
          <a:noFill/>
          <a:ln>
            <a:noFill/>
          </a:ln>
        </p:spPr>
      </p:pic>
      <p:sp>
        <p:nvSpPr>
          <p:cNvPr id="606" name="Google Shape;606;p57"/>
          <p:cNvSpPr/>
          <p:nvPr/>
        </p:nvSpPr>
        <p:spPr>
          <a:xfrm>
            <a:off x="321254" y="1638649"/>
            <a:ext cx="6844200" cy="378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9B242E"/>
                </a:solidFill>
                <a:latin typeface="Helvetica Neue"/>
                <a:ea typeface="Helvetica Neue"/>
                <a:cs typeface="Helvetica Neue"/>
                <a:sym typeface="Helvetica Neue"/>
              </a:rPr>
              <a:t>EDUCATION </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Brown University, B.A. PPE </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University of Oxford, MSc Social Science of the Internet</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Harvard Law School, Incoming JD Candidate </a:t>
            </a:r>
            <a:endParaRPr/>
          </a:p>
          <a:p>
            <a:pPr indent="0" lvl="1" marL="457200" marR="0" rtl="0" algn="l">
              <a:spcBef>
                <a:spcPts val="0"/>
              </a:spcBef>
              <a:spcAft>
                <a:spcPts val="0"/>
              </a:spcAft>
              <a:buNone/>
            </a:pPr>
            <a:r>
              <a:t/>
            </a:r>
            <a:endParaRPr b="0" i="0" sz="1600" u="none" cap="none" strike="noStrike">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b="1" lang="en-US" sz="1600">
                <a:solidFill>
                  <a:srgbClr val="9B242E"/>
                </a:solidFill>
                <a:latin typeface="Helvetica Neue"/>
                <a:ea typeface="Helvetica Neue"/>
                <a:cs typeface="Helvetica Neue"/>
                <a:sym typeface="Helvetica Neue"/>
              </a:rPr>
              <a:t>AWARDS</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Executive Leadership Council Scholar </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Inaugural Virgil Abloh “Post-Modern” Scholar</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Inaugural Gucci Changemaker </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3 x Fashion Scholarship Fund Scholar (Technology/Analytics)</a:t>
            </a:r>
            <a:endParaRPr/>
          </a:p>
          <a:p>
            <a:pPr indent="0" lvl="1" marL="457200" marR="0" rtl="0" algn="l">
              <a:spcBef>
                <a:spcPts val="0"/>
              </a:spcBef>
              <a:spcAft>
                <a:spcPts val="0"/>
              </a:spcAft>
              <a:buNone/>
            </a:pPr>
            <a:r>
              <a:t/>
            </a:r>
            <a:endParaRPr b="0" i="0" sz="1600" u="none" cap="none" strike="noStrike">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b="1" lang="en-US" sz="1600">
                <a:solidFill>
                  <a:srgbClr val="9B242E"/>
                </a:solidFill>
                <a:latin typeface="Helvetica Neue"/>
                <a:ea typeface="Helvetica Neue"/>
                <a:cs typeface="Helvetica Neue"/>
                <a:sym typeface="Helvetica Neue"/>
              </a:rPr>
              <a:t>WORK EXPERIENCE </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Intern @ Goldman Sachs, Microsoft, BCG, LVMH, Saks Fifth Avenue</a:t>
            </a:r>
            <a:endParaRPr/>
          </a:p>
          <a:p>
            <a:pPr indent="-285750" lvl="1" marL="7429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Helvetica Neue"/>
                <a:ea typeface="Helvetica Neue"/>
                <a:cs typeface="Helvetica Neue"/>
                <a:sym typeface="Helvetica Neue"/>
              </a:rPr>
              <a:t>Incoming Strategy Intern @ Riot Games (MBA Program) </a:t>
            </a:r>
            <a:endParaRPr/>
          </a:p>
        </p:txBody>
      </p:sp>
      <p:pic>
        <p:nvPicPr>
          <p:cNvPr id="607" name="Google Shape;607;p57"/>
          <p:cNvPicPr preferRelativeResize="0"/>
          <p:nvPr/>
        </p:nvPicPr>
        <p:blipFill rotWithShape="1">
          <a:blip r:embed="rId4">
            <a:alphaModFix/>
          </a:blip>
          <a:srcRect b="0" l="0" r="0" t="0"/>
          <a:stretch/>
        </p:blipFill>
        <p:spPr>
          <a:xfrm>
            <a:off x="316467" y="6045908"/>
            <a:ext cx="428538" cy="727800"/>
          </a:xfrm>
          <a:prstGeom prst="rect">
            <a:avLst/>
          </a:prstGeom>
          <a:noFill/>
          <a:ln>
            <a:noFill/>
          </a:ln>
        </p:spPr>
      </p:pic>
      <p:pic>
        <p:nvPicPr>
          <p:cNvPr id="608" name="Google Shape;608;p57"/>
          <p:cNvPicPr preferRelativeResize="0"/>
          <p:nvPr/>
        </p:nvPicPr>
        <p:blipFill rotWithShape="1">
          <a:blip r:embed="rId5">
            <a:alphaModFix/>
          </a:blip>
          <a:srcRect b="0" l="0" r="0" t="0"/>
          <a:stretch/>
        </p:blipFill>
        <p:spPr>
          <a:xfrm>
            <a:off x="1234751" y="6045908"/>
            <a:ext cx="727799" cy="727799"/>
          </a:xfrm>
          <a:prstGeom prst="rect">
            <a:avLst/>
          </a:prstGeom>
          <a:noFill/>
          <a:ln>
            <a:noFill/>
          </a:ln>
        </p:spPr>
      </p:pic>
      <p:pic>
        <p:nvPicPr>
          <p:cNvPr id="609" name="Google Shape;609;p57"/>
          <p:cNvPicPr preferRelativeResize="0"/>
          <p:nvPr/>
        </p:nvPicPr>
        <p:blipFill rotWithShape="1">
          <a:blip r:embed="rId6">
            <a:alphaModFix/>
          </a:blip>
          <a:srcRect b="10766" l="0" r="0" t="10758"/>
          <a:stretch/>
        </p:blipFill>
        <p:spPr>
          <a:xfrm>
            <a:off x="2190259" y="6063161"/>
            <a:ext cx="1238276" cy="727799"/>
          </a:xfrm>
          <a:prstGeom prst="rect">
            <a:avLst/>
          </a:prstGeom>
          <a:noFill/>
          <a:ln>
            <a:noFill/>
          </a:ln>
        </p:spPr>
      </p:pic>
      <p:pic>
        <p:nvPicPr>
          <p:cNvPr id="610" name="Google Shape;610;p57"/>
          <p:cNvPicPr preferRelativeResize="0"/>
          <p:nvPr/>
        </p:nvPicPr>
        <p:blipFill rotWithShape="1">
          <a:blip r:embed="rId7">
            <a:alphaModFix/>
          </a:blip>
          <a:srcRect b="0" l="0" r="0" t="0"/>
          <a:stretch/>
        </p:blipFill>
        <p:spPr>
          <a:xfrm>
            <a:off x="3635334" y="6063161"/>
            <a:ext cx="727799" cy="727799"/>
          </a:xfrm>
          <a:prstGeom prst="rect">
            <a:avLst/>
          </a:prstGeom>
          <a:noFill/>
          <a:ln>
            <a:noFill/>
          </a:ln>
        </p:spPr>
      </p:pic>
      <p:pic>
        <p:nvPicPr>
          <p:cNvPr id="611" name="Google Shape;611;p57"/>
          <p:cNvPicPr preferRelativeResize="0"/>
          <p:nvPr/>
        </p:nvPicPr>
        <p:blipFill rotWithShape="1">
          <a:blip r:embed="rId8">
            <a:alphaModFix/>
          </a:blip>
          <a:srcRect b="0" l="0" r="0" t="0"/>
          <a:stretch/>
        </p:blipFill>
        <p:spPr>
          <a:xfrm>
            <a:off x="4560826" y="6048565"/>
            <a:ext cx="1098806" cy="800382"/>
          </a:xfrm>
          <a:prstGeom prst="rect">
            <a:avLst/>
          </a:prstGeom>
          <a:noFill/>
          <a:ln>
            <a:noFill/>
          </a:ln>
        </p:spPr>
      </p:pic>
      <p:pic>
        <p:nvPicPr>
          <p:cNvPr id="612" name="Google Shape;612;p57"/>
          <p:cNvPicPr preferRelativeResize="0"/>
          <p:nvPr/>
        </p:nvPicPr>
        <p:blipFill rotWithShape="1">
          <a:blip r:embed="rId9">
            <a:alphaModFix/>
          </a:blip>
          <a:srcRect b="36299" l="0" r="0" t="36275"/>
          <a:stretch/>
        </p:blipFill>
        <p:spPr>
          <a:xfrm>
            <a:off x="10612345" y="6280727"/>
            <a:ext cx="1420080" cy="389462"/>
          </a:xfrm>
          <a:prstGeom prst="rect">
            <a:avLst/>
          </a:prstGeom>
          <a:noFill/>
          <a:ln>
            <a:noFill/>
          </a:ln>
        </p:spPr>
      </p:pic>
      <p:pic>
        <p:nvPicPr>
          <p:cNvPr id="613" name="Google Shape;613;p57"/>
          <p:cNvPicPr preferRelativeResize="0"/>
          <p:nvPr/>
        </p:nvPicPr>
        <p:blipFill rotWithShape="1">
          <a:blip r:embed="rId10">
            <a:alphaModFix/>
          </a:blip>
          <a:srcRect b="26585" l="0" r="0" t="31972"/>
          <a:stretch/>
        </p:blipFill>
        <p:spPr>
          <a:xfrm>
            <a:off x="8722699" y="6308731"/>
            <a:ext cx="1866872" cy="515776"/>
          </a:xfrm>
          <a:prstGeom prst="rect">
            <a:avLst/>
          </a:prstGeom>
          <a:noFill/>
          <a:ln>
            <a:noFill/>
          </a:ln>
        </p:spPr>
      </p:pic>
      <p:pic>
        <p:nvPicPr>
          <p:cNvPr id="614" name="Google Shape;614;p57"/>
          <p:cNvPicPr preferRelativeResize="0"/>
          <p:nvPr/>
        </p:nvPicPr>
        <p:blipFill rotWithShape="1">
          <a:blip r:embed="rId11">
            <a:alphaModFix/>
          </a:blip>
          <a:srcRect b="33708" l="28227" r="29202" t="24003"/>
          <a:stretch/>
        </p:blipFill>
        <p:spPr>
          <a:xfrm>
            <a:off x="5788277" y="5975077"/>
            <a:ext cx="1539621" cy="800383"/>
          </a:xfrm>
          <a:prstGeom prst="rect">
            <a:avLst/>
          </a:prstGeom>
          <a:noFill/>
          <a:ln>
            <a:noFill/>
          </a:ln>
        </p:spPr>
      </p:pic>
      <p:pic>
        <p:nvPicPr>
          <p:cNvPr id="615" name="Google Shape;615;p57"/>
          <p:cNvPicPr preferRelativeResize="0"/>
          <p:nvPr/>
        </p:nvPicPr>
        <p:blipFill rotWithShape="1">
          <a:blip r:embed="rId12">
            <a:alphaModFix/>
          </a:blip>
          <a:srcRect b="27994" l="0" r="0" t="21862"/>
          <a:stretch/>
        </p:blipFill>
        <p:spPr>
          <a:xfrm>
            <a:off x="7378417" y="6060458"/>
            <a:ext cx="1422400" cy="7132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58"/>
          <p:cNvSpPr txBox="1"/>
          <p:nvPr/>
        </p:nvSpPr>
        <p:spPr>
          <a:xfrm>
            <a:off x="321254" y="196367"/>
            <a:ext cx="6046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C89224"/>
              </a:buClr>
              <a:buSzPts val="6000"/>
              <a:buFont typeface="Helvetica Neue Light"/>
              <a:buNone/>
            </a:pPr>
            <a:r>
              <a:rPr lang="en-US" sz="6000">
                <a:solidFill>
                  <a:srgbClr val="C89224"/>
                </a:solidFill>
                <a:latin typeface="Helvetica Neue Light"/>
                <a:ea typeface="Helvetica Neue Light"/>
                <a:cs typeface="Helvetica Neue Light"/>
                <a:sym typeface="Helvetica Neue Light"/>
              </a:rPr>
              <a:t>Next Steps</a:t>
            </a:r>
            <a:endParaRPr/>
          </a:p>
        </p:txBody>
      </p:sp>
      <p:sp>
        <p:nvSpPr>
          <p:cNvPr id="622" name="Google Shape;622;p58"/>
          <p:cNvSpPr/>
          <p:nvPr/>
        </p:nvSpPr>
        <p:spPr>
          <a:xfrm>
            <a:off x="738554" y="2298428"/>
            <a:ext cx="2729700" cy="2561100"/>
          </a:xfrm>
          <a:prstGeom prst="rect">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23" name="Google Shape;623;p58"/>
          <p:cNvGrpSpPr/>
          <p:nvPr/>
        </p:nvGrpSpPr>
        <p:grpSpPr>
          <a:xfrm>
            <a:off x="4297247" y="2298473"/>
            <a:ext cx="2729768" cy="2560978"/>
            <a:chOff x="394481" y="1610517"/>
            <a:chExt cx="2323800" cy="2046000"/>
          </a:xfrm>
        </p:grpSpPr>
        <p:sp>
          <p:nvSpPr>
            <p:cNvPr id="624" name="Google Shape;624;p58"/>
            <p:cNvSpPr/>
            <p:nvPr/>
          </p:nvSpPr>
          <p:spPr>
            <a:xfrm>
              <a:off x="394481" y="1610517"/>
              <a:ext cx="2323800" cy="2046000"/>
            </a:xfrm>
            <a:prstGeom prst="rect">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58"/>
            <p:cNvSpPr txBox="1"/>
            <p:nvPr/>
          </p:nvSpPr>
          <p:spPr>
            <a:xfrm>
              <a:off x="394481" y="1610517"/>
              <a:ext cx="2323800" cy="41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Mentorship</a:t>
              </a:r>
              <a:endParaRPr/>
            </a:p>
          </p:txBody>
        </p:sp>
      </p:grpSp>
      <p:grpSp>
        <p:nvGrpSpPr>
          <p:cNvPr id="626" name="Google Shape;626;p58"/>
          <p:cNvGrpSpPr/>
          <p:nvPr/>
        </p:nvGrpSpPr>
        <p:grpSpPr>
          <a:xfrm>
            <a:off x="8120908" y="2298474"/>
            <a:ext cx="2729768" cy="2560978"/>
            <a:chOff x="394481" y="1610517"/>
            <a:chExt cx="2323800" cy="2046000"/>
          </a:xfrm>
        </p:grpSpPr>
        <p:sp>
          <p:nvSpPr>
            <p:cNvPr id="627" name="Google Shape;627;p58"/>
            <p:cNvSpPr/>
            <p:nvPr/>
          </p:nvSpPr>
          <p:spPr>
            <a:xfrm>
              <a:off x="394481" y="1610517"/>
              <a:ext cx="2323800" cy="2046000"/>
            </a:xfrm>
            <a:prstGeom prst="rect">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58"/>
            <p:cNvSpPr txBox="1"/>
            <p:nvPr/>
          </p:nvSpPr>
          <p:spPr>
            <a:xfrm>
              <a:off x="394481" y="1632809"/>
              <a:ext cx="1649400" cy="41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Network</a:t>
              </a:r>
              <a:endParaRPr/>
            </a:p>
          </p:txBody>
        </p:sp>
      </p:grpSp>
      <p:sp>
        <p:nvSpPr>
          <p:cNvPr id="629" name="Google Shape;629;p58"/>
          <p:cNvSpPr txBox="1"/>
          <p:nvPr/>
        </p:nvSpPr>
        <p:spPr>
          <a:xfrm>
            <a:off x="738554" y="2326330"/>
            <a:ext cx="2729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Helvetica Neue"/>
                <a:ea typeface="Helvetica Neue"/>
                <a:cs typeface="Helvetica Neue"/>
                <a:sym typeface="Helvetica Neue"/>
              </a:rPr>
              <a:t>Capital</a:t>
            </a:r>
            <a:endParaRPr/>
          </a:p>
        </p:txBody>
      </p:sp>
      <p:pic>
        <p:nvPicPr>
          <p:cNvPr id="630" name="Google Shape;630;p58"/>
          <p:cNvPicPr preferRelativeResize="0"/>
          <p:nvPr/>
        </p:nvPicPr>
        <p:blipFill rotWithShape="1">
          <a:blip r:embed="rId3">
            <a:alphaModFix/>
          </a:blip>
          <a:srcRect b="0" l="0" r="0" t="0"/>
          <a:stretch/>
        </p:blipFill>
        <p:spPr>
          <a:xfrm>
            <a:off x="1572301" y="3167390"/>
            <a:ext cx="1122597" cy="1290986"/>
          </a:xfrm>
          <a:prstGeom prst="rect">
            <a:avLst/>
          </a:prstGeom>
          <a:noFill/>
          <a:ln>
            <a:noFill/>
          </a:ln>
        </p:spPr>
      </p:pic>
      <p:pic>
        <p:nvPicPr>
          <p:cNvPr id="631" name="Google Shape;631;p58"/>
          <p:cNvPicPr preferRelativeResize="0"/>
          <p:nvPr/>
        </p:nvPicPr>
        <p:blipFill rotWithShape="1">
          <a:blip r:embed="rId4">
            <a:alphaModFix/>
          </a:blip>
          <a:srcRect b="0" l="0" r="0" t="0"/>
          <a:stretch/>
        </p:blipFill>
        <p:spPr>
          <a:xfrm>
            <a:off x="8478360" y="2793083"/>
            <a:ext cx="2272770" cy="2279341"/>
          </a:xfrm>
          <a:prstGeom prst="rect">
            <a:avLst/>
          </a:prstGeom>
          <a:noFill/>
          <a:ln>
            <a:noFill/>
          </a:ln>
        </p:spPr>
      </p:pic>
      <p:pic>
        <p:nvPicPr>
          <p:cNvPr id="632" name="Google Shape;632;p58"/>
          <p:cNvPicPr preferRelativeResize="0"/>
          <p:nvPr/>
        </p:nvPicPr>
        <p:blipFill rotWithShape="1">
          <a:blip r:embed="rId5">
            <a:alphaModFix/>
          </a:blip>
          <a:srcRect b="0" l="0" r="0" t="21679"/>
          <a:stretch/>
        </p:blipFill>
        <p:spPr>
          <a:xfrm>
            <a:off x="4297238" y="3097080"/>
            <a:ext cx="2726267" cy="230608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9"/>
          <p:cNvSpPr txBox="1"/>
          <p:nvPr/>
        </p:nvSpPr>
        <p:spPr>
          <a:xfrm>
            <a:off x="3072556" y="186985"/>
            <a:ext cx="6046800" cy="1013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C89224"/>
              </a:buClr>
              <a:buSzPts val="6000"/>
              <a:buFont typeface="Helvetica Neue Light"/>
              <a:buNone/>
            </a:pPr>
            <a:r>
              <a:rPr lang="en-US" sz="6000">
                <a:solidFill>
                  <a:srgbClr val="C89224"/>
                </a:solidFill>
                <a:latin typeface="Helvetica Neue Light"/>
                <a:ea typeface="Helvetica Neue Light"/>
                <a:cs typeface="Helvetica Neue Light"/>
                <a:sym typeface="Helvetica Neue Light"/>
              </a:rPr>
              <a:t>Thank You</a:t>
            </a:r>
            <a:endParaRPr/>
          </a:p>
        </p:txBody>
      </p:sp>
      <p:pic>
        <p:nvPicPr>
          <p:cNvPr descr="A person smiling with flowers in the background&#10;&#10;Description automatically generated with low confidence" id="639" name="Google Shape;639;p59"/>
          <p:cNvPicPr preferRelativeResize="0"/>
          <p:nvPr/>
        </p:nvPicPr>
        <p:blipFill rotWithShape="1">
          <a:blip r:embed="rId3">
            <a:alphaModFix/>
          </a:blip>
          <a:srcRect b="0" l="0" r="0" t="0"/>
          <a:stretch/>
        </p:blipFill>
        <p:spPr>
          <a:xfrm>
            <a:off x="7820264" y="1355823"/>
            <a:ext cx="3388493" cy="5073170"/>
          </a:xfrm>
          <a:prstGeom prst="rect">
            <a:avLst/>
          </a:prstGeom>
          <a:noFill/>
          <a:ln>
            <a:noFill/>
          </a:ln>
        </p:spPr>
      </p:pic>
      <p:grpSp>
        <p:nvGrpSpPr>
          <p:cNvPr id="640" name="Google Shape;640;p59"/>
          <p:cNvGrpSpPr/>
          <p:nvPr/>
        </p:nvGrpSpPr>
        <p:grpSpPr>
          <a:xfrm>
            <a:off x="621294" y="1650955"/>
            <a:ext cx="5133085" cy="4697025"/>
            <a:chOff x="459800" y="1974805"/>
            <a:chExt cx="5133085" cy="4697025"/>
          </a:xfrm>
        </p:grpSpPr>
        <p:grpSp>
          <p:nvGrpSpPr>
            <p:cNvPr id="641" name="Google Shape;641;p59"/>
            <p:cNvGrpSpPr/>
            <p:nvPr/>
          </p:nvGrpSpPr>
          <p:grpSpPr>
            <a:xfrm>
              <a:off x="461087" y="1974805"/>
              <a:ext cx="1010645" cy="1013877"/>
              <a:chOff x="404798" y="1540801"/>
              <a:chExt cx="2627100" cy="2635500"/>
            </a:xfrm>
          </p:grpSpPr>
          <p:sp>
            <p:nvSpPr>
              <p:cNvPr id="642" name="Google Shape;642;p59"/>
              <p:cNvSpPr/>
              <p:nvPr/>
            </p:nvSpPr>
            <p:spPr>
              <a:xfrm>
                <a:off x="404798" y="1540801"/>
                <a:ext cx="2627100" cy="2635500"/>
              </a:xfrm>
              <a:prstGeom prst="ellipse">
                <a:avLst/>
              </a:prstGeom>
              <a:solidFill>
                <a:srgbClr val="9B24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lay"/>
                  <a:ea typeface="Play"/>
                  <a:cs typeface="Play"/>
                  <a:sym typeface="Play"/>
                </a:endParaRPr>
              </a:p>
            </p:txBody>
          </p:sp>
          <p:pic>
            <p:nvPicPr>
              <p:cNvPr id="643" name="Google Shape;643;p59"/>
              <p:cNvPicPr preferRelativeResize="0"/>
              <p:nvPr/>
            </p:nvPicPr>
            <p:blipFill rotWithShape="1">
              <a:blip r:embed="rId4">
                <a:alphaModFix/>
              </a:blip>
              <a:srcRect b="0" l="0" r="0" t="0"/>
              <a:stretch/>
            </p:blipFill>
            <p:spPr>
              <a:xfrm>
                <a:off x="929679" y="2106718"/>
                <a:ext cx="1577456" cy="1556685"/>
              </a:xfrm>
              <a:prstGeom prst="rect">
                <a:avLst/>
              </a:prstGeom>
              <a:noFill/>
              <a:ln>
                <a:noFill/>
              </a:ln>
            </p:spPr>
          </p:pic>
        </p:grpSp>
        <p:sp>
          <p:nvSpPr>
            <p:cNvPr id="644" name="Google Shape;644;p59"/>
            <p:cNvSpPr txBox="1"/>
            <p:nvPr/>
          </p:nvSpPr>
          <p:spPr>
            <a:xfrm>
              <a:off x="1668885" y="2220324"/>
              <a:ext cx="3345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9B242E"/>
                  </a:solidFill>
                  <a:latin typeface="Helvetica Neue"/>
                  <a:ea typeface="Helvetica Neue"/>
                  <a:cs typeface="Helvetica Neue"/>
                  <a:sym typeface="Helvetica Neue"/>
                </a:rPr>
                <a:t>@Jasmine.Bacchus</a:t>
              </a:r>
              <a:endParaRPr b="1" sz="2400">
                <a:solidFill>
                  <a:srgbClr val="9B242E"/>
                </a:solidFill>
                <a:latin typeface="Helvetica Neue"/>
                <a:ea typeface="Helvetica Neue"/>
                <a:cs typeface="Helvetica Neue"/>
                <a:sym typeface="Helvetica Neue"/>
              </a:endParaRPr>
            </a:p>
          </p:txBody>
        </p:sp>
        <p:sp>
          <p:nvSpPr>
            <p:cNvPr id="645" name="Google Shape;645;p59"/>
            <p:cNvSpPr/>
            <p:nvPr/>
          </p:nvSpPr>
          <p:spPr>
            <a:xfrm>
              <a:off x="461070" y="3202535"/>
              <a:ext cx="1010700" cy="1013700"/>
            </a:xfrm>
            <a:prstGeom prst="ellipse">
              <a:avLst/>
            </a:prstGeom>
            <a:solidFill>
              <a:srgbClr val="B9B6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lay"/>
                <a:ea typeface="Play"/>
                <a:cs typeface="Play"/>
                <a:sym typeface="Play"/>
              </a:endParaRPr>
            </a:p>
          </p:txBody>
        </p:sp>
        <p:sp>
          <p:nvSpPr>
            <p:cNvPr id="646" name="Google Shape;646;p59"/>
            <p:cNvSpPr/>
            <p:nvPr/>
          </p:nvSpPr>
          <p:spPr>
            <a:xfrm>
              <a:off x="461070" y="4430332"/>
              <a:ext cx="1010700" cy="1013700"/>
            </a:xfrm>
            <a:prstGeom prst="ellipse">
              <a:avLst/>
            </a:prstGeom>
            <a:solidFill>
              <a:srgbClr val="C892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lay"/>
                <a:ea typeface="Play"/>
                <a:cs typeface="Play"/>
                <a:sym typeface="Play"/>
              </a:endParaRPr>
            </a:p>
          </p:txBody>
        </p:sp>
        <p:sp>
          <p:nvSpPr>
            <p:cNvPr id="647" name="Google Shape;647;p59"/>
            <p:cNvSpPr/>
            <p:nvPr/>
          </p:nvSpPr>
          <p:spPr>
            <a:xfrm>
              <a:off x="461070" y="5658130"/>
              <a:ext cx="1010700" cy="1013700"/>
            </a:xfrm>
            <a:prstGeom prst="ellipse">
              <a:avLst/>
            </a:prstGeom>
            <a:solidFill>
              <a:srgbClr val="F5F5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lay"/>
                <a:ea typeface="Play"/>
                <a:cs typeface="Play"/>
                <a:sym typeface="Play"/>
              </a:endParaRPr>
            </a:p>
          </p:txBody>
        </p:sp>
        <p:sp>
          <p:nvSpPr>
            <p:cNvPr id="648" name="Google Shape;648;p59"/>
            <p:cNvSpPr txBox="1"/>
            <p:nvPr/>
          </p:nvSpPr>
          <p:spPr>
            <a:xfrm>
              <a:off x="1668885" y="3456277"/>
              <a:ext cx="392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9B242E"/>
                  </a:solidFill>
                  <a:latin typeface="Helvetica Neue"/>
                  <a:ea typeface="Helvetica Neue"/>
                  <a:cs typeface="Helvetica Neue"/>
                  <a:sym typeface="Helvetica Neue"/>
                </a:rPr>
                <a:t>Jbacchus19@gmail.com</a:t>
              </a:r>
              <a:endParaRPr/>
            </a:p>
          </p:txBody>
        </p:sp>
        <p:sp>
          <p:nvSpPr>
            <p:cNvPr id="649" name="Google Shape;649;p59"/>
            <p:cNvSpPr txBox="1"/>
            <p:nvPr/>
          </p:nvSpPr>
          <p:spPr>
            <a:xfrm>
              <a:off x="1668885" y="4613709"/>
              <a:ext cx="392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9B242E"/>
                  </a:solidFill>
                  <a:latin typeface="Helvetica Neue"/>
                  <a:ea typeface="Helvetica Neue"/>
                  <a:cs typeface="Helvetica Neue"/>
                  <a:sym typeface="Helvetica Neue"/>
                </a:rPr>
                <a:t>Jasminebacchus.com</a:t>
              </a:r>
              <a:endParaRPr b="1" sz="2400">
                <a:solidFill>
                  <a:srgbClr val="9B242E"/>
                </a:solidFill>
                <a:latin typeface="Helvetica Neue"/>
                <a:ea typeface="Helvetica Neue"/>
                <a:cs typeface="Helvetica Neue"/>
                <a:sym typeface="Helvetica Neue"/>
              </a:endParaRPr>
            </a:p>
          </p:txBody>
        </p:sp>
        <p:sp>
          <p:nvSpPr>
            <p:cNvPr id="650" name="Google Shape;650;p59"/>
            <p:cNvSpPr txBox="1"/>
            <p:nvPr/>
          </p:nvSpPr>
          <p:spPr>
            <a:xfrm>
              <a:off x="1668885" y="5898046"/>
              <a:ext cx="392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9B242E"/>
                  </a:solidFill>
                  <a:latin typeface="Helvetica Neue"/>
                  <a:ea typeface="Helvetica Neue"/>
                  <a:cs typeface="Helvetica Neue"/>
                  <a:sym typeface="Helvetica Neue"/>
                </a:rPr>
                <a:t>Jasmine Bacchus</a:t>
              </a:r>
              <a:endParaRPr/>
            </a:p>
          </p:txBody>
        </p:sp>
        <p:pic>
          <p:nvPicPr>
            <p:cNvPr id="651" name="Google Shape;651;p59"/>
            <p:cNvPicPr preferRelativeResize="0"/>
            <p:nvPr/>
          </p:nvPicPr>
          <p:blipFill rotWithShape="1">
            <a:blip r:embed="rId5">
              <a:alphaModFix/>
            </a:blip>
            <a:srcRect b="0" l="0" r="0" t="0"/>
            <a:stretch/>
          </p:blipFill>
          <p:spPr>
            <a:xfrm>
              <a:off x="493592" y="3229863"/>
              <a:ext cx="945533" cy="945533"/>
            </a:xfrm>
            <a:prstGeom prst="rect">
              <a:avLst/>
            </a:prstGeom>
            <a:noFill/>
            <a:ln>
              <a:noFill/>
            </a:ln>
          </p:spPr>
        </p:pic>
        <p:pic>
          <p:nvPicPr>
            <p:cNvPr id="652" name="Google Shape;652;p59"/>
            <p:cNvPicPr preferRelativeResize="0"/>
            <p:nvPr/>
          </p:nvPicPr>
          <p:blipFill rotWithShape="1">
            <a:blip r:embed="rId6">
              <a:alphaModFix/>
            </a:blip>
            <a:srcRect b="0" l="0" r="0" t="0"/>
            <a:stretch/>
          </p:blipFill>
          <p:spPr>
            <a:xfrm>
              <a:off x="459800" y="4447160"/>
              <a:ext cx="1011849" cy="1013720"/>
            </a:xfrm>
            <a:prstGeom prst="rect">
              <a:avLst/>
            </a:prstGeom>
            <a:noFill/>
            <a:ln>
              <a:noFill/>
            </a:ln>
          </p:spPr>
        </p:pic>
        <p:pic>
          <p:nvPicPr>
            <p:cNvPr id="653" name="Google Shape;653;p59"/>
            <p:cNvPicPr preferRelativeResize="0"/>
            <p:nvPr/>
          </p:nvPicPr>
          <p:blipFill rotWithShape="1">
            <a:blip r:embed="rId7">
              <a:alphaModFix/>
            </a:blip>
            <a:srcRect b="0" l="0" r="0" t="0"/>
            <a:stretch/>
          </p:blipFill>
          <p:spPr>
            <a:xfrm>
              <a:off x="584745" y="5753534"/>
              <a:ext cx="761958" cy="822914"/>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8" name="Shape 658"/>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descr="A person on a bed with a computer&#10;&#10;Description automatically generated with low confidence" id="663" name="Google Shape;663;p6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64" name="Google Shape;664;p61"/>
          <p:cNvSpPr txBox="1"/>
          <p:nvPr/>
        </p:nvSpPr>
        <p:spPr>
          <a:xfrm>
            <a:off x="3048000" y="6085506"/>
            <a:ext cx="6096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www.microhavenhomes.com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A person lying on the ground&#10;&#10;Description automatically generated with medium confidence" id="669" name="Google Shape;669;p6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70" name="Google Shape;670;p62"/>
          <p:cNvSpPr/>
          <p:nvPr/>
        </p:nvSpPr>
        <p:spPr>
          <a:xfrm>
            <a:off x="1295400" y="1570527"/>
            <a:ext cx="9601200" cy="50292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Affects about 600,000 people in America</a:t>
            </a:r>
            <a:endParaRPr/>
          </a:p>
          <a:p>
            <a:pPr indent="-457200" lvl="0" marL="4572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39% Black People</a:t>
            </a:r>
            <a:endParaRPr/>
          </a:p>
          <a:p>
            <a:pPr indent="-457200" lvl="0" marL="4572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67% Individuals</a:t>
            </a:r>
            <a:endParaRPr/>
          </a:p>
          <a:p>
            <a:pPr indent="-457200" lvl="0" marL="4572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Health and safety issues</a:t>
            </a:r>
            <a:endParaRPr/>
          </a:p>
          <a:p>
            <a:pPr indent="-457200" lvl="0" marL="4572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Costs community $23,000 per person each year</a:t>
            </a:r>
            <a:endParaRPr/>
          </a:p>
          <a:p>
            <a:pPr indent="-457200" lvl="0" marL="4572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Difficult to fund Permanent Supportive Housing (PSH)</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descr="A map of a city&#10;&#10;Description automatically generated with low confidence" id="675" name="Google Shape;675;p63"/>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676" name="Google Shape;676;p63"/>
          <p:cNvGrpSpPr/>
          <p:nvPr/>
        </p:nvGrpSpPr>
        <p:grpSpPr>
          <a:xfrm>
            <a:off x="473695" y="1785549"/>
            <a:ext cx="4572000" cy="4766312"/>
            <a:chOff x="473695" y="1785549"/>
            <a:chExt cx="4572000" cy="4766312"/>
          </a:xfrm>
        </p:grpSpPr>
        <p:sp>
          <p:nvSpPr>
            <p:cNvPr id="677" name="Google Shape;677;p63"/>
            <p:cNvSpPr/>
            <p:nvPr/>
          </p:nvSpPr>
          <p:spPr>
            <a:xfrm>
              <a:off x="473695" y="1979861"/>
              <a:ext cx="4572000" cy="4572000"/>
            </a:xfrm>
            <a:prstGeom prst="ellipse">
              <a:avLst/>
            </a:prstGeom>
            <a:solidFill>
              <a:srgbClr val="0D0D0D">
                <a:alpha val="498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000" u="none" cap="none" strike="noStrike">
                <a:solidFill>
                  <a:srgbClr val="F2F2F2"/>
                </a:solidFill>
                <a:latin typeface="Calibri"/>
                <a:ea typeface="Calibri"/>
                <a:cs typeface="Calibri"/>
                <a:sym typeface="Calibri"/>
              </a:endParaRPr>
            </a:p>
          </p:txBody>
        </p:sp>
        <p:sp>
          <p:nvSpPr>
            <p:cNvPr id="678" name="Google Shape;678;p63"/>
            <p:cNvSpPr/>
            <p:nvPr/>
          </p:nvSpPr>
          <p:spPr>
            <a:xfrm>
              <a:off x="1045195" y="3122861"/>
              <a:ext cx="3429000" cy="3429000"/>
            </a:xfrm>
            <a:prstGeom prst="ellipse">
              <a:avLst/>
            </a:prstGeom>
            <a:solidFill>
              <a:srgbClr val="FFFFFF">
                <a:alpha val="498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b="0" i="0" sz="3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b="0" i="0" sz="3000" u="none" cap="none" strike="noStrike">
                <a:solidFill>
                  <a:schemeClr val="lt1"/>
                </a:solidFill>
                <a:latin typeface="Calibri"/>
                <a:ea typeface="Calibri"/>
                <a:cs typeface="Calibri"/>
                <a:sym typeface="Calibri"/>
              </a:endParaRPr>
            </a:p>
          </p:txBody>
        </p:sp>
        <p:sp>
          <p:nvSpPr>
            <p:cNvPr id="679" name="Google Shape;679;p63"/>
            <p:cNvSpPr txBox="1"/>
            <p:nvPr/>
          </p:nvSpPr>
          <p:spPr>
            <a:xfrm rot="-1945983">
              <a:off x="757058" y="2075878"/>
              <a:ext cx="1244048" cy="553940"/>
            </a:xfrm>
            <a:prstGeom prst="rect">
              <a:avLst/>
            </a:prstGeom>
            <a:solidFill>
              <a:srgbClr val="FFDE5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Calibri"/>
                  <a:ea typeface="Calibri"/>
                  <a:cs typeface="Calibri"/>
                  <a:sym typeface="Calibri"/>
                </a:rPr>
                <a:t>TAM</a:t>
              </a:r>
              <a:endParaRPr/>
            </a:p>
          </p:txBody>
        </p:sp>
        <p:sp>
          <p:nvSpPr>
            <p:cNvPr id="680" name="Google Shape;680;p63"/>
            <p:cNvSpPr txBox="1"/>
            <p:nvPr/>
          </p:nvSpPr>
          <p:spPr>
            <a:xfrm rot="-1945983">
              <a:off x="914992" y="3181990"/>
              <a:ext cx="1244048" cy="553940"/>
            </a:xfrm>
            <a:prstGeom prst="rect">
              <a:avLst/>
            </a:prstGeom>
            <a:solidFill>
              <a:srgbClr val="FFDE5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Calibri"/>
                  <a:ea typeface="Calibri"/>
                  <a:cs typeface="Calibri"/>
                  <a:sym typeface="Calibri"/>
                </a:rPr>
                <a:t>SAM</a:t>
              </a:r>
              <a:endParaRPr/>
            </a:p>
          </p:txBody>
        </p:sp>
        <p:sp>
          <p:nvSpPr>
            <p:cNvPr id="681" name="Google Shape;681;p63"/>
            <p:cNvSpPr txBox="1"/>
            <p:nvPr/>
          </p:nvSpPr>
          <p:spPr>
            <a:xfrm>
              <a:off x="1611931" y="3545012"/>
              <a:ext cx="24456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Calibri"/>
                  <a:ea typeface="Calibri"/>
                  <a:cs typeface="Calibri"/>
                  <a:sym typeface="Calibri"/>
                </a:rPr>
                <a:t>Homeless in US</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600,000</a:t>
              </a:r>
              <a:endParaRPr/>
            </a:p>
          </p:txBody>
        </p:sp>
        <p:sp>
          <p:nvSpPr>
            <p:cNvPr id="682" name="Google Shape;682;p63"/>
            <p:cNvSpPr txBox="1"/>
            <p:nvPr/>
          </p:nvSpPr>
          <p:spPr>
            <a:xfrm>
              <a:off x="1711246" y="2414514"/>
              <a:ext cx="22470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F2F2F2"/>
                  </a:solidFill>
                  <a:latin typeface="Calibri"/>
                  <a:ea typeface="Calibri"/>
                  <a:cs typeface="Calibri"/>
                  <a:sym typeface="Calibri"/>
                </a:rPr>
                <a:t>Homeless worldwide</a:t>
              </a:r>
              <a:endParaRPr/>
            </a:p>
            <a:p>
              <a:pPr indent="0" lvl="0" marL="0" marR="0" rtl="0" algn="ctr">
                <a:spcBef>
                  <a:spcPts val="0"/>
                </a:spcBef>
                <a:spcAft>
                  <a:spcPts val="0"/>
                </a:spcAft>
                <a:buNone/>
              </a:pPr>
              <a:r>
                <a:rPr b="1" i="0" lang="en-US" sz="1800" u="none" cap="none" strike="noStrike">
                  <a:solidFill>
                    <a:srgbClr val="F2F2F2"/>
                  </a:solidFill>
                  <a:latin typeface="Calibri"/>
                  <a:ea typeface="Calibri"/>
                  <a:cs typeface="Calibri"/>
                  <a:sym typeface="Calibri"/>
                </a:rPr>
                <a:t>1.6 Billion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63"/>
            <p:cNvSpPr/>
            <p:nvPr/>
          </p:nvSpPr>
          <p:spPr>
            <a:xfrm>
              <a:off x="1718961" y="4494461"/>
              <a:ext cx="2057400" cy="2057400"/>
            </a:xfrm>
            <a:prstGeom prst="ellipse">
              <a:avLst/>
            </a:prstGeom>
            <a:solidFill>
              <a:srgbClr val="0D0D0D">
                <a:alpha val="498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Calibri"/>
                <a:ea typeface="Calibri"/>
                <a:cs typeface="Calibri"/>
                <a:sym typeface="Calibri"/>
              </a:endParaRPr>
            </a:p>
          </p:txBody>
        </p:sp>
        <p:sp>
          <p:nvSpPr>
            <p:cNvPr id="684" name="Google Shape;684;p63"/>
            <p:cNvSpPr txBox="1"/>
            <p:nvPr/>
          </p:nvSpPr>
          <p:spPr>
            <a:xfrm rot="-1945983">
              <a:off x="1272504" y="4369018"/>
              <a:ext cx="1244048" cy="553940"/>
            </a:xfrm>
            <a:prstGeom prst="rect">
              <a:avLst/>
            </a:prstGeom>
            <a:solidFill>
              <a:srgbClr val="FFDE5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Calibri"/>
                  <a:ea typeface="Calibri"/>
                  <a:cs typeface="Calibri"/>
                  <a:sym typeface="Calibri"/>
                </a:rPr>
                <a:t>SOM</a:t>
              </a:r>
              <a:endParaRPr/>
            </a:p>
          </p:txBody>
        </p:sp>
        <p:sp>
          <p:nvSpPr>
            <p:cNvPr id="685" name="Google Shape;685;p63"/>
            <p:cNvSpPr txBox="1"/>
            <p:nvPr/>
          </p:nvSpPr>
          <p:spPr>
            <a:xfrm>
              <a:off x="1620135" y="5100087"/>
              <a:ext cx="22470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Homeless </a:t>
              </a:r>
              <a:endParaRPr/>
            </a:p>
            <a:p>
              <a:pPr indent="0" lvl="0" marL="0" marR="0" rtl="0" algn="ctr">
                <a:spcBef>
                  <a:spcPts val="0"/>
                </a:spcBef>
                <a:spcAft>
                  <a:spcPts val="0"/>
                </a:spcAft>
                <a:buNone/>
              </a:pPr>
              <a:r>
                <a:rPr b="1" lang="en-US" sz="1800">
                  <a:solidFill>
                    <a:schemeClr val="lt1"/>
                  </a:solidFill>
                  <a:latin typeface="Calibri"/>
                  <a:ea typeface="Calibri"/>
                  <a:cs typeface="Calibri"/>
                  <a:sym typeface="Calibri"/>
                </a:rPr>
                <a:t>in Baltimore</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2,193</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86" name="Google Shape;686;p63"/>
            <p:cNvCxnSpPr>
              <a:stCxn id="677" idx="6"/>
            </p:cNvCxnSpPr>
            <p:nvPr/>
          </p:nvCxnSpPr>
          <p:spPr>
            <a:xfrm rot="10800000">
              <a:off x="3962095" y="3465761"/>
              <a:ext cx="1083600" cy="800100"/>
            </a:xfrm>
            <a:prstGeom prst="straightConnector1">
              <a:avLst/>
            </a:prstGeom>
            <a:noFill/>
            <a:ln cap="flat" cmpd="sng" w="38100">
              <a:solidFill>
                <a:schemeClr val="dk1"/>
              </a:solidFill>
              <a:prstDash val="solid"/>
              <a:miter lim="800000"/>
              <a:headEnd len="sm" w="sm" type="none"/>
              <a:tailEnd len="med" w="med" type="triangle"/>
            </a:ln>
          </p:spPr>
        </p:cxnSp>
      </p:grpSp>
      <p:grpSp>
        <p:nvGrpSpPr>
          <p:cNvPr id="687" name="Google Shape;687;p63"/>
          <p:cNvGrpSpPr/>
          <p:nvPr/>
        </p:nvGrpSpPr>
        <p:grpSpPr>
          <a:xfrm>
            <a:off x="6797331" y="1785549"/>
            <a:ext cx="4572000" cy="4766312"/>
            <a:chOff x="473695" y="1785549"/>
            <a:chExt cx="4572000" cy="4766312"/>
          </a:xfrm>
        </p:grpSpPr>
        <p:sp>
          <p:nvSpPr>
            <p:cNvPr id="688" name="Google Shape;688;p63"/>
            <p:cNvSpPr/>
            <p:nvPr/>
          </p:nvSpPr>
          <p:spPr>
            <a:xfrm>
              <a:off x="473695" y="1979861"/>
              <a:ext cx="4572000" cy="4572000"/>
            </a:xfrm>
            <a:prstGeom prst="ellipse">
              <a:avLst/>
            </a:prstGeom>
            <a:solidFill>
              <a:srgbClr val="0D0D0D">
                <a:alpha val="498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rgbClr val="F2F2F2"/>
                </a:solidFill>
                <a:latin typeface="Calibri"/>
                <a:ea typeface="Calibri"/>
                <a:cs typeface="Calibri"/>
                <a:sym typeface="Calibri"/>
              </a:endParaRPr>
            </a:p>
          </p:txBody>
        </p:sp>
        <p:sp>
          <p:nvSpPr>
            <p:cNvPr id="689" name="Google Shape;689;p63"/>
            <p:cNvSpPr/>
            <p:nvPr/>
          </p:nvSpPr>
          <p:spPr>
            <a:xfrm>
              <a:off x="1045195" y="3122861"/>
              <a:ext cx="3429000" cy="3429000"/>
            </a:xfrm>
            <a:prstGeom prst="ellipse">
              <a:avLst/>
            </a:prstGeom>
            <a:solidFill>
              <a:srgbClr val="FFFFFF">
                <a:alpha val="498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3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3000">
                <a:solidFill>
                  <a:schemeClr val="lt1"/>
                </a:solidFill>
                <a:latin typeface="Calibri"/>
                <a:ea typeface="Calibri"/>
                <a:cs typeface="Calibri"/>
                <a:sym typeface="Calibri"/>
              </a:endParaRPr>
            </a:p>
          </p:txBody>
        </p:sp>
        <p:sp>
          <p:nvSpPr>
            <p:cNvPr id="690" name="Google Shape;690;p63"/>
            <p:cNvSpPr txBox="1"/>
            <p:nvPr/>
          </p:nvSpPr>
          <p:spPr>
            <a:xfrm rot="-1945983">
              <a:off x="757058" y="2075878"/>
              <a:ext cx="1244048" cy="553940"/>
            </a:xfrm>
            <a:prstGeom prst="rect">
              <a:avLst/>
            </a:prstGeom>
            <a:solidFill>
              <a:srgbClr val="FFDE5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Calibri"/>
                  <a:ea typeface="Calibri"/>
                  <a:cs typeface="Calibri"/>
                  <a:sym typeface="Calibri"/>
                </a:rPr>
                <a:t>TAM</a:t>
              </a:r>
              <a:endParaRPr/>
            </a:p>
          </p:txBody>
        </p:sp>
        <p:sp>
          <p:nvSpPr>
            <p:cNvPr id="691" name="Google Shape;691;p63"/>
            <p:cNvSpPr txBox="1"/>
            <p:nvPr/>
          </p:nvSpPr>
          <p:spPr>
            <a:xfrm rot="-1945983">
              <a:off x="914992" y="3181990"/>
              <a:ext cx="1244048" cy="553940"/>
            </a:xfrm>
            <a:prstGeom prst="rect">
              <a:avLst/>
            </a:prstGeom>
            <a:solidFill>
              <a:srgbClr val="FFDE5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Calibri"/>
                  <a:ea typeface="Calibri"/>
                  <a:cs typeface="Calibri"/>
                  <a:sym typeface="Calibri"/>
                </a:rPr>
                <a:t>SAM</a:t>
              </a:r>
              <a:endParaRPr/>
            </a:p>
          </p:txBody>
        </p:sp>
        <p:sp>
          <p:nvSpPr>
            <p:cNvPr id="692" name="Google Shape;692;p63"/>
            <p:cNvSpPr txBox="1"/>
            <p:nvPr/>
          </p:nvSpPr>
          <p:spPr>
            <a:xfrm>
              <a:off x="1611931" y="3592987"/>
              <a:ext cx="24456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US PSH</a:t>
              </a:r>
              <a:endParaRPr/>
            </a:p>
            <a:p>
              <a:pPr indent="0" lvl="0" marL="0" marR="0" rtl="0" algn="ctr">
                <a:spcBef>
                  <a:spcPts val="0"/>
                </a:spcBef>
                <a:spcAft>
                  <a:spcPts val="0"/>
                </a:spcAft>
                <a:buNone/>
              </a:pPr>
              <a:r>
                <a:rPr lang="en-US" sz="1800">
                  <a:solidFill>
                    <a:srgbClr val="000000"/>
                  </a:solidFill>
                  <a:latin typeface="Calibri"/>
                  <a:ea typeface="Calibri"/>
                  <a:cs typeface="Calibri"/>
                  <a:sym typeface="Calibri"/>
                </a:rPr>
                <a:t>$4.68 B</a:t>
              </a:r>
              <a:endParaRPr/>
            </a:p>
          </p:txBody>
        </p:sp>
        <p:sp>
          <p:nvSpPr>
            <p:cNvPr id="693" name="Google Shape;693;p63"/>
            <p:cNvSpPr txBox="1"/>
            <p:nvPr/>
          </p:nvSpPr>
          <p:spPr>
            <a:xfrm>
              <a:off x="1711246" y="2414514"/>
              <a:ext cx="22470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2F2F2"/>
                  </a:solidFill>
                  <a:latin typeface="Calibri"/>
                  <a:ea typeface="Calibri"/>
                  <a:cs typeface="Calibri"/>
                  <a:sym typeface="Calibri"/>
                </a:rPr>
                <a:t>Global PSH</a:t>
              </a:r>
              <a:endParaRPr/>
            </a:p>
            <a:p>
              <a:pPr indent="0" lvl="0" marL="0" marR="0" rtl="0" algn="ctr">
                <a:spcBef>
                  <a:spcPts val="0"/>
                </a:spcBef>
                <a:spcAft>
                  <a:spcPts val="0"/>
                </a:spcAft>
                <a:buNone/>
              </a:pPr>
              <a:r>
                <a:rPr lang="en-US" sz="1800">
                  <a:solidFill>
                    <a:srgbClr val="F2F2F2"/>
                  </a:solidFill>
                  <a:latin typeface="Calibri"/>
                  <a:ea typeface="Calibri"/>
                  <a:cs typeface="Calibri"/>
                  <a:sym typeface="Calibri"/>
                </a:rPr>
                <a:t>$12.48 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63"/>
            <p:cNvSpPr/>
            <p:nvPr/>
          </p:nvSpPr>
          <p:spPr>
            <a:xfrm>
              <a:off x="1718961" y="4494461"/>
              <a:ext cx="2057400" cy="2057400"/>
            </a:xfrm>
            <a:prstGeom prst="ellipse">
              <a:avLst/>
            </a:prstGeom>
            <a:solidFill>
              <a:srgbClr val="0D0D0D">
                <a:alpha val="498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Calibri"/>
                <a:ea typeface="Calibri"/>
                <a:cs typeface="Calibri"/>
                <a:sym typeface="Calibri"/>
              </a:endParaRPr>
            </a:p>
          </p:txBody>
        </p:sp>
        <p:sp>
          <p:nvSpPr>
            <p:cNvPr id="695" name="Google Shape;695;p63"/>
            <p:cNvSpPr txBox="1"/>
            <p:nvPr/>
          </p:nvSpPr>
          <p:spPr>
            <a:xfrm rot="-1945983">
              <a:off x="1272504" y="4369018"/>
              <a:ext cx="1244048" cy="553940"/>
            </a:xfrm>
            <a:prstGeom prst="rect">
              <a:avLst/>
            </a:prstGeom>
            <a:solidFill>
              <a:srgbClr val="FFDE5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Calibri"/>
                  <a:ea typeface="Calibri"/>
                  <a:cs typeface="Calibri"/>
                  <a:sym typeface="Calibri"/>
                </a:rPr>
                <a:t>SOM</a:t>
              </a:r>
              <a:endParaRPr/>
            </a:p>
          </p:txBody>
        </p:sp>
        <p:sp>
          <p:nvSpPr>
            <p:cNvPr id="696" name="Google Shape;696;p63"/>
            <p:cNvSpPr txBox="1"/>
            <p:nvPr/>
          </p:nvSpPr>
          <p:spPr>
            <a:xfrm>
              <a:off x="1620135" y="5196614"/>
              <a:ext cx="2247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Baltimore PSH</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$17 M</a:t>
              </a:r>
              <a:endParaRPr/>
            </a:p>
          </p:txBody>
        </p:sp>
        <p:cxnSp>
          <p:nvCxnSpPr>
            <p:cNvPr id="697" name="Google Shape;697;p63"/>
            <p:cNvCxnSpPr>
              <a:stCxn id="688" idx="6"/>
            </p:cNvCxnSpPr>
            <p:nvPr/>
          </p:nvCxnSpPr>
          <p:spPr>
            <a:xfrm rot="10800000">
              <a:off x="3962095" y="3465761"/>
              <a:ext cx="1083600" cy="800100"/>
            </a:xfrm>
            <a:prstGeom prst="straightConnector1">
              <a:avLst/>
            </a:prstGeom>
            <a:noFill/>
            <a:ln cap="flat" cmpd="sng" w="38100">
              <a:solidFill>
                <a:schemeClr val="dk1"/>
              </a:solidFill>
              <a:prstDash val="solid"/>
              <a:miter lim="800000"/>
              <a:headEnd len="sm" w="sm" type="none"/>
              <a:tailEnd len="med" w="med" type="triangle"/>
            </a:ln>
          </p:spPr>
        </p:cxnSp>
      </p:grpSp>
      <p:cxnSp>
        <p:nvCxnSpPr>
          <p:cNvPr id="698" name="Google Shape;698;p63"/>
          <p:cNvCxnSpPr/>
          <p:nvPr/>
        </p:nvCxnSpPr>
        <p:spPr>
          <a:xfrm>
            <a:off x="5144027" y="4224055"/>
            <a:ext cx="1533600" cy="0"/>
          </a:xfrm>
          <a:prstGeom prst="straightConnector1">
            <a:avLst/>
          </a:prstGeom>
          <a:noFill/>
          <a:ln cap="flat" cmpd="sng" w="76200">
            <a:solidFill>
              <a:schemeClr val="dk1"/>
            </a:solidFill>
            <a:prstDash val="solid"/>
            <a:miter lim="800000"/>
            <a:headEnd len="sm" w="sm"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text, invertebrate, echinoderm&#10;&#10;Description automatically generated" id="703" name="Google Shape;703;p6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04" name="Google Shape;704;p64"/>
          <p:cNvSpPr/>
          <p:nvPr/>
        </p:nvSpPr>
        <p:spPr>
          <a:xfrm>
            <a:off x="1295400" y="1570527"/>
            <a:ext cx="9601200" cy="50292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Tokenized apartments for fractional ownership</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Lower barrier to entry</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Prevents fraud</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Passive income</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Asset liquidity</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erson on a bed with a computer&#10;&#10;Description automatically generated with low confidence" id="709" name="Google Shape;709;p6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10" name="Google Shape;710;p65"/>
          <p:cNvSpPr/>
          <p:nvPr/>
        </p:nvSpPr>
        <p:spPr>
          <a:xfrm>
            <a:off x="4932726" y="1543730"/>
            <a:ext cx="6987900" cy="37704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Permanent Supportive Housing (PSH)</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Fractionally owned micro-apartments</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$3.57 tokens (21 M tokens available)</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Token Market Cap $74,970,000</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NOI $200 K per year (CSH)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21"/>
          <p:cNvSpPr/>
          <p:nvPr/>
        </p:nvSpPr>
        <p:spPr>
          <a:xfrm>
            <a:off x="0"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65" name="Google Shape;165;p21"/>
          <p:cNvSpPr/>
          <p:nvPr/>
        </p:nvSpPr>
        <p:spPr>
          <a:xfrm>
            <a:off x="0" y="0"/>
            <a:ext cx="465429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66" name="Google Shape;166;p21"/>
          <p:cNvSpPr txBox="1"/>
          <p:nvPr>
            <p:ph type="title"/>
          </p:nvPr>
        </p:nvSpPr>
        <p:spPr>
          <a:xfrm>
            <a:off x="643467" y="2681103"/>
            <a:ext cx="3363974" cy="1495794"/>
          </a:xfrm>
          <a:prstGeom prst="rect">
            <a:avLst/>
          </a:prstGeom>
          <a:noFill/>
          <a:ln cap="flat" cmpd="sng" w="9525">
            <a:solidFill>
              <a:schemeClr val="lt1"/>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lt1"/>
              </a:buClr>
              <a:buSzPts val="2600"/>
              <a:buFont typeface="Gill Sans"/>
              <a:buNone/>
            </a:pPr>
            <a:r>
              <a:rPr lang="en-US" sz="2600">
                <a:solidFill>
                  <a:schemeClr val="lt1"/>
                </a:solidFill>
              </a:rPr>
              <a:t>THE EFFECTS OF PERIOD POVERTY</a:t>
            </a:r>
            <a:endParaRPr/>
          </a:p>
        </p:txBody>
      </p:sp>
      <p:grpSp>
        <p:nvGrpSpPr>
          <p:cNvPr id="167" name="Google Shape;167;p21"/>
          <p:cNvGrpSpPr/>
          <p:nvPr/>
        </p:nvGrpSpPr>
        <p:grpSpPr>
          <a:xfrm>
            <a:off x="5619750" y="965200"/>
            <a:ext cx="5607050" cy="4927598"/>
            <a:chOff x="0" y="0"/>
            <a:chExt cx="5607050" cy="4927598"/>
          </a:xfrm>
        </p:grpSpPr>
        <p:cxnSp>
          <p:nvCxnSpPr>
            <p:cNvPr id="168" name="Google Shape;168;p21"/>
            <p:cNvCxnSpPr/>
            <p:nvPr/>
          </p:nvCxnSpPr>
          <p:spPr>
            <a:xfrm>
              <a:off x="0" y="0"/>
              <a:ext cx="5607050" cy="0"/>
            </a:xfrm>
            <a:prstGeom prst="straightConnector1">
              <a:avLst/>
            </a:prstGeom>
            <a:gradFill>
              <a:gsLst>
                <a:gs pos="0">
                  <a:srgbClr val="A2B4B9"/>
                </a:gs>
                <a:gs pos="50000">
                  <a:srgbClr val="99AFB5"/>
                </a:gs>
                <a:gs pos="100000">
                  <a:srgbClr val="91A7AE"/>
                </a:gs>
              </a:gsLst>
              <a:lin ang="5400000" scaled="0"/>
            </a:gradFill>
            <a:ln cap="flat" cmpd="sng" w="9525">
              <a:solidFill>
                <a:schemeClr val="accent2"/>
              </a:solidFill>
              <a:prstDash val="solid"/>
              <a:round/>
              <a:headEnd len="sm" w="sm" type="none"/>
              <a:tailEnd len="sm" w="sm" type="none"/>
            </a:ln>
          </p:spPr>
        </p:cxnSp>
        <p:sp>
          <p:nvSpPr>
            <p:cNvPr id="169" name="Google Shape;169;p21"/>
            <p:cNvSpPr/>
            <p:nvPr/>
          </p:nvSpPr>
          <p:spPr>
            <a:xfrm>
              <a:off x="0" y="0"/>
              <a:ext cx="5607050" cy="1231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txBox="1"/>
            <p:nvPr/>
          </p:nvSpPr>
          <p:spPr>
            <a:xfrm>
              <a:off x="0" y="0"/>
              <a:ext cx="5607050" cy="123189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Gill Sans"/>
                <a:buNone/>
              </a:pPr>
              <a:r>
                <a:rPr b="0" i="0" lang="en-US" sz="2000" u="none" cap="none" strike="noStrike">
                  <a:solidFill>
                    <a:schemeClr val="dk1"/>
                  </a:solidFill>
                  <a:latin typeface="Gill Sans"/>
                  <a:ea typeface="Gill Sans"/>
                  <a:cs typeface="Gill Sans"/>
                  <a:sym typeface="Gill Sans"/>
                </a:rPr>
                <a:t>39% reported experiencing anxiety and depression</a:t>
              </a:r>
              <a:endParaRPr/>
            </a:p>
          </p:txBody>
        </p:sp>
        <p:cxnSp>
          <p:nvCxnSpPr>
            <p:cNvPr id="171" name="Google Shape;171;p21"/>
            <p:cNvCxnSpPr/>
            <p:nvPr/>
          </p:nvCxnSpPr>
          <p:spPr>
            <a:xfrm>
              <a:off x="0" y="1231899"/>
              <a:ext cx="5607050" cy="0"/>
            </a:xfrm>
            <a:prstGeom prst="straightConnector1">
              <a:avLst/>
            </a:prstGeom>
            <a:gradFill>
              <a:gsLst>
                <a:gs pos="0">
                  <a:srgbClr val="CB7047"/>
                </a:gs>
                <a:gs pos="50000">
                  <a:srgbClr val="CB622A"/>
                </a:gs>
                <a:gs pos="100000">
                  <a:srgbClr val="C65C23"/>
                </a:gs>
              </a:gsLst>
              <a:lin ang="5400000" scaled="0"/>
            </a:gradFill>
            <a:ln cap="flat" cmpd="sng" w="9525">
              <a:solidFill>
                <a:srgbClr val="C9642E"/>
              </a:solidFill>
              <a:prstDash val="solid"/>
              <a:round/>
              <a:headEnd len="sm" w="sm" type="none"/>
              <a:tailEnd len="sm" w="sm" type="none"/>
            </a:ln>
          </p:spPr>
        </p:cxnSp>
        <p:sp>
          <p:nvSpPr>
            <p:cNvPr id="172" name="Google Shape;172;p21"/>
            <p:cNvSpPr/>
            <p:nvPr/>
          </p:nvSpPr>
          <p:spPr>
            <a:xfrm>
              <a:off x="0" y="1231899"/>
              <a:ext cx="5607050" cy="1231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1"/>
            <p:cNvSpPr txBox="1"/>
            <p:nvPr/>
          </p:nvSpPr>
          <p:spPr>
            <a:xfrm>
              <a:off x="0" y="1231899"/>
              <a:ext cx="5607050" cy="123189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Gill Sans"/>
                <a:buNone/>
              </a:pPr>
              <a:r>
                <a:rPr b="0" i="0" lang="en-US" sz="2000" u="none" cap="none" strike="noStrike">
                  <a:solidFill>
                    <a:schemeClr val="dk1"/>
                  </a:solidFill>
                  <a:latin typeface="Gill Sans"/>
                  <a:ea typeface="Gill Sans"/>
                  <a:cs typeface="Gill Sans"/>
                  <a:sym typeface="Gill Sans"/>
                </a:rPr>
                <a:t>44% of women who experienced period poverty struggled to find employment after completing their education</a:t>
              </a:r>
              <a:endParaRPr/>
            </a:p>
          </p:txBody>
        </p:sp>
        <p:cxnSp>
          <p:nvCxnSpPr>
            <p:cNvPr id="174" name="Google Shape;174;p21"/>
            <p:cNvCxnSpPr/>
            <p:nvPr/>
          </p:nvCxnSpPr>
          <p:spPr>
            <a:xfrm>
              <a:off x="0" y="2463799"/>
              <a:ext cx="5607050" cy="0"/>
            </a:xfrm>
            <a:prstGeom prst="straightConnector1">
              <a:avLst/>
            </a:prstGeom>
            <a:gradFill>
              <a:gsLst>
                <a:gs pos="0">
                  <a:srgbClr val="A2A98C"/>
                </a:gs>
                <a:gs pos="50000">
                  <a:srgbClr val="9CA382"/>
                </a:gs>
                <a:gs pos="100000">
                  <a:srgbClr val="949C7A"/>
                </a:gs>
              </a:gsLst>
              <a:lin ang="5400000" scaled="0"/>
            </a:gradFill>
            <a:ln cap="flat" cmpd="sng" w="9525">
              <a:solidFill>
                <a:schemeClr val="accent4"/>
              </a:solidFill>
              <a:prstDash val="solid"/>
              <a:round/>
              <a:headEnd len="sm" w="sm" type="none"/>
              <a:tailEnd len="sm" w="sm" type="none"/>
            </a:ln>
          </p:spPr>
        </p:cxnSp>
        <p:sp>
          <p:nvSpPr>
            <p:cNvPr id="175" name="Google Shape;175;p21"/>
            <p:cNvSpPr/>
            <p:nvPr/>
          </p:nvSpPr>
          <p:spPr>
            <a:xfrm>
              <a:off x="0" y="2463799"/>
              <a:ext cx="5607050" cy="1231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1"/>
            <p:cNvSpPr txBox="1"/>
            <p:nvPr/>
          </p:nvSpPr>
          <p:spPr>
            <a:xfrm>
              <a:off x="0" y="2463799"/>
              <a:ext cx="5607050" cy="123189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Gill Sans"/>
                <a:buNone/>
              </a:pPr>
              <a:r>
                <a:rPr b="0" i="0" lang="en-US" sz="2000" u="none" cap="none" strike="noStrike">
                  <a:solidFill>
                    <a:schemeClr val="dk1"/>
                  </a:solidFill>
                  <a:latin typeface="Gill Sans"/>
                  <a:ea typeface="Gill Sans"/>
                  <a:cs typeface="Gill Sans"/>
                  <a:sym typeface="Gill Sans"/>
                </a:rPr>
                <a:t>Women often feel shame about their periods which leads to anxiety about the next cycle and finding products and this anxiety can lead to depression</a:t>
              </a:r>
              <a:endParaRPr/>
            </a:p>
          </p:txBody>
        </p:sp>
        <p:cxnSp>
          <p:nvCxnSpPr>
            <p:cNvPr id="177" name="Google Shape;177;p21"/>
            <p:cNvCxnSpPr/>
            <p:nvPr/>
          </p:nvCxnSpPr>
          <p:spPr>
            <a:xfrm>
              <a:off x="0" y="3695699"/>
              <a:ext cx="5607050" cy="0"/>
            </a:xfrm>
            <a:prstGeom prst="straightConnector1">
              <a:avLst/>
            </a:prstGeom>
            <a:gradFill>
              <a:gsLst>
                <a:gs pos="0">
                  <a:srgbClr val="8E8268"/>
                </a:gs>
                <a:gs pos="50000">
                  <a:srgbClr val="87795B"/>
                </a:gs>
                <a:gs pos="100000">
                  <a:srgbClr val="827355"/>
                </a:gs>
              </a:gsLst>
              <a:lin ang="5400000" scaled="0"/>
            </a:gradFill>
            <a:ln cap="flat" cmpd="sng" w="9525">
              <a:solidFill>
                <a:schemeClr val="accent5"/>
              </a:solidFill>
              <a:prstDash val="solid"/>
              <a:round/>
              <a:headEnd len="sm" w="sm" type="none"/>
              <a:tailEnd len="sm" w="sm" type="none"/>
            </a:ln>
          </p:spPr>
        </p:cxnSp>
        <p:sp>
          <p:nvSpPr>
            <p:cNvPr id="178" name="Google Shape;178;p21"/>
            <p:cNvSpPr/>
            <p:nvPr/>
          </p:nvSpPr>
          <p:spPr>
            <a:xfrm>
              <a:off x="0" y="3695699"/>
              <a:ext cx="5607050" cy="1231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1"/>
            <p:cNvSpPr txBox="1"/>
            <p:nvPr/>
          </p:nvSpPr>
          <p:spPr>
            <a:xfrm>
              <a:off x="0" y="3695699"/>
              <a:ext cx="5607050" cy="123189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Gill Sans"/>
                <a:buNone/>
              </a:pPr>
              <a:r>
                <a:rPr b="0" i="0" lang="en-US" sz="2000" u="none" cap="none" strike="noStrike">
                  <a:solidFill>
                    <a:schemeClr val="dk1"/>
                  </a:solidFill>
                  <a:latin typeface="Gill Sans"/>
                  <a:ea typeface="Gill Sans"/>
                  <a:cs typeface="Gill Sans"/>
                  <a:sym typeface="Gill Sans"/>
                </a:rPr>
                <a:t>1-5 low-income women report missing school, work or events due to lack of access</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66"/>
          <p:cNvPicPr preferRelativeResize="0"/>
          <p:nvPr/>
        </p:nvPicPr>
        <p:blipFill rotWithShape="1">
          <a:blip r:embed="rId3">
            <a:alphaModFix/>
          </a:blip>
          <a:srcRect b="4026" l="24686" r="9220" t="17640"/>
          <a:stretch/>
        </p:blipFill>
        <p:spPr>
          <a:xfrm>
            <a:off x="993649" y="27432"/>
            <a:ext cx="10204704" cy="680313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67"/>
          <p:cNvPicPr preferRelativeResize="0"/>
          <p:nvPr/>
        </p:nvPicPr>
        <p:blipFill rotWithShape="1">
          <a:blip r:embed="rId3">
            <a:alphaModFix/>
          </a:blip>
          <a:srcRect b="10840" l="63030" r="8644" t="23056"/>
          <a:stretch/>
        </p:blipFill>
        <p:spPr>
          <a:xfrm>
            <a:off x="1246761" y="27704"/>
            <a:ext cx="9698480" cy="68025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68"/>
          <p:cNvPicPr preferRelativeResize="0"/>
          <p:nvPr/>
        </p:nvPicPr>
        <p:blipFill rotWithShape="1">
          <a:blip r:embed="rId3">
            <a:alphaModFix/>
          </a:blip>
          <a:srcRect b="12168" l="61036" r="14229" t="18808"/>
          <a:stretch/>
        </p:blipFill>
        <p:spPr>
          <a:xfrm>
            <a:off x="2248711" y="202241"/>
            <a:ext cx="7694576" cy="645351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descr="Two people sitting on a couch&#10;&#10;Description automatically generated with medium confidence" id="730" name="Google Shape;730;p6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31" name="Google Shape;731;p69"/>
          <p:cNvSpPr/>
          <p:nvPr/>
        </p:nvSpPr>
        <p:spPr>
          <a:xfrm>
            <a:off x="1295400" y="2172749"/>
            <a:ext cx="9601200" cy="34623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Employment services</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Transportation</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Mental health services</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Healthcare</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Substance abuse counseling</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descr="A picture containing text, indoor&#10;&#10;Description automatically generated" id="736" name="Google Shape;736;p7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37" name="Google Shape;737;p70"/>
          <p:cNvSpPr/>
          <p:nvPr/>
        </p:nvSpPr>
        <p:spPr>
          <a:xfrm>
            <a:off x="1295400" y="2029098"/>
            <a:ext cx="9601200" cy="42891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Parity Project Innovation Challenge (PPIC)</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4 Letters of Intent (LOI)</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DigiShares</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ZROverse, Inc.</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Height Zero Real Estate and Consulting </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Ruth Anne Strauss (Realtor)</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Whitepaper from Professional Writers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7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43" name="Google Shape;743;p71"/>
          <p:cNvSpPr/>
          <p:nvPr/>
        </p:nvSpPr>
        <p:spPr>
          <a:xfrm>
            <a:off x="4668034" y="2110813"/>
            <a:ext cx="7252800" cy="26364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PhD Candidate in Chemistry at UMBC</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Military Veteran </a:t>
            </a:r>
            <a:endParaRPr/>
          </a:p>
        </p:txBody>
      </p:sp>
      <p:pic>
        <p:nvPicPr>
          <p:cNvPr descr="A person smiling for the camera&#10;&#10;Description automatically generated with low confidence" id="744" name="Google Shape;744;p71"/>
          <p:cNvPicPr preferRelativeResize="0"/>
          <p:nvPr/>
        </p:nvPicPr>
        <p:blipFill rotWithShape="1">
          <a:blip r:embed="rId4">
            <a:alphaModFix/>
          </a:blip>
          <a:srcRect b="0" l="0" r="0" t="0"/>
          <a:stretch/>
        </p:blipFill>
        <p:spPr>
          <a:xfrm>
            <a:off x="557352" y="1477068"/>
            <a:ext cx="3657600" cy="3657600"/>
          </a:xfrm>
          <a:prstGeom prst="rect">
            <a:avLst/>
          </a:prstGeom>
          <a:noFill/>
          <a:ln>
            <a:noFill/>
          </a:ln>
        </p:spPr>
      </p:pic>
      <p:grpSp>
        <p:nvGrpSpPr>
          <p:cNvPr id="745" name="Google Shape;745;p71"/>
          <p:cNvGrpSpPr/>
          <p:nvPr/>
        </p:nvGrpSpPr>
        <p:grpSpPr>
          <a:xfrm>
            <a:off x="6019189" y="5134668"/>
            <a:ext cx="4550411" cy="914400"/>
            <a:chOff x="5227602" y="4888193"/>
            <a:chExt cx="4550411" cy="914400"/>
          </a:xfrm>
        </p:grpSpPr>
        <p:pic>
          <p:nvPicPr>
            <p:cNvPr descr="Logo&#10;&#10;Description automatically generated" id="746" name="Google Shape;746;p71"/>
            <p:cNvPicPr preferRelativeResize="0"/>
            <p:nvPr/>
          </p:nvPicPr>
          <p:blipFill rotWithShape="1">
            <a:blip r:embed="rId5">
              <a:alphaModFix/>
            </a:blip>
            <a:srcRect b="0" l="0" r="0" t="0"/>
            <a:stretch/>
          </p:blipFill>
          <p:spPr>
            <a:xfrm>
              <a:off x="5227602" y="4888193"/>
              <a:ext cx="914400" cy="914400"/>
            </a:xfrm>
            <a:prstGeom prst="rect">
              <a:avLst/>
            </a:prstGeom>
            <a:noFill/>
            <a:ln>
              <a:noFill/>
            </a:ln>
          </p:spPr>
        </p:pic>
        <p:pic>
          <p:nvPicPr>
            <p:cNvPr descr="Logo&#10;&#10;Description automatically generated" id="747" name="Google Shape;747;p71"/>
            <p:cNvPicPr preferRelativeResize="0"/>
            <p:nvPr/>
          </p:nvPicPr>
          <p:blipFill rotWithShape="1">
            <a:blip r:embed="rId6">
              <a:alphaModFix/>
            </a:blip>
            <a:srcRect b="0" l="0" r="0" t="0"/>
            <a:stretch/>
          </p:blipFill>
          <p:spPr>
            <a:xfrm>
              <a:off x="8863613" y="4888193"/>
              <a:ext cx="914400" cy="914400"/>
            </a:xfrm>
            <a:prstGeom prst="rect">
              <a:avLst/>
            </a:prstGeom>
            <a:noFill/>
            <a:ln>
              <a:noFill/>
            </a:ln>
          </p:spPr>
        </p:pic>
        <p:pic>
          <p:nvPicPr>
            <p:cNvPr descr="Logo, company name&#10;&#10;Description automatically generated" id="748" name="Google Shape;748;p71"/>
            <p:cNvPicPr preferRelativeResize="0"/>
            <p:nvPr/>
          </p:nvPicPr>
          <p:blipFill rotWithShape="1">
            <a:blip r:embed="rId7">
              <a:alphaModFix/>
            </a:blip>
            <a:srcRect b="0" l="0" r="0" t="0"/>
            <a:stretch/>
          </p:blipFill>
          <p:spPr>
            <a:xfrm>
              <a:off x="7651609" y="4888193"/>
              <a:ext cx="914400" cy="914400"/>
            </a:xfrm>
            <a:prstGeom prst="rect">
              <a:avLst/>
            </a:prstGeom>
            <a:noFill/>
            <a:ln>
              <a:noFill/>
            </a:ln>
          </p:spPr>
        </p:pic>
        <p:pic>
          <p:nvPicPr>
            <p:cNvPr descr="Logo, company name&#10;&#10;Description automatically generated" id="749" name="Google Shape;749;p71"/>
            <p:cNvPicPr preferRelativeResize="0"/>
            <p:nvPr/>
          </p:nvPicPr>
          <p:blipFill rotWithShape="1">
            <a:blip r:embed="rId8">
              <a:alphaModFix/>
            </a:blip>
            <a:srcRect b="0" l="0" r="0" t="0"/>
            <a:stretch/>
          </p:blipFill>
          <p:spPr>
            <a:xfrm>
              <a:off x="6439605" y="4888193"/>
              <a:ext cx="914400" cy="914400"/>
            </a:xfrm>
            <a:prstGeom prst="rect">
              <a:avLst/>
            </a:prstGeom>
            <a:noFill/>
            <a:ln>
              <a:noFill/>
            </a:ln>
          </p:spPr>
        </p:pic>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descr="A group of people sitting on a couch looking at a computer&#10;&#10;Description automatically generated with medium confidence" id="754" name="Google Shape;754;p72"/>
          <p:cNvPicPr preferRelativeResize="0"/>
          <p:nvPr/>
        </p:nvPicPr>
        <p:blipFill rotWithShape="1">
          <a:blip r:embed="rId3">
            <a:alphaModFix/>
          </a:blip>
          <a:srcRect b="0" l="0" r="0" t="0"/>
          <a:stretch/>
        </p:blipFill>
        <p:spPr>
          <a:xfrm>
            <a:off x="0" y="-28575"/>
            <a:ext cx="12192000" cy="6858000"/>
          </a:xfrm>
          <a:prstGeom prst="rect">
            <a:avLst/>
          </a:prstGeom>
          <a:noFill/>
          <a:ln>
            <a:noFill/>
          </a:ln>
        </p:spPr>
      </p:pic>
      <p:sp>
        <p:nvSpPr>
          <p:cNvPr id="755" name="Google Shape;755;p72"/>
          <p:cNvSpPr/>
          <p:nvPr/>
        </p:nvSpPr>
        <p:spPr>
          <a:xfrm>
            <a:off x="691929" y="1923583"/>
            <a:ext cx="2286000" cy="4343400"/>
          </a:xfrm>
          <a:prstGeom prst="rect">
            <a:avLst/>
          </a:prstGeom>
          <a:solidFill>
            <a:srgbClr val="0D0D0D">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72"/>
          <p:cNvSpPr/>
          <p:nvPr/>
        </p:nvSpPr>
        <p:spPr>
          <a:xfrm>
            <a:off x="3406337" y="1940379"/>
            <a:ext cx="2286000" cy="4343400"/>
          </a:xfrm>
          <a:prstGeom prst="rect">
            <a:avLst/>
          </a:prstGeom>
          <a:solidFill>
            <a:srgbClr val="0D0D0D">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72"/>
          <p:cNvSpPr/>
          <p:nvPr/>
        </p:nvSpPr>
        <p:spPr>
          <a:xfrm>
            <a:off x="6318037" y="1955007"/>
            <a:ext cx="2286000" cy="4343400"/>
          </a:xfrm>
          <a:prstGeom prst="rect">
            <a:avLst/>
          </a:prstGeom>
          <a:solidFill>
            <a:srgbClr val="0D0D0D">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72"/>
          <p:cNvSpPr/>
          <p:nvPr/>
        </p:nvSpPr>
        <p:spPr>
          <a:xfrm>
            <a:off x="9229737" y="1923583"/>
            <a:ext cx="2286000" cy="4343400"/>
          </a:xfrm>
          <a:prstGeom prst="rect">
            <a:avLst/>
          </a:prstGeom>
          <a:solidFill>
            <a:srgbClr val="0D0D0D">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59" name="Google Shape;759;p72"/>
          <p:cNvGrpSpPr/>
          <p:nvPr/>
        </p:nvGrpSpPr>
        <p:grpSpPr>
          <a:xfrm>
            <a:off x="905715" y="1955007"/>
            <a:ext cx="10380570" cy="4192720"/>
            <a:chOff x="910156" y="1907382"/>
            <a:chExt cx="10380570" cy="4192720"/>
          </a:xfrm>
        </p:grpSpPr>
        <p:pic>
          <p:nvPicPr>
            <p:cNvPr descr="A person smiling for the camera&#10;&#10;Description automatically generated with medium confidence" id="760" name="Google Shape;760;p72"/>
            <p:cNvPicPr preferRelativeResize="0"/>
            <p:nvPr/>
          </p:nvPicPr>
          <p:blipFill rotWithShape="1">
            <a:blip r:embed="rId4">
              <a:alphaModFix/>
            </a:blip>
            <a:srcRect b="0" l="0" r="0" t="0"/>
            <a:stretch/>
          </p:blipFill>
          <p:spPr>
            <a:xfrm>
              <a:off x="9461926" y="1914058"/>
              <a:ext cx="1828800" cy="1828800"/>
            </a:xfrm>
            <a:prstGeom prst="rect">
              <a:avLst/>
            </a:prstGeom>
            <a:noFill/>
            <a:ln>
              <a:noFill/>
            </a:ln>
          </p:spPr>
        </p:pic>
        <p:sp>
          <p:nvSpPr>
            <p:cNvPr id="761" name="Google Shape;761;p72"/>
            <p:cNvSpPr/>
            <p:nvPr/>
          </p:nvSpPr>
          <p:spPr>
            <a:xfrm>
              <a:off x="9461926" y="3742858"/>
              <a:ext cx="1828800" cy="6096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Akshay Bhuva</a:t>
              </a:r>
              <a:endParaRPr/>
            </a:p>
            <a:p>
              <a:pPr indent="0" lvl="0" marL="0" marR="0" rtl="0" algn="ctr">
                <a:spcBef>
                  <a:spcPts val="0"/>
                </a:spcBef>
                <a:spcAft>
                  <a:spcPts val="0"/>
                </a:spcAft>
                <a:buNone/>
              </a:pPr>
              <a:r>
                <a:rPr i="1" lang="en-US" sz="1800">
                  <a:solidFill>
                    <a:schemeClr val="lt1"/>
                  </a:solidFill>
                  <a:latin typeface="Calibri"/>
                  <a:ea typeface="Calibri"/>
                  <a:cs typeface="Calibri"/>
                  <a:sym typeface="Calibri"/>
                </a:rPr>
                <a:t>CEO, Kitchenery</a:t>
              </a:r>
              <a:endParaRPr/>
            </a:p>
          </p:txBody>
        </p:sp>
        <p:pic>
          <p:nvPicPr>
            <p:cNvPr descr="Icon&#10;&#10;Description automatically generated" id="762" name="Google Shape;762;p72"/>
            <p:cNvPicPr preferRelativeResize="0"/>
            <p:nvPr/>
          </p:nvPicPr>
          <p:blipFill rotWithShape="1">
            <a:blip r:embed="rId5">
              <a:alphaModFix/>
            </a:blip>
            <a:srcRect b="0" l="0" r="0" t="0"/>
            <a:stretch/>
          </p:blipFill>
          <p:spPr>
            <a:xfrm>
              <a:off x="10083137" y="4570534"/>
              <a:ext cx="685800" cy="685800"/>
            </a:xfrm>
            <a:prstGeom prst="rect">
              <a:avLst/>
            </a:prstGeom>
            <a:noFill/>
            <a:ln>
              <a:noFill/>
            </a:ln>
          </p:spPr>
        </p:pic>
        <p:pic>
          <p:nvPicPr>
            <p:cNvPr descr="Graphical user interface, application&#10;&#10;Description automatically generated" id="763" name="Google Shape;763;p72"/>
            <p:cNvPicPr preferRelativeResize="0"/>
            <p:nvPr/>
          </p:nvPicPr>
          <p:blipFill rotWithShape="1">
            <a:blip r:embed="rId6">
              <a:alphaModFix/>
            </a:blip>
            <a:srcRect b="0" l="0" r="0" t="0"/>
            <a:stretch/>
          </p:blipFill>
          <p:spPr>
            <a:xfrm>
              <a:off x="9813715" y="5408900"/>
              <a:ext cx="1224644" cy="685800"/>
            </a:xfrm>
            <a:prstGeom prst="rect">
              <a:avLst/>
            </a:prstGeom>
            <a:noFill/>
            <a:ln>
              <a:noFill/>
            </a:ln>
          </p:spPr>
        </p:pic>
        <p:pic>
          <p:nvPicPr>
            <p:cNvPr descr="A person in a suit smiling&#10;&#10;Description automatically generated with low confidence" id="764" name="Google Shape;764;p72"/>
            <p:cNvPicPr preferRelativeResize="0"/>
            <p:nvPr/>
          </p:nvPicPr>
          <p:blipFill rotWithShape="1">
            <a:blip r:embed="rId7">
              <a:alphaModFix/>
            </a:blip>
            <a:srcRect b="0" l="0" r="0" t="0"/>
            <a:stretch/>
          </p:blipFill>
          <p:spPr>
            <a:xfrm>
              <a:off x="3640230" y="1914058"/>
              <a:ext cx="1828800" cy="1828800"/>
            </a:xfrm>
            <a:prstGeom prst="rect">
              <a:avLst/>
            </a:prstGeom>
            <a:noFill/>
            <a:ln>
              <a:noFill/>
            </a:ln>
          </p:spPr>
        </p:pic>
        <p:sp>
          <p:nvSpPr>
            <p:cNvPr id="765" name="Google Shape;765;p72"/>
            <p:cNvSpPr/>
            <p:nvPr/>
          </p:nvSpPr>
          <p:spPr>
            <a:xfrm>
              <a:off x="3640230" y="3747012"/>
              <a:ext cx="1828800" cy="6096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Tim Wilson</a:t>
              </a:r>
              <a:endParaRPr/>
            </a:p>
            <a:p>
              <a:pPr indent="0" lvl="0" marL="0" marR="0" rtl="0" algn="ctr">
                <a:spcBef>
                  <a:spcPts val="0"/>
                </a:spcBef>
                <a:spcAft>
                  <a:spcPts val="0"/>
                </a:spcAft>
                <a:buNone/>
              </a:pPr>
              <a:r>
                <a:rPr i="1" lang="en-US" sz="1800">
                  <a:solidFill>
                    <a:schemeClr val="lt1"/>
                  </a:solidFill>
                  <a:latin typeface="Calibri"/>
                  <a:ea typeface="Calibri"/>
                  <a:cs typeface="Calibri"/>
                  <a:sym typeface="Calibri"/>
                </a:rPr>
                <a:t>VC, TEDCO</a:t>
              </a:r>
              <a:endParaRPr/>
            </a:p>
          </p:txBody>
        </p:sp>
        <p:pic>
          <p:nvPicPr>
            <p:cNvPr descr="Logo, company name&#10;&#10;Description automatically generated" id="766" name="Google Shape;766;p72"/>
            <p:cNvPicPr preferRelativeResize="0"/>
            <p:nvPr/>
          </p:nvPicPr>
          <p:blipFill rotWithShape="1">
            <a:blip r:embed="rId8">
              <a:alphaModFix/>
            </a:blip>
            <a:srcRect b="0" l="0" r="0" t="0"/>
            <a:stretch/>
          </p:blipFill>
          <p:spPr>
            <a:xfrm>
              <a:off x="4210878" y="4510601"/>
              <a:ext cx="685800" cy="685800"/>
            </a:xfrm>
            <a:prstGeom prst="rect">
              <a:avLst/>
            </a:prstGeom>
            <a:noFill/>
            <a:ln>
              <a:noFill/>
            </a:ln>
          </p:spPr>
        </p:pic>
        <p:pic>
          <p:nvPicPr>
            <p:cNvPr descr="A picture containing text, clipart, vector graphics&#10;&#10;Description automatically generated" id="767" name="Google Shape;767;p72"/>
            <p:cNvPicPr preferRelativeResize="0"/>
            <p:nvPr/>
          </p:nvPicPr>
          <p:blipFill rotWithShape="1">
            <a:blip r:embed="rId9">
              <a:alphaModFix/>
            </a:blip>
            <a:srcRect b="0" l="0" r="0" t="0"/>
            <a:stretch/>
          </p:blipFill>
          <p:spPr>
            <a:xfrm>
              <a:off x="4783230" y="5408900"/>
              <a:ext cx="685800" cy="685800"/>
            </a:xfrm>
            <a:prstGeom prst="rect">
              <a:avLst/>
            </a:prstGeom>
            <a:noFill/>
            <a:ln>
              <a:noFill/>
            </a:ln>
          </p:spPr>
        </p:pic>
        <p:pic>
          <p:nvPicPr>
            <p:cNvPr descr="Logo&#10;&#10;Description automatically generated" id="768" name="Google Shape;768;p72"/>
            <p:cNvPicPr preferRelativeResize="0"/>
            <p:nvPr/>
          </p:nvPicPr>
          <p:blipFill rotWithShape="1">
            <a:blip r:embed="rId10">
              <a:alphaModFix/>
            </a:blip>
            <a:srcRect b="0" l="0" r="0" t="0"/>
            <a:stretch/>
          </p:blipFill>
          <p:spPr>
            <a:xfrm>
              <a:off x="3640230" y="5408900"/>
              <a:ext cx="685800" cy="685800"/>
            </a:xfrm>
            <a:prstGeom prst="rect">
              <a:avLst/>
            </a:prstGeom>
            <a:noFill/>
            <a:ln>
              <a:noFill/>
            </a:ln>
          </p:spPr>
        </p:pic>
        <p:pic>
          <p:nvPicPr>
            <p:cNvPr descr="A picture containing text, person, white, person&#10;&#10;Description automatically generated" id="769" name="Google Shape;769;p72"/>
            <p:cNvPicPr preferRelativeResize="0"/>
            <p:nvPr/>
          </p:nvPicPr>
          <p:blipFill rotWithShape="1">
            <a:blip r:embed="rId11">
              <a:alphaModFix/>
            </a:blip>
            <a:srcRect b="0" l="0" r="0" t="0"/>
            <a:stretch/>
          </p:blipFill>
          <p:spPr>
            <a:xfrm>
              <a:off x="6551078" y="1914058"/>
              <a:ext cx="1828801" cy="1776298"/>
            </a:xfrm>
            <a:prstGeom prst="rect">
              <a:avLst/>
            </a:prstGeom>
            <a:noFill/>
            <a:ln>
              <a:noFill/>
            </a:ln>
          </p:spPr>
        </p:pic>
        <p:sp>
          <p:nvSpPr>
            <p:cNvPr id="770" name="Google Shape;770;p72"/>
            <p:cNvSpPr/>
            <p:nvPr/>
          </p:nvSpPr>
          <p:spPr>
            <a:xfrm>
              <a:off x="6577329" y="3694392"/>
              <a:ext cx="1776300" cy="7401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Luke Cooper</a:t>
              </a:r>
              <a:endParaRPr/>
            </a:p>
            <a:p>
              <a:pPr indent="0" lvl="0" marL="0" marR="0" rtl="0" algn="ctr">
                <a:spcBef>
                  <a:spcPts val="0"/>
                </a:spcBef>
                <a:spcAft>
                  <a:spcPts val="0"/>
                </a:spcAft>
                <a:buNone/>
              </a:pPr>
              <a:r>
                <a:rPr i="1" lang="en-US" sz="1600">
                  <a:solidFill>
                    <a:schemeClr val="lt1"/>
                  </a:solidFill>
                  <a:latin typeface="Calibri"/>
                  <a:ea typeface="Calibri"/>
                  <a:cs typeface="Calibri"/>
                  <a:sym typeface="Calibri"/>
                </a:rPr>
                <a:t>Managing Director, Latimer Ventures</a:t>
              </a:r>
              <a:endParaRPr i="1" sz="1600">
                <a:solidFill>
                  <a:schemeClr val="lt1"/>
                </a:solidFill>
                <a:latin typeface="Calibri"/>
                <a:ea typeface="Calibri"/>
                <a:cs typeface="Calibri"/>
                <a:sym typeface="Calibri"/>
              </a:endParaRPr>
            </a:p>
          </p:txBody>
        </p:sp>
        <p:pic>
          <p:nvPicPr>
            <p:cNvPr descr="Logo, company name&#10;&#10;Description automatically generated" id="771" name="Google Shape;771;p72"/>
            <p:cNvPicPr preferRelativeResize="0"/>
            <p:nvPr/>
          </p:nvPicPr>
          <p:blipFill rotWithShape="1">
            <a:blip r:embed="rId12">
              <a:alphaModFix/>
            </a:blip>
            <a:srcRect b="0" l="0" r="0" t="0"/>
            <a:stretch/>
          </p:blipFill>
          <p:spPr>
            <a:xfrm>
              <a:off x="7693226" y="5408900"/>
              <a:ext cx="685800" cy="685800"/>
            </a:xfrm>
            <a:prstGeom prst="rect">
              <a:avLst/>
            </a:prstGeom>
            <a:noFill/>
            <a:ln>
              <a:noFill/>
            </a:ln>
          </p:spPr>
        </p:pic>
        <p:pic>
          <p:nvPicPr>
            <p:cNvPr descr="Graphical user interface, application&#10;&#10;Description automatically generated" id="772" name="Google Shape;772;p72"/>
            <p:cNvPicPr preferRelativeResize="0"/>
            <p:nvPr/>
          </p:nvPicPr>
          <p:blipFill rotWithShape="1">
            <a:blip r:embed="rId13">
              <a:alphaModFix/>
            </a:blip>
            <a:srcRect b="0" l="0" r="0" t="0"/>
            <a:stretch/>
          </p:blipFill>
          <p:spPr>
            <a:xfrm>
              <a:off x="6581128" y="5414302"/>
              <a:ext cx="685800" cy="685800"/>
            </a:xfrm>
            <a:prstGeom prst="rect">
              <a:avLst/>
            </a:prstGeom>
            <a:noFill/>
            <a:ln>
              <a:noFill/>
            </a:ln>
          </p:spPr>
        </p:pic>
        <p:pic>
          <p:nvPicPr>
            <p:cNvPr descr="Logo&#10;&#10;Description automatically generated" id="773" name="Google Shape;773;p72"/>
            <p:cNvPicPr preferRelativeResize="0"/>
            <p:nvPr/>
          </p:nvPicPr>
          <p:blipFill rotWithShape="1">
            <a:blip r:embed="rId14">
              <a:alphaModFix/>
            </a:blip>
            <a:srcRect b="0" l="0" r="0" t="0"/>
            <a:stretch/>
          </p:blipFill>
          <p:spPr>
            <a:xfrm>
              <a:off x="7122578" y="4567018"/>
              <a:ext cx="685800" cy="685800"/>
            </a:xfrm>
            <a:prstGeom prst="rect">
              <a:avLst/>
            </a:prstGeom>
            <a:noFill/>
            <a:ln>
              <a:noFill/>
            </a:ln>
          </p:spPr>
        </p:pic>
        <p:pic>
          <p:nvPicPr>
            <p:cNvPr descr="Text&#10;&#10;Description automatically generated with low confidence" id="774" name="Google Shape;774;p72"/>
            <p:cNvPicPr preferRelativeResize="0"/>
            <p:nvPr/>
          </p:nvPicPr>
          <p:blipFill rotWithShape="1">
            <a:blip r:embed="rId15">
              <a:alphaModFix/>
            </a:blip>
            <a:srcRect b="0" l="0" r="0" t="0"/>
            <a:stretch/>
          </p:blipFill>
          <p:spPr>
            <a:xfrm>
              <a:off x="1024226" y="4510601"/>
              <a:ext cx="1591778" cy="685800"/>
            </a:xfrm>
            <a:prstGeom prst="rect">
              <a:avLst/>
            </a:prstGeom>
            <a:noFill/>
            <a:ln>
              <a:noFill/>
            </a:ln>
          </p:spPr>
        </p:pic>
        <p:pic>
          <p:nvPicPr>
            <p:cNvPr descr="Logo&#10;&#10;Description automatically generated" id="775" name="Google Shape;775;p72"/>
            <p:cNvPicPr preferRelativeResize="0"/>
            <p:nvPr/>
          </p:nvPicPr>
          <p:blipFill rotWithShape="1">
            <a:blip r:embed="rId16">
              <a:alphaModFix/>
            </a:blip>
            <a:srcRect b="0" l="0" r="0" t="0"/>
            <a:stretch/>
          </p:blipFill>
          <p:spPr>
            <a:xfrm>
              <a:off x="910156" y="5408900"/>
              <a:ext cx="685800" cy="685800"/>
            </a:xfrm>
            <a:prstGeom prst="rect">
              <a:avLst/>
            </a:prstGeom>
            <a:noFill/>
            <a:ln>
              <a:noFill/>
            </a:ln>
          </p:spPr>
        </p:pic>
        <p:pic>
          <p:nvPicPr>
            <p:cNvPr descr="A person smiling for the camera&#10;&#10;Description automatically generated with medium confidence" id="776" name="Google Shape;776;p72"/>
            <p:cNvPicPr preferRelativeResize="0"/>
            <p:nvPr/>
          </p:nvPicPr>
          <p:blipFill rotWithShape="1">
            <a:blip r:embed="rId17">
              <a:alphaModFix/>
            </a:blip>
            <a:srcRect b="0" l="0" r="0" t="0"/>
            <a:stretch/>
          </p:blipFill>
          <p:spPr>
            <a:xfrm>
              <a:off x="910156" y="1907382"/>
              <a:ext cx="1828800" cy="1828800"/>
            </a:xfrm>
            <a:prstGeom prst="rect">
              <a:avLst/>
            </a:prstGeom>
            <a:noFill/>
            <a:ln>
              <a:noFill/>
            </a:ln>
          </p:spPr>
        </p:pic>
        <p:pic>
          <p:nvPicPr>
            <p:cNvPr descr="Logo&#10;&#10;Description automatically generated" id="777" name="Google Shape;777;p72"/>
            <p:cNvPicPr preferRelativeResize="0"/>
            <p:nvPr/>
          </p:nvPicPr>
          <p:blipFill rotWithShape="1">
            <a:blip r:embed="rId18">
              <a:alphaModFix/>
            </a:blip>
            <a:srcRect b="0" l="0" r="0" t="0"/>
            <a:stretch/>
          </p:blipFill>
          <p:spPr>
            <a:xfrm>
              <a:off x="2025960" y="5408900"/>
              <a:ext cx="685800" cy="685800"/>
            </a:xfrm>
            <a:prstGeom prst="rect">
              <a:avLst/>
            </a:prstGeom>
            <a:noFill/>
            <a:ln>
              <a:noFill/>
            </a:ln>
          </p:spPr>
        </p:pic>
        <p:sp>
          <p:nvSpPr>
            <p:cNvPr id="778" name="Google Shape;778;p72"/>
            <p:cNvSpPr/>
            <p:nvPr/>
          </p:nvSpPr>
          <p:spPr>
            <a:xfrm>
              <a:off x="910156" y="3759654"/>
              <a:ext cx="1828800" cy="6096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Tlee Cooper</a:t>
              </a:r>
              <a:endParaRPr/>
            </a:p>
            <a:p>
              <a:pPr indent="0" lvl="0" marL="0" marR="0" rtl="0" algn="ctr">
                <a:spcBef>
                  <a:spcPts val="0"/>
                </a:spcBef>
                <a:spcAft>
                  <a:spcPts val="0"/>
                </a:spcAft>
                <a:buNone/>
              </a:pPr>
              <a:r>
                <a:rPr i="1" lang="en-US" sz="1600">
                  <a:solidFill>
                    <a:schemeClr val="lt1"/>
                  </a:solidFill>
                  <a:latin typeface="Calibri"/>
                  <a:ea typeface="Calibri"/>
                  <a:cs typeface="Calibri"/>
                  <a:sym typeface="Calibri"/>
                </a:rPr>
                <a:t>CEO, ZROverse, Inc.</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A picture containing text, indoor, device, measuring stick&#10;&#10;Description automatically generated" id="783" name="Google Shape;783;p73"/>
          <p:cNvPicPr preferRelativeResize="0"/>
          <p:nvPr/>
        </p:nvPicPr>
        <p:blipFill rotWithShape="1">
          <a:blip r:embed="rId3">
            <a:alphaModFix/>
          </a:blip>
          <a:srcRect b="0" l="0" r="0" t="0"/>
          <a:stretch/>
        </p:blipFill>
        <p:spPr>
          <a:xfrm>
            <a:off x="0" y="0"/>
            <a:ext cx="12192000" cy="6858000"/>
          </a:xfrm>
          <a:prstGeom prst="rect">
            <a:avLst/>
          </a:prstGeom>
          <a:noFill/>
          <a:ln>
            <a:noFill/>
          </a:ln>
        </p:spPr>
      </p:pic>
      <p:graphicFrame>
        <p:nvGraphicFramePr>
          <p:cNvPr id="784" name="Google Shape;784;p73"/>
          <p:cNvGraphicFramePr/>
          <p:nvPr/>
        </p:nvGraphicFramePr>
        <p:xfrm>
          <a:off x="952500" y="1376891"/>
          <a:ext cx="3000000" cy="3000000"/>
        </p:xfrm>
        <a:graphic>
          <a:graphicData uri="http://schemas.openxmlformats.org/drawingml/2006/table">
            <a:tbl>
              <a:tblPr bandRow="1" firstRow="1">
                <a:noFill/>
                <a:tableStyleId>{4FB277BD-1DDC-47A2-A2FC-DE49785858CC}</a:tableStyleId>
              </a:tblPr>
              <a:tblGrid>
                <a:gridCol w="2057400"/>
                <a:gridCol w="2057400"/>
                <a:gridCol w="2057400"/>
                <a:gridCol w="2057400"/>
                <a:gridCol w="2057400"/>
              </a:tblGrid>
              <a:tr h="1143000">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D0D0D">
                        <a:alpha val="49800"/>
                      </a:srgbClr>
                    </a:solidFill>
                  </a:tcPr>
                </a:tc>
                <a:tc>
                  <a:txBody>
                    <a:bodyPr/>
                    <a:lstStyle/>
                    <a:p>
                      <a:pPr indent="0" lvl="0" marL="0" marR="0" rtl="0" algn="ctr">
                        <a:spcBef>
                          <a:spcPts val="0"/>
                        </a:spcBef>
                        <a:spcAft>
                          <a:spcPts val="0"/>
                        </a:spcAft>
                        <a:buNone/>
                      </a:pPr>
                      <a:r>
                        <a:t/>
                      </a:r>
                      <a:endParaRPr sz="24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rPr lang="en-US" sz="2400" u="none" cap="none" strike="noStrike">
                          <a:solidFill>
                            <a:schemeClr val="lt1"/>
                          </a:solidFill>
                        </a:rPr>
                        <a:t>Traditional PSH</a:t>
                      </a:r>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rPr lang="en-US" sz="2400" u="none" cap="none" strike="noStrike">
                          <a:solidFill>
                            <a:schemeClr val="lt1"/>
                          </a:solidFill>
                        </a:rPr>
                        <a:t>Affordable Housing</a:t>
                      </a:r>
                      <a:endParaRPr/>
                    </a:p>
                  </a:txBody>
                  <a:tcPr marT="45725" marB="45725" marR="91450" marL="91450" anchor="ctr">
                    <a:solidFill>
                      <a:srgbClr val="0D0D0D">
                        <a:alpha val="49800"/>
                      </a:srgbClr>
                    </a:solidFill>
                  </a:tcPr>
                </a:tc>
              </a:tr>
              <a:tr h="685800">
                <a:tc>
                  <a:txBody>
                    <a:bodyPr/>
                    <a:lstStyle/>
                    <a:p>
                      <a:pPr indent="0" lvl="0" marL="0" marR="0" rtl="0" algn="ctr">
                        <a:spcBef>
                          <a:spcPts val="0"/>
                        </a:spcBef>
                        <a:spcAft>
                          <a:spcPts val="0"/>
                        </a:spcAft>
                        <a:buNone/>
                      </a:pPr>
                      <a:r>
                        <a:rPr b="1" lang="en-US" sz="1800" u="none" cap="none" strike="noStrike">
                          <a:solidFill>
                            <a:schemeClr val="lt1"/>
                          </a:solidFill>
                        </a:rPr>
                        <a:t>Tokenized</a:t>
                      </a:r>
                      <a:endParaRPr/>
                    </a:p>
                  </a:txBody>
                  <a:tcPr marT="45725" marB="45725" marR="91450" marL="91450" anchor="ctr">
                    <a:lnT cap="flat" cmpd="sng" w="38100">
                      <a:solidFill>
                        <a:schemeClr val="lt1"/>
                      </a:solidFill>
                      <a:prstDash val="solid"/>
                      <a:round/>
                      <a:headEnd len="sm" w="sm" type="none"/>
                      <a:tailEnd len="sm" w="sm" type="none"/>
                    </a:lnT>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r>
              <a:tr h="685800">
                <a:tc>
                  <a:txBody>
                    <a:bodyPr/>
                    <a:lstStyle/>
                    <a:p>
                      <a:pPr indent="0" lvl="0" marL="0" marR="0" rtl="0" algn="ctr">
                        <a:spcBef>
                          <a:spcPts val="0"/>
                        </a:spcBef>
                        <a:spcAft>
                          <a:spcPts val="0"/>
                        </a:spcAft>
                        <a:buNone/>
                      </a:pPr>
                      <a:r>
                        <a:rPr b="1" lang="en-US" sz="1800" u="none" cap="none" strike="noStrike">
                          <a:solidFill>
                            <a:schemeClr val="lt1"/>
                          </a:solidFill>
                        </a:rPr>
                        <a:t>Publicly Owned</a:t>
                      </a:r>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r>
              <a:tr h="685800">
                <a:tc>
                  <a:txBody>
                    <a:bodyPr/>
                    <a:lstStyle/>
                    <a:p>
                      <a:pPr indent="0" lvl="0" marL="0" marR="0" rtl="0" algn="ctr">
                        <a:spcBef>
                          <a:spcPts val="0"/>
                        </a:spcBef>
                        <a:spcAft>
                          <a:spcPts val="0"/>
                        </a:spcAft>
                        <a:buNone/>
                      </a:pPr>
                      <a:r>
                        <a:rPr b="1" lang="en-US" sz="1800" u="none" cap="none" strike="noStrike">
                          <a:solidFill>
                            <a:schemeClr val="lt1"/>
                          </a:solidFill>
                        </a:rPr>
                        <a:t>Support Services</a:t>
                      </a:r>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r>
              <a:tr h="685800">
                <a:tc>
                  <a:txBody>
                    <a:bodyPr/>
                    <a:lstStyle/>
                    <a:p>
                      <a:pPr indent="0" lvl="0" marL="0" marR="0" rtl="0" algn="ctr">
                        <a:spcBef>
                          <a:spcPts val="0"/>
                        </a:spcBef>
                        <a:spcAft>
                          <a:spcPts val="0"/>
                        </a:spcAft>
                        <a:buNone/>
                      </a:pPr>
                      <a:r>
                        <a:rPr b="1" lang="en-US" sz="1800" u="none" cap="none" strike="noStrike">
                          <a:solidFill>
                            <a:schemeClr val="lt1"/>
                          </a:solidFill>
                        </a:rPr>
                        <a:t>Job Training</a:t>
                      </a:r>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r>
              <a:tr h="685800">
                <a:tc>
                  <a:txBody>
                    <a:bodyPr/>
                    <a:lstStyle/>
                    <a:p>
                      <a:pPr indent="0" lvl="0" marL="0" marR="0" rtl="0" algn="ctr">
                        <a:spcBef>
                          <a:spcPts val="0"/>
                        </a:spcBef>
                        <a:spcAft>
                          <a:spcPts val="0"/>
                        </a:spcAft>
                        <a:buNone/>
                      </a:pPr>
                      <a:r>
                        <a:rPr b="1" lang="en-US" sz="1800" u="none" cap="none" strike="noStrike">
                          <a:solidFill>
                            <a:schemeClr val="lt1"/>
                          </a:solidFill>
                        </a:rPr>
                        <a:t>Permanent Address</a:t>
                      </a:r>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r>
              <a:tr h="685800">
                <a:tc>
                  <a:txBody>
                    <a:bodyPr/>
                    <a:lstStyle/>
                    <a:p>
                      <a:pPr indent="0" lvl="0" marL="0" marR="0" rtl="0" algn="ctr">
                        <a:spcBef>
                          <a:spcPts val="0"/>
                        </a:spcBef>
                        <a:spcAft>
                          <a:spcPts val="0"/>
                        </a:spcAft>
                        <a:buNone/>
                      </a:pPr>
                      <a:r>
                        <a:rPr b="1" lang="en-US" sz="1800" u="none" cap="none" strike="noStrike">
                          <a:solidFill>
                            <a:schemeClr val="lt1"/>
                          </a:solidFill>
                        </a:rPr>
                        <a:t>Individuals</a:t>
                      </a:r>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c>
                  <a:txBody>
                    <a:bodyPr/>
                    <a:lstStyle/>
                    <a:p>
                      <a:pPr indent="0" lvl="0" marL="0" marR="0" rtl="0" algn="ctr">
                        <a:spcBef>
                          <a:spcPts val="0"/>
                        </a:spcBef>
                        <a:spcAft>
                          <a:spcPts val="0"/>
                        </a:spcAft>
                        <a:buNone/>
                      </a:pPr>
                      <a:r>
                        <a:t/>
                      </a:r>
                      <a:endParaRPr sz="1800" u="none" cap="none" strike="noStrike">
                        <a:solidFill>
                          <a:schemeClr val="lt1"/>
                        </a:solidFill>
                      </a:endParaRPr>
                    </a:p>
                  </a:txBody>
                  <a:tcPr marT="45725" marB="45725" marR="91450" marL="91450" anchor="ctr">
                    <a:solidFill>
                      <a:srgbClr val="0D0D0D">
                        <a:alpha val="49800"/>
                      </a:srgbClr>
                    </a:solidFill>
                  </a:tcPr>
                </a:tc>
              </a:tr>
            </a:tbl>
          </a:graphicData>
        </a:graphic>
      </p:graphicFrame>
      <p:pic>
        <p:nvPicPr>
          <p:cNvPr descr="Logo, company name&#10;&#10;Description automatically generated" id="785" name="Google Shape;785;p73"/>
          <p:cNvPicPr preferRelativeResize="0"/>
          <p:nvPr/>
        </p:nvPicPr>
        <p:blipFill rotWithShape="1">
          <a:blip r:embed="rId4">
            <a:alphaModFix/>
          </a:blip>
          <a:srcRect b="30000" l="16942" r="17363" t="31542"/>
          <a:stretch/>
        </p:blipFill>
        <p:spPr>
          <a:xfrm>
            <a:off x="3038475" y="1376891"/>
            <a:ext cx="1952550" cy="1143000"/>
          </a:xfrm>
          <a:prstGeom prst="rect">
            <a:avLst/>
          </a:prstGeom>
          <a:noFill/>
          <a:ln>
            <a:noFill/>
          </a:ln>
        </p:spPr>
      </p:pic>
      <p:pic>
        <p:nvPicPr>
          <p:cNvPr descr="Checkmark with solid fill" id="786" name="Google Shape;786;p73"/>
          <p:cNvPicPr preferRelativeResize="0"/>
          <p:nvPr/>
        </p:nvPicPr>
        <p:blipFill rotWithShape="1">
          <a:blip r:embed="rId5">
            <a:alphaModFix/>
          </a:blip>
          <a:srcRect b="0" l="0" r="0" t="0"/>
          <a:stretch/>
        </p:blipFill>
        <p:spPr>
          <a:xfrm>
            <a:off x="3671849" y="2519891"/>
            <a:ext cx="685800" cy="685800"/>
          </a:xfrm>
          <a:prstGeom prst="rect">
            <a:avLst/>
          </a:prstGeom>
          <a:noFill/>
          <a:ln>
            <a:noFill/>
          </a:ln>
        </p:spPr>
      </p:pic>
      <p:pic>
        <p:nvPicPr>
          <p:cNvPr descr="Checkmark with solid fill" id="787" name="Google Shape;787;p73"/>
          <p:cNvPicPr preferRelativeResize="0"/>
          <p:nvPr/>
        </p:nvPicPr>
        <p:blipFill rotWithShape="1">
          <a:blip r:embed="rId5">
            <a:alphaModFix/>
          </a:blip>
          <a:srcRect b="0" l="0" r="0" t="0"/>
          <a:stretch/>
        </p:blipFill>
        <p:spPr>
          <a:xfrm>
            <a:off x="3671849" y="3205691"/>
            <a:ext cx="685800" cy="685800"/>
          </a:xfrm>
          <a:prstGeom prst="rect">
            <a:avLst/>
          </a:prstGeom>
          <a:noFill/>
          <a:ln>
            <a:noFill/>
          </a:ln>
        </p:spPr>
      </p:pic>
      <p:pic>
        <p:nvPicPr>
          <p:cNvPr descr="Checkmark with solid fill" id="788" name="Google Shape;788;p73"/>
          <p:cNvPicPr preferRelativeResize="0"/>
          <p:nvPr/>
        </p:nvPicPr>
        <p:blipFill rotWithShape="1">
          <a:blip r:embed="rId5">
            <a:alphaModFix/>
          </a:blip>
          <a:srcRect b="0" l="0" r="0" t="0"/>
          <a:stretch/>
        </p:blipFill>
        <p:spPr>
          <a:xfrm>
            <a:off x="3671849" y="3891491"/>
            <a:ext cx="685800" cy="685800"/>
          </a:xfrm>
          <a:prstGeom prst="rect">
            <a:avLst/>
          </a:prstGeom>
          <a:noFill/>
          <a:ln>
            <a:noFill/>
          </a:ln>
        </p:spPr>
      </p:pic>
      <p:pic>
        <p:nvPicPr>
          <p:cNvPr descr="Checkmark with solid fill" id="789" name="Google Shape;789;p73"/>
          <p:cNvPicPr preferRelativeResize="0"/>
          <p:nvPr/>
        </p:nvPicPr>
        <p:blipFill rotWithShape="1">
          <a:blip r:embed="rId5">
            <a:alphaModFix/>
          </a:blip>
          <a:srcRect b="0" l="0" r="0" t="0"/>
          <a:stretch/>
        </p:blipFill>
        <p:spPr>
          <a:xfrm>
            <a:off x="3671849" y="4577291"/>
            <a:ext cx="685800" cy="685800"/>
          </a:xfrm>
          <a:prstGeom prst="rect">
            <a:avLst/>
          </a:prstGeom>
          <a:noFill/>
          <a:ln>
            <a:noFill/>
          </a:ln>
        </p:spPr>
      </p:pic>
      <p:pic>
        <p:nvPicPr>
          <p:cNvPr descr="Checkmark with solid fill" id="790" name="Google Shape;790;p73"/>
          <p:cNvPicPr preferRelativeResize="0"/>
          <p:nvPr/>
        </p:nvPicPr>
        <p:blipFill rotWithShape="1">
          <a:blip r:embed="rId5">
            <a:alphaModFix/>
          </a:blip>
          <a:srcRect b="0" l="0" r="0" t="0"/>
          <a:stretch/>
        </p:blipFill>
        <p:spPr>
          <a:xfrm>
            <a:off x="3671849" y="5263091"/>
            <a:ext cx="685800" cy="685800"/>
          </a:xfrm>
          <a:prstGeom prst="rect">
            <a:avLst/>
          </a:prstGeom>
          <a:noFill/>
          <a:ln>
            <a:noFill/>
          </a:ln>
        </p:spPr>
      </p:pic>
      <p:pic>
        <p:nvPicPr>
          <p:cNvPr descr="Checkmark with solid fill" id="791" name="Google Shape;791;p73"/>
          <p:cNvPicPr preferRelativeResize="0"/>
          <p:nvPr/>
        </p:nvPicPr>
        <p:blipFill rotWithShape="1">
          <a:blip r:embed="rId5">
            <a:alphaModFix/>
          </a:blip>
          <a:srcRect b="0" l="0" r="0" t="0"/>
          <a:stretch/>
        </p:blipFill>
        <p:spPr>
          <a:xfrm>
            <a:off x="7834353" y="3842811"/>
            <a:ext cx="685800" cy="685800"/>
          </a:xfrm>
          <a:prstGeom prst="rect">
            <a:avLst/>
          </a:prstGeom>
          <a:noFill/>
          <a:ln>
            <a:noFill/>
          </a:ln>
        </p:spPr>
      </p:pic>
      <p:pic>
        <p:nvPicPr>
          <p:cNvPr descr="Checkmark with solid fill" id="792" name="Google Shape;792;p73"/>
          <p:cNvPicPr preferRelativeResize="0"/>
          <p:nvPr/>
        </p:nvPicPr>
        <p:blipFill rotWithShape="1">
          <a:blip r:embed="rId5">
            <a:alphaModFix/>
          </a:blip>
          <a:srcRect b="0" l="0" r="0" t="0"/>
          <a:stretch/>
        </p:blipFill>
        <p:spPr>
          <a:xfrm>
            <a:off x="7834353" y="4576496"/>
            <a:ext cx="685800" cy="685800"/>
          </a:xfrm>
          <a:prstGeom prst="rect">
            <a:avLst/>
          </a:prstGeom>
          <a:noFill/>
          <a:ln>
            <a:noFill/>
          </a:ln>
        </p:spPr>
      </p:pic>
      <p:pic>
        <p:nvPicPr>
          <p:cNvPr descr="Checkmark with solid fill" id="793" name="Google Shape;793;p73"/>
          <p:cNvPicPr preferRelativeResize="0"/>
          <p:nvPr/>
        </p:nvPicPr>
        <p:blipFill rotWithShape="1">
          <a:blip r:embed="rId5">
            <a:alphaModFix/>
          </a:blip>
          <a:srcRect b="0" l="0" r="0" t="0"/>
          <a:stretch/>
        </p:blipFill>
        <p:spPr>
          <a:xfrm>
            <a:off x="7834353" y="5238751"/>
            <a:ext cx="685800" cy="685800"/>
          </a:xfrm>
          <a:prstGeom prst="rect">
            <a:avLst/>
          </a:prstGeom>
          <a:noFill/>
          <a:ln>
            <a:noFill/>
          </a:ln>
        </p:spPr>
      </p:pic>
      <p:pic>
        <p:nvPicPr>
          <p:cNvPr descr="Checkmark with solid fill" id="794" name="Google Shape;794;p73"/>
          <p:cNvPicPr preferRelativeResize="0"/>
          <p:nvPr/>
        </p:nvPicPr>
        <p:blipFill rotWithShape="1">
          <a:blip r:embed="rId5">
            <a:alphaModFix/>
          </a:blip>
          <a:srcRect b="0" l="0" r="0" t="0"/>
          <a:stretch/>
        </p:blipFill>
        <p:spPr>
          <a:xfrm>
            <a:off x="9915604" y="5262296"/>
            <a:ext cx="685800" cy="685800"/>
          </a:xfrm>
          <a:prstGeom prst="rect">
            <a:avLst/>
          </a:prstGeom>
          <a:noFill/>
          <a:ln>
            <a:noFill/>
          </a:ln>
        </p:spPr>
      </p:pic>
      <p:pic>
        <p:nvPicPr>
          <p:cNvPr descr="Text&#10;&#10;Description automatically generated" id="795" name="Google Shape;795;p73"/>
          <p:cNvPicPr preferRelativeResize="0"/>
          <p:nvPr/>
        </p:nvPicPr>
        <p:blipFill rotWithShape="1">
          <a:blip r:embed="rId6">
            <a:alphaModFix/>
          </a:blip>
          <a:srcRect b="0" l="0" r="0" t="0"/>
          <a:stretch/>
        </p:blipFill>
        <p:spPr>
          <a:xfrm>
            <a:off x="5547360" y="1386416"/>
            <a:ext cx="1097280" cy="1097280"/>
          </a:xfrm>
          <a:prstGeom prst="rect">
            <a:avLst/>
          </a:prstGeom>
          <a:noFill/>
          <a:ln>
            <a:noFill/>
          </a:ln>
        </p:spPr>
      </p:pic>
      <p:pic>
        <p:nvPicPr>
          <p:cNvPr descr="Checkmark with solid fill" id="796" name="Google Shape;796;p73"/>
          <p:cNvPicPr preferRelativeResize="0"/>
          <p:nvPr/>
        </p:nvPicPr>
        <p:blipFill rotWithShape="1">
          <a:blip r:embed="rId5">
            <a:alphaModFix/>
          </a:blip>
          <a:srcRect b="0" l="0" r="0" t="0"/>
          <a:stretch/>
        </p:blipFill>
        <p:spPr>
          <a:xfrm>
            <a:off x="5753100" y="2519891"/>
            <a:ext cx="685800" cy="685800"/>
          </a:xfrm>
          <a:prstGeom prst="rect">
            <a:avLst/>
          </a:prstGeom>
          <a:noFill/>
          <a:ln>
            <a:noFill/>
          </a:ln>
        </p:spPr>
      </p:pic>
      <p:pic>
        <p:nvPicPr>
          <p:cNvPr descr="Checkmark with solid fill" id="797" name="Google Shape;797;p73"/>
          <p:cNvPicPr preferRelativeResize="0"/>
          <p:nvPr/>
        </p:nvPicPr>
        <p:blipFill rotWithShape="1">
          <a:blip r:embed="rId5">
            <a:alphaModFix/>
          </a:blip>
          <a:srcRect b="0" l="0" r="0" t="0"/>
          <a:stretch/>
        </p:blipFill>
        <p:spPr>
          <a:xfrm>
            <a:off x="5753100" y="3204102"/>
            <a:ext cx="685800" cy="685800"/>
          </a:xfrm>
          <a:prstGeom prst="rect">
            <a:avLst/>
          </a:prstGeom>
          <a:noFill/>
          <a:ln>
            <a:noFill/>
          </a:ln>
        </p:spPr>
      </p:pic>
      <p:pic>
        <p:nvPicPr>
          <p:cNvPr descr="Checkmark with solid fill" id="798" name="Google Shape;798;p73"/>
          <p:cNvPicPr preferRelativeResize="0"/>
          <p:nvPr/>
        </p:nvPicPr>
        <p:blipFill rotWithShape="1">
          <a:blip r:embed="rId5">
            <a:alphaModFix/>
          </a:blip>
          <a:srcRect b="0" l="0" r="0" t="0"/>
          <a:stretch/>
        </p:blipFill>
        <p:spPr>
          <a:xfrm>
            <a:off x="5753100" y="5272454"/>
            <a:ext cx="685800" cy="685800"/>
          </a:xfrm>
          <a:prstGeom prst="rect">
            <a:avLst/>
          </a:prstGeom>
          <a:noFill/>
          <a:ln>
            <a:noFill/>
          </a:ln>
        </p:spPr>
      </p:pic>
      <p:pic>
        <p:nvPicPr>
          <p:cNvPr descr="Checkmark with solid fill" id="799" name="Google Shape;799;p73"/>
          <p:cNvPicPr preferRelativeResize="0"/>
          <p:nvPr/>
        </p:nvPicPr>
        <p:blipFill rotWithShape="1">
          <a:blip r:embed="rId5">
            <a:alphaModFix/>
          </a:blip>
          <a:srcRect b="0" l="0" r="0" t="0"/>
          <a:stretch/>
        </p:blipFill>
        <p:spPr>
          <a:xfrm>
            <a:off x="3671849" y="5924551"/>
            <a:ext cx="685800" cy="685800"/>
          </a:xfrm>
          <a:prstGeom prst="rect">
            <a:avLst/>
          </a:prstGeom>
          <a:noFill/>
          <a:ln>
            <a:noFill/>
          </a:ln>
        </p:spPr>
      </p:pic>
      <p:pic>
        <p:nvPicPr>
          <p:cNvPr descr="Checkmark with solid fill" id="800" name="Google Shape;800;p73"/>
          <p:cNvPicPr preferRelativeResize="0"/>
          <p:nvPr/>
        </p:nvPicPr>
        <p:blipFill rotWithShape="1">
          <a:blip r:embed="rId5">
            <a:alphaModFix/>
          </a:blip>
          <a:srcRect b="0" l="0" r="0" t="0"/>
          <a:stretch/>
        </p:blipFill>
        <p:spPr>
          <a:xfrm>
            <a:off x="7810500" y="5948096"/>
            <a:ext cx="685800" cy="685800"/>
          </a:xfrm>
          <a:prstGeom prst="rect">
            <a:avLst/>
          </a:prstGeom>
          <a:noFill/>
          <a:ln>
            <a:noFill/>
          </a:ln>
        </p:spPr>
      </p:pic>
      <p:pic>
        <p:nvPicPr>
          <p:cNvPr descr="Checkmark with solid fill" id="801" name="Google Shape;801;p73"/>
          <p:cNvPicPr preferRelativeResize="0"/>
          <p:nvPr/>
        </p:nvPicPr>
        <p:blipFill rotWithShape="1">
          <a:blip r:embed="rId5">
            <a:alphaModFix/>
          </a:blip>
          <a:srcRect b="0" l="0" r="0" t="0"/>
          <a:stretch/>
        </p:blipFill>
        <p:spPr>
          <a:xfrm>
            <a:off x="9915604" y="5924551"/>
            <a:ext cx="685800" cy="685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descr="Letter&#10;&#10;Description automatically generated with medium confidence" id="806" name="Google Shape;806;p74"/>
          <p:cNvPicPr preferRelativeResize="0"/>
          <p:nvPr/>
        </p:nvPicPr>
        <p:blipFill rotWithShape="1">
          <a:blip r:embed="rId3">
            <a:alphaModFix/>
          </a:blip>
          <a:srcRect b="0" l="0" r="0" t="0"/>
          <a:stretch/>
        </p:blipFill>
        <p:spPr>
          <a:xfrm>
            <a:off x="0" y="0"/>
            <a:ext cx="12192000" cy="6858000"/>
          </a:xfrm>
          <a:prstGeom prst="rect">
            <a:avLst/>
          </a:prstGeom>
          <a:noFill/>
          <a:ln>
            <a:noFill/>
          </a:ln>
        </p:spPr>
      </p:pic>
      <p:graphicFrame>
        <p:nvGraphicFramePr>
          <p:cNvPr id="807" name="Google Shape;807;p74"/>
          <p:cNvGraphicFramePr/>
          <p:nvPr/>
        </p:nvGraphicFramePr>
        <p:xfrm>
          <a:off x="1133911" y="1508898"/>
          <a:ext cx="3000000" cy="3000000"/>
        </p:xfrm>
        <a:graphic>
          <a:graphicData uri="http://schemas.openxmlformats.org/drawingml/2006/table">
            <a:tbl>
              <a:tblPr bandRow="1" firstRow="1">
                <a:noFill/>
                <a:tableStyleId>{B24B84F2-F7B8-4A93-9F35-07E7846DEF2D}</a:tableStyleId>
              </a:tblPr>
              <a:tblGrid>
                <a:gridCol w="3213975"/>
                <a:gridCol w="419375"/>
                <a:gridCol w="419400"/>
                <a:gridCol w="419375"/>
                <a:gridCol w="419400"/>
                <a:gridCol w="419375"/>
                <a:gridCol w="419400"/>
                <a:gridCol w="419375"/>
                <a:gridCol w="419400"/>
                <a:gridCol w="419400"/>
                <a:gridCol w="419375"/>
                <a:gridCol w="419400"/>
                <a:gridCol w="419375"/>
                <a:gridCol w="419400"/>
                <a:gridCol w="419375"/>
                <a:gridCol w="419400"/>
                <a:gridCol w="419375"/>
              </a:tblGrid>
              <a:tr h="418750">
                <a:tc rowSpan="2">
                  <a:txBody>
                    <a:bodyPr/>
                    <a:lstStyle/>
                    <a:p>
                      <a:pPr indent="0" lvl="0" marL="0" marR="0" rtl="0" algn="ctr">
                        <a:spcBef>
                          <a:spcPts val="0"/>
                        </a:spcBef>
                        <a:spcAft>
                          <a:spcPts val="0"/>
                        </a:spcAft>
                        <a:buNone/>
                      </a:pPr>
                      <a:r>
                        <a:rPr b="1" lang="en-US" sz="1400" u="none" cap="none" strike="noStrike"/>
                        <a:t>Task</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gridSpan="4">
                  <a:txBody>
                    <a:bodyPr/>
                    <a:lstStyle/>
                    <a:p>
                      <a:pPr indent="0" lvl="0" marL="0" marR="0" rtl="0" algn="ctr">
                        <a:spcBef>
                          <a:spcPts val="0"/>
                        </a:spcBef>
                        <a:spcAft>
                          <a:spcPts val="0"/>
                        </a:spcAft>
                        <a:buNone/>
                      </a:pPr>
                      <a:r>
                        <a:rPr b="1" lang="en-US" sz="1400" u="none" cap="none" strike="noStrike"/>
                        <a:t>Year 1</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hMerge="1"/>
                <a:tc hMerge="1"/>
                <a:tc hMerge="1"/>
                <a:tc gridSpan="4">
                  <a:txBody>
                    <a:bodyPr/>
                    <a:lstStyle/>
                    <a:p>
                      <a:pPr indent="0" lvl="0" marL="0" marR="0" rtl="0" algn="ctr">
                        <a:spcBef>
                          <a:spcPts val="0"/>
                        </a:spcBef>
                        <a:spcAft>
                          <a:spcPts val="0"/>
                        </a:spcAft>
                        <a:buNone/>
                      </a:pPr>
                      <a:r>
                        <a:rPr b="1" lang="en-US" sz="1400" u="none" cap="none" strike="noStrike"/>
                        <a:t>Year 2</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hMerge="1"/>
                <a:tc hMerge="1"/>
                <a:tc hMerge="1"/>
                <a:tc gridSpan="4">
                  <a:txBody>
                    <a:bodyPr/>
                    <a:lstStyle/>
                    <a:p>
                      <a:pPr indent="0" lvl="0" marL="0" marR="0" rtl="0" algn="ctr">
                        <a:spcBef>
                          <a:spcPts val="0"/>
                        </a:spcBef>
                        <a:spcAft>
                          <a:spcPts val="0"/>
                        </a:spcAft>
                        <a:buNone/>
                      </a:pPr>
                      <a:r>
                        <a:rPr b="1" lang="en-US" sz="1400" u="none" cap="none" strike="noStrike"/>
                        <a:t>Year 3</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hMerge="1"/>
                <a:tc hMerge="1"/>
                <a:tc hMerge="1"/>
                <a:tc gridSpan="4">
                  <a:txBody>
                    <a:bodyPr/>
                    <a:lstStyle/>
                    <a:p>
                      <a:pPr indent="0" lvl="0" marL="0" marR="0" rtl="0" algn="ctr">
                        <a:spcBef>
                          <a:spcPts val="0"/>
                        </a:spcBef>
                        <a:spcAft>
                          <a:spcPts val="0"/>
                        </a:spcAft>
                        <a:buNone/>
                      </a:pPr>
                      <a:r>
                        <a:rPr b="1" lang="en-US" sz="1400" u="none" cap="none" strike="noStrike"/>
                        <a:t>Year 4</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hMerge="1"/>
                <a:tc hMerge="1"/>
                <a:tc hMerge="1"/>
              </a:tr>
              <a:tr h="418750">
                <a:tc vMerge="1"/>
                <a:tc>
                  <a:txBody>
                    <a:bodyPr/>
                    <a:lstStyle/>
                    <a:p>
                      <a:pPr indent="0" lvl="0" marL="0" marR="0" rtl="0" algn="l">
                        <a:spcBef>
                          <a:spcPts val="0"/>
                        </a:spcBef>
                        <a:spcAft>
                          <a:spcPts val="0"/>
                        </a:spcAft>
                        <a:buNone/>
                      </a:pPr>
                      <a:r>
                        <a:rPr b="1" lang="en-US" sz="1400" u="none" cap="none" strike="noStrike">
                          <a:solidFill>
                            <a:schemeClr val="lt1"/>
                          </a:solidFill>
                        </a:rPr>
                        <a:t>Q1</a:t>
                      </a:r>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chemeClr val="dk1">
                        <a:alpha val="49800"/>
                      </a:schemeClr>
                    </a:solidFill>
                  </a:tcPr>
                </a:tc>
                <a:tc>
                  <a:txBody>
                    <a:bodyPr/>
                    <a:lstStyle/>
                    <a:p>
                      <a:pPr indent="0" lvl="0" marL="0" marR="0" rtl="0" algn="l">
                        <a:spcBef>
                          <a:spcPts val="0"/>
                        </a:spcBef>
                        <a:spcAft>
                          <a:spcPts val="0"/>
                        </a:spcAft>
                        <a:buNone/>
                      </a:pPr>
                      <a:r>
                        <a:rPr b="1" lang="en-US" sz="1400">
                          <a:solidFill>
                            <a:schemeClr val="lt1"/>
                          </a:solidFill>
                        </a:rPr>
                        <a:t>Q2</a:t>
                      </a:r>
                      <a:endParaRPr/>
                    </a:p>
                  </a:txBody>
                  <a:tcPr marT="45725" marB="45725" marR="91450" marL="91450" anchor="ctr">
                    <a:lnB cap="flat" cmpd="sng" w="38100">
                      <a:solidFill>
                        <a:schemeClr val="lt1"/>
                      </a:solidFill>
                      <a:prstDash val="solid"/>
                      <a:round/>
                      <a:headEnd len="sm" w="sm" type="none"/>
                      <a:tailEnd len="sm" w="sm" type="none"/>
                    </a:lnB>
                    <a:solidFill>
                      <a:schemeClr val="dk1">
                        <a:alpha val="49800"/>
                      </a:schemeClr>
                    </a:solidFill>
                  </a:tcPr>
                </a:tc>
                <a:tc>
                  <a:txBody>
                    <a:bodyPr/>
                    <a:lstStyle/>
                    <a:p>
                      <a:pPr indent="0" lvl="0" marL="0" marR="0" rtl="0" algn="l">
                        <a:spcBef>
                          <a:spcPts val="0"/>
                        </a:spcBef>
                        <a:spcAft>
                          <a:spcPts val="0"/>
                        </a:spcAft>
                        <a:buNone/>
                      </a:pPr>
                      <a:r>
                        <a:rPr b="1" lang="en-US" sz="1400">
                          <a:solidFill>
                            <a:schemeClr val="lt1"/>
                          </a:solidFill>
                        </a:rPr>
                        <a:t>Q3</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Q4</a:t>
                      </a:r>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Q1</a:t>
                      </a:r>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Q2</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Q3</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Q4</a:t>
                      </a:r>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Q1</a:t>
                      </a:r>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Q2</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Q3</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Q4</a:t>
                      </a:r>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Q1</a:t>
                      </a:r>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Q2</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Q3</a:t>
                      </a:r>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l">
                        <a:spcBef>
                          <a:spcPts val="0"/>
                        </a:spcBef>
                        <a:spcAft>
                          <a:spcPts val="0"/>
                        </a:spcAft>
                        <a:buNone/>
                      </a:pPr>
                      <a:r>
                        <a:rPr b="1" lang="en-US" sz="1400">
                          <a:solidFill>
                            <a:schemeClr val="lt1"/>
                          </a:solidFill>
                        </a:rPr>
                        <a:t>Q4</a:t>
                      </a:r>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Project Management</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gridSpan="4">
                  <a:txBody>
                    <a:bodyPr/>
                    <a:lstStyle/>
                    <a:p>
                      <a:pPr indent="0" lvl="0" marL="0" marR="0" rtl="0" algn="ctr">
                        <a:spcBef>
                          <a:spcPts val="0"/>
                        </a:spcBef>
                        <a:spcAft>
                          <a:spcPts val="0"/>
                        </a:spcAft>
                        <a:buNone/>
                      </a:pPr>
                      <a:r>
                        <a:rPr b="1" lang="en-US" sz="1400">
                          <a:solidFill>
                            <a:schemeClr val="lt1"/>
                          </a:solidFill>
                        </a:rPr>
                        <a:t>$100 K</a:t>
                      </a:r>
                      <a:endParaRPr/>
                    </a:p>
                  </a:txBody>
                  <a:tcPr marT="45725" marB="45725" marR="91450" marL="91450"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0000">
                        <a:alpha val="49800"/>
                      </a:srgbClr>
                    </a:solidFill>
                  </a:tcPr>
                </a:tc>
                <a:tc hMerge="1"/>
                <a:tc hMerge="1"/>
                <a:tc hMerge="1"/>
                <a:tc gridSpan="4">
                  <a:txBody>
                    <a:bodyPr/>
                    <a:lstStyle/>
                    <a:p>
                      <a:pPr indent="0" lvl="0" marL="0" marR="0" rtl="0" algn="ctr">
                        <a:spcBef>
                          <a:spcPts val="0"/>
                        </a:spcBef>
                        <a:spcAft>
                          <a:spcPts val="0"/>
                        </a:spcAft>
                        <a:buNone/>
                      </a:pPr>
                      <a:r>
                        <a:rPr b="1" lang="en-US" sz="1400">
                          <a:solidFill>
                            <a:schemeClr val="lt1"/>
                          </a:solidFill>
                        </a:rPr>
                        <a:t>$100 K</a:t>
                      </a:r>
                      <a:endParaRPr/>
                    </a:p>
                  </a:txBody>
                  <a:tcPr marT="45725" marB="45725" marR="91450" marL="91450"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0000">
                        <a:alpha val="49800"/>
                      </a:srgbClr>
                    </a:solidFill>
                  </a:tcPr>
                </a:tc>
                <a:tc hMerge="1"/>
                <a:tc hMerge="1"/>
                <a:tc hMerge="1"/>
                <a:tc gridSpan="4">
                  <a:txBody>
                    <a:bodyPr/>
                    <a:lstStyle/>
                    <a:p>
                      <a:pPr indent="0" lvl="0" marL="0" marR="0" rtl="0" algn="ctr">
                        <a:spcBef>
                          <a:spcPts val="0"/>
                        </a:spcBef>
                        <a:spcAft>
                          <a:spcPts val="0"/>
                        </a:spcAft>
                        <a:buNone/>
                      </a:pPr>
                      <a:r>
                        <a:rPr b="1" lang="en-US" sz="1400">
                          <a:solidFill>
                            <a:schemeClr val="lt1"/>
                          </a:solidFill>
                        </a:rPr>
                        <a:t>$100 K</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0000">
                        <a:alpha val="49800"/>
                      </a:srgbClr>
                    </a:solidFill>
                  </a:tcPr>
                </a:tc>
                <a:tc hMerge="1"/>
                <a:tc hMerge="1"/>
                <a:tc hMerge="1"/>
                <a:tc gridSpan="4">
                  <a:txBody>
                    <a:bodyPr/>
                    <a:lstStyle/>
                    <a:p>
                      <a:pPr indent="0" lvl="0" marL="0" marR="0" rtl="0" algn="ctr">
                        <a:spcBef>
                          <a:spcPts val="0"/>
                        </a:spcBef>
                        <a:spcAft>
                          <a:spcPts val="0"/>
                        </a:spcAft>
                        <a:buNone/>
                      </a:pPr>
                      <a:r>
                        <a:rPr b="1" lang="en-US" sz="1400">
                          <a:solidFill>
                            <a:schemeClr val="lt1"/>
                          </a:solidFill>
                        </a:rPr>
                        <a:t>$100K</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0000">
                        <a:alpha val="49800"/>
                      </a:srgbClr>
                    </a:solidFill>
                  </a:tcPr>
                </a:tc>
                <a:tc hMerge="1"/>
                <a:tc hMerge="1"/>
                <a:tc hMerge="1"/>
              </a:tr>
              <a:tr h="301750">
                <a:tc>
                  <a:txBody>
                    <a:bodyPr/>
                    <a:lstStyle/>
                    <a:p>
                      <a:pPr indent="0" lvl="0" marL="0" marR="0" rtl="0" algn="l">
                        <a:spcBef>
                          <a:spcPts val="0"/>
                        </a:spcBef>
                        <a:spcAft>
                          <a:spcPts val="0"/>
                        </a:spcAft>
                        <a:buNone/>
                      </a:pPr>
                      <a:r>
                        <a:rPr b="1" lang="en-US" sz="1400">
                          <a:solidFill>
                            <a:schemeClr val="lt1"/>
                          </a:solidFill>
                        </a:rPr>
                        <a:t>PR Campaign, Social Media, SEO</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solidFill>
                      <a:schemeClr val="dk1">
                        <a:alpha val="49800"/>
                      </a:schemeClr>
                    </a:solidFill>
                  </a:tcPr>
                </a:tc>
                <a:tc gridSpan="3">
                  <a:txBody>
                    <a:bodyPr/>
                    <a:lstStyle/>
                    <a:p>
                      <a:pPr indent="0" lvl="0" marL="0" marR="0" rtl="0" algn="ctr">
                        <a:spcBef>
                          <a:spcPts val="0"/>
                        </a:spcBef>
                        <a:spcAft>
                          <a:spcPts val="0"/>
                        </a:spcAft>
                        <a:buNone/>
                      </a:pPr>
                      <a:r>
                        <a:rPr b="1" lang="en-US" sz="1400">
                          <a:solidFill>
                            <a:schemeClr val="lt1"/>
                          </a:solidFill>
                        </a:rPr>
                        <a:t>$67.5 K</a:t>
                      </a:r>
                      <a:endParaRPr/>
                    </a:p>
                  </a:txBody>
                  <a:tcPr marT="45725" marB="45725" marR="91450" marL="91450"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FF0000">
                        <a:alpha val="49800"/>
                      </a:srgbClr>
                    </a:solidFill>
                  </a:tcPr>
                </a:tc>
                <a:tc hMerge="1"/>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T cap="flat" cmpd="sng" w="38100">
                      <a:solidFill>
                        <a:schemeClr val="lt1"/>
                      </a:solidFill>
                      <a:prstDash val="solid"/>
                      <a:round/>
                      <a:headEnd len="sm" w="sm" type="none"/>
                      <a:tailEnd len="sm" w="sm" type="none"/>
                    </a:lnT>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File LLC in Delaware</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gridSpan="2">
                  <a:txBody>
                    <a:bodyPr/>
                    <a:lstStyle/>
                    <a:p>
                      <a:pPr indent="0" lvl="0" marL="0" marR="0" rtl="0" algn="ctr">
                        <a:spcBef>
                          <a:spcPts val="0"/>
                        </a:spcBef>
                        <a:spcAft>
                          <a:spcPts val="0"/>
                        </a:spcAft>
                        <a:buNone/>
                      </a:pPr>
                      <a:r>
                        <a:rPr b="1" lang="en-US" sz="1400">
                          <a:solidFill>
                            <a:schemeClr val="lt1"/>
                          </a:solidFill>
                        </a:rPr>
                        <a:t>$200</a:t>
                      </a:r>
                      <a:endParaRPr/>
                    </a:p>
                  </a:txBody>
                  <a:tcPr marT="45725" marB="45725" marR="91450" marL="91450" anchor="ctr">
                    <a:lnR cap="flat" cmpd="sng" w="38100">
                      <a:solidFill>
                        <a:schemeClr val="lt1"/>
                      </a:solidFill>
                      <a:prstDash val="solid"/>
                      <a:round/>
                      <a:headEnd len="sm" w="sm" type="none"/>
                      <a:tailEnd len="sm" w="sm" type="none"/>
                    </a:lnR>
                    <a:solidFill>
                      <a:srgbClr val="FF0000">
                        <a:alpha val="49800"/>
                      </a:srgbClr>
                    </a:solidFill>
                  </a:tcPr>
                </a:tc>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Ensure Compliance with Reg A+</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gridSpan="2">
                  <a:txBody>
                    <a:bodyPr/>
                    <a:lstStyle/>
                    <a:p>
                      <a:pPr indent="0" lvl="0" marL="0" marR="0" rtl="0" algn="ctr">
                        <a:spcBef>
                          <a:spcPts val="0"/>
                        </a:spcBef>
                        <a:spcAft>
                          <a:spcPts val="0"/>
                        </a:spcAft>
                        <a:buNone/>
                      </a:pPr>
                      <a:r>
                        <a:rPr b="1" lang="en-US" sz="1400">
                          <a:solidFill>
                            <a:schemeClr val="lt1"/>
                          </a:solidFill>
                        </a:rPr>
                        <a:t>$75 K</a:t>
                      </a:r>
                      <a:endParaRPr/>
                    </a:p>
                  </a:txBody>
                  <a:tcPr marT="45725" marB="45725" marR="91450" marL="91450" anchor="ctr">
                    <a:lnR cap="flat" cmpd="sng" w="38100">
                      <a:solidFill>
                        <a:schemeClr val="lt1"/>
                      </a:solidFill>
                      <a:prstDash val="solid"/>
                      <a:round/>
                      <a:headEnd len="sm" w="sm" type="none"/>
                      <a:tailEnd len="sm" w="sm" type="none"/>
                    </a:lnR>
                    <a:solidFill>
                      <a:srgbClr val="FF0000">
                        <a:alpha val="49800"/>
                      </a:srgbClr>
                    </a:solidFill>
                  </a:tcPr>
                </a:tc>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Build STO Platform</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gridSpan="2">
                  <a:txBody>
                    <a:bodyPr/>
                    <a:lstStyle/>
                    <a:p>
                      <a:pPr indent="0" lvl="0" marL="0" marR="0" rtl="0" algn="ctr">
                        <a:spcBef>
                          <a:spcPts val="0"/>
                        </a:spcBef>
                        <a:spcAft>
                          <a:spcPts val="0"/>
                        </a:spcAft>
                        <a:buNone/>
                      </a:pPr>
                      <a:r>
                        <a:rPr b="1" lang="en-US" sz="1400">
                          <a:solidFill>
                            <a:schemeClr val="lt1"/>
                          </a:solidFill>
                        </a:rPr>
                        <a:t>$18 K</a:t>
                      </a:r>
                      <a:endParaRPr/>
                    </a:p>
                  </a:txBody>
                  <a:tcPr marT="45725" marB="45725" marR="91450" marL="91450" anchor="ctr">
                    <a:lnR cap="flat" cmpd="sng" w="38100">
                      <a:solidFill>
                        <a:schemeClr val="lt1"/>
                      </a:solidFill>
                      <a:prstDash val="solid"/>
                      <a:round/>
                      <a:headEnd len="sm" w="sm" type="none"/>
                      <a:tailEnd len="sm" w="sm" type="none"/>
                    </a:lnR>
                    <a:solidFill>
                      <a:srgbClr val="FF0000">
                        <a:alpha val="49800"/>
                      </a:srgbClr>
                    </a:solidFill>
                  </a:tcPr>
                </a:tc>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Acquire and Survey Land</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gridSpan="2">
                  <a:txBody>
                    <a:bodyPr/>
                    <a:lstStyle/>
                    <a:p>
                      <a:pPr indent="0" lvl="0" marL="0" marR="0" rtl="0" algn="ctr">
                        <a:spcBef>
                          <a:spcPts val="0"/>
                        </a:spcBef>
                        <a:spcAft>
                          <a:spcPts val="0"/>
                        </a:spcAft>
                        <a:buNone/>
                      </a:pPr>
                      <a:r>
                        <a:rPr b="1" lang="en-US" sz="1400">
                          <a:solidFill>
                            <a:schemeClr val="lt1"/>
                          </a:solidFill>
                        </a:rPr>
                        <a:t>$1 M</a:t>
                      </a:r>
                      <a:endParaRPr/>
                    </a:p>
                  </a:txBody>
                  <a:tcPr marT="45725" marB="45725" marR="91450" marL="91450" anchor="ctr">
                    <a:lnR cap="flat" cmpd="sng" w="38100">
                      <a:solidFill>
                        <a:schemeClr val="lt1"/>
                      </a:solidFill>
                      <a:prstDash val="solid"/>
                      <a:round/>
                      <a:headEnd len="sm" w="sm" type="none"/>
                      <a:tailEnd len="sm" w="sm" type="none"/>
                    </a:lnR>
                    <a:solidFill>
                      <a:srgbClr val="FF0000">
                        <a:alpha val="49800"/>
                      </a:srgbClr>
                    </a:solidFill>
                  </a:tcPr>
                </a:tc>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Launch and Optimize STO</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gridSpan="2">
                  <a:txBody>
                    <a:bodyPr/>
                    <a:lstStyle/>
                    <a:p>
                      <a:pPr indent="0" lvl="0" marL="0" marR="0" rtl="0" algn="ctr">
                        <a:spcBef>
                          <a:spcPts val="0"/>
                        </a:spcBef>
                        <a:spcAft>
                          <a:spcPts val="0"/>
                        </a:spcAft>
                        <a:buNone/>
                      </a:pPr>
                      <a:r>
                        <a:rPr b="1" lang="en-US" sz="1400">
                          <a:solidFill>
                            <a:schemeClr val="lt1"/>
                          </a:solidFill>
                        </a:rPr>
                        <a:t>$75 M</a:t>
                      </a:r>
                      <a:endParaRPr/>
                    </a:p>
                  </a:txBody>
                  <a:tcPr marT="45725" marB="45725" marR="91450" marL="91450" anchor="ctr">
                    <a:lnL cap="flat" cmpd="sng" w="38100">
                      <a:solidFill>
                        <a:schemeClr val="lt1"/>
                      </a:solidFill>
                      <a:prstDash val="solid"/>
                      <a:round/>
                      <a:headEnd len="sm" w="sm" type="none"/>
                      <a:tailEnd len="sm" w="sm" type="none"/>
                    </a:lnL>
                    <a:solidFill>
                      <a:srgbClr val="00B050">
                        <a:alpha val="49800"/>
                      </a:srgbClr>
                    </a:solidFill>
                  </a:tcPr>
                </a:tc>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Construct Building</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gridSpan="8">
                  <a:txBody>
                    <a:bodyPr/>
                    <a:lstStyle/>
                    <a:p>
                      <a:pPr indent="0" lvl="0" marL="0" marR="0" rtl="0" algn="ctr">
                        <a:spcBef>
                          <a:spcPts val="0"/>
                        </a:spcBef>
                        <a:spcAft>
                          <a:spcPts val="0"/>
                        </a:spcAft>
                        <a:buNone/>
                      </a:pPr>
                      <a:r>
                        <a:rPr b="1" lang="en-US" sz="1400">
                          <a:solidFill>
                            <a:schemeClr val="lt1"/>
                          </a:solidFill>
                        </a:rPr>
                        <a:t>$30 M</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FF0000">
                        <a:alpha val="49800"/>
                      </a:srgbClr>
                    </a:solidFill>
                  </a:tcPr>
                </a:tc>
                <a:tc hMerge="1"/>
                <a:tc hMerge="1"/>
                <a:tc hMerge="1"/>
                <a:tc hMerge="1"/>
                <a:tc hMerge="1"/>
                <a:tc hMerge="1"/>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Find Future Tenants</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gridSpan="4">
                  <a:txBody>
                    <a:bodyPr/>
                    <a:lstStyle/>
                    <a:p>
                      <a:pPr indent="0" lvl="0" marL="0" marR="0" rtl="0" algn="ctr">
                        <a:spcBef>
                          <a:spcPts val="0"/>
                        </a:spcBef>
                        <a:spcAft>
                          <a:spcPts val="0"/>
                        </a:spcAft>
                        <a:buNone/>
                      </a:pPr>
                      <a:r>
                        <a:rPr b="1" lang="en-US" sz="1400">
                          <a:solidFill>
                            <a:schemeClr val="lt1"/>
                          </a:solidFill>
                        </a:rPr>
                        <a:t>$20 K</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FF0000">
                        <a:alpha val="49800"/>
                      </a:srgbClr>
                    </a:solidFill>
                  </a:tcPr>
                </a:tc>
                <a:tc hMerge="1"/>
                <a:tc hMerge="1"/>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Acquire Tenant Resources</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gridSpan="4">
                  <a:txBody>
                    <a:bodyPr/>
                    <a:lstStyle/>
                    <a:p>
                      <a:pPr indent="0" lvl="0" marL="0" marR="0" rtl="0" algn="ctr">
                        <a:spcBef>
                          <a:spcPts val="0"/>
                        </a:spcBef>
                        <a:spcAft>
                          <a:spcPts val="0"/>
                        </a:spcAft>
                        <a:buNone/>
                      </a:pPr>
                      <a:r>
                        <a:rPr b="1" lang="en-US" sz="1400">
                          <a:solidFill>
                            <a:schemeClr val="lt1"/>
                          </a:solidFill>
                        </a:rPr>
                        <a:t>$2 M</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FF0000">
                        <a:alpha val="49800"/>
                      </a:srgbClr>
                    </a:solidFill>
                  </a:tcPr>
                </a:tc>
                <a:tc hMerge="1"/>
                <a:tc hMerge="1"/>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Move Tenants into Building</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c gridSpan="2">
                  <a:txBody>
                    <a:bodyPr/>
                    <a:lstStyle/>
                    <a:p>
                      <a:pPr indent="0" lvl="0" marL="0" marR="0" rtl="0" algn="ctr">
                        <a:spcBef>
                          <a:spcPts val="0"/>
                        </a:spcBef>
                        <a:spcAft>
                          <a:spcPts val="0"/>
                        </a:spcAft>
                        <a:buNone/>
                      </a:pPr>
                      <a:r>
                        <a:rPr b="1" lang="en-US" sz="1400">
                          <a:solidFill>
                            <a:schemeClr val="lt1"/>
                          </a:solidFill>
                        </a:rPr>
                        <a:t>$10 K</a:t>
                      </a:r>
                      <a:endParaRPr/>
                    </a:p>
                  </a:txBody>
                  <a:tcPr marT="45725" marB="45725" marR="91450" marL="91450" anchor="ctr">
                    <a:lnL cap="flat" cmpd="sng" w="38100">
                      <a:solidFill>
                        <a:schemeClr val="lt1"/>
                      </a:solidFill>
                      <a:prstDash val="solid"/>
                      <a:round/>
                      <a:headEnd len="sm" w="sm" type="none"/>
                      <a:tailEnd len="sm" w="sm" type="none"/>
                    </a:lnL>
                    <a:solidFill>
                      <a:srgbClr val="FF0000">
                        <a:alpha val="49800"/>
                      </a:srgbClr>
                    </a:solidFill>
                  </a:tcPr>
                </a:tc>
                <a:tc hMerge="1"/>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solidFill>
                      <a:srgbClr val="000000">
                        <a:alpha val="49800"/>
                      </a:srgbClr>
                    </a:solidFill>
                  </a:tcPr>
                </a:tc>
              </a:tr>
              <a:tr h="301750">
                <a:tc>
                  <a:txBody>
                    <a:bodyPr/>
                    <a:lstStyle/>
                    <a:p>
                      <a:pPr indent="0" lvl="0" marL="0" marR="0" rtl="0" algn="l">
                        <a:spcBef>
                          <a:spcPts val="0"/>
                        </a:spcBef>
                        <a:spcAft>
                          <a:spcPts val="0"/>
                        </a:spcAft>
                        <a:buNone/>
                      </a:pPr>
                      <a:r>
                        <a:rPr b="1" lang="en-US" sz="1400">
                          <a:solidFill>
                            <a:schemeClr val="lt1"/>
                          </a:solidFill>
                        </a:rPr>
                        <a:t>Start Collecting Rent</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chemeClr val="dk1">
                        <a:alpha val="49800"/>
                      </a:scheme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L cap="flat" cmpd="sng" w="38100">
                      <a:solidFill>
                        <a:schemeClr val="lt1"/>
                      </a:solidFill>
                      <a:prstDash val="solid"/>
                      <a:round/>
                      <a:headEnd len="sm" w="sm" type="none"/>
                      <a:tailEnd len="sm" w="sm" type="none"/>
                    </a:lnL>
                    <a:lnB cap="flat" cmpd="sng" w="38100">
                      <a:solidFill>
                        <a:schemeClr val="lt1"/>
                      </a:solidFill>
                      <a:prstDash val="solid"/>
                      <a:round/>
                      <a:headEnd len="sm" w="sm" type="none"/>
                      <a:tailEnd len="sm" w="sm" type="none"/>
                    </a:lnB>
                    <a:solidFill>
                      <a:srgbClr val="000000">
                        <a:alpha val="49800"/>
                      </a:srgbClr>
                    </a:solidFill>
                  </a:tcPr>
                </a:tc>
                <a:tc>
                  <a:txBody>
                    <a:bodyPr/>
                    <a:lstStyle/>
                    <a:p>
                      <a:pPr indent="0" lvl="0" marL="0" marR="0" rtl="0" algn="ctr">
                        <a:spcBef>
                          <a:spcPts val="0"/>
                        </a:spcBef>
                        <a:spcAft>
                          <a:spcPts val="0"/>
                        </a:spcAft>
                        <a:buNone/>
                      </a:pPr>
                      <a:r>
                        <a:t/>
                      </a:r>
                      <a:endParaRPr b="1" sz="1400">
                        <a:solidFill>
                          <a:schemeClr val="lt1"/>
                        </a:solidFill>
                      </a:endParaRPr>
                    </a:p>
                  </a:txBody>
                  <a:tcPr marT="45725" marB="45725" marR="91450" marL="91450" anchor="ctr">
                    <a:lnB cap="flat" cmpd="sng" w="38100">
                      <a:solidFill>
                        <a:schemeClr val="lt1"/>
                      </a:solidFill>
                      <a:prstDash val="solid"/>
                      <a:round/>
                      <a:headEnd len="sm" w="sm" type="none"/>
                      <a:tailEnd len="sm" w="sm" type="none"/>
                    </a:lnB>
                    <a:solidFill>
                      <a:srgbClr val="000000">
                        <a:alpha val="49800"/>
                      </a:srgbClr>
                    </a:solidFill>
                  </a:tcPr>
                </a:tc>
                <a:tc gridSpan="2">
                  <a:txBody>
                    <a:bodyPr/>
                    <a:lstStyle/>
                    <a:p>
                      <a:pPr indent="0" lvl="0" marL="0" marR="0" rtl="0" algn="ctr">
                        <a:spcBef>
                          <a:spcPts val="0"/>
                        </a:spcBef>
                        <a:spcAft>
                          <a:spcPts val="0"/>
                        </a:spcAft>
                        <a:buNone/>
                      </a:pPr>
                      <a:r>
                        <a:rPr b="1" lang="en-US" sz="1400">
                          <a:solidFill>
                            <a:schemeClr val="lt1"/>
                          </a:solidFill>
                        </a:rPr>
                        <a:t>$500 K</a:t>
                      </a:r>
                      <a:endParaRPr/>
                    </a:p>
                  </a:txBody>
                  <a:tcPr marT="45725" marB="45725" marR="91450" marL="91450" anchor="ctr">
                    <a:lnR cap="flat" cmpd="sng" w="38100">
                      <a:solidFill>
                        <a:schemeClr val="lt1"/>
                      </a:solidFill>
                      <a:prstDash val="solid"/>
                      <a:round/>
                      <a:headEnd len="sm" w="sm" type="none"/>
                      <a:tailEnd len="sm" w="sm" type="none"/>
                    </a:lnR>
                    <a:lnB cap="flat" cmpd="sng" w="38100">
                      <a:solidFill>
                        <a:schemeClr val="lt1"/>
                      </a:solidFill>
                      <a:prstDash val="solid"/>
                      <a:round/>
                      <a:headEnd len="sm" w="sm" type="none"/>
                      <a:tailEnd len="sm" w="sm" type="none"/>
                    </a:lnB>
                    <a:solidFill>
                      <a:srgbClr val="00B050">
                        <a:alpha val="49800"/>
                      </a:srgbClr>
                    </a:solidFill>
                  </a:tcPr>
                </a:tc>
                <a:tc hMerge="1"/>
              </a:tr>
              <a:tr h="301750">
                <a:tc>
                  <a:txBody>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Net (Yearly)</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FFFF">
                        <a:alpha val="49800"/>
                      </a:srgbClr>
                    </a:solidFill>
                  </a:tcPr>
                </a:tc>
                <a:tc gridSpan="4">
                  <a:txBody>
                    <a:bodyPr/>
                    <a:lstStyle/>
                    <a:p>
                      <a:pPr indent="0" lvl="0" marL="0" marR="0" rtl="0" algn="ctr">
                        <a:spcBef>
                          <a:spcPts val="0"/>
                        </a:spcBef>
                        <a:spcAft>
                          <a:spcPts val="0"/>
                        </a:spcAft>
                        <a:buNone/>
                      </a:pPr>
                      <a:r>
                        <a:rPr b="1" lang="en-US" sz="1400">
                          <a:solidFill>
                            <a:schemeClr val="lt1"/>
                          </a:solidFill>
                        </a:rPr>
                        <a:t>$1,260,700</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0000">
                        <a:alpha val="49800"/>
                      </a:srgbClr>
                    </a:solidFill>
                  </a:tcPr>
                </a:tc>
                <a:tc hMerge="1"/>
                <a:tc hMerge="1"/>
                <a:tc hMerge="1"/>
                <a:tc gridSpan="4">
                  <a:txBody>
                    <a:bodyPr/>
                    <a:lstStyle/>
                    <a:p>
                      <a:pPr indent="0" lvl="0" marL="0" marR="0" rtl="0" algn="ctr">
                        <a:spcBef>
                          <a:spcPts val="0"/>
                        </a:spcBef>
                        <a:spcAft>
                          <a:spcPts val="0"/>
                        </a:spcAft>
                        <a:buNone/>
                      </a:pPr>
                      <a:r>
                        <a:rPr b="1" lang="en-US" sz="1400">
                          <a:solidFill>
                            <a:schemeClr val="lt1"/>
                          </a:solidFill>
                        </a:rPr>
                        <a:t>$44,900,000</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50">
                        <a:alpha val="49800"/>
                      </a:srgbClr>
                    </a:solidFill>
                  </a:tcPr>
                </a:tc>
                <a:tc hMerge="1"/>
                <a:tc hMerge="1"/>
                <a:tc hMerge="1"/>
                <a:tc gridSpan="4">
                  <a:txBody>
                    <a:bodyPr/>
                    <a:lstStyle/>
                    <a:p>
                      <a:pPr indent="0" lvl="0" marL="0" marR="0" rtl="0" algn="ctr">
                        <a:spcBef>
                          <a:spcPts val="0"/>
                        </a:spcBef>
                        <a:spcAft>
                          <a:spcPts val="0"/>
                        </a:spcAft>
                        <a:buNone/>
                      </a:pPr>
                      <a:r>
                        <a:rPr b="1" lang="en-US" sz="1400">
                          <a:solidFill>
                            <a:schemeClr val="lt1"/>
                          </a:solidFill>
                        </a:rPr>
                        <a:t>$2,120,000</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0000">
                        <a:alpha val="49800"/>
                      </a:srgbClr>
                    </a:solidFill>
                  </a:tcPr>
                </a:tc>
                <a:tc hMerge="1"/>
                <a:tc hMerge="1"/>
                <a:tc hMerge="1"/>
                <a:tc gridSpan="4">
                  <a:txBody>
                    <a:bodyPr/>
                    <a:lstStyle/>
                    <a:p>
                      <a:pPr indent="0" lvl="0" marL="0" marR="0" rtl="0" algn="ctr">
                        <a:spcBef>
                          <a:spcPts val="0"/>
                        </a:spcBef>
                        <a:spcAft>
                          <a:spcPts val="0"/>
                        </a:spcAft>
                        <a:buNone/>
                      </a:pPr>
                      <a:r>
                        <a:rPr b="1" lang="en-US" sz="1400">
                          <a:solidFill>
                            <a:schemeClr val="lt1"/>
                          </a:solidFill>
                        </a:rPr>
                        <a:t>$390,000</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50">
                        <a:alpha val="49800"/>
                      </a:srgbClr>
                    </a:solidFill>
                  </a:tcPr>
                </a:tc>
                <a:tc hMerge="1"/>
                <a:tc hMerge="1"/>
                <a:tc hMerge="1"/>
              </a:tr>
              <a:tr h="301750">
                <a:tc>
                  <a:txBody>
                    <a:bodyPr/>
                    <a:lstStyle/>
                    <a:p>
                      <a:pPr indent="0" lvl="0" marL="0" marR="0" rtl="0" algn="ctr">
                        <a:spcBef>
                          <a:spcPts val="0"/>
                        </a:spcBef>
                        <a:spcAft>
                          <a:spcPts val="0"/>
                        </a:spcAft>
                        <a:buNone/>
                      </a:pPr>
                      <a:r>
                        <a:rPr b="1" lang="en-US" sz="1400">
                          <a:solidFill>
                            <a:schemeClr val="dk1"/>
                          </a:solidFill>
                        </a:rPr>
                        <a:t>Net (Overall)</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FFFF">
                        <a:alpha val="49800"/>
                      </a:srgbClr>
                    </a:solidFill>
                  </a:tcPr>
                </a:tc>
                <a:tc gridSpan="16">
                  <a:txBody>
                    <a:bodyPr/>
                    <a:lstStyle/>
                    <a:p>
                      <a:pPr indent="0" lvl="0" marL="0" marR="0" rtl="0" algn="ctr">
                        <a:spcBef>
                          <a:spcPts val="0"/>
                        </a:spcBef>
                        <a:spcAft>
                          <a:spcPts val="0"/>
                        </a:spcAft>
                        <a:buNone/>
                      </a:pPr>
                      <a:r>
                        <a:rPr b="1" lang="en-US" sz="1400">
                          <a:solidFill>
                            <a:schemeClr val="lt1"/>
                          </a:solidFill>
                        </a:rPr>
                        <a:t>$41,909,300</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50">
                        <a:alpha val="74900"/>
                      </a:srgbClr>
                    </a:solidFill>
                  </a:tcPr>
                </a:tc>
                <a:tc hMerge="1"/>
                <a:tc hMerge="1"/>
                <a:tc hMerge="1"/>
                <a:tc hMerge="1"/>
                <a:tc hMerge="1"/>
                <a:tc hMerge="1"/>
                <a:tc hMerge="1"/>
                <a:tc hMerge="1"/>
                <a:tc hMerge="1"/>
                <a:tc hMerge="1"/>
                <a:tc hMerge="1"/>
                <a:tc hMerge="1"/>
                <a:tc hMerge="1"/>
                <a:tc hMerge="1"/>
                <a:tc hMerge="1"/>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erson speaking into a microphone&#10;&#10;Description automatically generated with medium confidence" id="812" name="Google Shape;812;p7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13" name="Google Shape;813;p75"/>
          <p:cNvSpPr/>
          <p:nvPr/>
        </p:nvSpPr>
        <p:spPr>
          <a:xfrm>
            <a:off x="1295400" y="1570527"/>
            <a:ext cx="9601200" cy="50292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$1.5 M investment</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DigiShares: STO platform</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Height Zero Real Estate &amp; Consulting: Project management</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Bull Blockchain Law: Reg A+</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Capital Raise Agency: PR campaign</a:t>
            </a:r>
            <a:endParaRPr/>
          </a:p>
          <a:p>
            <a:pPr indent="-457200" lvl="1"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Ruth Anne Strauss (Realtor): Purchase land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p22"/>
          <p:cNvSpPr/>
          <p:nvPr/>
        </p:nvSpPr>
        <p:spPr>
          <a:xfrm>
            <a:off x="0"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86" name="Google Shape;186;p22"/>
          <p:cNvSpPr/>
          <p:nvPr/>
        </p:nvSpPr>
        <p:spPr>
          <a:xfrm>
            <a:off x="0" y="0"/>
            <a:ext cx="465429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87" name="Google Shape;187;p22"/>
          <p:cNvSpPr txBox="1"/>
          <p:nvPr>
            <p:ph type="title"/>
          </p:nvPr>
        </p:nvSpPr>
        <p:spPr>
          <a:xfrm>
            <a:off x="643467" y="2681103"/>
            <a:ext cx="3363974" cy="1495794"/>
          </a:xfrm>
          <a:prstGeom prst="rect">
            <a:avLst/>
          </a:prstGeom>
          <a:noFill/>
          <a:ln cap="flat" cmpd="sng" w="9525">
            <a:solidFill>
              <a:schemeClr val="lt1"/>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lt1"/>
              </a:buClr>
              <a:buSzPts val="2800"/>
              <a:buFont typeface="Gill Sans"/>
              <a:buNone/>
            </a:pPr>
            <a:r>
              <a:rPr lang="en-US">
                <a:solidFill>
                  <a:schemeClr val="lt1"/>
                </a:solidFill>
              </a:rPr>
              <a:t> DATA</a:t>
            </a:r>
            <a:endParaRPr/>
          </a:p>
        </p:txBody>
      </p:sp>
      <p:grpSp>
        <p:nvGrpSpPr>
          <p:cNvPr id="188" name="Google Shape;188;p22"/>
          <p:cNvGrpSpPr/>
          <p:nvPr/>
        </p:nvGrpSpPr>
        <p:grpSpPr>
          <a:xfrm>
            <a:off x="5619750" y="968399"/>
            <a:ext cx="5607050" cy="4921201"/>
            <a:chOff x="0" y="3199"/>
            <a:chExt cx="5607050" cy="4921201"/>
          </a:xfrm>
        </p:grpSpPr>
        <p:sp>
          <p:nvSpPr>
            <p:cNvPr id="189" name="Google Shape;189;p22"/>
            <p:cNvSpPr/>
            <p:nvPr/>
          </p:nvSpPr>
          <p:spPr>
            <a:xfrm>
              <a:off x="0" y="3199"/>
              <a:ext cx="5607050" cy="772200"/>
            </a:xfrm>
            <a:prstGeom prst="roundRect">
              <a:avLst>
                <a:gd fmla="val 16667" name="adj"/>
              </a:avLst>
            </a:prstGeom>
            <a:gradFill>
              <a:gsLst>
                <a:gs pos="0">
                  <a:srgbClr val="A2B4B9"/>
                </a:gs>
                <a:gs pos="50000">
                  <a:srgbClr val="99AFB5"/>
                </a:gs>
                <a:gs pos="100000">
                  <a:srgbClr val="91A7AE"/>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nvSpPr>
          <p:spPr>
            <a:xfrm>
              <a:off x="37696" y="40895"/>
              <a:ext cx="5531658" cy="69680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Gill Sans"/>
                <a:buNone/>
              </a:pPr>
              <a:r>
                <a:rPr b="0" i="0" lang="en-US" sz="2000" u="none" cap="none" strike="noStrike">
                  <a:solidFill>
                    <a:schemeClr val="lt1"/>
                  </a:solidFill>
                  <a:latin typeface="Gill Sans"/>
                  <a:ea typeface="Gill Sans"/>
                  <a:cs typeface="Gill Sans"/>
                  <a:sym typeface="Gill Sans"/>
                </a:rPr>
                <a:t>When asked if this would help 1-4 said most likely or definitely.</a:t>
              </a:r>
              <a:endParaRPr/>
            </a:p>
          </p:txBody>
        </p:sp>
        <p:sp>
          <p:nvSpPr>
            <p:cNvPr id="191" name="Google Shape;191;p22"/>
            <p:cNvSpPr/>
            <p:nvPr/>
          </p:nvSpPr>
          <p:spPr>
            <a:xfrm>
              <a:off x="0" y="833000"/>
              <a:ext cx="5607050" cy="772200"/>
            </a:xfrm>
            <a:prstGeom prst="roundRect">
              <a:avLst>
                <a:gd fmla="val 16667" name="adj"/>
              </a:avLst>
            </a:prstGeom>
            <a:gradFill>
              <a:gsLst>
                <a:gs pos="0">
                  <a:srgbClr val="91BAAC"/>
                </a:gs>
                <a:gs pos="50000">
                  <a:srgbClr val="87B5A5"/>
                </a:gs>
                <a:gs pos="100000">
                  <a:srgbClr val="7EAF9E"/>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2"/>
            <p:cNvSpPr txBox="1"/>
            <p:nvPr/>
          </p:nvSpPr>
          <p:spPr>
            <a:xfrm>
              <a:off x="37696" y="870696"/>
              <a:ext cx="5531658" cy="69680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Gill Sans"/>
                <a:buNone/>
              </a:pPr>
              <a:r>
                <a:rPr b="0" i="0" lang="en-US" sz="2000" u="none" cap="none" strike="noStrike">
                  <a:solidFill>
                    <a:schemeClr val="lt1"/>
                  </a:solidFill>
                  <a:latin typeface="Gill Sans"/>
                  <a:ea typeface="Gill Sans"/>
                  <a:cs typeface="Gill Sans"/>
                  <a:sym typeface="Gill Sans"/>
                </a:rPr>
                <a:t>The place where people most wanted to see it most was schools and heavy foot traffic areas.</a:t>
              </a:r>
              <a:endParaRPr/>
            </a:p>
          </p:txBody>
        </p:sp>
        <p:sp>
          <p:nvSpPr>
            <p:cNvPr id="193" name="Google Shape;193;p22"/>
            <p:cNvSpPr/>
            <p:nvPr/>
          </p:nvSpPr>
          <p:spPr>
            <a:xfrm>
              <a:off x="0" y="1662800"/>
              <a:ext cx="5607050" cy="772200"/>
            </a:xfrm>
            <a:prstGeom prst="roundRect">
              <a:avLst>
                <a:gd fmla="val 16667" name="adj"/>
              </a:avLst>
            </a:prstGeom>
            <a:gradFill>
              <a:gsLst>
                <a:gs pos="0">
                  <a:srgbClr val="7FBD82"/>
                </a:gs>
                <a:gs pos="50000">
                  <a:srgbClr val="71B977"/>
                </a:gs>
                <a:gs pos="100000">
                  <a:srgbClr val="6AB46F"/>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2"/>
            <p:cNvSpPr txBox="1"/>
            <p:nvPr/>
          </p:nvSpPr>
          <p:spPr>
            <a:xfrm>
              <a:off x="37696" y="1700496"/>
              <a:ext cx="5531658" cy="69680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Gill Sans"/>
                <a:buNone/>
              </a:pPr>
              <a:r>
                <a:rPr b="0" i="0" lang="en-US" sz="2000" u="none" cap="none" strike="noStrike">
                  <a:solidFill>
                    <a:schemeClr val="lt1"/>
                  </a:solidFill>
                  <a:latin typeface="Gill Sans"/>
                  <a:ea typeface="Gill Sans"/>
                  <a:cs typeface="Gill Sans"/>
                  <a:sym typeface="Gill Sans"/>
                </a:rPr>
                <a:t>The majority of people said that the products they would want  are pads and tampons </a:t>
              </a:r>
              <a:endParaRPr/>
            </a:p>
          </p:txBody>
        </p:sp>
        <p:sp>
          <p:nvSpPr>
            <p:cNvPr id="195" name="Google Shape;195;p22"/>
            <p:cNvSpPr/>
            <p:nvPr/>
          </p:nvSpPr>
          <p:spPr>
            <a:xfrm>
              <a:off x="0" y="2492600"/>
              <a:ext cx="5607050" cy="772200"/>
            </a:xfrm>
            <a:prstGeom prst="roundRect">
              <a:avLst>
                <a:gd fmla="val 16667" name="adj"/>
              </a:avLst>
            </a:prstGeom>
            <a:gradFill>
              <a:gsLst>
                <a:gs pos="0">
                  <a:srgbClr val="91BF6C"/>
                </a:gs>
                <a:gs pos="50000">
                  <a:srgbClr val="88BD5B"/>
                </a:gs>
                <a:gs pos="100000">
                  <a:srgbClr val="82B853"/>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2"/>
            <p:cNvSpPr txBox="1"/>
            <p:nvPr/>
          </p:nvSpPr>
          <p:spPr>
            <a:xfrm>
              <a:off x="37696" y="2530296"/>
              <a:ext cx="5531658" cy="69680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Gill Sans"/>
                <a:buNone/>
              </a:pPr>
              <a:r>
                <a:rPr b="0" i="0" lang="en-US" sz="2000" u="none" cap="none" strike="noStrike">
                  <a:solidFill>
                    <a:schemeClr val="lt1"/>
                  </a:solidFill>
                  <a:latin typeface="Gill Sans"/>
                  <a:ea typeface="Gill Sans"/>
                  <a:cs typeface="Gill Sans"/>
                  <a:sym typeface="Gill Sans"/>
                </a:rPr>
                <a:t>the most asked for brand was Tampax, Playtex sports, and U by Kotex.</a:t>
              </a:r>
              <a:endParaRPr/>
            </a:p>
          </p:txBody>
        </p:sp>
        <p:sp>
          <p:nvSpPr>
            <p:cNvPr id="197" name="Google Shape;197;p22"/>
            <p:cNvSpPr/>
            <p:nvPr/>
          </p:nvSpPr>
          <p:spPr>
            <a:xfrm>
              <a:off x="0" y="3322400"/>
              <a:ext cx="5607050" cy="772200"/>
            </a:xfrm>
            <a:prstGeom prst="roundRect">
              <a:avLst>
                <a:gd fmla="val 16667" name="adj"/>
              </a:avLst>
            </a:prstGeom>
            <a:gradFill>
              <a:gsLst>
                <a:gs pos="0">
                  <a:srgbClr val="C6BE59"/>
                </a:gs>
                <a:gs pos="50000">
                  <a:srgbClr val="C4BB44"/>
                </a:gs>
                <a:gs pos="100000">
                  <a:srgbClr val="BFB63D"/>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2"/>
            <p:cNvSpPr txBox="1"/>
            <p:nvPr/>
          </p:nvSpPr>
          <p:spPr>
            <a:xfrm>
              <a:off x="37696" y="3360096"/>
              <a:ext cx="5531658" cy="69680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Gill Sans"/>
                <a:buNone/>
              </a:pPr>
              <a:r>
                <a:rPr b="0" i="0" lang="en-US" sz="2000" u="none" cap="none" strike="noStrike">
                  <a:solidFill>
                    <a:schemeClr val="lt1"/>
                  </a:solidFill>
                  <a:latin typeface="Gill Sans"/>
                  <a:ea typeface="Gill Sans"/>
                  <a:cs typeface="Gill Sans"/>
                  <a:sym typeface="Gill Sans"/>
                </a:rPr>
                <a:t>When asked how much you would use this 100% of people said they would use it.</a:t>
              </a:r>
              <a:endParaRPr/>
            </a:p>
          </p:txBody>
        </p:sp>
        <p:sp>
          <p:nvSpPr>
            <p:cNvPr id="199" name="Google Shape;199;p22"/>
            <p:cNvSpPr/>
            <p:nvPr/>
          </p:nvSpPr>
          <p:spPr>
            <a:xfrm>
              <a:off x="0" y="4152200"/>
              <a:ext cx="5607050" cy="772200"/>
            </a:xfrm>
            <a:prstGeom prst="roundRect">
              <a:avLst>
                <a:gd fmla="val 16667" name="adj"/>
              </a:avLst>
            </a:prstGeom>
            <a:gradFill>
              <a:gsLst>
                <a:gs pos="0">
                  <a:srgbClr val="C97149"/>
                </a:gs>
                <a:gs pos="50000">
                  <a:srgbClr val="C9642D"/>
                </a:gs>
                <a:gs pos="100000">
                  <a:srgbClr val="C55D2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txBox="1"/>
            <p:nvPr/>
          </p:nvSpPr>
          <p:spPr>
            <a:xfrm>
              <a:off x="37696" y="4189896"/>
              <a:ext cx="5531658" cy="69680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Gill Sans"/>
                <a:buNone/>
              </a:pPr>
              <a:r>
                <a:rPr b="0" i="0" lang="en-US" sz="2000" u="none" cap="none" strike="noStrike">
                  <a:solidFill>
                    <a:schemeClr val="lt1"/>
                  </a:solidFill>
                  <a:latin typeface="Gill Sans"/>
                  <a:ea typeface="Gill Sans"/>
                  <a:cs typeface="Gill Sans"/>
                  <a:sym typeface="Gill Sans"/>
                </a:rPr>
                <a:t>When asked on a scale from 1-5 how much this would impact your life on average half said it would </a:t>
              </a: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erson on a bed with a computer&#10;&#10;Description automatically generated with low confidence" id="818" name="Google Shape;818;p7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19" name="Google Shape;819;p76"/>
          <p:cNvSpPr/>
          <p:nvPr/>
        </p:nvSpPr>
        <p:spPr>
          <a:xfrm>
            <a:off x="4932726" y="1543730"/>
            <a:ext cx="6987900" cy="3770400"/>
          </a:xfrm>
          <a:prstGeom prst="rect">
            <a:avLst/>
          </a:prstGeom>
          <a:solidFill>
            <a:srgbClr val="0C0C0C">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600">
                <a:solidFill>
                  <a:schemeClr val="lt1"/>
                </a:solidFill>
                <a:latin typeface="Calibri"/>
                <a:ea typeface="Calibri"/>
                <a:cs typeface="Calibri"/>
                <a:sym typeface="Calibri"/>
              </a:rPr>
              <a:t>Thank You</a:t>
            </a:r>
            <a:endParaRPr/>
          </a:p>
        </p:txBody>
      </p:sp>
      <p:sp>
        <p:nvSpPr>
          <p:cNvPr id="820" name="Google Shape;820;p76"/>
          <p:cNvSpPr txBox="1"/>
          <p:nvPr/>
        </p:nvSpPr>
        <p:spPr>
          <a:xfrm>
            <a:off x="3048000" y="6085506"/>
            <a:ext cx="6096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www.microhavenhomes.com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23"/>
          <p:cNvSpPr/>
          <p:nvPr/>
        </p:nvSpPr>
        <p:spPr>
          <a:xfrm>
            <a:off x="1" y="0"/>
            <a:ext cx="3070172"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207" name="Google Shape;207;p23"/>
          <p:cNvSpPr/>
          <p:nvPr/>
        </p:nvSpPr>
        <p:spPr>
          <a:xfrm>
            <a:off x="3070172" y="0"/>
            <a:ext cx="912182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208" name="Google Shape;208;p23"/>
          <p:cNvSpPr/>
          <p:nvPr/>
        </p:nvSpPr>
        <p:spPr>
          <a:xfrm>
            <a:off x="1117423" y="1443035"/>
            <a:ext cx="3971932" cy="3971930"/>
          </a:xfrm>
          <a:prstGeom prst="ellipse">
            <a:avLst/>
          </a:prstGeom>
          <a:solidFill>
            <a:srgbClr val="FFFFFF"/>
          </a:solidFill>
          <a:ln cap="flat" cmpd="sng" w="31750">
            <a:solidFill>
              <a:srgbClr val="6B88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209" name="Google Shape;209;p23"/>
          <p:cNvSpPr/>
          <p:nvPr>
            <p:ph type="title"/>
          </p:nvPr>
        </p:nvSpPr>
        <p:spPr>
          <a:xfrm>
            <a:off x="1260873" y="1586484"/>
            <a:ext cx="3685032" cy="3685032"/>
          </a:xfrm>
          <a:prstGeom prst="ellipse">
            <a:avLst/>
          </a:prstGeom>
          <a:solidFill>
            <a:srgbClr val="6B8890"/>
          </a:solidFill>
          <a:ln>
            <a:noFill/>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rgbClr val="FFFFFF"/>
              </a:buClr>
              <a:buSzPts val="3000"/>
              <a:buFont typeface="Gill Sans"/>
              <a:buNone/>
            </a:pPr>
            <a:r>
              <a:rPr lang="en-US" sz="3000">
                <a:solidFill>
                  <a:srgbClr val="FFFFFF"/>
                </a:solidFill>
              </a:rPr>
              <a:t>REVENUE </a:t>
            </a:r>
            <a:endParaRPr/>
          </a:p>
        </p:txBody>
      </p:sp>
      <p:sp>
        <p:nvSpPr>
          <p:cNvPr id="210" name="Google Shape;210;p23"/>
          <p:cNvSpPr txBox="1"/>
          <p:nvPr>
            <p:ph idx="1" type="body"/>
          </p:nvPr>
        </p:nvSpPr>
        <p:spPr>
          <a:xfrm>
            <a:off x="5591695" y="1402080"/>
            <a:ext cx="5320696" cy="4053840"/>
          </a:xfrm>
          <a:prstGeom prst="rect">
            <a:avLst/>
          </a:prstGeom>
          <a:noFill/>
          <a:ln>
            <a:noFill/>
          </a:ln>
        </p:spPr>
        <p:txBody>
          <a:bodyPr anchorCtr="0" anchor="ctr" bIns="45700" lIns="91425" spcFirstLastPara="1" rIns="91425" wrap="square" tIns="45700">
            <a:normAutofit/>
          </a:bodyPr>
          <a:lstStyle/>
          <a:p>
            <a:pPr indent="-228600" lvl="0" marL="228600" rtl="0" algn="l">
              <a:lnSpc>
                <a:spcPct val="100000"/>
              </a:lnSpc>
              <a:spcBef>
                <a:spcPts val="0"/>
              </a:spcBef>
              <a:spcAft>
                <a:spcPts val="0"/>
              </a:spcAft>
              <a:buSzPts val="1800"/>
              <a:buChar char="•"/>
            </a:pPr>
            <a:r>
              <a:rPr lang="en-US"/>
              <a:t>Primary customers are people who have periods that don’t have access </a:t>
            </a:r>
            <a:endParaRPr/>
          </a:p>
          <a:p>
            <a:pPr indent="-228600" lvl="0" marL="228600" rtl="0" algn="l">
              <a:lnSpc>
                <a:spcPct val="100000"/>
              </a:lnSpc>
              <a:spcBef>
                <a:spcPts val="1000"/>
              </a:spcBef>
              <a:spcAft>
                <a:spcPts val="0"/>
              </a:spcAft>
              <a:buSzPts val="1800"/>
              <a:buChar char="•"/>
            </a:pPr>
            <a:r>
              <a:rPr lang="en-US"/>
              <a:t>Pads w/ wings in bulk cost 21.90 for 280</a:t>
            </a:r>
            <a:endParaRPr/>
          </a:p>
          <a:p>
            <a:pPr indent="-228600" lvl="0" marL="228600" rtl="0" algn="l">
              <a:lnSpc>
                <a:spcPct val="100000"/>
              </a:lnSpc>
              <a:spcBef>
                <a:spcPts val="1000"/>
              </a:spcBef>
              <a:spcAft>
                <a:spcPts val="0"/>
              </a:spcAft>
              <a:buSzPts val="1800"/>
              <a:buChar char="•"/>
            </a:pPr>
            <a:r>
              <a:rPr lang="en-US"/>
              <a:t>Regular tampons in bulk are 73.80 for 500</a:t>
            </a:r>
            <a:endParaRPr/>
          </a:p>
          <a:p>
            <a:pPr indent="-228600" lvl="0" marL="228600" rtl="0" algn="l">
              <a:lnSpc>
                <a:spcPct val="100000"/>
              </a:lnSpc>
              <a:spcBef>
                <a:spcPts val="1000"/>
              </a:spcBef>
              <a:spcAft>
                <a:spcPts val="0"/>
              </a:spcAft>
              <a:buSzPts val="1800"/>
              <a:buChar char="•"/>
            </a:pPr>
            <a:r>
              <a:rPr lang="en-US"/>
              <a:t>2,500 pad and tampons sold each month </a:t>
            </a:r>
            <a:endParaRPr/>
          </a:p>
          <a:p>
            <a:pPr indent="-228600" lvl="0" marL="228600" rtl="0" algn="l">
              <a:lnSpc>
                <a:spcPct val="100000"/>
              </a:lnSpc>
              <a:spcBef>
                <a:spcPts val="1000"/>
              </a:spcBef>
              <a:spcAft>
                <a:spcPts val="0"/>
              </a:spcAft>
              <a:buSzPts val="1800"/>
              <a:buChar char="•"/>
            </a:pPr>
            <a:r>
              <a:rPr lang="en-US"/>
              <a:t>Monthly profit of both overall if put in a school $675</a:t>
            </a:r>
            <a:endParaRPr/>
          </a:p>
          <a:p>
            <a:pPr indent="-228600" lvl="0" marL="228600" rtl="0" algn="l">
              <a:lnSpc>
                <a:spcPct val="100000"/>
              </a:lnSpc>
              <a:spcBef>
                <a:spcPts val="1000"/>
              </a:spcBef>
              <a:spcAft>
                <a:spcPts val="0"/>
              </a:spcAft>
              <a:buSzPts val="1800"/>
              <a:buChar char="•"/>
            </a:pPr>
            <a:r>
              <a:rPr lang="en-US"/>
              <a:t>Profit made in one school year $6,075</a:t>
            </a:r>
            <a:endParaRPr/>
          </a:p>
          <a:p>
            <a:pPr indent="-228600" lvl="0" marL="228600" rtl="0" algn="l">
              <a:lnSpc>
                <a:spcPct val="100000"/>
              </a:lnSpc>
              <a:spcBef>
                <a:spcPts val="1000"/>
              </a:spcBef>
              <a:spcAft>
                <a:spcPts val="0"/>
              </a:spcAft>
              <a:buSzPts val="1800"/>
              <a:buChar char="•"/>
            </a:pPr>
            <a:r>
              <a:rPr lang="en-US"/>
              <a:t>Lifetime value for average customers $5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15" name="Shape 215"/>
        <p:cNvGrpSpPr/>
        <p:nvPr/>
      </p:nvGrpSpPr>
      <p:grpSpPr>
        <a:xfrm>
          <a:off x="0" y="0"/>
          <a:ext cx="0" cy="0"/>
          <a:chOff x="0" y="0"/>
          <a:chExt cx="0" cy="0"/>
        </a:xfrm>
      </p:grpSpPr>
      <p:sp>
        <p:nvSpPr>
          <p:cNvPr id="216" name="Google Shape;216;p24"/>
          <p:cNvSpPr/>
          <p:nvPr/>
        </p:nvSpPr>
        <p:spPr>
          <a:xfrm>
            <a:off x="0" y="-2"/>
            <a:ext cx="12192000" cy="491851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217" name="Google Shape;217;p24"/>
          <p:cNvSpPr txBox="1"/>
          <p:nvPr>
            <p:ph type="title"/>
          </p:nvPr>
        </p:nvSpPr>
        <p:spPr>
          <a:xfrm>
            <a:off x="1600200" y="4269282"/>
            <a:ext cx="8991600" cy="1264762"/>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274300" spcFirstLastPara="1" rIns="274300" wrap="square" tIns="182875">
            <a:normAutofit/>
          </a:bodyPr>
          <a:lstStyle/>
          <a:p>
            <a:pPr indent="0" lvl="0" marL="0" rtl="0" algn="ctr">
              <a:lnSpc>
                <a:spcPct val="90000"/>
              </a:lnSpc>
              <a:spcBef>
                <a:spcPts val="0"/>
              </a:spcBef>
              <a:spcAft>
                <a:spcPts val="0"/>
              </a:spcAft>
              <a:buClr>
                <a:srgbClr val="262626"/>
              </a:buClr>
              <a:buSzPts val="3200"/>
              <a:buFont typeface="Gill Sans"/>
              <a:buNone/>
            </a:pPr>
            <a:r>
              <a:rPr lang="en-US" sz="3200"/>
              <a:t>THE MODEL</a:t>
            </a:r>
            <a:endParaRPr/>
          </a:p>
        </p:txBody>
      </p:sp>
      <p:pic>
        <p:nvPicPr>
          <p:cNvPr descr="A picture containing graphical user interface&#10;&#10;Description automatically generated" id="218" name="Google Shape;218;p24"/>
          <p:cNvPicPr preferRelativeResize="0"/>
          <p:nvPr>
            <p:ph idx="1" type="body"/>
          </p:nvPr>
        </p:nvPicPr>
        <p:blipFill rotWithShape="1">
          <a:blip r:embed="rId3">
            <a:alphaModFix/>
          </a:blip>
          <a:srcRect b="0" l="0" r="0" t="0"/>
          <a:stretch/>
        </p:blipFill>
        <p:spPr>
          <a:xfrm>
            <a:off x="7013806" y="804101"/>
            <a:ext cx="1856985" cy="3301307"/>
          </a:xfrm>
          <a:prstGeom prst="rect">
            <a:avLst/>
          </a:prstGeom>
          <a:noFill/>
          <a:ln>
            <a:noFill/>
          </a:ln>
        </p:spPr>
      </p:pic>
      <p:pic>
        <p:nvPicPr>
          <p:cNvPr descr="A picture containing text, stationary&#10;&#10;Description automatically generated" id="219" name="Google Shape;219;p24"/>
          <p:cNvPicPr preferRelativeResize="0"/>
          <p:nvPr/>
        </p:nvPicPr>
        <p:blipFill rotWithShape="1">
          <a:blip r:embed="rId4">
            <a:alphaModFix/>
          </a:blip>
          <a:srcRect b="0" l="0" r="0" t="0"/>
          <a:stretch/>
        </p:blipFill>
        <p:spPr>
          <a:xfrm>
            <a:off x="3362397" y="804101"/>
            <a:ext cx="2800418" cy="33013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3" name="Shape 223"/>
        <p:cNvGrpSpPr/>
        <p:nvPr/>
      </p:nvGrpSpPr>
      <p:grpSpPr>
        <a:xfrm>
          <a:off x="0" y="0"/>
          <a:ext cx="0" cy="0"/>
          <a:chOff x="0" y="0"/>
          <a:chExt cx="0" cy="0"/>
        </a:xfrm>
      </p:grpSpPr>
      <p:sp>
        <p:nvSpPr>
          <p:cNvPr id="224" name="Google Shape;224;p25"/>
          <p:cNvSpPr txBox="1"/>
          <p:nvPr>
            <p:ph type="title"/>
          </p:nvPr>
        </p:nvSpPr>
        <p:spPr>
          <a:xfrm>
            <a:off x="829781" y="2708804"/>
            <a:ext cx="3698803" cy="1440394"/>
          </a:xfrm>
          <a:prstGeom prst="rect">
            <a:avLst/>
          </a:prstGeom>
          <a:noFill/>
          <a:ln cap="flat" cmpd="sng" w="9525">
            <a:solidFill>
              <a:schemeClr val="lt1"/>
            </a:solidFill>
            <a:prstDash val="solid"/>
            <a:round/>
            <a:headEnd len="sm" w="sm" type="none"/>
            <a:tailEnd len="sm" w="sm" type="none"/>
          </a:ln>
        </p:spPr>
        <p:txBody>
          <a:bodyPr anchorCtr="0" anchor="ctr" bIns="182875" lIns="182875" spcFirstLastPara="1" rIns="182875" wrap="square" tIns="182875">
            <a:normAutofit/>
          </a:bodyPr>
          <a:lstStyle/>
          <a:p>
            <a:pPr indent="0" lvl="0" marL="0" rtl="0" algn="ctr">
              <a:lnSpc>
                <a:spcPct val="90000"/>
              </a:lnSpc>
              <a:spcBef>
                <a:spcPts val="0"/>
              </a:spcBef>
              <a:spcAft>
                <a:spcPts val="0"/>
              </a:spcAft>
              <a:buClr>
                <a:schemeClr val="lt1"/>
              </a:buClr>
              <a:buSzPts val="2400"/>
              <a:buFont typeface="Gill Sans"/>
              <a:buNone/>
            </a:pPr>
            <a:r>
              <a:rPr lang="en-US" sz="2400">
                <a:solidFill>
                  <a:schemeClr val="lt1"/>
                </a:solidFill>
              </a:rPr>
              <a:t>MOVING FORWARD </a:t>
            </a:r>
            <a:endParaRPr/>
          </a:p>
        </p:txBody>
      </p:sp>
      <p:sp>
        <p:nvSpPr>
          <p:cNvPr id="225" name="Google Shape;225;p25"/>
          <p:cNvSpPr/>
          <p:nvPr/>
        </p:nvSpPr>
        <p:spPr>
          <a:xfrm>
            <a:off x="5315061" y="-2"/>
            <a:ext cx="6876939" cy="685800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226" name="Google Shape;226;p25"/>
          <p:cNvSpPr txBox="1"/>
          <p:nvPr>
            <p:ph idx="1" type="body"/>
          </p:nvPr>
        </p:nvSpPr>
        <p:spPr>
          <a:xfrm>
            <a:off x="6049182" y="802638"/>
            <a:ext cx="5408696" cy="5252722"/>
          </a:xfrm>
          <a:prstGeom prst="rect">
            <a:avLst/>
          </a:prstGeom>
          <a:noFill/>
          <a:ln>
            <a:noFill/>
          </a:ln>
        </p:spPr>
        <p:txBody>
          <a:bodyPr anchorCtr="0" anchor="ctr" bIns="45700" lIns="91425" spcFirstLastPara="1" rIns="91425" wrap="square" tIns="45700">
            <a:normAutofit/>
          </a:bodyPr>
          <a:lstStyle/>
          <a:p>
            <a:pPr indent="-228600" lvl="0" marL="228600" rtl="0" algn="l">
              <a:lnSpc>
                <a:spcPct val="100000"/>
              </a:lnSpc>
              <a:spcBef>
                <a:spcPts val="0"/>
              </a:spcBef>
              <a:spcAft>
                <a:spcPts val="0"/>
              </a:spcAft>
              <a:buSzPts val="1800"/>
              <a:buChar char="•"/>
            </a:pPr>
            <a:r>
              <a:rPr lang="en-US">
                <a:solidFill>
                  <a:schemeClr val="dk1"/>
                </a:solidFill>
              </a:rPr>
              <a:t>I want to help people globally combat the effects of period poverty, I would like start in the greater Spokane area and hopefully expand so everybody who needs access can get access because everybody should get the care, they need no matter the circumstance. Also due to recent events, these vending machines can also be modified to be able to fit things like contraceptives and other hygiene products.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