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0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56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96" d="100"/>
          <a:sy n="96" d="100"/>
        </p:scale>
        <p:origin x="96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CAB61A-49BD-40EC-984F-5EAE8BD13681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EDE08D-7DA0-4C53-84A7-F1AD49AC03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96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5ed75ccf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35ed75ccf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/>
              <a:t>Audience: Funder, policy makers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71302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F003D-C344-470E-8F2A-0BCF2C55B5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CA1367-A542-414A-B4C0-59FDE6116B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F21BA-863C-4DB7-BD3B-5E0D91559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2095E-B56C-4529-A48A-E36EF3A7C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52C63-A087-49E0-9031-B7B1CCE01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705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6F480-9682-4EA0-A97F-321AA354F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0A5DB-E0CB-4591-9ADB-03A2F74BB9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8E259-10B5-4D7C-9FCD-239DA68AA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B7E27C-DAEC-4C64-BBBA-6834F198A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4B0DE-FD5D-4C81-9BF9-8AA1795B1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255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69E32-5C74-4B48-ADED-D1D2AC69F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F3CAF1-3290-4F87-AB89-4B158F72D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292B2-6F82-4C38-8D58-58EE02389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865CC-3BE6-45F3-A115-DC0630DD8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38AC6-9A90-4767-8C07-F26E5FE1E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935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72EC1-A9D1-4922-866C-0A3EC73F3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BEE60-048D-45E8-AF3F-B0BE547EE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704FD-5698-4D88-BC37-168AFF73D9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A2ECA6-5D00-4957-B601-3681B0510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9D43F-8A68-49A6-B4DD-D284D168C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8585E0-5058-44F4-A731-C169ADCB1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750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0F0F4-8306-4B7E-812C-27FA837D7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53F8C2-7A6D-4C97-AEFA-5AAD9AE0E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738BF7-0AFC-44B8-9E03-A75403A51A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7CC7ED-4BBE-4F14-AA17-6557E8B5C6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9EA15A-72BB-4089-9F99-455694DA5C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15871E-39F4-4438-B835-6CCA058DA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34C66A-D56E-42FA-8F30-36E5D62BB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9C9720-F586-4BC1-B0EA-1DE8E2CE5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44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9B169-801D-42D0-A16B-F03DE0A4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443677-A695-421D-825F-75455E5D2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5C4254-D2AE-4304-8D27-5E5223377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0567-E02B-469D-9275-AD522547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406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C5F24F-A6CD-433B-BCD7-E57B8FCB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854023-1389-406B-9B72-84317B1DC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1E0254-29BC-47EF-9C9E-C454A78C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79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6837A-2037-45E7-BFFD-4B4861BA7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2C5D1-86E4-4C55-B5A8-81AA9CCD1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0AB272-DA6D-4270-A33C-218FEBE54F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392F62-E8E9-45AA-AD42-4FFAF1782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D7B89-104E-453F-BD72-22E9E3A2A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C87D85-B102-4BDE-A830-F38ABAD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989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52D3-C61A-44C1-81B5-CF4716AD9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1B664F-9DEC-4605-AAB5-09356A69F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027075-5037-46B4-AF27-67894D4AC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CA2DE0-D079-485F-8C7D-59EC8F242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9FD70-284E-4736-8F9C-18225C6ED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73808E-2571-4D47-B25B-13581BBF9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205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FF652-3DA9-4939-A0E3-F9E49F580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183575-B6F1-4EF2-BB99-B346231820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54706-80B2-4537-AD72-6198699E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06FC3F-D7EC-43AC-AE5C-EC683D152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6A415-DFF1-462C-9246-2D5999F2C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583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884F6A-22B3-47A0-BC8D-A8DF111420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A59D0-41D1-4598-B6D2-500B9B560A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D8F26-99E2-435E-BECC-17F527A63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4CA993-BF69-4359-A542-4A60EA172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6777-4AE2-4364-9EEA-DF9332D67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15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0" y="0"/>
            <a:ext cx="13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7"/>
          <p:cNvSpPr/>
          <p:nvPr/>
        </p:nvSpPr>
        <p:spPr>
          <a:xfrm>
            <a:off x="1084364" y="1607788"/>
            <a:ext cx="2044800" cy="137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921600" y="837500"/>
            <a:ext cx="10348800" cy="65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921600" y="1857900"/>
            <a:ext cx="3335600" cy="398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▣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□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4428117" y="1857900"/>
            <a:ext cx="3335600" cy="398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▣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□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3"/>
          </p:nvPr>
        </p:nvSpPr>
        <p:spPr>
          <a:xfrm>
            <a:off x="7934633" y="1857900"/>
            <a:ext cx="3335600" cy="398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▣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□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11409033" y="6344577"/>
            <a:ext cx="731600" cy="41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61079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BC253B-D7C6-4457-91F9-FFFA5DF27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DAA1F9-B381-4047-87A2-C0B6D3293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FBAF1-57BF-4558-91AB-10A446D53E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92152-9F3A-407C-8CD6-9A406F419CE5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39F0E-29AF-4EFC-B35D-48149ADA50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D3B030-1EFD-487D-BEDE-0A834633F2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96B08-E325-4EA8-B01E-74E0B62A94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7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8"/>
          <p:cNvSpPr txBox="1">
            <a:spLocks noGrp="1"/>
          </p:cNvSpPr>
          <p:nvPr>
            <p:ph type="title"/>
          </p:nvPr>
        </p:nvSpPr>
        <p:spPr>
          <a:xfrm>
            <a:off x="767654" y="513991"/>
            <a:ext cx="10348800" cy="658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r>
              <a:rPr lang="en" b="1" dirty="0"/>
              <a:t>EPICS Basic Income Solar System</a:t>
            </a:r>
            <a:endParaRPr b="1" dirty="0"/>
          </a:p>
        </p:txBody>
      </p:sp>
      <p:sp>
        <p:nvSpPr>
          <p:cNvPr id="280" name="Google Shape;280;p28"/>
          <p:cNvSpPr txBox="1">
            <a:spLocks noGrp="1"/>
          </p:cNvSpPr>
          <p:nvPr>
            <p:ph type="sldNum" idx="12"/>
          </p:nvPr>
        </p:nvSpPr>
        <p:spPr>
          <a:xfrm>
            <a:off x="11409033" y="6344577"/>
            <a:ext cx="731600" cy="412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D55201-4B7E-2E41-ADE1-A9669F1206B4}"/>
              </a:ext>
            </a:extLst>
          </p:cNvPr>
          <p:cNvGrpSpPr/>
          <p:nvPr/>
        </p:nvGrpSpPr>
        <p:grpSpPr>
          <a:xfrm>
            <a:off x="672578" y="5316863"/>
            <a:ext cx="460044" cy="456979"/>
            <a:chOff x="1074142" y="4099101"/>
            <a:chExt cx="345033" cy="342734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149F9B5-7C3C-2A49-BD62-C62048937E2F}"/>
                </a:ext>
              </a:extLst>
            </p:cNvPr>
            <p:cNvSpPr/>
            <p:nvPr/>
          </p:nvSpPr>
          <p:spPr>
            <a:xfrm>
              <a:off x="1132094" y="4137991"/>
              <a:ext cx="245109" cy="26495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pic>
          <p:nvPicPr>
            <p:cNvPr id="13" name="Picture 12" descr="Icon&#10;&#10;Description automatically generated">
              <a:extLst>
                <a:ext uri="{FF2B5EF4-FFF2-40B4-BE49-F238E27FC236}">
                  <a16:creationId xmlns:a16="http://schemas.microsoft.com/office/drawing/2014/main" id="{D3118F72-DD3A-7042-8482-E7172435B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348" b="9169"/>
            <a:stretch/>
          </p:blipFill>
          <p:spPr>
            <a:xfrm>
              <a:off x="1074142" y="4099101"/>
              <a:ext cx="345033" cy="342734"/>
            </a:xfrm>
            <a:prstGeom prst="rect">
              <a:avLst/>
            </a:prstGeom>
          </p:spPr>
        </p:pic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AE7BC045-540E-7E48-8E62-294BFC25C39B}"/>
              </a:ext>
            </a:extLst>
          </p:cNvPr>
          <p:cNvSpPr/>
          <p:nvPr/>
        </p:nvSpPr>
        <p:spPr>
          <a:xfrm>
            <a:off x="550720" y="2017705"/>
            <a:ext cx="2173259" cy="21914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91F395-F4EB-0840-ACD3-D457557820D6}"/>
              </a:ext>
            </a:extLst>
          </p:cNvPr>
          <p:cNvSpPr txBox="1"/>
          <p:nvPr/>
        </p:nvSpPr>
        <p:spPr>
          <a:xfrm rot="10800000" flipV="1">
            <a:off x="1312510" y="5392067"/>
            <a:ext cx="2320075" cy="995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67" b="1" dirty="0">
                <a:latin typeface="Montserrat" pitchFamily="2" charset="77"/>
              </a:rPr>
              <a:t>Solar M</a:t>
            </a:r>
            <a:r>
              <a:rPr lang="en-US" sz="1467" b="1" dirty="0">
                <a:solidFill>
                  <a:srgbClr val="454F5B"/>
                </a:solidFill>
                <a:latin typeface="Montserrat" pitchFamily="2" charset="77"/>
              </a:rPr>
              <a:t>icro</a:t>
            </a:r>
            <a:r>
              <a:rPr lang="en-US" sz="1467" b="1" dirty="0">
                <a:latin typeface="Montserrat" pitchFamily="2" charset="77"/>
              </a:rPr>
              <a:t>grid installed at and near low-income development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A6E1081-A590-1C4D-9CF2-F3CBDCFFB5D2}"/>
              </a:ext>
            </a:extLst>
          </p:cNvPr>
          <p:cNvGrpSpPr/>
          <p:nvPr/>
        </p:nvGrpSpPr>
        <p:grpSpPr>
          <a:xfrm>
            <a:off x="3135061" y="2017705"/>
            <a:ext cx="2329241" cy="2191438"/>
            <a:chOff x="3830694" y="1438540"/>
            <a:chExt cx="2042844" cy="1903407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D52E4F-A0D3-9142-BA64-F8E1BEF3CFBE}"/>
                </a:ext>
              </a:extLst>
            </p:cNvPr>
            <p:cNvSpPr/>
            <p:nvPr/>
          </p:nvSpPr>
          <p:spPr>
            <a:xfrm>
              <a:off x="3858581" y="1438540"/>
              <a:ext cx="1993264" cy="19034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pic>
          <p:nvPicPr>
            <p:cNvPr id="5" name="Picture 4" descr="Icon&#10;&#10;Description automatically generated">
              <a:extLst>
                <a:ext uri="{FF2B5EF4-FFF2-40B4-BE49-F238E27FC236}">
                  <a16:creationId xmlns:a16="http://schemas.microsoft.com/office/drawing/2014/main" id="{71982C1E-3770-FE45-B0BD-4ADE0F7128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4360661" y="1742878"/>
              <a:ext cx="555571" cy="367281"/>
            </a:xfrm>
            <a:prstGeom prst="rect">
              <a:avLst/>
            </a:prstGeom>
          </p:spPr>
        </p:pic>
        <p:pic>
          <p:nvPicPr>
            <p:cNvPr id="26" name="Picture 25" descr="Icon&#10;&#10;Description automatically generated">
              <a:extLst>
                <a:ext uri="{FF2B5EF4-FFF2-40B4-BE49-F238E27FC236}">
                  <a16:creationId xmlns:a16="http://schemas.microsoft.com/office/drawing/2014/main" id="{F988045F-13C7-F046-9E68-9BCBE61E6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3711513" y="2034603"/>
              <a:ext cx="703314" cy="464952"/>
            </a:xfrm>
            <a:prstGeom prst="rect">
              <a:avLst/>
            </a:prstGeom>
          </p:spPr>
        </p:pic>
        <p:pic>
          <p:nvPicPr>
            <p:cNvPr id="27" name="Picture 26" descr="Icon&#10;&#10;Description automatically generated">
              <a:extLst>
                <a:ext uri="{FF2B5EF4-FFF2-40B4-BE49-F238E27FC236}">
                  <a16:creationId xmlns:a16="http://schemas.microsoft.com/office/drawing/2014/main" id="{1BC7BF0A-F71F-EA4D-9212-B8DEF3DD9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4246353" y="2481760"/>
              <a:ext cx="831230" cy="549516"/>
            </a:xfrm>
            <a:prstGeom prst="rect">
              <a:avLst/>
            </a:prstGeom>
          </p:spPr>
        </p:pic>
        <p:pic>
          <p:nvPicPr>
            <p:cNvPr id="28" name="Picture 27" descr="Icon&#10;&#10;Description automatically generated">
              <a:extLst>
                <a:ext uri="{FF2B5EF4-FFF2-40B4-BE49-F238E27FC236}">
                  <a16:creationId xmlns:a16="http://schemas.microsoft.com/office/drawing/2014/main" id="{F290BA48-CC19-FA45-B0C8-071F0ACDE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4838250" y="1612599"/>
              <a:ext cx="703314" cy="464952"/>
            </a:xfrm>
            <a:prstGeom prst="rect">
              <a:avLst/>
            </a:prstGeom>
          </p:spPr>
        </p:pic>
        <p:pic>
          <p:nvPicPr>
            <p:cNvPr id="29" name="Picture 28" descr="Icon&#10;&#10;Description automatically generated">
              <a:extLst>
                <a:ext uri="{FF2B5EF4-FFF2-40B4-BE49-F238E27FC236}">
                  <a16:creationId xmlns:a16="http://schemas.microsoft.com/office/drawing/2014/main" id="{8E8EAC52-289D-D342-B576-A7D03633C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5412112" y="2290877"/>
              <a:ext cx="555571" cy="367281"/>
            </a:xfrm>
            <a:prstGeom prst="rect">
              <a:avLst/>
            </a:prstGeom>
          </p:spPr>
        </p:pic>
        <p:pic>
          <p:nvPicPr>
            <p:cNvPr id="30" name="Picture 29" descr="Icon&#10;&#10;Description automatically generated">
              <a:extLst>
                <a:ext uri="{FF2B5EF4-FFF2-40B4-BE49-F238E27FC236}">
                  <a16:creationId xmlns:a16="http://schemas.microsoft.com/office/drawing/2014/main" id="{5F6B08CA-8C8B-EC47-93B4-90E0D2E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4938213" y="2444030"/>
              <a:ext cx="555571" cy="367281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D207F112-275F-9D41-856B-9F36AFF1017D}"/>
              </a:ext>
            </a:extLst>
          </p:cNvPr>
          <p:cNvSpPr txBox="1"/>
          <p:nvPr/>
        </p:nvSpPr>
        <p:spPr>
          <a:xfrm>
            <a:off x="4167956" y="5392067"/>
            <a:ext cx="2154264" cy="76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67" b="1" dirty="0">
                <a:latin typeface="Montserrat" pitchFamily="2" charset="77"/>
              </a:rPr>
              <a:t>Battery system stores electricity for off-peak 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1A1416F-348C-3644-B6B6-30DA3D57143D}"/>
              </a:ext>
            </a:extLst>
          </p:cNvPr>
          <p:cNvGrpSpPr/>
          <p:nvPr/>
        </p:nvGrpSpPr>
        <p:grpSpPr>
          <a:xfrm>
            <a:off x="3704373" y="5367391"/>
            <a:ext cx="460044" cy="456979"/>
            <a:chOff x="1074142" y="4099101"/>
            <a:chExt cx="345033" cy="342734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D14CBF2E-8EA9-FA4C-A550-583099E4F3B3}"/>
                </a:ext>
              </a:extLst>
            </p:cNvPr>
            <p:cNvSpPr/>
            <p:nvPr/>
          </p:nvSpPr>
          <p:spPr>
            <a:xfrm>
              <a:off x="1132094" y="4137991"/>
              <a:ext cx="245109" cy="26495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pic>
          <p:nvPicPr>
            <p:cNvPr id="43" name="Picture 42" descr="Icon&#10;&#10;Description automatically generated">
              <a:extLst>
                <a:ext uri="{FF2B5EF4-FFF2-40B4-BE49-F238E27FC236}">
                  <a16:creationId xmlns:a16="http://schemas.microsoft.com/office/drawing/2014/main" id="{5DC315C2-3726-724F-929F-F8A107DD0D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348" b="9169"/>
            <a:stretch/>
          </p:blipFill>
          <p:spPr>
            <a:xfrm>
              <a:off x="1074142" y="4099101"/>
              <a:ext cx="345033" cy="342734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D26EE30-5D76-1949-8738-6666FB470060}"/>
              </a:ext>
            </a:extLst>
          </p:cNvPr>
          <p:cNvGrpSpPr/>
          <p:nvPr/>
        </p:nvGrpSpPr>
        <p:grpSpPr>
          <a:xfrm>
            <a:off x="6394355" y="5364496"/>
            <a:ext cx="460044" cy="456979"/>
            <a:chOff x="1074142" y="4099101"/>
            <a:chExt cx="345033" cy="342734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F1A5B8C-1B7E-C34F-9B84-4658CE0840D4}"/>
                </a:ext>
              </a:extLst>
            </p:cNvPr>
            <p:cNvSpPr/>
            <p:nvPr/>
          </p:nvSpPr>
          <p:spPr>
            <a:xfrm>
              <a:off x="1132094" y="4137991"/>
              <a:ext cx="245109" cy="26495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pic>
          <p:nvPicPr>
            <p:cNvPr id="46" name="Picture 45" descr="Icon&#10;&#10;Description automatically generated">
              <a:extLst>
                <a:ext uri="{FF2B5EF4-FFF2-40B4-BE49-F238E27FC236}">
                  <a16:creationId xmlns:a16="http://schemas.microsoft.com/office/drawing/2014/main" id="{934E0955-B2C7-4941-9E5A-A2113A892A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348" b="9169"/>
            <a:stretch/>
          </p:blipFill>
          <p:spPr>
            <a:xfrm>
              <a:off x="1074142" y="4099101"/>
              <a:ext cx="345033" cy="342734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DDB1736-2E15-3246-8720-4EC53E46FCA4}"/>
              </a:ext>
            </a:extLst>
          </p:cNvPr>
          <p:cNvGrpSpPr/>
          <p:nvPr/>
        </p:nvGrpSpPr>
        <p:grpSpPr>
          <a:xfrm>
            <a:off x="9015767" y="5345971"/>
            <a:ext cx="460044" cy="456979"/>
            <a:chOff x="1074142" y="4099101"/>
            <a:chExt cx="345033" cy="342734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F9176C26-3407-8148-82EF-9C7028830222}"/>
                </a:ext>
              </a:extLst>
            </p:cNvPr>
            <p:cNvSpPr/>
            <p:nvPr/>
          </p:nvSpPr>
          <p:spPr>
            <a:xfrm>
              <a:off x="1132094" y="4137991"/>
              <a:ext cx="245109" cy="26495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pic>
          <p:nvPicPr>
            <p:cNvPr id="49" name="Picture 48" descr="Icon&#10;&#10;Description automatically generated">
              <a:extLst>
                <a:ext uri="{FF2B5EF4-FFF2-40B4-BE49-F238E27FC236}">
                  <a16:creationId xmlns:a16="http://schemas.microsoft.com/office/drawing/2014/main" id="{5085E4A4-B844-7240-81B1-D6EEDBB011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348" b="9169"/>
            <a:stretch/>
          </p:blipFill>
          <p:spPr>
            <a:xfrm>
              <a:off x="1074142" y="4099101"/>
              <a:ext cx="345033" cy="342734"/>
            </a:xfrm>
            <a:prstGeom prst="rect">
              <a:avLst/>
            </a:prstGeom>
          </p:spPr>
        </p:pic>
      </p:grpSp>
      <p:pic>
        <p:nvPicPr>
          <p:cNvPr id="54" name="Picture 53" descr="A picture containing icon&#10;&#10;Description automatically generated">
            <a:extLst>
              <a:ext uri="{FF2B5EF4-FFF2-40B4-BE49-F238E27FC236}">
                <a16:creationId xmlns:a16="http://schemas.microsoft.com/office/drawing/2014/main" id="{5D80FE19-1525-9643-87BF-7BFCDA2E1C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4179" y="2854687"/>
            <a:ext cx="587660" cy="471494"/>
          </a:xfrm>
          <a:prstGeom prst="rect">
            <a:avLst/>
          </a:prstGeom>
        </p:spPr>
      </p:pic>
      <p:pic>
        <p:nvPicPr>
          <p:cNvPr id="14" name="Picture 13" descr="A picture containing icon&#10;&#10;Description automatically generated">
            <a:extLst>
              <a:ext uri="{FF2B5EF4-FFF2-40B4-BE49-F238E27FC236}">
                <a16:creationId xmlns:a16="http://schemas.microsoft.com/office/drawing/2014/main" id="{5EF9F4F4-8541-48E0-B35C-E9E033040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10" y="2603469"/>
            <a:ext cx="978582" cy="978582"/>
          </a:xfrm>
          <a:prstGeom prst="rect">
            <a:avLst/>
          </a:prstGeom>
        </p:spPr>
      </p:pic>
      <p:pic>
        <p:nvPicPr>
          <p:cNvPr id="50" name="Picture 49" descr="A picture containing icon&#10;&#10;Description automatically generated">
            <a:extLst>
              <a:ext uri="{FF2B5EF4-FFF2-40B4-BE49-F238E27FC236}">
                <a16:creationId xmlns:a16="http://schemas.microsoft.com/office/drawing/2014/main" id="{1BEDD453-9269-49AF-81B3-827F576E6B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2356" y="3456414"/>
            <a:ext cx="587660" cy="471494"/>
          </a:xfrm>
          <a:prstGeom prst="rect">
            <a:avLst/>
          </a:prstGeom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D517BDAA-9C05-4440-9B97-A57001478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8108" y="3621778"/>
            <a:ext cx="587660" cy="4714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09CA32B-A861-4321-81FE-8DCA5B50B06E}"/>
              </a:ext>
            </a:extLst>
          </p:cNvPr>
          <p:cNvSpPr txBox="1"/>
          <p:nvPr/>
        </p:nvSpPr>
        <p:spPr>
          <a:xfrm>
            <a:off x="6875705" y="5384130"/>
            <a:ext cx="1739623" cy="77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70" b="1" dirty="0">
                <a:latin typeface="Montserrat" panose="00000500000000000000" pitchFamily="2" charset="0"/>
              </a:rPr>
              <a:t>Reliable power for residents &amp; customers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9CD1A82-76D0-4DDD-AFFF-0ECDC267B8D8}"/>
              </a:ext>
            </a:extLst>
          </p:cNvPr>
          <p:cNvSpPr/>
          <p:nvPr/>
        </p:nvSpPr>
        <p:spPr>
          <a:xfrm>
            <a:off x="5974592" y="1373511"/>
            <a:ext cx="1922331" cy="177387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0" name="Picture 59" descr="A picture containing icon&#10;&#10;Description automatically generated">
            <a:extLst>
              <a:ext uri="{FF2B5EF4-FFF2-40B4-BE49-F238E27FC236}">
                <a16:creationId xmlns:a16="http://schemas.microsoft.com/office/drawing/2014/main" id="{0D92634A-1846-4D99-9950-B2927624A6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589" y="1771157"/>
            <a:ext cx="978582" cy="978582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699F717B-D405-4318-B322-F37FF23F5814}"/>
              </a:ext>
            </a:extLst>
          </p:cNvPr>
          <p:cNvSpPr/>
          <p:nvPr/>
        </p:nvSpPr>
        <p:spPr>
          <a:xfrm>
            <a:off x="5942054" y="3331957"/>
            <a:ext cx="1922331" cy="177387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A picture containing diagram&#10;&#10;Description automatically generated">
            <a:extLst>
              <a:ext uri="{FF2B5EF4-FFF2-40B4-BE49-F238E27FC236}">
                <a16:creationId xmlns:a16="http://schemas.microsoft.com/office/drawing/2014/main" id="{B24DFC78-229B-4A5A-A4B4-14F802F952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06" y="3807614"/>
            <a:ext cx="1509747" cy="803057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B43DFBC0-17F8-4090-BB76-6DE05035DB0E}"/>
              </a:ext>
            </a:extLst>
          </p:cNvPr>
          <p:cNvSpPr txBox="1"/>
          <p:nvPr/>
        </p:nvSpPr>
        <p:spPr>
          <a:xfrm>
            <a:off x="9651717" y="5392067"/>
            <a:ext cx="2007123" cy="77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70" b="1" dirty="0">
                <a:latin typeface="Montserrat" panose="00000500000000000000" pitchFamily="2" charset="0"/>
              </a:rPr>
              <a:t>Revenues for basic income fund for residents</a:t>
            </a:r>
          </a:p>
        </p:txBody>
      </p:sp>
      <p:pic>
        <p:nvPicPr>
          <p:cNvPr id="71" name="Graphic 70" descr="Back with solid fill">
            <a:extLst>
              <a:ext uri="{FF2B5EF4-FFF2-40B4-BE49-F238E27FC236}">
                <a16:creationId xmlns:a16="http://schemas.microsoft.com/office/drawing/2014/main" id="{54DAD672-4193-4363-B4F3-308DA515E2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698078">
            <a:off x="7815569" y="1746510"/>
            <a:ext cx="1880211" cy="886287"/>
          </a:xfrm>
          <a:prstGeom prst="rect">
            <a:avLst/>
          </a:prstGeom>
        </p:spPr>
      </p:pic>
      <p:pic>
        <p:nvPicPr>
          <p:cNvPr id="83" name="Graphic 82" descr="Back with solid fill">
            <a:extLst>
              <a:ext uri="{FF2B5EF4-FFF2-40B4-BE49-F238E27FC236}">
                <a16:creationId xmlns:a16="http://schemas.microsoft.com/office/drawing/2014/main" id="{045B6CAF-B42B-4243-B2F3-0CCEF0BDAA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9643262">
            <a:off x="4563708" y="4062954"/>
            <a:ext cx="1399698" cy="914400"/>
          </a:xfrm>
          <a:prstGeom prst="rect">
            <a:avLst/>
          </a:prstGeom>
        </p:spPr>
      </p:pic>
      <p:pic>
        <p:nvPicPr>
          <p:cNvPr id="84" name="Graphic 83" descr="Back with solid fill">
            <a:extLst>
              <a:ext uri="{FF2B5EF4-FFF2-40B4-BE49-F238E27FC236}">
                <a16:creationId xmlns:a16="http://schemas.microsoft.com/office/drawing/2014/main" id="{173F65FA-B891-4B5F-990D-99F3BA7F1C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9643262">
            <a:off x="2316822" y="3877249"/>
            <a:ext cx="1399698" cy="914400"/>
          </a:xfrm>
          <a:prstGeom prst="rect">
            <a:avLst/>
          </a:prstGeom>
        </p:spPr>
      </p:pic>
      <p:pic>
        <p:nvPicPr>
          <p:cNvPr id="85" name="Graphic 84" descr="Back with solid fill">
            <a:extLst>
              <a:ext uri="{FF2B5EF4-FFF2-40B4-BE49-F238E27FC236}">
                <a16:creationId xmlns:a16="http://schemas.microsoft.com/office/drawing/2014/main" id="{424BD07C-73C4-4344-88EA-37681AAEBF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9340965">
            <a:off x="7936249" y="4089941"/>
            <a:ext cx="1789741" cy="914400"/>
          </a:xfrm>
          <a:prstGeom prst="rect">
            <a:avLst/>
          </a:prstGeom>
        </p:spPr>
      </p:pic>
      <p:pic>
        <p:nvPicPr>
          <p:cNvPr id="90" name="Graphic 89" descr="Back with solid fill">
            <a:extLst>
              <a:ext uri="{FF2B5EF4-FFF2-40B4-BE49-F238E27FC236}">
                <a16:creationId xmlns:a16="http://schemas.microsoft.com/office/drawing/2014/main" id="{B1B10AE7-C83F-4A3E-A0C0-30E8DE469A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763026" flipH="1">
            <a:off x="4782356" y="1275180"/>
            <a:ext cx="1213534" cy="914400"/>
          </a:xfrm>
          <a:prstGeom prst="rect">
            <a:avLst/>
          </a:prstGeom>
        </p:spPr>
      </p:pic>
      <p:sp>
        <p:nvSpPr>
          <p:cNvPr id="87" name="Oval 86">
            <a:extLst>
              <a:ext uri="{FF2B5EF4-FFF2-40B4-BE49-F238E27FC236}">
                <a16:creationId xmlns:a16="http://schemas.microsoft.com/office/drawing/2014/main" id="{8AA7372C-B9B8-4D1F-B21B-0F2C6876F3C3}"/>
              </a:ext>
            </a:extLst>
          </p:cNvPr>
          <p:cNvSpPr/>
          <p:nvPr/>
        </p:nvSpPr>
        <p:spPr>
          <a:xfrm>
            <a:off x="9354438" y="2416100"/>
            <a:ext cx="1922331" cy="1773873"/>
          </a:xfrm>
          <a:prstGeom prst="ellipse">
            <a:avLst/>
          </a:prstGeom>
          <a:solidFill>
            <a:srgbClr val="C256AD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" name="Graphic 91" descr="Dollar with solid fill">
            <a:extLst>
              <a:ext uri="{FF2B5EF4-FFF2-40B4-BE49-F238E27FC236}">
                <a16:creationId xmlns:a16="http://schemas.microsoft.com/office/drawing/2014/main" id="{55AF2174-DC0B-4A33-8C0A-8B9F617E25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58403" y="284583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66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39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Montserrat</vt:lpstr>
      <vt:lpstr>Office Theme</vt:lpstr>
      <vt:lpstr>EPICS Basic Income Solar System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EPICS Basic Income Solar System</dc:title>
  <dc:creator>Ronnie Lipschutz</dc:creator>
  <cp:lastModifiedBy>Ronnie Lipschutz</cp:lastModifiedBy>
  <cp:revision>5</cp:revision>
  <dcterms:created xsi:type="dcterms:W3CDTF">2022-01-23T16:54:24Z</dcterms:created>
  <dcterms:modified xsi:type="dcterms:W3CDTF">2022-01-23T18:19:26Z</dcterms:modified>
</cp:coreProperties>
</file>