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6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 showGuides="1">
      <p:cViewPr varScale="1">
        <p:scale>
          <a:sx n="80" d="100"/>
          <a:sy n="80" d="100"/>
        </p:scale>
        <p:origin x="499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AD870-418D-7F4E-AF3F-D8DAF4B268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30B2DB-54BB-B344-AD70-A1CC943E02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4123A8-2B11-1A47-9678-E31C93B5F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4490F-00B4-4341-9F5F-090650338BC9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974AD-73A2-5A48-B019-C949B49E2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35DD8-4FA9-BD48-AADC-D87A709C4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3A80C-09B4-7F42-8372-4A8BB359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418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2553E-100B-C04D-A2A4-FD90632F2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50D95-2DA7-8B44-BCEC-AC2171EA90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72E4CF-AF73-CD42-A7BE-A16CDE5C7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4490F-00B4-4341-9F5F-090650338BC9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CF6498-5C66-6F4E-8F54-647089217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379773-D05C-3049-9481-E87AA6E07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3A80C-09B4-7F42-8372-4A8BB359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159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427A3-B0D1-A444-AC64-AF0A11EF3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24EC97-F91C-4947-907C-CA9B53AB92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3FA1E2-252E-2342-A40C-768401F82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4490F-00B4-4341-9F5F-090650338BC9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0FF745-B02C-3A47-ACBA-20DA6E63F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6298FA-360E-E843-85CB-FDF63D0CC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3A80C-09B4-7F42-8372-4A8BB359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691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6BB81-8B26-2E40-ADFC-FBD38DC7E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45FAD-B9D9-CC4F-8094-45A5060796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A1089-2B53-954E-B902-C04DD8C119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6B3961-AFD6-8347-AA18-786801AB6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4490F-00B4-4341-9F5F-090650338BC9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B3D0CA-BF90-6E4F-81DF-682E3075E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892C4A-9588-DC44-9367-5C977522E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3A80C-09B4-7F42-8372-4A8BB359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561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1FE79-D647-AE48-822C-4E34DE203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CE3F66-E35E-E543-B5D5-B05A52F961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67E989-A1A4-1648-9050-76EA7D9619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BC243A-7628-F24F-A627-DE1F54A671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C9A5C8-AD0A-234A-BE9C-D3B00E5C46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603D38-A7EB-6B46-9DE6-721F8A8EA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4490F-00B4-4341-9F5F-090650338BC9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E312EC-9AA1-A448-A997-25B0EC766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2F9BB4-9AFE-B447-A560-092705084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3A80C-09B4-7F42-8372-4A8BB359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229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0E6BE-ED35-8347-B7B8-2C02ED87D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901FCB-838D-1E49-AD97-6F51F045F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4490F-00B4-4341-9F5F-090650338BC9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9F9CEC-C65C-9C48-B295-2E2B0956F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3E6644-C89C-F143-9CFF-2E1D16776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3A80C-09B4-7F42-8372-4A8BB359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804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4ACF8F-E181-C14A-BF97-5D989E513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4490F-00B4-4341-9F5F-090650338BC9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526E6F-2034-C04F-921C-8760C43D3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AAA86A-ACF9-C741-B9E9-AF9494FD0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3A80C-09B4-7F42-8372-4A8BB359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699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C73FB-C0EA-8043-BBD6-9831393BE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3C2BD-145E-7947-B517-1F1916BE21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E606BA-FD38-C347-BB9D-82E702908B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2EE664-6929-8E49-8FA7-8F1C8E27C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4490F-00B4-4341-9F5F-090650338BC9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9C1E5-81C8-5144-B14B-91DF78FCE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3A75B-9202-3842-B421-AA5935052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3A80C-09B4-7F42-8372-4A8BB359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588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3FA14-99B8-3B47-BAB1-5CCF8145E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9A3C94-3AA1-274D-91EE-9D7503CFC8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64DEF5-B6EF-F546-B8DC-8653C0A9FD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594511-5F5A-E740-9574-6A2FAC349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4490F-00B4-4341-9F5F-090650338BC9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A2646E-E0F7-C441-8D17-FCC3D03E2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271D13-58CF-6341-A20B-732C31FDC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3A80C-09B4-7F42-8372-4A8BB359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137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65430-533B-CB49-B228-1F75430F5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71041E-F6E3-7C43-A711-3B0EC23861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4C5B2D-A83A-294B-8246-3E8E6732E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4490F-00B4-4341-9F5F-090650338BC9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65732-0DD9-354B-97BD-23BB5CC5B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14F13-32C0-9240-BEB4-143E98841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3A80C-09B4-7F42-8372-4A8BB359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5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C34E20-DADA-C74F-833B-367110C7F0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4AC75B-A8F8-A84A-9BCD-C742F7C16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EC0B7E-7CE2-8C49-93E0-89099975B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4490F-00B4-4341-9F5F-090650338BC9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BAC32-A0D8-704F-B15E-4E414D44D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F0780-7AFB-2647-83BA-9E010A883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3A80C-09B4-7F42-8372-4A8BB359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890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10F6BE-3B5C-6946-AC51-E33C6E5CE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056A5D-A0C0-084B-8698-C3B07E5565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A55905-F974-CF49-9872-99F51D7871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E4490F-00B4-4341-9F5F-090650338BC9}" type="datetimeFigureOut">
              <a:rPr lang="en-US" smtClean="0"/>
              <a:t>11/14/2021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FF0EE-405D-FF42-B19C-54DDE500F5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94B50-0738-A849-AF43-75B8EA59DE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3A80C-09B4-7F42-8372-4A8BB359F1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672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aawrigh@sandia.gov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F976DD4-8A48-4E45-BA4B-49D007D500B2}"/>
              </a:ext>
            </a:extLst>
          </p:cNvPr>
          <p:cNvSpPr txBox="1"/>
          <p:nvPr/>
        </p:nvSpPr>
        <p:spPr>
          <a:xfrm>
            <a:off x="143264" y="120849"/>
            <a:ext cx="57584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Geothermal Manufacturing Prize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4FBE02-704B-504F-B634-9E7459619A4F}"/>
              </a:ext>
            </a:extLst>
          </p:cNvPr>
          <p:cNvSpPr txBox="1"/>
          <p:nvPr/>
        </p:nvSpPr>
        <p:spPr>
          <a:xfrm>
            <a:off x="4350430" y="652234"/>
            <a:ext cx="6199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Sandia National Labs, Andrew A. Wright: </a:t>
            </a:r>
            <a:r>
              <a:rPr lang="en-US" b="0" i="0" u="none" strike="noStrike" dirty="0">
                <a:solidFill>
                  <a:srgbClr val="1A73E8"/>
                </a:solidFill>
                <a:effectLst/>
                <a:latin typeface="Roboto" panose="02000000000000000000" pitchFamily="2" charset="0"/>
                <a:hlinkClick r:id="rId2"/>
              </a:rPr>
              <a:t>aawrigh@sandia.gov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66E81E-1083-4645-9383-00DF1BFF81FB}"/>
              </a:ext>
            </a:extLst>
          </p:cNvPr>
          <p:cNvSpPr txBox="1"/>
          <p:nvPr/>
        </p:nvSpPr>
        <p:spPr>
          <a:xfrm>
            <a:off x="6096000" y="277315"/>
            <a:ext cx="5960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Prepared for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Team_AC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Georgia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Bettin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en-US" b="0" i="0" dirty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gbettin@sandia.gov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2D6AB7-A28E-DD4D-9F07-90C91CBA41F6}"/>
              </a:ext>
            </a:extLst>
          </p:cNvPr>
          <p:cNvSpPr txBox="1"/>
          <p:nvPr/>
        </p:nvSpPr>
        <p:spPr>
          <a:xfrm>
            <a:off x="143264" y="1120027"/>
            <a:ext cx="1191288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Objective: 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Sandia will </a:t>
            </a:r>
            <a:r>
              <a:rPr lang="en-US" dirty="0">
                <a:solidFill>
                  <a:srgbClr val="000000"/>
                </a:solidFill>
                <a:latin typeface="Calibri" panose="020F0502020204030204"/>
              </a:rPr>
              <a:t>continue characterization of 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R&amp;D generator. Tests will be conducted </a:t>
            </a:r>
            <a:r>
              <a:rPr lang="en-US" dirty="0">
                <a:solidFill>
                  <a:srgbClr val="000000"/>
                </a:solidFill>
                <a:latin typeface="Calibri" panose="020F0502020204030204"/>
              </a:rPr>
              <a:t>utilizing a high temperature oven and vibration system. Setup, tests, and data transmission at Sandia will be conducted by Sandia personnel. </a:t>
            </a: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E33434-1EE4-1142-95BD-307FC8F997FB}"/>
              </a:ext>
            </a:extLst>
          </p:cNvPr>
          <p:cNvSpPr txBox="1"/>
          <p:nvPr/>
        </p:nvSpPr>
        <p:spPr>
          <a:xfrm>
            <a:off x="143264" y="2287389"/>
            <a:ext cx="11912884" cy="45243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Anticipated scope of work: </a:t>
            </a:r>
            <a:r>
              <a:rPr lang="en-US" dirty="0">
                <a:solidFill>
                  <a:srgbClr val="000000"/>
                </a:solidFill>
                <a:latin typeface="Calibri" panose="020F0502020204030204"/>
              </a:rPr>
              <a:t>Generator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tests to demonstrate power production at elevated temperatures and under vibration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000000"/>
                </a:solidFill>
                <a:latin typeface="Calibri" panose="020F0502020204030204"/>
              </a:rPr>
              <a:t>Timeline: </a:t>
            </a:r>
            <a:r>
              <a:rPr lang="en-US" dirty="0">
                <a:solidFill>
                  <a:srgbClr val="000000"/>
                </a:solidFill>
                <a:latin typeface="Calibri" panose="020F0502020204030204"/>
              </a:rPr>
              <a:t>Four Months</a:t>
            </a: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Tasks: 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Tasks that Sandia will </a:t>
            </a:r>
            <a:r>
              <a:rPr lang="en-US" dirty="0">
                <a:solidFill>
                  <a:srgbClr val="000000"/>
                </a:solidFill>
                <a:latin typeface="Calibri" panose="020F0502020204030204"/>
              </a:rPr>
              <a:t>conduct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>
                <a:solidFill>
                  <a:srgbClr val="000000"/>
                </a:solidFill>
                <a:latin typeface="Calibri" panose="020F0502020204030204"/>
              </a:rPr>
              <a:t>S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 up data acquisition system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>
                <a:solidFill>
                  <a:srgbClr val="000000"/>
                </a:solidFill>
                <a:latin typeface="Calibri" panose="020F0502020204030204"/>
              </a:rPr>
              <a:t>Mount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generator on vibration </a:t>
            </a:r>
            <a:r>
              <a:rPr lang="en-US" dirty="0">
                <a:solidFill>
                  <a:srgbClr val="000000"/>
                </a:solidFill>
                <a:latin typeface="Calibri" panose="020F0502020204030204"/>
              </a:rPr>
              <a:t>platform 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thermal test chamber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>
                <a:solidFill>
                  <a:srgbClr val="000000"/>
                </a:solidFill>
                <a:latin typeface="Calibri" panose="020F0502020204030204"/>
              </a:rPr>
              <a:t>Record measurements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>
                <a:solidFill>
                  <a:srgbClr val="000000"/>
                </a:solidFill>
                <a:latin typeface="Calibri" panose="020F0502020204030204"/>
              </a:rPr>
              <a:t>Prepare and transmit data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>
                <a:solidFill>
                  <a:srgbClr val="000000"/>
                </a:solidFill>
                <a:latin typeface="Calibri" panose="020F0502020204030204"/>
              </a:rPr>
              <a:t>Repeat testing as generator design is adjusted </a:t>
            </a: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b="1" dirty="0">
              <a:solidFill>
                <a:srgbClr val="000000"/>
              </a:solidFill>
              <a:latin typeface="Calibri" panose="020F0502020204030204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Deliverables: 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Voltage vs time measurements </a:t>
            </a:r>
            <a:r>
              <a:rPr lang="en-US" dirty="0">
                <a:solidFill>
                  <a:srgbClr val="000000"/>
                </a:solidFill>
                <a:latin typeface="Calibri" panose="020F0502020204030204"/>
              </a:rPr>
              <a:t>at 5 - 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 oscillating frequencies for 10 temperatures settings.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0000"/>
                </a:solidFill>
                <a:latin typeface="Calibri" panose="020F0502020204030204"/>
              </a:rPr>
              <a:t>(frequency range</a:t>
            </a:r>
            <a:r>
              <a:rPr lang="en-US">
                <a:solidFill>
                  <a:srgbClr val="000000"/>
                </a:solidFill>
                <a:latin typeface="Calibri" panose="020F0502020204030204"/>
              </a:rPr>
              <a:t>: 10 </a:t>
            </a:r>
            <a:r>
              <a:rPr lang="en-US" dirty="0">
                <a:solidFill>
                  <a:srgbClr val="000000"/>
                </a:solidFill>
                <a:latin typeface="Calibri" panose="020F0502020204030204"/>
              </a:rPr>
              <a:t>- 100 Hz, temperature range: 25 – 240°C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solidFill>
                <a:srgbClr val="000000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ABC5A42-6861-4F80-BAD0-8810DAFA8B9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8616" y="5324694"/>
            <a:ext cx="1370120" cy="148701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E9AD6CB-23C9-4E8E-99F5-DF4D1CE287E6}"/>
              </a:ext>
            </a:extLst>
          </p:cNvPr>
          <p:cNvSpPr txBox="1"/>
          <p:nvPr/>
        </p:nvSpPr>
        <p:spPr>
          <a:xfrm>
            <a:off x="143264" y="7275251"/>
            <a:ext cx="10402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You must include a statement of support from the relevant PI – this could be an e-mail or short note confirming they agree with the proposed scope of work. </a:t>
            </a:r>
          </a:p>
        </p:txBody>
      </p:sp>
    </p:spTree>
    <p:extLst>
      <p:ext uri="{BB962C8B-B14F-4D97-AF65-F5344CB8AC3E}">
        <p14:creationId xmlns:p14="http://schemas.microsoft.com/office/powerpoint/2010/main" val="10960674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</TotalTime>
  <Words>194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Roboto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Ihly, Rachelle</dc:creator>
  <cp:lastModifiedBy>Edem Tsikata</cp:lastModifiedBy>
  <cp:revision>22</cp:revision>
  <dcterms:created xsi:type="dcterms:W3CDTF">2020-12-10T19:17:46Z</dcterms:created>
  <dcterms:modified xsi:type="dcterms:W3CDTF">2021-11-14T19:41:42Z</dcterms:modified>
</cp:coreProperties>
</file>