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6" autoAdjust="0"/>
    <p:restoredTop sz="94660"/>
  </p:normalViewPr>
  <p:slideViewPr>
    <p:cSldViewPr snapToGrid="0">
      <p:cViewPr varScale="1">
        <p:scale>
          <a:sx n="80" d="100"/>
          <a:sy n="80" d="100"/>
        </p:scale>
        <p:origin x="52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19BEC-C600-472D-8A12-AD04EF78FE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CA244E-EBC3-4C65-848E-BF5A347FB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B217A-0353-4C93-BA4B-49AA39254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B521-8F3D-40B1-A448-01C9D19406C4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587F96-D18F-4FA7-A105-3017096EF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0CDAD-3879-467C-A5A5-762D47498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A0A17-FA19-4B1E-9349-D55CE5711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596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F2624-BEBC-4E99-BA60-E4A20E6A8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8162F-F7B4-4037-BAA5-A02A88B97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C9872-C833-4F44-A7CB-5B33C2EEA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B521-8F3D-40B1-A448-01C9D19406C4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2598A-4882-4775-8718-62449B9EC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77C06-25D8-43DC-9088-64BD3FE3E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A0A17-FA19-4B1E-9349-D55CE5711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03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CF35D-A307-4910-8F4F-73D7DFCC0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6030C4-D9F1-4522-B7F9-707FEB392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93DE1-AD01-469C-9A96-42E2FAFC0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B521-8F3D-40B1-A448-01C9D19406C4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93D8F7-C829-4071-AAE4-45FE3AF32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8F20D-583B-4787-8A14-59B128F5B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A0A17-FA19-4B1E-9349-D55CE5711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05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EE5CC-D678-4B60-90FB-6901A50E9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81F6F-D31D-4DDD-90C3-32480DAB73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FA1CE7-0FB9-4D02-9CD4-5B75C1773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7F0658-224C-435A-8CCA-2A66EBDD1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B521-8F3D-40B1-A448-01C9D19406C4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983A4-C21E-4961-8F41-7F39355EB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423F9-7346-4DC6-822E-815C8FDB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A0A17-FA19-4B1E-9349-D55CE5711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00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FBAAF-8B27-4477-B165-467264E4D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D747DD-8035-4081-9CDA-EEE49F5CA3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661CB0-51F1-4F80-A4E9-F38979A36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0ADACE-3AEF-4604-A3C2-2DCB0D17B8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913CCA-1D3F-423F-8275-3697C70AEF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C9BCD-7243-43D9-A87C-8B83B5318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B521-8F3D-40B1-A448-01C9D19406C4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4AFD12-4203-4B3F-9E25-703B6BF4D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11FC5C-6DD5-4C40-978D-3DA309D82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A0A17-FA19-4B1E-9349-D55CE5711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966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E27DC-21C0-4986-87F4-20789C4D5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72915F-0E8E-4F85-8A65-CD2BB1535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B521-8F3D-40B1-A448-01C9D19406C4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E3FDF1-4BE1-45F9-9D8A-7B34CCE2F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1D95A5-7182-4970-B3D6-0D336A669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A0A17-FA19-4B1E-9349-D55CE5711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06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447378-D38D-431F-8A99-24E987B2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B521-8F3D-40B1-A448-01C9D19406C4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0A4E5C-5FF7-4E7A-B63C-9D8BBBA35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A94B8-9682-4DCB-8AD1-9594E2D71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A0A17-FA19-4B1E-9349-D55CE5711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224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11C82-A759-41DD-9917-47DC89703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A8B79-E0C3-4807-BDFE-7F70EE8EB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5E635F-D200-40BE-B07E-BCE37FC25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97C09F-080D-4C9F-8915-21CF57897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B521-8F3D-40B1-A448-01C9D19406C4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90C665-58E7-428E-A543-73106681D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FBBCF2-483D-4BF4-B136-C8BD281C2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A0A17-FA19-4B1E-9349-D55CE5711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16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CD3E-ED79-4B73-ACE0-B129273BD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59D65D-3B89-4240-82BA-9D70099541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CCA0C-8199-4BE6-BA8B-A403CCAC7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1F35FB-EB44-461D-B9F8-9B303C086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B521-8F3D-40B1-A448-01C9D19406C4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40BF71-4EF4-46B3-89EE-42DA9BBEE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C54BF9-9440-4CC0-AAF6-B5DA97D86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A0A17-FA19-4B1E-9349-D55CE5711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442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03B4-BE9E-4BA2-9DD2-31386E00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5844DA-25B0-4315-B4E9-8CF14DC34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52916-98EB-4C87-B950-66A5E592C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B521-8F3D-40B1-A448-01C9D19406C4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C9B0F2-EFD9-4741-BE85-850748C7F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8F0C3-AC97-410F-9801-7FBAB09E6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A0A17-FA19-4B1E-9349-D55CE5711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66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616DAB-18B6-462A-BF26-5F0B99A6AF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3DFC8-A54A-4F44-B21B-7288E1F66C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3CEB2-87B8-4DD3-AA63-77CDF4CF5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B521-8F3D-40B1-A448-01C9D19406C4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C07F9-E0F4-4284-AB7D-94D749052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30936F-E328-4564-BBDC-84E9CC879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A0A17-FA19-4B1E-9349-D55CE5711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26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D72A52-A0B5-41B6-8238-F8F3495A7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D33FB-D7D0-401A-8486-7ECC198DCD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D9461-CD95-4D15-AF61-2874A4AED0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FB521-8F3D-40B1-A448-01C9D19406C4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C4D26-136E-4760-B186-77BCF2808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A385A5-50A3-4148-BAC5-E4184A9DA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8A0A17-FA19-4B1E-9349-D55CE5711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779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7349826-A1D2-49C5-8613-9B5FA1A29C47}"/>
              </a:ext>
            </a:extLst>
          </p:cNvPr>
          <p:cNvSpPr/>
          <p:nvPr/>
        </p:nvSpPr>
        <p:spPr>
          <a:xfrm rot="10800000"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98000">
                <a:schemeClr val="accent2">
                  <a:lumMod val="100000"/>
                </a:schemeClr>
              </a:gs>
            </a:gsLst>
            <a:lin ang="81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5CBDEB-C31C-42FC-ADD6-35FCBB8D8EB6}"/>
              </a:ext>
            </a:extLst>
          </p:cNvPr>
          <p:cNvSpPr txBox="1"/>
          <p:nvPr/>
        </p:nvSpPr>
        <p:spPr>
          <a:xfrm>
            <a:off x="89246" y="285986"/>
            <a:ext cx="12007503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6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ROGUE  </a:t>
            </a:r>
            <a:r>
              <a:rPr lang="en-US" sz="2400" b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400" b="1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esonant </a:t>
            </a:r>
            <a:r>
              <a:rPr lang="en-US" sz="24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scillatory </a:t>
            </a:r>
            <a:r>
              <a:rPr lang="en-US" sz="24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enerator for </a:t>
            </a:r>
            <a:r>
              <a:rPr lang="en-US" sz="24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nderground </a:t>
            </a:r>
            <a:r>
              <a:rPr lang="en-US" sz="2400" dirty="0">
                <a:solidFill>
                  <a:srgbClr val="FF0000"/>
                </a:solidFill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4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nvironments</a:t>
            </a:r>
          </a:p>
          <a:p>
            <a:pPr algn="ctr"/>
            <a:r>
              <a:rPr lang="en-US" sz="2000" i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000" i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device </a:t>
            </a:r>
            <a:r>
              <a:rPr lang="en-US" sz="2000" i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sz="2000" i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capturing </a:t>
            </a:r>
            <a:r>
              <a:rPr lang="en-US" sz="2000" i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i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nergy in extreme </a:t>
            </a:r>
            <a:r>
              <a:rPr lang="en-US" sz="2000" i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2000" i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ownhole </a:t>
            </a:r>
            <a:r>
              <a:rPr lang="en-US" sz="2000" i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i="1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onditions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8E0FB9-F677-444A-A25D-4310B9FF0784}"/>
              </a:ext>
            </a:extLst>
          </p:cNvPr>
          <p:cNvSpPr txBox="1"/>
          <p:nvPr/>
        </p:nvSpPr>
        <p:spPr>
          <a:xfrm>
            <a:off x="359561" y="1310870"/>
            <a:ext cx="11508589" cy="3400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>
                <a:solidFill>
                  <a:srgbClr val="FF0000"/>
                </a:solidFill>
                <a:latin typeface="Bookman Old Style" panose="02050604050505020204" pitchFamily="18" charset="0"/>
              </a:rPr>
              <a:t>Challenge: </a:t>
            </a:r>
            <a:r>
              <a:rPr lang="en-US" sz="1700" dirty="0">
                <a:latin typeface="Bookman Old Style" panose="02050604050505020204" pitchFamily="18" charset="0"/>
              </a:rPr>
              <a:t>To drill deeper geothermal boreholes, we need electrical power sources that can operate under extreme temperature, pressure, shocks, and vibration. </a:t>
            </a:r>
          </a:p>
          <a:p>
            <a:pPr algn="just"/>
            <a:endParaRPr lang="en-US" dirty="0">
              <a:latin typeface="Bookman Old Style" panose="02050604050505020204" pitchFamily="18" charset="0"/>
            </a:endParaRPr>
          </a:p>
          <a:p>
            <a:pPr algn="just"/>
            <a:r>
              <a:rPr lang="en-US" sz="2200" b="1" dirty="0">
                <a:solidFill>
                  <a:srgbClr val="00B050"/>
                </a:solidFill>
                <a:latin typeface="Bookman Old Style" panose="02050604050505020204" pitchFamily="18" charset="0"/>
              </a:rPr>
              <a:t>Solution: </a:t>
            </a:r>
            <a:r>
              <a:rPr lang="en-US" sz="1700" dirty="0">
                <a:latin typeface="Bookman Old Style" panose="02050604050505020204" pitchFamily="18" charset="0"/>
              </a:rPr>
              <a:t>an energy-harvesting generator that converts drill string motion into electrical power</a:t>
            </a:r>
          </a:p>
          <a:p>
            <a:pPr algn="just"/>
            <a:endParaRPr lang="en-US" sz="1700" dirty="0">
              <a:latin typeface="Bookman Old Style" panose="02050604050505020204" pitchFamily="18" charset="0"/>
            </a:endParaRPr>
          </a:p>
          <a:p>
            <a:pPr algn="just"/>
            <a:r>
              <a:rPr lang="en-US" sz="1700" dirty="0">
                <a:latin typeface="Bookman Old Style" panose="02050604050505020204" pitchFamily="18" charset="0"/>
              </a:rPr>
              <a:t>Our prototype is</a:t>
            </a:r>
          </a:p>
          <a:p>
            <a:pPr algn="just"/>
            <a:endParaRPr lang="en-US" sz="1700" dirty="0">
              <a:latin typeface="Bookman Old Style" panose="020506040505050202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>
                <a:latin typeface="Bookman Old Style" panose="02050604050505020204" pitchFamily="18" charset="0"/>
              </a:rPr>
              <a:t>tested to 220</a:t>
            </a:r>
            <a:r>
              <a:rPr lang="en-US" sz="1700" dirty="0">
                <a:effectLst/>
                <a:latin typeface="Bookman Old Style" panose="02050604050505020204" pitchFamily="18" charset="0"/>
                <a:ea typeface="Times New Roman" panose="02020603050405020304" pitchFamily="18" charset="0"/>
              </a:rPr>
              <a:t>°C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>
                <a:latin typeface="Bookman Old Style" panose="02050604050505020204" pitchFamily="18" charset="0"/>
              </a:rPr>
              <a:t>constructed from durable materials that will survive many bit trips with minimal wear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>
                <a:latin typeface="Bookman Old Style" panose="02050604050505020204" pitchFamily="18" charset="0"/>
              </a:rPr>
              <a:t>built with additively manufactured components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700" dirty="0">
                <a:latin typeface="Bookman Old Style" panose="02050604050505020204" pitchFamily="18" charset="0"/>
              </a:rPr>
              <a:t>highly modular and scalable, allowing it to power a variety of intelligent drilling instruments across the operating temperature range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0BF258-01B5-425D-89DE-F5418D1739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4" t="32385" r="2578" b="26875"/>
          <a:stretch/>
        </p:blipFill>
        <p:spPr>
          <a:xfrm>
            <a:off x="342900" y="5019675"/>
            <a:ext cx="11439525" cy="1819275"/>
          </a:xfrm>
          <a:prstGeom prst="rect">
            <a:avLst/>
          </a:prstGeom>
          <a:effectLst>
            <a:softEdge rad="215900"/>
          </a:effectLst>
        </p:spPr>
      </p:pic>
    </p:spTree>
    <p:extLst>
      <p:ext uri="{BB962C8B-B14F-4D97-AF65-F5344CB8AC3E}">
        <p14:creationId xmlns:p14="http://schemas.microsoft.com/office/powerpoint/2010/main" val="3515066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5627</TotalTime>
  <Words>103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Bookman Old Style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Edem Tsikata</dc:creator>
  <cp:lastModifiedBy>Edem Tsikata</cp:lastModifiedBy>
  <cp:revision>75</cp:revision>
  <dcterms:created xsi:type="dcterms:W3CDTF">2020-08-18T14:44:48Z</dcterms:created>
  <dcterms:modified xsi:type="dcterms:W3CDTF">2021-11-19T16:00:09Z</dcterms:modified>
</cp:coreProperties>
</file>