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4"/>
    <p:sldMasterId id="2147483693" r:id="rId5"/>
    <p:sldMasterId id="2147483671" r:id="rId6"/>
    <p:sldMasterId id="2147483682" r:id="rId7"/>
    <p:sldMasterId id="2147483699" r:id="rId8"/>
    <p:sldMasterId id="2147483711" r:id="rId9"/>
    <p:sldMasterId id="2147483697" r:id="rId10"/>
  </p:sldMasterIdLst>
  <p:notesMasterIdLst>
    <p:notesMasterId r:id="rId16"/>
  </p:notesMasterIdLst>
  <p:handoutMasterIdLst>
    <p:handoutMasterId r:id="rId17"/>
  </p:handoutMasterIdLst>
  <p:sldIdLst>
    <p:sldId id="276" r:id="rId11"/>
    <p:sldId id="830" r:id="rId12"/>
    <p:sldId id="283" r:id="rId13"/>
    <p:sldId id="833" r:id="rId14"/>
    <p:sldId id="83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athan Moreira" initials="JM" lastIdx="5" clrIdx="0">
    <p:extLst>
      <p:ext uri="{19B8F6BF-5375-455C-9EA6-DF929625EA0E}">
        <p15:presenceInfo xmlns:p15="http://schemas.microsoft.com/office/powerpoint/2012/main" userId="Jonathan Moreira" providerId="None"/>
      </p:ext>
    </p:extLst>
  </p:cmAuthor>
  <p:cmAuthor id="2" name="Dennis Baranik" initials="DB" lastIdx="4" clrIdx="1">
    <p:extLst>
      <p:ext uri="{19B8F6BF-5375-455C-9EA6-DF929625EA0E}">
        <p15:presenceInfo xmlns:p15="http://schemas.microsoft.com/office/powerpoint/2012/main" userId="Dennis Barani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C1E0"/>
    <a:srgbClr val="FFFFFF"/>
    <a:srgbClr val="60CAE4"/>
    <a:srgbClr val="AAD400"/>
    <a:srgbClr val="5FCAE3"/>
    <a:srgbClr val="FEA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8" autoAdjust="0"/>
    <p:restoredTop sz="87194"/>
  </p:normalViewPr>
  <p:slideViewPr>
    <p:cSldViewPr snapToGrid="0" snapToObjects="1">
      <p:cViewPr varScale="1">
        <p:scale>
          <a:sx n="55" d="100"/>
          <a:sy n="55" d="100"/>
        </p:scale>
        <p:origin x="147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95F512-113F-4B35-9244-97F6A71C2F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D4245-1114-4606-95C1-84100B6D9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AEFDF-5858-47FC-928C-227273459A68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15AD7-1D11-4F17-9417-97CB63B96A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4BC74-BECB-495C-9414-65262AE62F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D2F54-B7BA-4A2F-A4F4-19EFCABA3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4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EEA90-C9CD-F742-B3D6-A004245D84B3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F91B5-C5BE-2A4D-953D-0CA2CBC22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1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F91B5-C5BE-2A4D-953D-0CA2CBC222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168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F91B5-C5BE-2A4D-953D-0CA2CBC222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737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add visuals.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F91B5-C5BE-2A4D-953D-0CA2CBC222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40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F91B5-C5BE-2A4D-953D-0CA2CBC222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10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F91B5-C5BE-2A4D-953D-0CA2CBC222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FE0919-12B1-491B-BECC-302C15453B5F}"/>
              </a:ext>
            </a:extLst>
          </p:cNvPr>
          <p:cNvSpPr/>
          <p:nvPr userDrawn="1"/>
        </p:nvSpPr>
        <p:spPr>
          <a:xfrm>
            <a:off x="174567" y="6567055"/>
            <a:ext cx="2626822" cy="191192"/>
          </a:xfrm>
          <a:prstGeom prst="rect">
            <a:avLst/>
          </a:prstGeom>
          <a:solidFill>
            <a:srgbClr val="48C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690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40556"/>
            <a:ext cx="4078104" cy="968977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half" idx="2"/>
          </p:nvPr>
        </p:nvSpPr>
        <p:spPr>
          <a:xfrm>
            <a:off x="638762" y="3221358"/>
            <a:ext cx="2949178" cy="3077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3937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6974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907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610" y="6356351"/>
            <a:ext cx="526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60CAE4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84ACE376-8D02-6B45-8A45-553EF6E344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463040"/>
            <a:ext cx="4629150" cy="43980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33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610" y="6356351"/>
            <a:ext cx="526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60CAE4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84ACE376-8D02-6B45-8A45-553EF6E344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463040"/>
            <a:ext cx="4629150" cy="43980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9256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610" y="6356351"/>
            <a:ext cx="526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60CAE4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84ACE376-8D02-6B45-8A45-553EF6E344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1284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203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994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071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333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879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463040"/>
            <a:ext cx="4629150" cy="43980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866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48748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497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28333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610" y="6356351"/>
            <a:ext cx="526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60CAE4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84ACE376-8D02-6B45-8A45-553EF6E344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707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090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016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280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126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221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463040"/>
            <a:ext cx="4629150" cy="43980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91326"/>
            <a:ext cx="2949178" cy="3077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8758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2605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681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E7D58B-91AB-CA49-BDB8-3D59E37AAA9C}"/>
              </a:ext>
            </a:extLst>
          </p:cNvPr>
          <p:cNvSpPr/>
          <p:nvPr userDrawn="1"/>
        </p:nvSpPr>
        <p:spPr>
          <a:xfrm>
            <a:off x="1991360" y="5547360"/>
            <a:ext cx="7152640" cy="782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91360" y="5454031"/>
            <a:ext cx="715264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3421C1-01A1-4806-A740-AC21A5E8B332}"/>
              </a:ext>
            </a:extLst>
          </p:cNvPr>
          <p:cNvSpPr/>
          <p:nvPr userDrawn="1"/>
        </p:nvSpPr>
        <p:spPr>
          <a:xfrm>
            <a:off x="166255" y="6558742"/>
            <a:ext cx="2601883" cy="224443"/>
          </a:xfrm>
          <a:prstGeom prst="rect">
            <a:avLst/>
          </a:prstGeom>
          <a:solidFill>
            <a:srgbClr val="48C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7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C8A3EC-4B80-4000-AFF0-A0FB0CF89F8B}"/>
              </a:ext>
            </a:extLst>
          </p:cNvPr>
          <p:cNvSpPr/>
          <p:nvPr userDrawn="1"/>
        </p:nvSpPr>
        <p:spPr>
          <a:xfrm>
            <a:off x="182880" y="6600305"/>
            <a:ext cx="2635135" cy="1496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4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rgbClr val="60CAE4"/>
          </a:solidFill>
          <a:latin typeface="Century Gothic" charset="0"/>
          <a:ea typeface="Century Gothic" charset="0"/>
          <a:cs typeface="Century Gothic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charset="2"/>
        <a:buChar char="§"/>
        <a:tabLst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610" y="6356351"/>
            <a:ext cx="526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60CAE4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84ACE376-8D02-6B45-8A45-553EF6E344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0501DA-D656-4E47-8FF8-C8E663D7979A}"/>
              </a:ext>
            </a:extLst>
          </p:cNvPr>
          <p:cNvSpPr/>
          <p:nvPr userDrawn="1"/>
        </p:nvSpPr>
        <p:spPr>
          <a:xfrm>
            <a:off x="182880" y="6600305"/>
            <a:ext cx="2635135" cy="1496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1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710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rgbClr val="60CAE4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charset="2"/>
        <a:buChar char="§"/>
        <a:defRPr sz="2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24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20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1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1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610" y="6356351"/>
            <a:ext cx="526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60CAE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84ACE376-8D02-6B45-8A45-553EF6E344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A2F0EA-8DC6-4E3C-925F-DC7DC4B1B7C6}"/>
              </a:ext>
            </a:extLst>
          </p:cNvPr>
          <p:cNvSpPr/>
          <p:nvPr userDrawn="1"/>
        </p:nvSpPr>
        <p:spPr>
          <a:xfrm>
            <a:off x="182880" y="6600305"/>
            <a:ext cx="2635135" cy="1496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2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rgbClr val="60CAE4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charset="2"/>
        <a:buChar char="§"/>
        <a:defRPr sz="2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24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20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1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1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610" y="6356351"/>
            <a:ext cx="526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60CAE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84ACE376-8D02-6B45-8A45-553EF6E344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CD6778-3A1B-4805-B32B-58E4E724F79A}"/>
              </a:ext>
            </a:extLst>
          </p:cNvPr>
          <p:cNvSpPr/>
          <p:nvPr userDrawn="1"/>
        </p:nvSpPr>
        <p:spPr>
          <a:xfrm>
            <a:off x="182880" y="6600305"/>
            <a:ext cx="2635135" cy="1496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7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rgbClr val="60CAE4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charset="2"/>
        <a:buChar char="§"/>
        <a:defRPr sz="2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24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20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1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1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56648"/>
            <a:ext cx="78867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4610" y="6356351"/>
            <a:ext cx="526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60CAE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84ACE376-8D02-6B45-8A45-553EF6E344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CFCAB1-BC6A-408A-B929-FCE2CE19B087}"/>
              </a:ext>
            </a:extLst>
          </p:cNvPr>
          <p:cNvSpPr/>
          <p:nvPr userDrawn="1"/>
        </p:nvSpPr>
        <p:spPr>
          <a:xfrm>
            <a:off x="182880" y="6600305"/>
            <a:ext cx="2635135" cy="1496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13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rgbClr val="60CAE4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charset="2"/>
        <a:buChar char="§"/>
        <a:defRPr sz="2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24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20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1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§"/>
        <a:defRPr sz="1800" kern="1200">
          <a:solidFill>
            <a:schemeClr val="tx1">
              <a:lumMod val="50000"/>
              <a:lumOff val="50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971907"/>
            <a:ext cx="9144000" cy="9689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65247-0F6A-499D-AEB7-2A063D3A481F}"/>
              </a:ext>
            </a:extLst>
          </p:cNvPr>
          <p:cNvSpPr/>
          <p:nvPr userDrawn="1"/>
        </p:nvSpPr>
        <p:spPr>
          <a:xfrm>
            <a:off x="166255" y="6558742"/>
            <a:ext cx="2601883" cy="224443"/>
          </a:xfrm>
          <a:prstGeom prst="rect">
            <a:avLst/>
          </a:prstGeom>
          <a:solidFill>
            <a:srgbClr val="48C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0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Century Gothic" charset="0"/>
          <a:ea typeface="Century Gothic" charset="0"/>
          <a:cs typeface="Century Gothic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02420" y="5371217"/>
            <a:ext cx="7141580" cy="1168711"/>
          </a:xfrm>
        </p:spPr>
        <p:txBody>
          <a:bodyPr>
            <a:normAutofit/>
          </a:bodyPr>
          <a:lstStyle/>
          <a:p>
            <a:r>
              <a:rPr lang="en-US" sz="2000" dirty="0" err="1"/>
              <a:t>HydRestor</a:t>
            </a:r>
            <a:r>
              <a:rPr lang="en-US" sz="2000" dirty="0"/>
              <a:t>™ Phosphate Sequestration &amp; Recovery</a:t>
            </a:r>
            <a:br>
              <a:rPr lang="en-US" sz="2000" dirty="0"/>
            </a:br>
            <a:r>
              <a:rPr lang="en-US" sz="2000" dirty="0"/>
              <a:t>with Innovative Technology</a:t>
            </a:r>
          </a:p>
        </p:txBody>
      </p:sp>
    </p:spTree>
    <p:extLst>
      <p:ext uri="{BB962C8B-B14F-4D97-AF65-F5344CB8AC3E}">
        <p14:creationId xmlns:p14="http://schemas.microsoft.com/office/powerpoint/2010/main" val="83031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1B1226-7331-184F-B695-AF85C47CA9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385"/>
          <a:stretch/>
        </p:blipFill>
        <p:spPr>
          <a:xfrm>
            <a:off x="5465054" y="1653234"/>
            <a:ext cx="3684838" cy="521322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9474" y="1004719"/>
            <a:ext cx="8481966" cy="10300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kern="1200" dirty="0">
                <a:solidFill>
                  <a:srgbClr val="5FCAE3"/>
                </a:solidFill>
              </a:rPr>
              <a:t>Carbonxt Phosphate Recovery </a:t>
            </a:r>
            <a:br>
              <a:rPr lang="en-US" sz="3300" kern="1200" dirty="0">
                <a:solidFill>
                  <a:srgbClr val="5FCAE3"/>
                </a:solidFill>
              </a:rPr>
            </a:br>
            <a:r>
              <a:rPr lang="en-US" sz="3300" kern="1200" dirty="0">
                <a:solidFill>
                  <a:srgbClr val="5FCAE3"/>
                </a:solidFill>
              </a:rPr>
              <a:t>with Engineered Sorbent Pellet*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4B48C4-338A-2847-8DF9-7714A145FFA7}"/>
              </a:ext>
            </a:extLst>
          </p:cNvPr>
          <p:cNvSpPr txBox="1"/>
          <p:nvPr/>
        </p:nvSpPr>
        <p:spPr>
          <a:xfrm>
            <a:off x="548178" y="2311764"/>
            <a:ext cx="46393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Carbonxt engineered sorbent material has been designed to adsorb phosphate in applications and desorb the constituent (release) after its initial use. </a:t>
            </a:r>
          </a:p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After use, can be used as a soil amendment for slow phosphorous release and water retention</a:t>
            </a:r>
          </a:p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Phosphorus recovery technology by Carbonxt</a:t>
            </a:r>
          </a:p>
          <a:p>
            <a:pPr marL="742950" lvl="1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Easy modular adsorption vessel design with low head-losses</a:t>
            </a:r>
          </a:p>
          <a:p>
            <a:pPr marL="742950" lvl="1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None of the operational disadvantages of enhanced biological phosphorus removal</a:t>
            </a:r>
          </a:p>
          <a:p>
            <a:pPr marL="742950" lvl="1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chemical dosing</a:t>
            </a:r>
          </a:p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95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E4F90E-87E4-493A-AC96-4A54B16C0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24987"/>
            <a:ext cx="3943350" cy="4351338"/>
          </a:xfrm>
        </p:spPr>
        <p:txBody>
          <a:bodyPr>
            <a:normAutofit/>
          </a:bodyPr>
          <a:lstStyle/>
          <a:p>
            <a:pPr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Addition of exhausted char media to biosolids treatment process</a:t>
            </a:r>
          </a:p>
          <a:p>
            <a:pPr lvl="1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Increase quantity and quality of biosolids fertilizer process</a:t>
            </a:r>
          </a:p>
          <a:p>
            <a:pPr lvl="1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Potential increase in biogas yields</a:t>
            </a:r>
          </a:p>
          <a:p>
            <a:pPr lvl="1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Control of odorous compounds in digestors</a:t>
            </a:r>
          </a:p>
          <a:p>
            <a:pPr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Beneficial soil application of exhausted media (as-is)</a:t>
            </a:r>
          </a:p>
          <a:p>
            <a:pPr lvl="1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Slow release P source</a:t>
            </a:r>
          </a:p>
          <a:p>
            <a:pPr lvl="1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Soil moisture control</a:t>
            </a:r>
          </a:p>
          <a:p>
            <a:pPr lvl="1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No negative impact on soil salinity or pH</a:t>
            </a:r>
          </a:p>
          <a:p>
            <a:pPr lvl="1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Improved symbiotic soil biota for increased crop yields</a:t>
            </a:r>
          </a:p>
          <a:p>
            <a:pPr lvl="1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Reduce runoff of nutrient and pesticides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EE85F0A-4B5D-4818-87C3-DE70A95D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49245"/>
            <a:ext cx="7886700" cy="968977"/>
          </a:xfrm>
        </p:spPr>
        <p:txBody>
          <a:bodyPr>
            <a:normAutofit/>
          </a:bodyPr>
          <a:lstStyle/>
          <a:p>
            <a:r>
              <a:rPr lang="en-US" dirty="0"/>
              <a:t>HydRestor™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62AC66-89B3-4932-B895-118084825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4E9EE1-5258-CA45-B117-22F9D71C3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704" y="1830086"/>
            <a:ext cx="4057096" cy="262193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D5196EB-44DA-6A4D-8529-F897C97A7C96}"/>
              </a:ext>
            </a:extLst>
          </p:cNvPr>
          <p:cNvGrpSpPr/>
          <p:nvPr/>
        </p:nvGrpSpPr>
        <p:grpSpPr>
          <a:xfrm>
            <a:off x="5038809" y="4534198"/>
            <a:ext cx="3707395" cy="1989919"/>
            <a:chOff x="4885187" y="4581823"/>
            <a:chExt cx="3861018" cy="207237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8B5E12-94ED-BA46-83E3-2D8F50C4502A}"/>
                </a:ext>
              </a:extLst>
            </p:cNvPr>
            <p:cNvSpPr/>
            <p:nvPr/>
          </p:nvSpPr>
          <p:spPr>
            <a:xfrm>
              <a:off x="4952299" y="4649101"/>
              <a:ext cx="3793906" cy="20050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 descr="A large green field with trees in the background&#10;&#10;Description automatically generated">
              <a:extLst>
                <a:ext uri="{FF2B5EF4-FFF2-40B4-BE49-F238E27FC236}">
                  <a16:creationId xmlns:a16="http://schemas.microsoft.com/office/drawing/2014/main" id="{926AF288-495F-BA42-8598-5AB08073D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74"/>
            <a:stretch/>
          </p:blipFill>
          <p:spPr>
            <a:xfrm>
              <a:off x="4885187" y="4581823"/>
              <a:ext cx="3793906" cy="20050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9586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6BA4F6-A96C-4538-A132-D3616B176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42250"/>
            <a:ext cx="9140990" cy="968977"/>
          </a:xfrm>
        </p:spPr>
        <p:txBody>
          <a:bodyPr>
            <a:normAutofit/>
          </a:bodyPr>
          <a:lstStyle/>
          <a:p>
            <a:r>
              <a:rPr lang="en-US" sz="3600" dirty="0"/>
              <a:t>HydRestor™ Pilot Test Data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A31B3-FAE3-4C36-AC1A-C743BDB4FC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C85E12-9580-41E9-9293-AF196F4438AF}"/>
              </a:ext>
            </a:extLst>
          </p:cNvPr>
          <p:cNvSpPr/>
          <p:nvPr/>
        </p:nvSpPr>
        <p:spPr>
          <a:xfrm>
            <a:off x="387683" y="1786221"/>
            <a:ext cx="80386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 testing done with a private utility serving the Lakewood Ranch community in SW Florida that receives up to 19 MGD of reclaimed wastewater from surrounding sources.</a:t>
            </a:r>
          </a:p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shows that even with large spikes in phosphorous concentration, HydRestor™ is still able to achieve recovery of phosphorous below regulatory limit. </a:t>
            </a:r>
          </a:p>
          <a:p>
            <a:pPr marL="285750" indent="-285750">
              <a:buClr>
                <a:srgbClr val="60CAE4"/>
              </a:buClr>
              <a:buFont typeface="Arial" panose="020B0604020202020204" pitchFamily="34" charset="0"/>
              <a:buChar char="•"/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A9F92F23-043F-43F1-9BFC-26A919E380F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99758" y="2986021"/>
            <a:ext cx="6941475" cy="35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29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F67EDB-3EA6-6C48-B824-26BEFD9AA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96" y="1743820"/>
            <a:ext cx="3642446" cy="4795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Lato"/>
              </a:rPr>
              <a:t>Full scale HydRestor™ system currently being implemented. </a:t>
            </a:r>
          </a:p>
          <a:p>
            <a:pPr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Lato"/>
              </a:rPr>
              <a:t>The construction of a mobile pilot unit will greatly aid in outreach and additional partnerships. </a:t>
            </a:r>
          </a:p>
          <a:p>
            <a:pPr>
              <a:buClr>
                <a:srgbClr val="60CAE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Lato"/>
              </a:rPr>
              <a:t>Additional markets being pursued include stormwater runoff, agricultural reuse, hotels and gray water, and fertilizer and mining operations, and more. </a:t>
            </a:r>
          </a:p>
          <a:p>
            <a:pPr>
              <a:buClr>
                <a:srgbClr val="60CAE4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7BA9C8-E020-7549-831B-74AEEA972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ato"/>
              </a:rPr>
              <a:t>Commercialization Path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A619A-CE5E-9345-918B-37D36841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ACE376-8D02-6B45-8A45-553EF6E344F5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787858C-98F3-4D4C-9EDD-0FA85E4A3380}"/>
              </a:ext>
            </a:extLst>
          </p:cNvPr>
          <p:cNvGrpSpPr/>
          <p:nvPr/>
        </p:nvGrpSpPr>
        <p:grpSpPr>
          <a:xfrm>
            <a:off x="4813932" y="2035748"/>
            <a:ext cx="4168041" cy="4320603"/>
            <a:chOff x="4409991" y="1907570"/>
            <a:chExt cx="4467809" cy="463134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E5A9D3-6D78-440F-B985-AA0C41E00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9991" y="3995753"/>
              <a:ext cx="4467807" cy="2543160"/>
            </a:xfrm>
            <a:prstGeom prst="rect">
              <a:avLst/>
            </a:prstGeom>
          </p:spPr>
        </p:pic>
        <p:pic>
          <p:nvPicPr>
            <p:cNvPr id="5" name="Content Placeholder 6">
              <a:extLst>
                <a:ext uri="{FF2B5EF4-FFF2-40B4-BE49-F238E27FC236}">
                  <a16:creationId xmlns:a16="http://schemas.microsoft.com/office/drawing/2014/main" id="{ED78A431-3AA8-4EA9-B6A7-43F25FB49D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6439" b="6764"/>
            <a:stretch/>
          </p:blipFill>
          <p:spPr>
            <a:xfrm>
              <a:off x="4409992" y="1907570"/>
              <a:ext cx="4467808" cy="2315601"/>
            </a:xfrm>
            <a:custGeom>
              <a:avLst/>
              <a:gdLst/>
              <a:ahLst/>
              <a:cxnLst/>
              <a:rect l="l" t="t" r="r" b="b"/>
              <a:pathLst>
                <a:path w="12192000" h="3692092">
                  <a:moveTo>
                    <a:pt x="0" y="0"/>
                  </a:moveTo>
                  <a:lnTo>
                    <a:pt x="12192000" y="0"/>
                  </a:lnTo>
                  <a:lnTo>
                    <a:pt x="12192000" y="3504824"/>
                  </a:lnTo>
                  <a:lnTo>
                    <a:pt x="12024691" y="3517794"/>
                  </a:lnTo>
                  <a:cubicBezTo>
                    <a:pt x="8077523" y="3783195"/>
                    <a:pt x="4094678" y="3026959"/>
                    <a:pt x="160485" y="3663863"/>
                  </a:cubicBezTo>
                  <a:lnTo>
                    <a:pt x="0" y="3692092"/>
                  </a:lnTo>
                  <a:close/>
                </a:path>
              </a:pathLst>
            </a:custGeom>
          </p:spPr>
        </p:pic>
      </p:grpSp>
      <p:pic>
        <p:nvPicPr>
          <p:cNvPr id="11" name="Picture 10" descr="A cup of coffee on a table&#10;&#10;Description automatically generated">
            <a:extLst>
              <a:ext uri="{FF2B5EF4-FFF2-40B4-BE49-F238E27FC236}">
                <a16:creationId xmlns:a16="http://schemas.microsoft.com/office/drawing/2014/main" id="{AC28CAD3-5877-486D-B5EF-5D0F7876637C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6" r="-647"/>
          <a:stretch/>
        </p:blipFill>
        <p:spPr bwMode="auto">
          <a:xfrm>
            <a:off x="790901" y="4330066"/>
            <a:ext cx="2870835" cy="2391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07D3B4BE-9012-42B5-8F8A-8825B7B38400}"/>
              </a:ext>
            </a:extLst>
          </p:cNvPr>
          <p:cNvSpPr/>
          <p:nvPr/>
        </p:nvSpPr>
        <p:spPr>
          <a:xfrm>
            <a:off x="3823485" y="4771945"/>
            <a:ext cx="740780" cy="5208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5069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Pag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in Slides 2">
  <a:themeElements>
    <a:clrScheme name="Carbonx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CAE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AAD300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in Slides 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Main Slides 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Main Slides 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Back Cover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A6814A171E6B4BB8686823E767A383" ma:contentTypeVersion="2" ma:contentTypeDescription="Create a new document." ma:contentTypeScope="" ma:versionID="bb26147e554766f5b3233f781bbff102">
  <xsd:schema xmlns:xsd="http://www.w3.org/2001/XMLSchema" xmlns:xs="http://www.w3.org/2001/XMLSchema" xmlns:p="http://schemas.microsoft.com/office/2006/metadata/properties" xmlns:ns2="9f04c713-c90d-49fb-8c60-309be466b825" targetNamespace="http://schemas.microsoft.com/office/2006/metadata/properties" ma:root="true" ma:fieldsID="fcc958dff83af7bf9eef486848ca1b51" ns2:_="">
    <xsd:import namespace="9f04c713-c90d-49fb-8c60-309be466b8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4c713-c90d-49fb-8c60-309be466b8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F7C29F-AFAC-4492-974E-C31B8B251C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04c713-c90d-49fb-8c60-309be466b8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C1AC96-7436-4CCA-B767-1220C6A01AA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7FE0B6-CB92-428D-9B4E-A51038D062C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7740</TotalTime>
  <Words>278</Words>
  <Application>Microsoft Office PowerPoint</Application>
  <PresentationFormat>On-screen Show (4:3)</PresentationFormat>
  <Paragraphs>38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Arial</vt:lpstr>
      <vt:lpstr>Calibri</vt:lpstr>
      <vt:lpstr>Century Gothic</vt:lpstr>
      <vt:lpstr>Lato</vt:lpstr>
      <vt:lpstr>Wingdings</vt:lpstr>
      <vt:lpstr>Cover Page</vt:lpstr>
      <vt:lpstr>Title Page</vt:lpstr>
      <vt:lpstr>Main Slides 2</vt:lpstr>
      <vt:lpstr>Main Slides 3</vt:lpstr>
      <vt:lpstr>1_Main Slides 3</vt:lpstr>
      <vt:lpstr>2_Main Slides 3</vt:lpstr>
      <vt:lpstr>Back Cover</vt:lpstr>
      <vt:lpstr>HydRestor™ Phosphate Sequestration &amp; Recovery with Innovative Technology</vt:lpstr>
      <vt:lpstr>Carbonxt Phosphate Recovery  with Engineered Sorbent Pellet*</vt:lpstr>
      <vt:lpstr>HydRestor™</vt:lpstr>
      <vt:lpstr>HydRestor™ Pilot Test Data</vt:lpstr>
      <vt:lpstr>Commercialization Path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Marionne Gapuz</dc:creator>
  <cp:lastModifiedBy>Domenic Contrino</cp:lastModifiedBy>
  <cp:revision>311</cp:revision>
  <dcterms:created xsi:type="dcterms:W3CDTF">2018-02-22T20:03:59Z</dcterms:created>
  <dcterms:modified xsi:type="dcterms:W3CDTF">2021-09-09T18:27:39Z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0x010100C5A6814A171E6B4BB8686823E767A383</vt:lpwstr>
  </property>
</Properties>
</file>