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34" r:id="rId3"/>
    <p:sldId id="2532" r:id="rId4"/>
    <p:sldId id="2536" r:id="rId5"/>
    <p:sldId id="610" r:id="rId6"/>
    <p:sldId id="2535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A00"/>
    <a:srgbClr val="73FB79"/>
    <a:srgbClr val="4B5748"/>
    <a:srgbClr val="1D31C7"/>
    <a:srgbClr val="253BE9"/>
    <a:srgbClr val="4066EC"/>
    <a:srgbClr val="0096FF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56"/>
    <p:restoredTop sz="84073"/>
  </p:normalViewPr>
  <p:slideViewPr>
    <p:cSldViewPr snapToGrid="0" snapToObjects="1">
      <p:cViewPr varScale="1">
        <p:scale>
          <a:sx n="90" d="100"/>
          <a:sy n="90" d="100"/>
        </p:scale>
        <p:origin x="17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C90EE-1F1D-A940-AABF-21C012ED832A}" type="datetimeFigureOut">
              <a:rPr lang="en-US" smtClean="0"/>
              <a:t>9/9/21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071BC-4548-C346-83EE-02F1AB6004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89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374Water, Inc. is a social impact, cleantech company located in Durham, North Carolina. We are commercializing a new approach to supercritical water oxidation that will treat wastewater sludge and biosolids.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0" i="0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071BC-4548-C346-83EE-02F1AB6004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17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071BC-4548-C346-83EE-02F1AB60041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360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F071BC-4548-C346-83EE-02F1AB60041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23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E1E1A-CBC5-F74D-87AD-EF8C81246E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CAFFC-03FA-D14F-8E01-2DE7BBBF8F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4B574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04351-68F1-4140-85FC-CD553256A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0"/>
            </a:lvl1pPr>
          </a:lstStyle>
          <a:p>
            <a:fld id="{59CADACA-9962-3E42-ACAB-B20759BAC2EE}" type="datetime1">
              <a:rPr lang="en-US" smtClean="0"/>
              <a:pPr/>
              <a:t>9/9/21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5F69D-23FB-BB48-B53D-36C5BAF6A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anchor="ctr"/>
          <a:lstStyle>
            <a:lvl1pPr>
              <a:defRPr sz="1000"/>
            </a:lvl1pPr>
          </a:lstStyle>
          <a:p>
            <a:r>
              <a:rPr lang="en-US"/>
              <a:t>©2021 374Water Inc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7AACC9-4F61-5F4D-B450-84DB70F6B0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62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1" i="0">
                <a:solidFill>
                  <a:srgbClr val="1D31C7"/>
                </a:solidFill>
                <a:latin typeface="Roboto Thin" panose="02000000000000000000" pitchFamily="2" charset="0"/>
                <a:ea typeface="Roboto Thin" panose="02000000000000000000" pitchFamily="2" charset="0"/>
              </a:defRPr>
            </a:lvl1pPr>
          </a:lstStyle>
          <a:p>
            <a:fld id="{44055A21-E563-9B4B-B8C5-07FB667819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27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9C2F3-EE86-3847-BEF8-C48A9B36F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AA39C-97B7-784F-9595-C6FB86BCBF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A9706-DB60-3F46-A9C7-D0D0A9F28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B58FB-7DCE-9048-B18B-9A946D688145}" type="datetime1">
              <a:rPr lang="en-US" smtClean="0"/>
              <a:t>9/9/21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E48CE-4114-8249-80DD-A8ACD581A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64CD8BD-5A71-FB4C-9EEA-F5D030873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44055A21-E563-9B4B-B8C5-07FB6678193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85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DFEAD-A0B1-BF42-882A-ADFB2E1004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ctr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4D5DC4-DD52-484D-A7E4-A63B9BB9B4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4B5748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2D7B7-CB36-F54E-AB4B-50DDDBFA9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8B4A3-3F72-AF45-9F72-245D4B0A0E2C}" type="datetime1">
              <a:rPr lang="en-US" smtClean="0"/>
              <a:t>9/9/21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66291-AFD0-F144-AF5C-5674606EE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8C4CD-6177-C544-971A-5E0170732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4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5A60-A5BC-6B4B-84BD-106AD8E282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624CB-3513-5C4D-8865-52BC52C06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E7E7CA-FF99-2B48-B97F-3FF2863864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3559DE-46ED-AC41-957E-9FDA03829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6D130-FC6B-F54B-8D34-0B1EA4E070E4}" type="datetime1">
              <a:rPr lang="en-US" smtClean="0"/>
              <a:t>9/9/21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D6FD8-9C8D-2A40-9DCB-0F0835EA1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C9A30D-63D3-A24A-974E-00DF9BFA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11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0CAD1-21EA-9346-9BCE-72438469DB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EE19F0-C05A-C243-8BD9-EFED9A1A4C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81D77-70C1-674B-BB2E-14363C3DC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05F137-F6B1-E448-8641-473462AEE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ctr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A1EE74-42BA-D343-8EDB-B48014C9F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D7F83D-8C71-9541-9A23-82B4F77FE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E51D9-A23C-2E4C-B31C-106455DA65E3}" type="datetime1">
              <a:rPr lang="en-US" smtClean="0"/>
              <a:t>9/9/21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253965-F18C-704F-A682-A1AA735B6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E02CB9-6F68-7B4A-80E1-F9FD7BD05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03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B3533-54D2-1E45-902F-3709503043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C76A7F-559A-7249-A751-2494374FE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37BC9-F41C-7444-B96D-D3C998865566}" type="datetime1">
              <a:rPr lang="en-US" smtClean="0"/>
              <a:t>9/9/21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E33DF8-BDB6-4A49-B537-1B728198D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AE0125-829F-7440-97B3-3D466767C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428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41CE7B-6DBA-AD42-B43E-4694EF3EE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913DF-D815-3843-944F-7B8D6EEDC66E}" type="datetime1">
              <a:rPr lang="en-US" smtClean="0"/>
              <a:t>9/9/21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9E1AC0-076C-4947-9001-91B5C3C35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1E2D89-5753-5E4E-909A-F2D07C30D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22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0BB3-A76C-5547-855A-4A2CCAA996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E304B-CE11-1744-B5B5-3F05630D5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041326-9285-7F47-9EB1-4A7528824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5BEBBA-B86B-7E42-851C-494952C8E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6C700-7FE4-C842-9A9A-A0F8F54C1C2A}" type="datetime1">
              <a:rPr lang="en-US" smtClean="0"/>
              <a:t>9/9/21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2146D-021C-2948-B44A-5EC55B19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FE9E2D-CD81-6442-95A0-10B31B4E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7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3860D-6E98-A641-B585-1738C76A8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6D86C1-F0E3-664E-BC57-E4BF381096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F3425-4529-D744-B55A-65930BBDD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B2C641-8AA7-7142-A5A0-DAB0CCF90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23C08-AD20-F149-A001-43B3830ADA20}" type="datetime1">
              <a:rPr lang="en-US" smtClean="0"/>
              <a:t>9/9/21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0E8E6-587F-934D-8175-661CE20E9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6ED687-7319-814E-A762-8B0D44F5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4055A21-E563-9B4B-B8C5-07FB66781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550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6E7C3044-C2C9-D349-95C2-B1AB808AEC46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alphaModFix amt="5000"/>
          </a:blip>
          <a:stretch>
            <a:fillRect/>
          </a:stretch>
        </p:blipFill>
        <p:spPr>
          <a:xfrm>
            <a:off x="140676" y="0"/>
            <a:ext cx="11910647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8F4CFE-5C17-7644-A6A9-7C4DCA7CE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792"/>
            <a:ext cx="91200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3C660-B96F-1B42-8ABD-B1603A16B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3529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BFEA9-BE2E-1A4B-8B03-CBAAD5C1C8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6786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1pPr>
          </a:lstStyle>
          <a:p>
            <a:fld id="{C35FA2DD-D27D-3047-B611-1CAA8DD3F679}" type="datetime1">
              <a:rPr lang="en-US" smtClean="0"/>
              <a:pPr/>
              <a:t>9/9/21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14725-9DDF-E64C-96B9-E997FFA0F9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 i="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1pPr>
          </a:lstStyle>
          <a:p>
            <a:r>
              <a:rPr lang="en-US"/>
              <a:t>©2021 374Water Inc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A1577C5-97B7-0147-AA39-D4DFF865AD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621" y="6356350"/>
            <a:ext cx="2743200" cy="365125"/>
          </a:xfrm>
          <a:prstGeom prst="rect">
            <a:avLst/>
          </a:prstGeom>
        </p:spPr>
        <p:txBody>
          <a:bodyPr anchor="ctr"/>
          <a:lstStyle>
            <a:lvl1pPr algn="r">
              <a:defRPr sz="1000" b="1" i="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1pPr>
          </a:lstStyle>
          <a:p>
            <a:fld id="{44055A21-E563-9B4B-B8C5-07FB6678193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E3A09B-CE38-4747-A5F7-59EA0462FCA1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07639" y="136525"/>
            <a:ext cx="1993490" cy="646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3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rgbClr val="4B5748"/>
          </a:solidFill>
          <a:latin typeface="Rounded Elegance" panose="02020603050405020304" pitchFamily="18" charset="0"/>
          <a:ea typeface="Rounded Elegance" panose="02020603050405020304" pitchFamily="18" charset="0"/>
          <a:cs typeface="Rounded Elegance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4B5748"/>
          </a:solidFill>
          <a:latin typeface="Rounded Elegance" panose="02020603050405020304" pitchFamily="18" charset="0"/>
          <a:ea typeface="Rounded Elegance" panose="02020603050405020304" pitchFamily="18" charset="0"/>
          <a:cs typeface="Rounded Elegance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4B5748"/>
          </a:solidFill>
          <a:latin typeface="Rounded Elegance" panose="02020603050405020304" pitchFamily="18" charset="0"/>
          <a:ea typeface="Rounded Elegance" panose="02020603050405020304" pitchFamily="18" charset="0"/>
          <a:cs typeface="Rounded Elegance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4B5748"/>
          </a:solidFill>
          <a:latin typeface="Rounded Elegance" panose="02020603050405020304" pitchFamily="18" charset="0"/>
          <a:ea typeface="Rounded Elegance" panose="02020603050405020304" pitchFamily="18" charset="0"/>
          <a:cs typeface="Rounded Elegance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4B5748"/>
          </a:solidFill>
          <a:latin typeface="Rounded Elegance" panose="02020603050405020304" pitchFamily="18" charset="0"/>
          <a:ea typeface="Rounded Elegance" panose="02020603050405020304" pitchFamily="18" charset="0"/>
          <a:cs typeface="Rounded Elegance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4B5748"/>
          </a:solidFill>
          <a:latin typeface="Rounded Elegance" panose="02020603050405020304" pitchFamily="18" charset="0"/>
          <a:ea typeface="Rounded Elegance" panose="02020603050405020304" pitchFamily="18" charset="0"/>
          <a:cs typeface="Rounded Elegance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FC4852-1D88-6A44-8F76-57E3A2A225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055A21-E563-9B4B-B8C5-07FB66781936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27E14B-0287-FE47-B6E5-EB77EA9CECB0}"/>
              </a:ext>
            </a:extLst>
          </p:cNvPr>
          <p:cNvSpPr/>
          <p:nvPr/>
        </p:nvSpPr>
        <p:spPr>
          <a:xfrm>
            <a:off x="9780608" y="129008"/>
            <a:ext cx="2303362" cy="681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FE630A-2145-1843-8FC5-4513D3EC2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1046" y="0"/>
            <a:ext cx="6250954" cy="36020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588666EE-011A-B746-A3E2-41228BA94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602038"/>
            <a:ext cx="5941047" cy="334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page1image938096304">
            <a:extLst>
              <a:ext uri="{FF2B5EF4-FFF2-40B4-BE49-F238E27FC236}">
                <a16:creationId xmlns:a16="http://schemas.microsoft.com/office/drawing/2014/main" id="{2682598E-C63D-A644-B3AB-341BC40E6C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400" cy="134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6">
            <a:extLst>
              <a:ext uri="{FF2B5EF4-FFF2-40B4-BE49-F238E27FC236}">
                <a16:creationId xmlns:a16="http://schemas.microsoft.com/office/drawing/2014/main" id="{DAE3F94F-55DF-0A43-9FA2-A0EC312B5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801" y="893078"/>
            <a:ext cx="5521245" cy="181588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Project Name</a:t>
            </a:r>
            <a:r>
              <a:rPr kumimoji="0" lang="en-US" altLang="en-US" sz="2400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374Water at OWASA Mason Farm WWTP, Chapel Hill, NC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ea typeface="Rounded Elegance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Tagline</a:t>
            </a:r>
            <a:r>
              <a:rPr kumimoji="0" lang="en-US" altLang="en-US" sz="240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kumimoji="0" lang="en-US" altLang="en-US" sz="200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Resource Recovery with Supercritical Water Oxidation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2EF8B4-E2FB-5848-AA9F-24A02FECC486}"/>
              </a:ext>
            </a:extLst>
          </p:cNvPr>
          <p:cNvSpPr txBox="1"/>
          <p:nvPr/>
        </p:nvSpPr>
        <p:spPr>
          <a:xfrm>
            <a:off x="6250956" y="3628066"/>
            <a:ext cx="556480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Project Members: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Kobe Nagar, CEO, 374Water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Marc Deshusses, PhD., CTO, 374Water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Doug Hatler, CRO, 374Water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Abu-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Orf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PhD., Hazen &amp; Sawyer</a:t>
            </a:r>
          </a:p>
          <a:p>
            <a:pPr marL="285750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Simon Lobdell, P.E., OWASA</a:t>
            </a:r>
          </a:p>
          <a:p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Partner Wastewater Resource Recovery Facility:</a:t>
            </a:r>
          </a:p>
          <a:p>
            <a:pPr>
              <a:buClr>
                <a:schemeClr val="bg1"/>
              </a:buClr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chemeClr val="bg1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Orange Water and Sewer Authority – Mason Farm WWRF</a:t>
            </a:r>
          </a:p>
          <a:p>
            <a:pPr>
              <a:buClr>
                <a:schemeClr val="bg1"/>
              </a:buClr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170 Old Mason Farm Rd, Chapel Hill, NC 27517</a:t>
            </a: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11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29A97-6F26-034D-B20E-ABFBD76DA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and Solution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4F3F5D-E7EC-5C44-AD24-B34FB727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©2021 374Water Inc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4AE5D-D53E-3742-8A96-E62ABA706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55A21-E563-9B4B-B8C5-07FB66781936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B472CA0-221B-524C-9BCF-4ECCA43FA7A3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38212" y="2190752"/>
            <a:ext cx="4533901" cy="3684588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OWASA Mason Farm plant treats 8.2 MGD using activated sludge and anaerobic digestion. </a:t>
            </a:r>
          </a:p>
          <a:p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can produce as much as 6.7 dry tons of solids per day which are hauled offsite for land application or disposal</a:t>
            </a:r>
          </a:p>
          <a:p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Biogas produced during sludge processing is burned on-site for heat generation. </a:t>
            </a:r>
          </a:p>
          <a:p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above is energy intensive and resources little of resource potential of the wastewater sludge and biosolids</a:t>
            </a:r>
          </a:p>
          <a:p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39ADAA4-2DE4-384F-8981-FF080D4BD98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096001" y="2216319"/>
            <a:ext cx="5257800" cy="3684588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(2) - 30 wet ton per day 374Water SCWO units would replace anaerobic digestion. 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anaerobic digestion equipment and structures would be retired and bypassed. 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Solids would be dewatered to 13% using existing equipment and then fed to the SCWO units.</a:t>
            </a:r>
          </a:p>
          <a:p>
            <a:pPr>
              <a:lnSpc>
                <a:spcPct val="80000"/>
              </a:lnSpc>
            </a:pP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net financial benefit of $597,000 annually could be achieved through Resource Recovery with SCWO</a:t>
            </a:r>
            <a:b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073B0F1-B1FC-894B-A595-A0160B2203A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938212" y="1362078"/>
            <a:ext cx="5157788" cy="82391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CEF5F934-6F61-8541-944E-DFAA0F932DBF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096000" y="1362078"/>
            <a:ext cx="5183187" cy="823912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Solution</a:t>
            </a:r>
          </a:p>
        </p:txBody>
      </p:sp>
      <p:pic>
        <p:nvPicPr>
          <p:cNvPr id="9" name="Google Shape;123;p7">
            <a:extLst>
              <a:ext uri="{FF2B5EF4-FFF2-40B4-BE49-F238E27FC236}">
                <a16:creationId xmlns:a16="http://schemas.microsoft.com/office/drawing/2014/main" id="{94A007EA-A2B0-4E41-85AB-0457451E02E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86813" y="4272581"/>
            <a:ext cx="5801560" cy="17046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5813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DB0D4-7241-AC4A-AD1F-3BFD51422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Recovered Resources and Estimated Value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5DAC80-52AC-F449-90E6-8C47B09E4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>
                <a:latin typeface="Times New Roman" panose="02020603050405020304" pitchFamily="18" charset="0"/>
                <a:cs typeface="Times New Roman" panose="02020603050405020304" pitchFamily="18" charset="0"/>
              </a:rPr>
              <a:t>©2021 374Water Inc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5FBA77-881B-9F49-B37F-2D8DB17B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55A21-E563-9B4B-B8C5-07FB66781936}" type="slidenum">
              <a:rPr lang="en-US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en-US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5D4CFC3-ABC0-3141-9A7A-F2B00D0A8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949783"/>
              </p:ext>
            </p:extLst>
          </p:nvPr>
        </p:nvGraphicFramePr>
        <p:xfrm>
          <a:off x="1088541" y="1518229"/>
          <a:ext cx="8869680" cy="4253732"/>
        </p:xfrm>
        <a:graphic>
          <a:graphicData uri="http://schemas.openxmlformats.org/drawingml/2006/table">
            <a:tbl>
              <a:tblPr/>
              <a:tblGrid>
                <a:gridCol w="3185160">
                  <a:extLst>
                    <a:ext uri="{9D8B030D-6E8A-4147-A177-3AD203B41FA5}">
                      <a16:colId xmlns:a16="http://schemas.microsoft.com/office/drawing/2014/main" val="3599618872"/>
                    </a:ext>
                  </a:extLst>
                </a:gridCol>
                <a:gridCol w="1965960">
                  <a:extLst>
                    <a:ext uri="{9D8B030D-6E8A-4147-A177-3AD203B41FA5}">
                      <a16:colId xmlns:a16="http://schemas.microsoft.com/office/drawing/2014/main" val="353516015"/>
                    </a:ext>
                  </a:extLst>
                </a:gridCol>
                <a:gridCol w="1996440">
                  <a:extLst>
                    <a:ext uri="{9D8B030D-6E8A-4147-A177-3AD203B41FA5}">
                      <a16:colId xmlns:a16="http://schemas.microsoft.com/office/drawing/2014/main" val="204919439"/>
                    </a:ext>
                  </a:extLst>
                </a:gridCol>
                <a:gridCol w="1722120">
                  <a:extLst>
                    <a:ext uri="{9D8B030D-6E8A-4147-A177-3AD203B41FA5}">
                      <a16:colId xmlns:a16="http://schemas.microsoft.com/office/drawing/2014/main" val="367835306"/>
                    </a:ext>
                  </a:extLst>
                </a:gridCol>
              </a:tblGrid>
              <a:tr h="1024387"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Recovered 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Resource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Annual Quantity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Estimated 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Unit Value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Estimated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Annual 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Value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8131902"/>
                  </a:ext>
                </a:extLst>
              </a:tr>
              <a:tr h="507975"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Distilled water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3,100,000 gals.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$0.1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$310,000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4849285"/>
                  </a:ext>
                </a:extLst>
              </a:tr>
              <a:tr h="544303"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Treated water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1,800,000 gals.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579330"/>
                  </a:ext>
                </a:extLst>
              </a:tr>
              <a:tr h="861768"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Phosphorus in the minerals,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(19.3% as P2O5) 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130 tons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$100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$130,000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3004047"/>
                  </a:ext>
                </a:extLst>
              </a:tr>
              <a:tr h="432762"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Heat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7000 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MWhth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unded Elegance" panose="02020603050405020304" pitchFamily="18" charset="0"/>
                        <a:cs typeface="+mn-cs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$0.02 / kWh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$140,000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6256546"/>
                  </a:ext>
                </a:extLst>
              </a:tr>
              <a:tr h="432762"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Electricity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170 </a:t>
                      </a:r>
                      <a:r>
                        <a:rPr lang="en-US" sz="1800" b="0" i="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MWhe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Rounded Elegance" panose="02020603050405020304" pitchFamily="18" charset="0"/>
                        <a:cs typeface="+mn-cs"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$0.10 / kWh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$17,000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0997927"/>
                  </a:ext>
                </a:extLst>
              </a:tr>
              <a:tr h="432762">
                <a:tc gridSpan="3"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Net Economic Benefit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Rounded Elegance" panose="02020603050405020304" pitchFamily="18" charset="0"/>
                          <a:cs typeface="+mn-cs"/>
                        </a:rPr>
                        <a:t>$597,000</a:t>
                      </a: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9215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8C35D746-E50F-894F-8305-A42FF629A6C5}"/>
              </a:ext>
            </a:extLst>
          </p:cNvPr>
          <p:cNvSpPr/>
          <p:nvPr/>
        </p:nvSpPr>
        <p:spPr>
          <a:xfrm>
            <a:off x="1097280" y="5964586"/>
            <a:ext cx="208582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aseline="30000" dirty="0">
                <a:solidFill>
                  <a:srgbClr val="4B5748"/>
                </a:solidFill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solidFill>
                  <a:srgbClr val="4B5748"/>
                </a:solidFill>
                <a:latin typeface="Times New Roman" panose="02020603050405020304" pitchFamily="18" charset="0"/>
                <a:ea typeface="Rounded Elegance" panose="02020603050405020304" pitchFamily="18" charset="0"/>
                <a:cs typeface="Times New Roman" panose="02020603050405020304" pitchFamily="18" charset="0"/>
              </a:rPr>
              <a:t>8000 operating hours per year</a:t>
            </a:r>
          </a:p>
        </p:txBody>
      </p:sp>
    </p:spTree>
    <p:extLst>
      <p:ext uri="{BB962C8B-B14F-4D97-AF65-F5344CB8AC3E}">
        <p14:creationId xmlns:p14="http://schemas.microsoft.com/office/powerpoint/2010/main" val="2551359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8DA5E3C-C9D9-49FE-B50C-04E04314D72A}"/>
              </a:ext>
            </a:extLst>
          </p:cNvPr>
          <p:cNvGrpSpPr>
            <a:grpSpLocks noChangeAspect="1"/>
          </p:cNvGrpSpPr>
          <p:nvPr/>
        </p:nvGrpSpPr>
        <p:grpSpPr>
          <a:xfrm>
            <a:off x="2219533" y="1240726"/>
            <a:ext cx="7644388" cy="5622254"/>
            <a:chOff x="3128363" y="1822802"/>
            <a:chExt cx="9983480" cy="7342597"/>
          </a:xfrm>
        </p:grpSpPr>
        <p:grpSp>
          <p:nvGrpSpPr>
            <p:cNvPr id="6" name="Google Shape;405;p16">
              <a:extLst>
                <a:ext uri="{FF2B5EF4-FFF2-40B4-BE49-F238E27FC236}">
                  <a16:creationId xmlns:a16="http://schemas.microsoft.com/office/drawing/2014/main" id="{8472FE3B-B479-421E-8E8D-1350A9B52E09}"/>
                </a:ext>
              </a:extLst>
            </p:cNvPr>
            <p:cNvGrpSpPr/>
            <p:nvPr/>
          </p:nvGrpSpPr>
          <p:grpSpPr>
            <a:xfrm>
              <a:off x="3915552" y="2324471"/>
              <a:ext cx="8875483" cy="5878371"/>
              <a:chOff x="219731" y="2909248"/>
              <a:chExt cx="9367283" cy="6204099"/>
            </a:xfrm>
          </p:grpSpPr>
          <p:pic>
            <p:nvPicPr>
              <p:cNvPr id="37" name="Google Shape;406;p16">
                <a:extLst>
                  <a:ext uri="{FF2B5EF4-FFF2-40B4-BE49-F238E27FC236}">
                    <a16:creationId xmlns:a16="http://schemas.microsoft.com/office/drawing/2014/main" id="{E076E231-AF7C-4056-BAAC-890C844A6418}"/>
                  </a:ext>
                </a:extLst>
              </p:cNvPr>
              <p:cNvPicPr preferRelativeResize="0"/>
              <p:nvPr/>
            </p:nvPicPr>
            <p:blipFill rotWithShape="1">
              <a:blip r:embed="rId2">
                <a:alphaModFix/>
              </a:blip>
              <a:srcRect/>
              <a:stretch/>
            </p:blipFill>
            <p:spPr>
              <a:xfrm>
                <a:off x="219731" y="2909248"/>
                <a:ext cx="9367283" cy="620409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" name="Google Shape;407;p16">
                <a:extLst>
                  <a:ext uri="{FF2B5EF4-FFF2-40B4-BE49-F238E27FC236}">
                    <a16:creationId xmlns:a16="http://schemas.microsoft.com/office/drawing/2014/main" id="{9851840C-7B55-44B0-A329-A8799F794E4B}"/>
                  </a:ext>
                </a:extLst>
              </p:cNvPr>
              <p:cNvSpPr/>
              <p:nvPr/>
            </p:nvSpPr>
            <p:spPr>
              <a:xfrm>
                <a:off x="1981146" y="6262552"/>
                <a:ext cx="90466" cy="293937"/>
              </a:xfrm>
              <a:prstGeom prst="cube">
                <a:avLst>
                  <a:gd name="adj" fmla="val 35529"/>
                </a:avLst>
              </a:prstGeom>
              <a:solidFill>
                <a:srgbClr val="011893"/>
              </a:solidFill>
              <a:ln w="9525" cap="flat" cmpd="sng">
                <a:solidFill>
                  <a:schemeClr val="lt1"/>
                </a:solidFill>
                <a:prstDash val="solid"/>
                <a:miter lim="400000"/>
                <a:headEnd type="none" w="sm" len="sm"/>
                <a:tailEnd type="none" w="sm" len="sm"/>
              </a:ln>
            </p:spPr>
            <p:txBody>
              <a:bodyPr spcFirstLastPara="1" wrap="square" lIns="35718" tIns="35718" rIns="35718" bIns="35718" anchor="ctr" anchorCtr="0">
                <a:spAutoFit/>
              </a:bodyPr>
              <a:lstStyle/>
              <a:p>
                <a:pPr algn="ctr">
                  <a:buClr>
                    <a:srgbClr val="5C5C5C"/>
                  </a:buClr>
                  <a:buSzPts val="1100"/>
                </a:pPr>
                <a:endParaRPr sz="773">
                  <a:solidFill>
                    <a:srgbClr val="FFFFFF"/>
                  </a:solidFill>
                  <a:latin typeface="Roboto Light" panose="02000000000000000000" pitchFamily="2" charset="0"/>
                  <a:ea typeface="Roboto Light" panose="02000000000000000000" pitchFamily="2" charset="0"/>
                </a:endParaRPr>
              </a:p>
            </p:txBody>
          </p:sp>
        </p:grpSp>
        <p:sp>
          <p:nvSpPr>
            <p:cNvPr id="7" name="Google Shape;408;p16">
              <a:extLst>
                <a:ext uri="{FF2B5EF4-FFF2-40B4-BE49-F238E27FC236}">
                  <a16:creationId xmlns:a16="http://schemas.microsoft.com/office/drawing/2014/main" id="{E313ABC9-6308-45E1-941C-0C63168DF89D}"/>
                </a:ext>
              </a:extLst>
            </p:cNvPr>
            <p:cNvSpPr/>
            <p:nvPr/>
          </p:nvSpPr>
          <p:spPr>
            <a:xfrm>
              <a:off x="5373050" y="5510649"/>
              <a:ext cx="101435" cy="283332"/>
            </a:xfrm>
            <a:prstGeom prst="cube">
              <a:avLst>
                <a:gd name="adj" fmla="val 35529"/>
              </a:avLst>
            </a:prstGeom>
            <a:solidFill>
              <a:srgbClr val="011893"/>
            </a:solidFill>
            <a:ln w="9525" cap="flat" cmpd="sng">
              <a:solidFill>
                <a:schemeClr val="lt1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 algn="ctr">
                <a:buClr>
                  <a:srgbClr val="5C5C5C"/>
                </a:buClr>
                <a:buSzPts val="1100"/>
              </a:pPr>
              <a:endParaRPr sz="773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8" name="Google Shape;409;p16">
              <a:extLst>
                <a:ext uri="{FF2B5EF4-FFF2-40B4-BE49-F238E27FC236}">
                  <a16:creationId xmlns:a16="http://schemas.microsoft.com/office/drawing/2014/main" id="{42EF5037-5B5C-447B-9FD8-5503B93B634E}"/>
                </a:ext>
              </a:extLst>
            </p:cNvPr>
            <p:cNvSpPr txBox="1"/>
            <p:nvPr/>
          </p:nvSpPr>
          <p:spPr>
            <a:xfrm>
              <a:off x="5194273" y="4722797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9" name="Google Shape;410;p16">
              <a:extLst>
                <a:ext uri="{FF2B5EF4-FFF2-40B4-BE49-F238E27FC236}">
                  <a16:creationId xmlns:a16="http://schemas.microsoft.com/office/drawing/2014/main" id="{2EFECF2B-C5CD-455E-AF57-0B2DC0CA4597}"/>
                </a:ext>
              </a:extLst>
            </p:cNvPr>
            <p:cNvSpPr txBox="1"/>
            <p:nvPr/>
          </p:nvSpPr>
          <p:spPr>
            <a:xfrm>
              <a:off x="4681500" y="4913811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0" name="Google Shape;411;p16">
              <a:extLst>
                <a:ext uri="{FF2B5EF4-FFF2-40B4-BE49-F238E27FC236}">
                  <a16:creationId xmlns:a16="http://schemas.microsoft.com/office/drawing/2014/main" id="{E1213D30-AB0D-4534-B466-069FF888E8DF}"/>
                </a:ext>
              </a:extLst>
            </p:cNvPr>
            <p:cNvSpPr txBox="1"/>
            <p:nvPr/>
          </p:nvSpPr>
          <p:spPr>
            <a:xfrm>
              <a:off x="4883998" y="4470430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1" name="Google Shape;412;p16">
              <a:extLst>
                <a:ext uri="{FF2B5EF4-FFF2-40B4-BE49-F238E27FC236}">
                  <a16:creationId xmlns:a16="http://schemas.microsoft.com/office/drawing/2014/main" id="{F759F10A-A0E5-4BC9-A546-E2586386BB1B}"/>
                </a:ext>
              </a:extLst>
            </p:cNvPr>
            <p:cNvSpPr txBox="1"/>
            <p:nvPr/>
          </p:nvSpPr>
          <p:spPr>
            <a:xfrm>
              <a:off x="4599709" y="5481218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2" name="Google Shape;413;p16">
              <a:extLst>
                <a:ext uri="{FF2B5EF4-FFF2-40B4-BE49-F238E27FC236}">
                  <a16:creationId xmlns:a16="http://schemas.microsoft.com/office/drawing/2014/main" id="{FA322C0A-B34D-4F11-A69D-C043677F04EC}"/>
                </a:ext>
              </a:extLst>
            </p:cNvPr>
            <p:cNvSpPr txBox="1"/>
            <p:nvPr/>
          </p:nvSpPr>
          <p:spPr>
            <a:xfrm>
              <a:off x="7524505" y="6473111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"/>
                  <a:sym typeface="Roboto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3" name="Google Shape;414;p16">
              <a:extLst>
                <a:ext uri="{FF2B5EF4-FFF2-40B4-BE49-F238E27FC236}">
                  <a16:creationId xmlns:a16="http://schemas.microsoft.com/office/drawing/2014/main" id="{6E4F5873-3CDA-48B6-BE6D-C8F26D242631}"/>
                </a:ext>
              </a:extLst>
            </p:cNvPr>
            <p:cNvSpPr txBox="1"/>
            <p:nvPr/>
          </p:nvSpPr>
          <p:spPr>
            <a:xfrm>
              <a:off x="3128363" y="8338635"/>
              <a:ext cx="1280498" cy="826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 algn="ctr">
                <a:spcBef>
                  <a:spcPts val="984"/>
                </a:spcBef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Digesters &amp; fermenters</a:t>
              </a:r>
              <a:endParaRPr sz="1406" dirty="0">
                <a:latin typeface="Times New Roman" panose="02020603050405020304" pitchFamily="18" charset="0"/>
                <a:ea typeface="Roboto Light" panose="02000000000000000000" pitchFamily="2" charset="0"/>
                <a:cs typeface="Times New Roman" panose="02020603050405020304" pitchFamily="18" charset="0"/>
                <a:sym typeface="Roboto Medium"/>
              </a:endParaRPr>
            </a:p>
          </p:txBody>
        </p:sp>
        <p:sp>
          <p:nvSpPr>
            <p:cNvPr id="14" name="Google Shape;415;p16">
              <a:extLst>
                <a:ext uri="{FF2B5EF4-FFF2-40B4-BE49-F238E27FC236}">
                  <a16:creationId xmlns:a16="http://schemas.microsoft.com/office/drawing/2014/main" id="{330CD8E4-3DED-4496-8DB3-E5A74AAAB2EC}"/>
                </a:ext>
              </a:extLst>
            </p:cNvPr>
            <p:cNvSpPr txBox="1"/>
            <p:nvPr/>
          </p:nvSpPr>
          <p:spPr>
            <a:xfrm>
              <a:off x="8120384" y="8338635"/>
              <a:ext cx="1790055" cy="826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 algn="ctr">
                <a:spcBef>
                  <a:spcPts val="984"/>
                </a:spcBef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Reduce dewatering</a:t>
              </a:r>
              <a:endParaRPr sz="1266" dirty="0">
                <a:latin typeface="Times New Roman" panose="02020603050405020304" pitchFamily="18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Google Shape;416;p16">
              <a:extLst>
                <a:ext uri="{FF2B5EF4-FFF2-40B4-BE49-F238E27FC236}">
                  <a16:creationId xmlns:a16="http://schemas.microsoft.com/office/drawing/2014/main" id="{904232CA-7355-4060-B9CB-12AF4D050277}"/>
                </a:ext>
              </a:extLst>
            </p:cNvPr>
            <p:cNvSpPr txBox="1"/>
            <p:nvPr/>
          </p:nvSpPr>
          <p:spPr>
            <a:xfrm>
              <a:off x="5062376" y="5783711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6" name="Google Shape;417;p16">
              <a:extLst>
                <a:ext uri="{FF2B5EF4-FFF2-40B4-BE49-F238E27FC236}">
                  <a16:creationId xmlns:a16="http://schemas.microsoft.com/office/drawing/2014/main" id="{E1BD33EC-6CAD-4901-B0CC-FA87BBFCE79F}"/>
                </a:ext>
              </a:extLst>
            </p:cNvPr>
            <p:cNvSpPr txBox="1"/>
            <p:nvPr/>
          </p:nvSpPr>
          <p:spPr>
            <a:xfrm>
              <a:off x="5839524" y="5160033"/>
              <a:ext cx="435349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7" name="Google Shape;418;p16">
              <a:extLst>
                <a:ext uri="{FF2B5EF4-FFF2-40B4-BE49-F238E27FC236}">
                  <a16:creationId xmlns:a16="http://schemas.microsoft.com/office/drawing/2014/main" id="{5520CA7F-0C18-44B8-8F25-FBF0F238535B}"/>
                </a:ext>
              </a:extLst>
            </p:cNvPr>
            <p:cNvSpPr txBox="1"/>
            <p:nvPr/>
          </p:nvSpPr>
          <p:spPr>
            <a:xfrm>
              <a:off x="9091002" y="4602615"/>
              <a:ext cx="734518" cy="1109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9300"/>
                </a:buClr>
                <a:buSzPts val="6000"/>
              </a:pPr>
              <a:r>
                <a:rPr lang="en-US" sz="4219">
                  <a:solidFill>
                    <a:srgbClr val="FF93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 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8" name="Google Shape;419;p16">
              <a:extLst>
                <a:ext uri="{FF2B5EF4-FFF2-40B4-BE49-F238E27FC236}">
                  <a16:creationId xmlns:a16="http://schemas.microsoft.com/office/drawing/2014/main" id="{722ED9D5-A8D3-4ADE-8C8F-4295CAA292D3}"/>
                </a:ext>
              </a:extLst>
            </p:cNvPr>
            <p:cNvSpPr txBox="1"/>
            <p:nvPr/>
          </p:nvSpPr>
          <p:spPr>
            <a:xfrm>
              <a:off x="9068992" y="5373550"/>
              <a:ext cx="734518" cy="1109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9300"/>
                </a:buClr>
                <a:buSzPts val="6000"/>
              </a:pPr>
              <a:r>
                <a:rPr lang="en-US" sz="4219">
                  <a:solidFill>
                    <a:srgbClr val="FF93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19" name="Google Shape;420;p16">
              <a:extLst>
                <a:ext uri="{FF2B5EF4-FFF2-40B4-BE49-F238E27FC236}">
                  <a16:creationId xmlns:a16="http://schemas.microsoft.com/office/drawing/2014/main" id="{CEE4A3D1-2A55-4D30-9448-EB88EEDCB50D}"/>
                </a:ext>
              </a:extLst>
            </p:cNvPr>
            <p:cNvSpPr txBox="1"/>
            <p:nvPr/>
          </p:nvSpPr>
          <p:spPr>
            <a:xfrm>
              <a:off x="9098545" y="6197887"/>
              <a:ext cx="734518" cy="1109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9300"/>
                </a:buClr>
                <a:buSzPts val="6000"/>
              </a:pPr>
              <a:r>
                <a:rPr lang="en-US" sz="4219">
                  <a:solidFill>
                    <a:srgbClr val="FF93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0" name="Google Shape;421;p16">
              <a:extLst>
                <a:ext uri="{FF2B5EF4-FFF2-40B4-BE49-F238E27FC236}">
                  <a16:creationId xmlns:a16="http://schemas.microsoft.com/office/drawing/2014/main" id="{2F8E0D19-CFC5-43F2-BFEA-9FE0D9CC9B64}"/>
                </a:ext>
              </a:extLst>
            </p:cNvPr>
            <p:cNvSpPr txBox="1"/>
            <p:nvPr/>
          </p:nvSpPr>
          <p:spPr>
            <a:xfrm>
              <a:off x="5818932" y="2731716"/>
              <a:ext cx="734518" cy="11096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9300"/>
                </a:buClr>
                <a:buSzPts val="6000"/>
              </a:pPr>
              <a:r>
                <a:rPr lang="en-US" sz="4219">
                  <a:solidFill>
                    <a:srgbClr val="FF93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1" name="Google Shape;422;p16">
              <a:extLst>
                <a:ext uri="{FF2B5EF4-FFF2-40B4-BE49-F238E27FC236}">
                  <a16:creationId xmlns:a16="http://schemas.microsoft.com/office/drawing/2014/main" id="{641DD3F2-98D7-4026-AA11-94D4ADE1C3DE}"/>
                </a:ext>
              </a:extLst>
            </p:cNvPr>
            <p:cNvSpPr txBox="1"/>
            <p:nvPr/>
          </p:nvSpPr>
          <p:spPr>
            <a:xfrm>
              <a:off x="5920533" y="4269641"/>
              <a:ext cx="734518" cy="8835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9300"/>
                </a:buClr>
                <a:buSzPts val="4400"/>
              </a:pPr>
              <a:r>
                <a:rPr lang="en-US" sz="3094">
                  <a:solidFill>
                    <a:srgbClr val="FF93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2" name="Google Shape;423;p16">
              <a:extLst>
                <a:ext uri="{FF2B5EF4-FFF2-40B4-BE49-F238E27FC236}">
                  <a16:creationId xmlns:a16="http://schemas.microsoft.com/office/drawing/2014/main" id="{77E3261B-6CB5-49DC-9693-0CC3193D02AF}"/>
                </a:ext>
              </a:extLst>
            </p:cNvPr>
            <p:cNvSpPr txBox="1"/>
            <p:nvPr/>
          </p:nvSpPr>
          <p:spPr>
            <a:xfrm>
              <a:off x="7591668" y="5753221"/>
              <a:ext cx="755466" cy="826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20"/>
                </a:buClr>
                <a:buSzPts val="4000"/>
              </a:pPr>
              <a:r>
                <a:rPr lang="en-US" sz="2812">
                  <a:solidFill>
                    <a:srgbClr val="FF002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3" name="Google Shape;424;p16">
              <a:extLst>
                <a:ext uri="{FF2B5EF4-FFF2-40B4-BE49-F238E27FC236}">
                  <a16:creationId xmlns:a16="http://schemas.microsoft.com/office/drawing/2014/main" id="{EF5940DA-2602-499A-80E0-C86EB0249215}"/>
                </a:ext>
              </a:extLst>
            </p:cNvPr>
            <p:cNvSpPr txBox="1"/>
            <p:nvPr/>
          </p:nvSpPr>
          <p:spPr>
            <a:xfrm>
              <a:off x="8185157" y="5572259"/>
              <a:ext cx="734518" cy="9399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>
                <a:spcBef>
                  <a:spcPts val="984"/>
                </a:spcBef>
                <a:buClr>
                  <a:srgbClr val="FF0000"/>
                </a:buClr>
                <a:buSzPts val="4800"/>
              </a:pPr>
              <a:r>
                <a:rPr lang="en-US" sz="3375">
                  <a:solidFill>
                    <a:srgbClr val="FF00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X</a:t>
              </a:r>
              <a:endParaRPr sz="1266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4" name="Google Shape;425;p16">
              <a:extLst>
                <a:ext uri="{FF2B5EF4-FFF2-40B4-BE49-F238E27FC236}">
                  <a16:creationId xmlns:a16="http://schemas.microsoft.com/office/drawing/2014/main" id="{979B8665-EA81-4B2A-9B49-67938E1A01CC}"/>
                </a:ext>
              </a:extLst>
            </p:cNvPr>
            <p:cNvSpPr/>
            <p:nvPr/>
          </p:nvSpPr>
          <p:spPr>
            <a:xfrm>
              <a:off x="9725383" y="8376860"/>
              <a:ext cx="3386460" cy="7503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1" tIns="32132" rIns="64281" bIns="32132" anchor="t" anchorCtr="0">
              <a:spAutoFit/>
            </a:bodyPr>
            <a:lstStyle/>
            <a:p>
              <a:pPr algn="ctr"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Eliminate post AD </a:t>
              </a:r>
              <a:endParaRPr sz="1266" dirty="0">
                <a:latin typeface="Times New Roman" panose="02020603050405020304" pitchFamily="18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  <a:p>
              <a:pPr algn="ctr">
                <a:spcBef>
                  <a:spcPts val="562"/>
                </a:spcBef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Ammonia treatment</a:t>
              </a:r>
              <a:endParaRPr sz="1266" dirty="0">
                <a:latin typeface="Times New Roman" panose="02020603050405020304" pitchFamily="18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Google Shape;426;p16">
              <a:extLst>
                <a:ext uri="{FF2B5EF4-FFF2-40B4-BE49-F238E27FC236}">
                  <a16:creationId xmlns:a16="http://schemas.microsoft.com/office/drawing/2014/main" id="{94725970-21C0-49EC-8568-2829525E1115}"/>
                </a:ext>
              </a:extLst>
            </p:cNvPr>
            <p:cNvSpPr/>
            <p:nvPr/>
          </p:nvSpPr>
          <p:spPr>
            <a:xfrm>
              <a:off x="5584491" y="1912644"/>
              <a:ext cx="2905108" cy="36728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1" tIns="32132" rIns="64281" bIns="32132" anchor="t" anchorCtr="0">
              <a:spAutoFit/>
            </a:bodyPr>
            <a:lstStyle/>
            <a:p>
              <a:pPr>
                <a:buClr>
                  <a:srgbClr val="FF9300"/>
                </a:buClr>
                <a:buSzPts val="2000"/>
              </a:pPr>
              <a:r>
                <a:rPr lang="en-US" sz="1406" dirty="0">
                  <a:solidFill>
                    <a:srgbClr val="FF9300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Not in use / extra capacity</a:t>
              </a:r>
              <a:endParaRPr sz="1266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26" name="Google Shape;427;p16">
              <a:extLst>
                <a:ext uri="{FF2B5EF4-FFF2-40B4-BE49-F238E27FC236}">
                  <a16:creationId xmlns:a16="http://schemas.microsoft.com/office/drawing/2014/main" id="{42582BB1-3D80-475D-856E-99DBB004D85A}"/>
                </a:ext>
              </a:extLst>
            </p:cNvPr>
            <p:cNvSpPr/>
            <p:nvPr/>
          </p:nvSpPr>
          <p:spPr>
            <a:xfrm>
              <a:off x="5067815" y="8427104"/>
              <a:ext cx="913177" cy="6498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281" tIns="32132" rIns="64281" bIns="32132" anchor="t" anchorCtr="0">
              <a:spAutoFit/>
            </a:bodyPr>
            <a:lstStyle/>
            <a:p>
              <a:pPr algn="ctr"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Steam</a:t>
              </a:r>
            </a:p>
            <a:p>
              <a:pPr algn="ctr"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Boilers</a:t>
              </a:r>
              <a:endParaRPr sz="1266" dirty="0">
                <a:latin typeface="Times New Roman" panose="02020603050405020304" pitchFamily="18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Google Shape;428;p16">
              <a:extLst>
                <a:ext uri="{FF2B5EF4-FFF2-40B4-BE49-F238E27FC236}">
                  <a16:creationId xmlns:a16="http://schemas.microsoft.com/office/drawing/2014/main" id="{079F8714-CFDC-4E7C-BC73-501CBC7CC283}"/>
                </a:ext>
              </a:extLst>
            </p:cNvPr>
            <p:cNvSpPr txBox="1"/>
            <p:nvPr/>
          </p:nvSpPr>
          <p:spPr>
            <a:xfrm>
              <a:off x="6466341" y="8338635"/>
              <a:ext cx="962225" cy="8267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 algn="ctr">
                <a:spcBef>
                  <a:spcPts val="984"/>
                </a:spcBef>
                <a:buClr>
                  <a:srgbClr val="FF0020"/>
                </a:buClr>
                <a:buSzPts val="2000"/>
              </a:pPr>
              <a:r>
                <a:rPr lang="en-US" sz="1406" dirty="0">
                  <a:latin typeface="Times New Roman" panose="02020603050405020304" pitchFamily="18" charset="0"/>
                  <a:ea typeface="Roboto Light" panose="02000000000000000000" pitchFamily="2" charset="0"/>
                  <a:cs typeface="Times New Roman" panose="02020603050405020304" pitchFamily="18" charset="0"/>
                  <a:sym typeface="Roboto Medium"/>
                </a:rPr>
                <a:t>Sludge Storage</a:t>
              </a:r>
              <a:endParaRPr sz="1266" dirty="0">
                <a:latin typeface="Times New Roman" panose="02020603050405020304" pitchFamily="18" charset="0"/>
                <a:ea typeface="Roboto Light" panose="02000000000000000000" pitchFamily="2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8" name="Google Shape;429;p16">
              <a:extLst>
                <a:ext uri="{FF2B5EF4-FFF2-40B4-BE49-F238E27FC236}">
                  <a16:creationId xmlns:a16="http://schemas.microsoft.com/office/drawing/2014/main" id="{E7E3462D-0DEB-4D79-A83D-72A7D9E57483}"/>
                </a:ext>
              </a:extLst>
            </p:cNvPr>
            <p:cNvCxnSpPr>
              <a:cxnSpLocks/>
              <a:stCxn id="29" idx="2"/>
            </p:cNvCxnSpPr>
            <p:nvPr/>
          </p:nvCxnSpPr>
          <p:spPr>
            <a:xfrm flipH="1">
              <a:off x="5902062" y="2274918"/>
              <a:ext cx="4526838" cy="3128489"/>
            </a:xfrm>
            <a:prstGeom prst="straightConnector1">
              <a:avLst/>
            </a:prstGeom>
            <a:noFill/>
            <a:ln w="57150" cap="flat" cmpd="sng">
              <a:solidFill>
                <a:srgbClr val="011893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sp>
          <p:nvSpPr>
            <p:cNvPr id="29" name="Google Shape;430;p16">
              <a:extLst>
                <a:ext uri="{FF2B5EF4-FFF2-40B4-BE49-F238E27FC236}">
                  <a16:creationId xmlns:a16="http://schemas.microsoft.com/office/drawing/2014/main" id="{DDA9EBA2-98C0-439D-865B-68A7E386CC9F}"/>
                </a:ext>
              </a:extLst>
            </p:cNvPr>
            <p:cNvSpPr/>
            <p:nvPr/>
          </p:nvSpPr>
          <p:spPr>
            <a:xfrm>
              <a:off x="9611178" y="1822802"/>
              <a:ext cx="1635445" cy="45211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64281" tIns="32132" rIns="64281" bIns="32132" anchor="t" anchorCtr="0">
              <a:spAutoFit/>
            </a:bodyPr>
            <a:lstStyle/>
            <a:p>
              <a:pPr>
                <a:buClr>
                  <a:srgbClr val="011893"/>
                </a:buClr>
                <a:buSzPts val="2600"/>
              </a:pPr>
              <a:r>
                <a:rPr lang="en-US" sz="1828" b="1" dirty="0">
                  <a:solidFill>
                    <a:srgbClr val="011893"/>
                  </a:solidFill>
                  <a:latin typeface="Roboto Light" panose="02000000000000000000" pitchFamily="2" charset="0"/>
                  <a:ea typeface="Roboto Light" panose="02000000000000000000" pitchFamily="2" charset="0"/>
                  <a:cs typeface="Roboto Medium"/>
                  <a:sym typeface="Roboto Medium"/>
                </a:rPr>
                <a:t>Nix 30 unit</a:t>
              </a:r>
              <a:endParaRPr sz="1266" dirty="0"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30" name="Google Shape;431;p16">
              <a:extLst>
                <a:ext uri="{FF2B5EF4-FFF2-40B4-BE49-F238E27FC236}">
                  <a16:creationId xmlns:a16="http://schemas.microsoft.com/office/drawing/2014/main" id="{DEA4CC32-EC59-4C73-B7F6-C6C92F347743}"/>
                </a:ext>
              </a:extLst>
            </p:cNvPr>
            <p:cNvSpPr/>
            <p:nvPr/>
          </p:nvSpPr>
          <p:spPr>
            <a:xfrm>
              <a:off x="5478295" y="5506895"/>
              <a:ext cx="100216" cy="283332"/>
            </a:xfrm>
            <a:prstGeom prst="cube">
              <a:avLst>
                <a:gd name="adj" fmla="val 35529"/>
              </a:avLst>
            </a:prstGeom>
            <a:solidFill>
              <a:srgbClr val="011893"/>
            </a:solidFill>
            <a:ln w="9525" cap="flat" cmpd="sng">
              <a:solidFill>
                <a:schemeClr val="lt1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 algn="ctr">
                <a:buClr>
                  <a:srgbClr val="5C5C5C"/>
                </a:buClr>
                <a:buSzPts val="1100"/>
              </a:pPr>
              <a:endParaRPr sz="773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sp>
          <p:nvSpPr>
            <p:cNvPr id="31" name="Google Shape;432;p16">
              <a:extLst>
                <a:ext uri="{FF2B5EF4-FFF2-40B4-BE49-F238E27FC236}">
                  <a16:creationId xmlns:a16="http://schemas.microsoft.com/office/drawing/2014/main" id="{D3B693AC-2D56-4482-BCF0-A182C1E30E09}"/>
                </a:ext>
              </a:extLst>
            </p:cNvPr>
            <p:cNvSpPr/>
            <p:nvPr/>
          </p:nvSpPr>
          <p:spPr>
            <a:xfrm>
              <a:off x="5209460" y="5299916"/>
              <a:ext cx="734518" cy="609259"/>
            </a:xfrm>
            <a:prstGeom prst="ellipse">
              <a:avLst/>
            </a:prstGeom>
            <a:noFill/>
            <a:ln w="53975" cap="flat" cmpd="sng">
              <a:solidFill>
                <a:srgbClr val="011893"/>
              </a:solidFill>
              <a:prstDash val="solid"/>
              <a:miter lim="400000"/>
              <a:headEnd type="none" w="sm" len="sm"/>
              <a:tailEnd type="none" w="sm" len="sm"/>
            </a:ln>
          </p:spPr>
          <p:txBody>
            <a:bodyPr spcFirstLastPara="1" wrap="square" lIns="35718" tIns="35718" rIns="35718" bIns="35718" anchor="ctr" anchorCtr="0">
              <a:spAutoFit/>
            </a:bodyPr>
            <a:lstStyle/>
            <a:p>
              <a:pPr algn="ctr">
                <a:buClr>
                  <a:srgbClr val="5C5C5C"/>
                </a:buClr>
                <a:buSzPts val="2400"/>
              </a:pPr>
              <a:endParaRPr sz="1687">
                <a:solidFill>
                  <a:srgbClr val="FFFFFF"/>
                </a:solidFill>
                <a:latin typeface="Roboto Light" panose="02000000000000000000" pitchFamily="2" charset="0"/>
                <a:ea typeface="Roboto Light" panose="02000000000000000000" pitchFamily="2" charset="0"/>
              </a:endParaRPr>
            </a:p>
          </p:txBody>
        </p:sp>
        <p:cxnSp>
          <p:nvCxnSpPr>
            <p:cNvPr id="32" name="Google Shape;433;p16">
              <a:extLst>
                <a:ext uri="{FF2B5EF4-FFF2-40B4-BE49-F238E27FC236}">
                  <a16:creationId xmlns:a16="http://schemas.microsoft.com/office/drawing/2014/main" id="{D9501F5C-1D1E-4B28-A950-B685919729D4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3594165" y="6437694"/>
              <a:ext cx="1397044" cy="2016298"/>
            </a:xfrm>
            <a:prstGeom prst="straightConnector1">
              <a:avLst/>
            </a:prstGeom>
            <a:noFill/>
            <a:ln w="57150" cap="flat" cmpd="sng">
              <a:solidFill>
                <a:srgbClr val="FF31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3" name="Google Shape;434;p16">
              <a:extLst>
                <a:ext uri="{FF2B5EF4-FFF2-40B4-BE49-F238E27FC236}">
                  <a16:creationId xmlns:a16="http://schemas.microsoft.com/office/drawing/2014/main" id="{9290E367-9614-47D7-A709-4471D4D3A4F5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6799123" y="7214640"/>
              <a:ext cx="826989" cy="1138672"/>
            </a:xfrm>
            <a:prstGeom prst="straightConnector1">
              <a:avLst/>
            </a:prstGeom>
            <a:noFill/>
            <a:ln w="57150" cap="flat" cmpd="sng">
              <a:solidFill>
                <a:srgbClr val="FF31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4" name="Google Shape;435;p16">
              <a:extLst>
                <a:ext uri="{FF2B5EF4-FFF2-40B4-BE49-F238E27FC236}">
                  <a16:creationId xmlns:a16="http://schemas.microsoft.com/office/drawing/2014/main" id="{AD9F724D-F700-480E-9AC0-5C3EF6F4A0C1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7896586" y="6283036"/>
              <a:ext cx="1000572" cy="2170956"/>
            </a:xfrm>
            <a:prstGeom prst="straightConnector1">
              <a:avLst/>
            </a:prstGeom>
            <a:noFill/>
            <a:ln w="57150" cap="flat" cmpd="sng">
              <a:solidFill>
                <a:srgbClr val="FF31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5" name="Google Shape;436;p16">
              <a:extLst>
                <a:ext uri="{FF2B5EF4-FFF2-40B4-BE49-F238E27FC236}">
                  <a16:creationId xmlns:a16="http://schemas.microsoft.com/office/drawing/2014/main" id="{63BFB37B-2B57-45CE-A83D-F60BDD85FF93}"/>
                </a:ext>
              </a:extLst>
            </p:cNvPr>
            <p:cNvCxnSpPr>
              <a:endCxn id="23" idx="2"/>
            </p:cNvCxnSpPr>
            <p:nvPr/>
          </p:nvCxnSpPr>
          <p:spPr>
            <a:xfrm flipH="1" flipV="1">
              <a:off x="8552416" y="6512240"/>
              <a:ext cx="1602001" cy="1609709"/>
            </a:xfrm>
            <a:prstGeom prst="straightConnector1">
              <a:avLst/>
            </a:prstGeom>
            <a:noFill/>
            <a:ln w="57150" cap="flat" cmpd="sng">
              <a:solidFill>
                <a:srgbClr val="FF31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36" name="Google Shape;437;p16">
              <a:extLst>
                <a:ext uri="{FF2B5EF4-FFF2-40B4-BE49-F238E27FC236}">
                  <a16:creationId xmlns:a16="http://schemas.microsoft.com/office/drawing/2014/main" id="{1EA1CCCD-8F80-4328-9325-600F1EE09369}"/>
                </a:ext>
              </a:extLst>
            </p:cNvPr>
            <p:cNvCxnSpPr>
              <a:cxnSpLocks/>
            </p:cNvCxnSpPr>
            <p:nvPr/>
          </p:nvCxnSpPr>
          <p:spPr>
            <a:xfrm rot="10800000" flipH="1">
              <a:off x="5474485" y="5864337"/>
              <a:ext cx="598021" cy="2387211"/>
            </a:xfrm>
            <a:prstGeom prst="straightConnector1">
              <a:avLst/>
            </a:prstGeom>
            <a:noFill/>
            <a:ln w="57150" cap="flat" cmpd="sng">
              <a:solidFill>
                <a:srgbClr val="FF3100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39" name="Google Shape;438;p16">
            <a:extLst>
              <a:ext uri="{FF2B5EF4-FFF2-40B4-BE49-F238E27FC236}">
                <a16:creationId xmlns:a16="http://schemas.microsoft.com/office/drawing/2014/main" id="{8A66BCD9-4D12-47E9-9D45-48C04526E295}"/>
              </a:ext>
            </a:extLst>
          </p:cNvPr>
          <p:cNvSpPr txBox="1">
            <a:spLocks/>
          </p:cNvSpPr>
          <p:nvPr/>
        </p:nvSpPr>
        <p:spPr>
          <a:xfrm>
            <a:off x="990600" y="527192"/>
            <a:ext cx="91200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4281" tIns="32132" rIns="64281" bIns="32132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1pPr>
          </a:lstStyle>
          <a:p>
            <a:pPr>
              <a:spcBef>
                <a:spcPts val="0"/>
              </a:spcBef>
              <a:buClr>
                <a:srgbClr val="00B4FF"/>
              </a:buClr>
            </a:pPr>
            <a:r>
              <a:rPr lang="en-US">
                <a:latin typeface="Rounded Elegance" panose="02020603050405020304"/>
                <a:ea typeface="Roboto Light" panose="02000000000000000000" pitchFamily="2" charset="0"/>
              </a:rPr>
              <a:t>OWASA (Chapel Hill, NC) WWTP to WRRF</a:t>
            </a:r>
            <a:endParaRPr lang="en-US" dirty="0">
              <a:latin typeface="Rounded Elegance" panose="02020603050405020304"/>
              <a:ea typeface="Roboto Light" panose="02000000000000000000" pitchFamily="2" charset="0"/>
            </a:endParaRPr>
          </a:p>
        </p:txBody>
      </p:sp>
      <p:sp>
        <p:nvSpPr>
          <p:cNvPr id="40" name="Slide Number Placeholder 4">
            <a:extLst>
              <a:ext uri="{FF2B5EF4-FFF2-40B4-BE49-F238E27FC236}">
                <a16:creationId xmlns:a16="http://schemas.microsoft.com/office/drawing/2014/main" id="{7D3D7F42-BE94-4928-A9CD-EED891DF6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4055A21-E563-9B4B-B8C5-07FB66781936}" type="slidenum">
              <a:rPr lang="en-US" sz="1400" smtClean="0"/>
              <a:pPr/>
              <a:t>4</a:t>
            </a:fld>
            <a:endParaRPr lang="en-US" sz="1400" dirty="0"/>
          </a:p>
        </p:txBody>
      </p:sp>
      <p:sp>
        <p:nvSpPr>
          <p:cNvPr id="41" name="Content Placeholder 10">
            <a:extLst>
              <a:ext uri="{FF2B5EF4-FFF2-40B4-BE49-F238E27FC236}">
                <a16:creationId xmlns:a16="http://schemas.microsoft.com/office/drawing/2014/main" id="{5178FC30-DE4E-4D8B-B554-8617FBFA36D6}"/>
              </a:ext>
            </a:extLst>
          </p:cNvPr>
          <p:cNvSpPr txBox="1">
            <a:spLocks/>
          </p:cNvSpPr>
          <p:nvPr/>
        </p:nvSpPr>
        <p:spPr>
          <a:xfrm>
            <a:off x="207606" y="1873326"/>
            <a:ext cx="2551934" cy="1240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rgbClr val="4B5748"/>
                </a:solidFill>
                <a:latin typeface="Rounded Elegance" panose="02020603050405020304" pitchFamily="18" charset="0"/>
                <a:ea typeface="Rounded Elegance" panose="02020603050405020304" pitchFamily="18" charset="0"/>
                <a:cs typeface="Rounded Elegance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Two (2) - Nix30 Units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Replace the 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Anaerobic Digestion</a:t>
            </a:r>
          </a:p>
        </p:txBody>
      </p:sp>
    </p:spTree>
    <p:extLst>
      <p:ext uri="{BB962C8B-B14F-4D97-AF65-F5344CB8AC3E}">
        <p14:creationId xmlns:p14="http://schemas.microsoft.com/office/powerpoint/2010/main" val="237170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74792"/>
            <a:ext cx="9120021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Benefits and Value Proposition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84D67FBF-4589-4FAF-9DF4-D3DCAD6B3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r>
              <a:rPr lang="en-US"/>
              <a:t>©2021 374Water Inc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31934BBE-EC0F-48D7-87AC-FCE78CD3F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fld id="{44055A21-E563-9B4B-B8C5-07FB66781936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51C155D-3D02-6442-86E4-CF24CBCD1B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4552102"/>
              </p:ext>
            </p:extLst>
          </p:nvPr>
        </p:nvGraphicFramePr>
        <p:xfrm>
          <a:off x="733425" y="1257240"/>
          <a:ext cx="10725149" cy="515686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36445">
                  <a:extLst>
                    <a:ext uri="{9D8B030D-6E8A-4147-A177-3AD203B41FA5}">
                      <a16:colId xmlns:a16="http://schemas.microsoft.com/office/drawing/2014/main" val="3040165664"/>
                    </a:ext>
                  </a:extLst>
                </a:gridCol>
                <a:gridCol w="3914273">
                  <a:extLst>
                    <a:ext uri="{9D8B030D-6E8A-4147-A177-3AD203B41FA5}">
                      <a16:colId xmlns:a16="http://schemas.microsoft.com/office/drawing/2014/main" val="2856968348"/>
                    </a:ext>
                  </a:extLst>
                </a:gridCol>
                <a:gridCol w="3974431">
                  <a:extLst>
                    <a:ext uri="{9D8B030D-6E8A-4147-A177-3AD203B41FA5}">
                      <a16:colId xmlns:a16="http://schemas.microsoft.com/office/drawing/2014/main" val="3287441842"/>
                    </a:ext>
                  </a:extLst>
                </a:gridCol>
              </a:tblGrid>
              <a:tr h="37701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Item</a:t>
                      </a:r>
                      <a:endParaRPr lang="en-US" sz="1800" b="1" i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Today</a:t>
                      </a:r>
                      <a:endParaRPr lang="en-US" sz="1800" b="1" i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With AirSCWO</a:t>
                      </a:r>
                      <a:endParaRPr lang="en-US" sz="1800" b="1" i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7187009"/>
                  </a:ext>
                </a:extLst>
              </a:tr>
              <a:tr h="52194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Sludge treatment capacity</a:t>
                      </a:r>
                      <a:endParaRPr lang="en-US" sz="1800" b="0" i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2,050 ton (dry)/year</a:t>
                      </a:r>
                      <a:endParaRPr lang="en-US" sz="1800" b="0" i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cap="none" spc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2,600 ton (dry)/year</a:t>
                      </a:r>
                      <a:endParaRPr lang="en-US" sz="1800" b="0" i="0" cap="none" spc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450472671"/>
                  </a:ext>
                </a:extLst>
              </a:tr>
              <a:tr h="72903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Sludge treatment process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Anaerobic digesters + off-site hauling of biosolids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Two Nix30 units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on-site treatment (30 wet tons/day each up to 15% dry solids)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277935643"/>
                  </a:ext>
                </a:extLst>
              </a:tr>
              <a:tr h="314864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Processing time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25-28 days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minutes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175491063"/>
                  </a:ext>
                </a:extLst>
              </a:tr>
              <a:tr h="729033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Land allocation 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130,000 sq. ft </a:t>
                      </a:r>
                    </a:p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(Excluding land application)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7,500 sq. ft.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4234275275"/>
                  </a:ext>
                </a:extLst>
              </a:tr>
              <a:tr h="314864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Unit cost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$14M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$10M 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2772700182"/>
                  </a:ext>
                </a:extLst>
              </a:tr>
              <a:tr h="521948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CAPEX - yearly </a:t>
                      </a:r>
                    </a:p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 yrs., 7%)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$1.3M/year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$850k/year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3192958400"/>
                  </a:ext>
                </a:extLst>
              </a:tr>
              <a:tr h="314864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OPEX - yearly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$1M/year 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$300k/year 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1946231621"/>
                  </a:ext>
                </a:extLst>
              </a:tr>
              <a:tr h="314864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cost per year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$2.3M/year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$1.15M/year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3104978127"/>
                  </a:ext>
                </a:extLst>
              </a:tr>
              <a:tr h="314864">
                <a:tc>
                  <a:txBody>
                    <a:bodyPr/>
                    <a:lstStyle/>
                    <a:p>
                      <a:pPr marL="0" marR="0" algn="l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 per wet ton</a:t>
                      </a:r>
                      <a:endParaRPr lang="en-US" sz="1800" b="0" i="0" u="none" strike="noStrike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&gt;$170/ton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tc>
                  <a:txBody>
                    <a:bodyPr/>
                    <a:lstStyle/>
                    <a:p>
                      <a:pPr marL="0" marR="0" algn="ctr" defTabSz="914400" rtl="0" eaLnBrk="1" fontAlgn="ctr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~$65/ton</a:t>
                      </a:r>
                      <a:endParaRPr lang="en-US" sz="18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4" marR="48990" marT="13064" marB="97981" anchor="ctr"/>
                </a:tc>
                <a:extLst>
                  <a:ext uri="{0D108BD9-81ED-4DB2-BD59-A6C34878D82A}">
                    <a16:rowId xmlns:a16="http://schemas.microsoft.com/office/drawing/2014/main" val="33022435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07132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DBCE3-A864-FF4B-BE5D-6D4AAC207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E870B6F-39C5-7E40-A796-C5F36DC8E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618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en-US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OWASA Mason Farm can transform to a Water Resource Recovery Facility using SCWO.  In doing so OWASA would realize the following benefits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r>
              <a:rPr lang="en-US" sz="2300" b="0" u="none" strike="noStrike" kern="12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Estimated savings of $1.1M per year</a:t>
            </a:r>
            <a:endParaRPr lang="en-US" sz="2300" b="0" i="0" u="none" strike="noStrike" kern="1200" dirty="0">
              <a:solidFill>
                <a:srgbClr val="00FA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Eliminate the need for off-site hauling and disposal of biosolids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Replace energy intensive anaerobic digesters with an energy efficient resource recovery system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Recover phosphorus and distilled water and sell it on the open market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less chemicals for dewatering 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Free up space at the constrained Mason Farm site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Convert ammonium to nitrogen gas avoiding further nitrogen treatment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public health by eliminating pathogens, PFAS, drugs and microplastics</a:t>
            </a:r>
          </a:p>
          <a:p>
            <a:pPr lvl="1">
              <a:lnSpc>
                <a:spcPct val="150000"/>
              </a:lnSpc>
            </a:pPr>
            <a:r>
              <a:rPr lang="en-US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Reduce their carbon footprint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394B4C-A7AB-BF4E-A4F0-CB3256794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©2021 374Water Inc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73E4DB-066C-5948-891C-090D467A8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55A21-E563-9B4B-B8C5-07FB6678193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43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74Water Presentation Template_White" id="{6424FB51-75D2-EB4F-A94B-3CC76B174971}" vid="{C08A9364-CC6F-EE48-BE09-75C6A65998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1897</TotalTime>
  <Words>659</Words>
  <Application>Microsoft Macintosh PowerPoint</Application>
  <PresentationFormat>Widescreen</PresentationFormat>
  <Paragraphs>145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Roboto Light</vt:lpstr>
      <vt:lpstr>Roboto Thin</vt:lpstr>
      <vt:lpstr>Rounded Elegance</vt:lpstr>
      <vt:lpstr>Times New Roman</vt:lpstr>
      <vt:lpstr>Office Theme</vt:lpstr>
      <vt:lpstr>PowerPoint Presentation</vt:lpstr>
      <vt:lpstr>Problem and Solution</vt:lpstr>
      <vt:lpstr>Recovered Resources and Estimated Value</vt:lpstr>
      <vt:lpstr>PowerPoint Presentation</vt:lpstr>
      <vt:lpstr>Key Benefits and Value Proposition</vt:lpstr>
      <vt:lpstr>Conclusions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Hatler</dc:creator>
  <cp:lastModifiedBy>Douglas Hatler</cp:lastModifiedBy>
  <cp:revision>33</cp:revision>
  <cp:lastPrinted>2021-09-06T22:05:04Z</cp:lastPrinted>
  <dcterms:created xsi:type="dcterms:W3CDTF">2021-01-29T19:11:54Z</dcterms:created>
  <dcterms:modified xsi:type="dcterms:W3CDTF">2021-09-09T19:47:05Z</dcterms:modified>
</cp:coreProperties>
</file>