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83" r:id="rId5"/>
  </p:sldMasterIdLst>
  <p:notesMasterIdLst>
    <p:notesMasterId r:id="rId12"/>
  </p:notesMasterIdLst>
  <p:sldIdLst>
    <p:sldId id="2786" r:id="rId6"/>
    <p:sldId id="2534" r:id="rId7"/>
    <p:sldId id="2511" r:id="rId8"/>
    <p:sldId id="2803" r:id="rId9"/>
    <p:sldId id="2804" r:id="rId10"/>
    <p:sldId id="280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56" userDrawn="1">
          <p15:clr>
            <a:srgbClr val="A4A3A4"/>
          </p15:clr>
        </p15:guide>
        <p15:guide id="2" pos="58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92C92E-B99C-4F14-BB69-E1EF27951A7A}" v="98" dt="2021-09-06T20:57:58.839"/>
    <p1510:client id="{511A4A34-B8D6-4E6B-B8BF-C4C7588BD3AF}" v="11" dt="2021-09-07T18:02:19.679"/>
    <p1510:client id="{5A07F012-A28A-451F-8A27-7804E7F66F04}" v="381" dt="2021-09-07T17:09:56.696"/>
    <p1510:client id="{6AC85138-F848-49A6-9909-CA36D2AC93D6}" v="26" dt="2021-09-07T15:40:41.329"/>
    <p1510:client id="{A9F8D72B-E6AE-4414-9AF0-7A965272493A}" v="1494" dt="2021-09-07T18:02:10.715"/>
    <p1510:client id="{D24DBD6B-444B-4CEF-BB2F-E9F7D9E5EA2E}" v="20" dt="2021-08-27T14:10:08.8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6"/>
  </p:normalViewPr>
  <p:slideViewPr>
    <p:cSldViewPr snapToGrid="0">
      <p:cViewPr varScale="1">
        <p:scale>
          <a:sx n="105" d="100"/>
          <a:sy n="105" d="100"/>
        </p:scale>
        <p:origin x="840" y="176"/>
      </p:cViewPr>
      <p:guideLst>
        <p:guide orient="horz" pos="1056"/>
        <p:guide pos="58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0C9A6-DD14-CD43-8016-6B8B6AD3F18E}" type="datetimeFigureOut">
              <a:rPr lang="en-US" smtClean="0"/>
              <a:t>9/7/21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7725F-BEDD-D443-B9E9-E206B3B06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58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00A26-58BC-5543-BC9C-4B03793281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057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47B73-6B03-4EF3-AD40-683CE00DA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71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47B73-6B03-4EF3-AD40-683CE00DA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444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47B73-6B03-4EF3-AD40-683CE00DA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177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47B73-6B03-4EF3-AD40-683CE00DA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969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47B73-6B03-4EF3-AD40-683CE00DA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187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BC48FF-B6CC-DF49-AF6C-1F4C9E6FA9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1753" y="6240781"/>
            <a:ext cx="2014908" cy="480694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C15B24E-3291-6B46-9653-F0048D20E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LTDis® Technology Overview</a:t>
            </a:r>
          </a:p>
        </p:txBody>
      </p:sp>
    </p:spTree>
    <p:extLst>
      <p:ext uri="{BB962C8B-B14F-4D97-AF65-F5344CB8AC3E}">
        <p14:creationId xmlns:p14="http://schemas.microsoft.com/office/powerpoint/2010/main" val="1709835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A082E-248A-604D-BEF1-9BC243C80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20CF0-9B3B-C94E-9B45-1F21CB9C6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8B540-318A-7647-BEF3-172C576EE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LTDis® Technology Overview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D6A9C32-623D-40E0-B465-451870ECBE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1753" y="6240781"/>
            <a:ext cx="2014908" cy="480694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A2CEB1C-588B-4B6E-9820-3E24591471DA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74B9D6D6-1C17-7F49-8862-80866B37A227}" type="slidenum">
              <a:rPr lang="en-US" smtClean="0">
                <a:solidFill>
                  <a:schemeClr val="accent1">
                    <a:lumMod val="75000"/>
                  </a:schemeClr>
                </a:solidFill>
              </a:rPr>
              <a:pPr/>
              <a:t>‹#›</a:t>
            </a:fld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E62D178-1A70-8D46-95C3-1E565C1C37FB}"/>
              </a:ext>
            </a:extLst>
          </p:cNvPr>
          <p:cNvGrpSpPr/>
          <p:nvPr userDrawn="1"/>
        </p:nvGrpSpPr>
        <p:grpSpPr>
          <a:xfrm>
            <a:off x="0" y="91403"/>
            <a:ext cx="492760" cy="594360"/>
            <a:chOff x="0" y="91403"/>
            <a:chExt cx="492760" cy="5943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E0B82DC-2658-7242-94B4-FFA8FE10C102}"/>
                </a:ext>
              </a:extLst>
            </p:cNvPr>
            <p:cNvSpPr/>
            <p:nvPr userDrawn="1"/>
          </p:nvSpPr>
          <p:spPr>
            <a:xfrm flipH="1">
              <a:off x="0" y="91403"/>
              <a:ext cx="137160" cy="594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5DC50C-8D05-6C48-9E00-19FF5D8A6BE4}"/>
                </a:ext>
              </a:extLst>
            </p:cNvPr>
            <p:cNvSpPr/>
            <p:nvPr userDrawn="1"/>
          </p:nvSpPr>
          <p:spPr>
            <a:xfrm flipH="1">
              <a:off x="177800" y="91403"/>
              <a:ext cx="137160" cy="594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2FFD630-CC19-7D40-95DB-F154EB0AE3F6}"/>
                </a:ext>
              </a:extLst>
            </p:cNvPr>
            <p:cNvSpPr/>
            <p:nvPr userDrawn="1"/>
          </p:nvSpPr>
          <p:spPr>
            <a:xfrm flipH="1">
              <a:off x="355600" y="91403"/>
              <a:ext cx="137160" cy="5943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809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CAE77-FA70-C747-B897-A24BEE6FF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E7B03-EF6B-614D-BC1E-557801499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2BDFA6C-1F77-40A8-A6A3-1173519E4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LTDis® Technology Overview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BB0F74-07FE-4A0E-B340-FCC991C4C4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1753" y="6240781"/>
            <a:ext cx="2014908" cy="480694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E39C8D0-732F-4376-9CE1-AE35649DAAC5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74B9D6D6-1C17-7F49-8862-80866B37A227}" type="slidenum">
              <a:rPr lang="en-US" smtClean="0">
                <a:solidFill>
                  <a:schemeClr val="accent1">
                    <a:lumMod val="75000"/>
                  </a:schemeClr>
                </a:solidFill>
              </a:rPr>
              <a:pPr/>
              <a:t>‹#›</a:t>
            </a:fld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F40753E-F44B-AD4B-AA7E-0AD2227D5FE7}"/>
              </a:ext>
            </a:extLst>
          </p:cNvPr>
          <p:cNvGrpSpPr/>
          <p:nvPr userDrawn="1"/>
        </p:nvGrpSpPr>
        <p:grpSpPr>
          <a:xfrm>
            <a:off x="0" y="91403"/>
            <a:ext cx="492760" cy="594360"/>
            <a:chOff x="0" y="91403"/>
            <a:chExt cx="492760" cy="5943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D6190DC-BE8B-EF4A-B45D-7DC4DDE114D3}"/>
                </a:ext>
              </a:extLst>
            </p:cNvPr>
            <p:cNvSpPr/>
            <p:nvPr userDrawn="1"/>
          </p:nvSpPr>
          <p:spPr>
            <a:xfrm flipH="1">
              <a:off x="0" y="91403"/>
              <a:ext cx="137160" cy="594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46F4CB-66F1-1C4F-ABCF-C623B7BC1322}"/>
                </a:ext>
              </a:extLst>
            </p:cNvPr>
            <p:cNvSpPr/>
            <p:nvPr userDrawn="1"/>
          </p:nvSpPr>
          <p:spPr>
            <a:xfrm flipH="1">
              <a:off x="177800" y="91403"/>
              <a:ext cx="137160" cy="594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68D0DB-0DC4-BB46-AE21-4519176C581C}"/>
                </a:ext>
              </a:extLst>
            </p:cNvPr>
            <p:cNvSpPr/>
            <p:nvPr userDrawn="1"/>
          </p:nvSpPr>
          <p:spPr>
            <a:xfrm flipH="1">
              <a:off x="355600" y="91403"/>
              <a:ext cx="137160" cy="5943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0398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D7CF4-BE19-4C42-822E-80CDFCA15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03714-7E33-E14E-8A23-FAED4A7D8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D93F5-13CF-CF46-BB61-0957471EE2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AE6805F-1335-4283-BAD8-C4508CB3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LTDis® Technology Overview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D618126-FCC4-464A-872D-5A723BC18A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1753" y="6240781"/>
            <a:ext cx="2014908" cy="480694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453461DC-3A67-4811-A760-5004289ADE60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74B9D6D6-1C17-7F49-8862-80866B37A227}" type="slidenum">
              <a:rPr lang="en-US" smtClean="0">
                <a:solidFill>
                  <a:schemeClr val="accent1">
                    <a:lumMod val="75000"/>
                  </a:schemeClr>
                </a:solidFill>
              </a:rPr>
              <a:pPr/>
              <a:t>‹#›</a:t>
            </a:fld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68FBCE0-67A3-AA4D-82D6-D6903CB7EAF8}"/>
              </a:ext>
            </a:extLst>
          </p:cNvPr>
          <p:cNvGrpSpPr/>
          <p:nvPr userDrawn="1"/>
        </p:nvGrpSpPr>
        <p:grpSpPr>
          <a:xfrm>
            <a:off x="0" y="91403"/>
            <a:ext cx="492760" cy="594360"/>
            <a:chOff x="0" y="91403"/>
            <a:chExt cx="492760" cy="5943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2F16DEB-30E2-8149-A392-092CAF182F43}"/>
                </a:ext>
              </a:extLst>
            </p:cNvPr>
            <p:cNvSpPr/>
            <p:nvPr userDrawn="1"/>
          </p:nvSpPr>
          <p:spPr>
            <a:xfrm flipH="1">
              <a:off x="0" y="91403"/>
              <a:ext cx="137160" cy="594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721F184-AF83-9C48-8B76-0D079B7754B0}"/>
                </a:ext>
              </a:extLst>
            </p:cNvPr>
            <p:cNvSpPr/>
            <p:nvPr userDrawn="1"/>
          </p:nvSpPr>
          <p:spPr>
            <a:xfrm flipH="1">
              <a:off x="177800" y="91403"/>
              <a:ext cx="137160" cy="594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D957759-85C6-D046-846C-9796B9906FE3}"/>
                </a:ext>
              </a:extLst>
            </p:cNvPr>
            <p:cNvSpPr/>
            <p:nvPr userDrawn="1"/>
          </p:nvSpPr>
          <p:spPr>
            <a:xfrm flipH="1">
              <a:off x="355600" y="91403"/>
              <a:ext cx="137160" cy="5943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7947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6DEF6-89C1-6149-939F-C6C6F92AA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0D75B-F3F3-2948-A31A-501B1AA57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F7B566-2956-624E-AA0B-EDBCFBB4D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28AECF-D6C0-6343-AF46-FE97A3AAD6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C0DA6A-2817-134C-B0C6-03D11FBFF7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22572288-8414-4A3A-A589-2C5C5EA6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LTDis® Technology Overview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408FBFC-6043-4E18-B7E8-A6456BFFEF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1753" y="6240781"/>
            <a:ext cx="2014908" cy="480694"/>
          </a:xfrm>
          <a:prstGeom prst="rect">
            <a:avLst/>
          </a:prstGeom>
        </p:spPr>
      </p:pic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3323E5D4-C301-4DE5-8FDD-67AE2E2AD428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74B9D6D6-1C17-7F49-8862-80866B37A227}" type="slidenum">
              <a:rPr lang="en-US" smtClean="0">
                <a:solidFill>
                  <a:schemeClr val="accent1">
                    <a:lumMod val="75000"/>
                  </a:schemeClr>
                </a:solidFill>
              </a:rPr>
              <a:pPr/>
              <a:t>‹#›</a:t>
            </a:fld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D39DA4-6810-6C46-A1E6-94C6DFA32182}"/>
              </a:ext>
            </a:extLst>
          </p:cNvPr>
          <p:cNvGrpSpPr/>
          <p:nvPr userDrawn="1"/>
        </p:nvGrpSpPr>
        <p:grpSpPr>
          <a:xfrm>
            <a:off x="0" y="91403"/>
            <a:ext cx="492760" cy="594360"/>
            <a:chOff x="0" y="91403"/>
            <a:chExt cx="492760" cy="594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DA0F1BA-AA68-8846-B53F-42C1037C5268}"/>
                </a:ext>
              </a:extLst>
            </p:cNvPr>
            <p:cNvSpPr/>
            <p:nvPr userDrawn="1"/>
          </p:nvSpPr>
          <p:spPr>
            <a:xfrm flipH="1">
              <a:off x="0" y="91403"/>
              <a:ext cx="137160" cy="594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2094C85-94FB-1049-8658-E02292F81217}"/>
                </a:ext>
              </a:extLst>
            </p:cNvPr>
            <p:cNvSpPr/>
            <p:nvPr userDrawn="1"/>
          </p:nvSpPr>
          <p:spPr>
            <a:xfrm flipH="1">
              <a:off x="177800" y="91403"/>
              <a:ext cx="137160" cy="594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05A59DA-A3FC-CF4A-9CF0-C4CE6755BE31}"/>
                </a:ext>
              </a:extLst>
            </p:cNvPr>
            <p:cNvSpPr/>
            <p:nvPr userDrawn="1"/>
          </p:nvSpPr>
          <p:spPr>
            <a:xfrm flipH="1">
              <a:off x="355600" y="91403"/>
              <a:ext cx="137160" cy="5943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859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2C4FD5BD-3283-417D-BC3C-E88EF10AF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LTDis® Technology Overview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005F50C-CFA7-4E17-AEF8-4D7E660B7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1753" y="6240781"/>
            <a:ext cx="2014908" cy="480694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9E8CE99B-7138-4C08-A903-D261CDEB1BB7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74B9D6D6-1C17-7F49-8862-80866B37A227}" type="slidenum">
              <a:rPr lang="en-US" smtClean="0">
                <a:solidFill>
                  <a:schemeClr val="accent1">
                    <a:lumMod val="75000"/>
                  </a:schemeClr>
                </a:solidFill>
              </a:rPr>
              <a:pPr/>
              <a:t>‹#›</a:t>
            </a:fld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DCE0EC8-D639-484E-80E3-C8E0CE72F0B2}"/>
              </a:ext>
            </a:extLst>
          </p:cNvPr>
          <p:cNvGrpSpPr/>
          <p:nvPr userDrawn="1"/>
        </p:nvGrpSpPr>
        <p:grpSpPr>
          <a:xfrm>
            <a:off x="0" y="91403"/>
            <a:ext cx="492760" cy="594360"/>
            <a:chOff x="0" y="91403"/>
            <a:chExt cx="492760" cy="5943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D8770FF-A43B-8648-8672-B938CE6126DA}"/>
                </a:ext>
              </a:extLst>
            </p:cNvPr>
            <p:cNvSpPr/>
            <p:nvPr userDrawn="1"/>
          </p:nvSpPr>
          <p:spPr>
            <a:xfrm flipH="1">
              <a:off x="0" y="91403"/>
              <a:ext cx="137160" cy="594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B2F1069-61D6-6842-B96F-EA0CC807EF6C}"/>
                </a:ext>
              </a:extLst>
            </p:cNvPr>
            <p:cNvSpPr/>
            <p:nvPr userDrawn="1"/>
          </p:nvSpPr>
          <p:spPr>
            <a:xfrm flipH="1">
              <a:off x="177800" y="91403"/>
              <a:ext cx="137160" cy="594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AD867B-0B9D-6C48-BBBF-D122B975AD90}"/>
                </a:ext>
              </a:extLst>
            </p:cNvPr>
            <p:cNvSpPr/>
            <p:nvPr userDrawn="1"/>
          </p:nvSpPr>
          <p:spPr>
            <a:xfrm flipH="1">
              <a:off x="355600" y="91403"/>
              <a:ext cx="137160" cy="5943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0040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5450932-7667-48AB-A8D8-640C1AC7DD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1753" y="6240781"/>
            <a:ext cx="2014908" cy="480694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F8F4C98-4800-45C1-A0A4-657F6D937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err="1"/>
              <a:t>LTDis</a:t>
            </a:r>
            <a:r>
              <a:rPr lang="en-US"/>
              <a:t>® Technology Overview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58C43DF-F787-4EE0-BCA7-08F6EE0D7A40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74B9D6D6-1C17-7F49-8862-80866B37A227}" type="slidenum">
              <a:rPr lang="en-US" smtClean="0">
                <a:solidFill>
                  <a:schemeClr val="accent1">
                    <a:lumMod val="75000"/>
                  </a:schemeClr>
                </a:solidFill>
              </a:rPr>
              <a:pPr/>
              <a:t>‹#›</a:t>
            </a:fld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A06A53-6E29-6346-AA70-6B9EE72BCD45}"/>
              </a:ext>
            </a:extLst>
          </p:cNvPr>
          <p:cNvGrpSpPr/>
          <p:nvPr userDrawn="1"/>
        </p:nvGrpSpPr>
        <p:grpSpPr>
          <a:xfrm>
            <a:off x="0" y="91403"/>
            <a:ext cx="492760" cy="594360"/>
            <a:chOff x="0" y="91403"/>
            <a:chExt cx="492760" cy="5943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B1AC5F0-4FC2-B941-A930-2A6B693D7D39}"/>
                </a:ext>
              </a:extLst>
            </p:cNvPr>
            <p:cNvSpPr/>
            <p:nvPr userDrawn="1"/>
          </p:nvSpPr>
          <p:spPr>
            <a:xfrm flipH="1">
              <a:off x="0" y="91403"/>
              <a:ext cx="137160" cy="594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8711132-D39E-E24F-944D-999D93A1141F}"/>
                </a:ext>
              </a:extLst>
            </p:cNvPr>
            <p:cNvSpPr/>
            <p:nvPr userDrawn="1"/>
          </p:nvSpPr>
          <p:spPr>
            <a:xfrm flipH="1">
              <a:off x="177800" y="91403"/>
              <a:ext cx="137160" cy="594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83BA29C-5491-8443-8DBF-F3CDE736959A}"/>
                </a:ext>
              </a:extLst>
            </p:cNvPr>
            <p:cNvSpPr/>
            <p:nvPr userDrawn="1"/>
          </p:nvSpPr>
          <p:spPr>
            <a:xfrm flipH="1">
              <a:off x="355600" y="91403"/>
              <a:ext cx="137160" cy="5943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7859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3353344-BB84-40AC-812D-98CD293B8C77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74B9D6D6-1C17-7F49-8862-80866B37A227}" type="slidenum">
              <a:rPr lang="en-US" smtClean="0">
                <a:solidFill>
                  <a:schemeClr val="accent1">
                    <a:lumMod val="75000"/>
                  </a:schemeClr>
                </a:solidFill>
              </a:rPr>
              <a:pPr/>
              <a:t>‹#›</a:t>
            </a:fld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9562F2-720D-BB4F-BC7D-75AB47EA9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1753" y="6240781"/>
            <a:ext cx="2014908" cy="480694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0E90CD9-C26A-EE4A-82BB-A695A76EB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LTDis® Technology Overview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421FB0F-E950-834B-9B6F-ACDAAED5002A}"/>
              </a:ext>
            </a:extLst>
          </p:cNvPr>
          <p:cNvGrpSpPr/>
          <p:nvPr userDrawn="1"/>
        </p:nvGrpSpPr>
        <p:grpSpPr>
          <a:xfrm>
            <a:off x="0" y="91403"/>
            <a:ext cx="492760" cy="594360"/>
            <a:chOff x="0" y="91403"/>
            <a:chExt cx="492760" cy="5943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1DC49A7-A1DE-9947-AD77-BE818FC7F0D8}"/>
                </a:ext>
              </a:extLst>
            </p:cNvPr>
            <p:cNvSpPr/>
            <p:nvPr userDrawn="1"/>
          </p:nvSpPr>
          <p:spPr>
            <a:xfrm flipH="1">
              <a:off x="0" y="91403"/>
              <a:ext cx="137160" cy="594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8550C76-2C25-D547-8AF2-8F09ADEFBB6C}"/>
                </a:ext>
              </a:extLst>
            </p:cNvPr>
            <p:cNvSpPr/>
            <p:nvPr userDrawn="1"/>
          </p:nvSpPr>
          <p:spPr>
            <a:xfrm flipH="1">
              <a:off x="177800" y="91403"/>
              <a:ext cx="137160" cy="594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330B4B-917E-7E40-A5FD-82E7D791F8F8}"/>
                </a:ext>
              </a:extLst>
            </p:cNvPr>
            <p:cNvSpPr/>
            <p:nvPr userDrawn="1"/>
          </p:nvSpPr>
          <p:spPr>
            <a:xfrm flipH="1">
              <a:off x="355600" y="91403"/>
              <a:ext cx="137160" cy="5943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34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5E309-CFB9-584A-A1D9-3E87D1BFF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CBCA0-CF1D-374D-8F2E-33D5D76B7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66092-15D7-1C46-B79A-9E8F4235D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20F9679-72DC-4A73-BE72-CBADCEED7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LTDis® Technology Overview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2E77BA-8BDC-43A2-BFBE-B29B9D68FD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1753" y="6240781"/>
            <a:ext cx="2014908" cy="480694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4038516-EFFB-4DE8-8239-DEB98E9C5DAD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74B9D6D6-1C17-7F49-8862-80866B37A227}" type="slidenum">
              <a:rPr lang="en-US" smtClean="0">
                <a:solidFill>
                  <a:schemeClr val="accent1">
                    <a:lumMod val="75000"/>
                  </a:schemeClr>
                </a:solidFill>
              </a:rPr>
              <a:pPr/>
              <a:t>‹#›</a:t>
            </a:fld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5A827B-28FB-124B-9979-D1E5228B5094}"/>
              </a:ext>
            </a:extLst>
          </p:cNvPr>
          <p:cNvGrpSpPr/>
          <p:nvPr userDrawn="1"/>
        </p:nvGrpSpPr>
        <p:grpSpPr>
          <a:xfrm>
            <a:off x="0" y="91403"/>
            <a:ext cx="492760" cy="594360"/>
            <a:chOff x="0" y="91403"/>
            <a:chExt cx="492760" cy="5943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553D759-C2CB-6E4E-B9BE-9257A5918BC2}"/>
                </a:ext>
              </a:extLst>
            </p:cNvPr>
            <p:cNvSpPr/>
            <p:nvPr userDrawn="1"/>
          </p:nvSpPr>
          <p:spPr>
            <a:xfrm flipH="1">
              <a:off x="0" y="91403"/>
              <a:ext cx="137160" cy="594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F581791-C47B-1B44-8AB5-611078297429}"/>
                </a:ext>
              </a:extLst>
            </p:cNvPr>
            <p:cNvSpPr/>
            <p:nvPr userDrawn="1"/>
          </p:nvSpPr>
          <p:spPr>
            <a:xfrm flipH="1">
              <a:off x="177800" y="91403"/>
              <a:ext cx="137160" cy="594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8E4F0A5-F509-0649-A998-2047E38CDEBC}"/>
                </a:ext>
              </a:extLst>
            </p:cNvPr>
            <p:cNvSpPr/>
            <p:nvPr userDrawn="1"/>
          </p:nvSpPr>
          <p:spPr>
            <a:xfrm flipH="1">
              <a:off x="355600" y="91403"/>
              <a:ext cx="137160" cy="5943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725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C40F7-3E03-DE42-A85A-ECF5396AE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5A208F-6822-514E-9753-C985D63E5D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A93A7-435A-9B43-97FE-FFC69AEDA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5A12659-C7FC-40CC-ADA4-1B8B89FE3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LTDis® Technology Overview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F433105-48D4-43F1-80F4-6EC6F772BE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1753" y="6240781"/>
            <a:ext cx="2014908" cy="480694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C485F0C-B04D-4B06-9AAF-8422715B7A40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74B9D6D6-1C17-7F49-8862-80866B37A227}" type="slidenum">
              <a:rPr lang="en-US" smtClean="0">
                <a:solidFill>
                  <a:schemeClr val="accent1">
                    <a:lumMod val="75000"/>
                  </a:schemeClr>
                </a:solidFill>
              </a:rPr>
              <a:pPr/>
              <a:t>‹#›</a:t>
            </a:fld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3C5D05-2EC5-D54F-A30C-9AA134FCE17D}"/>
              </a:ext>
            </a:extLst>
          </p:cNvPr>
          <p:cNvGrpSpPr/>
          <p:nvPr userDrawn="1"/>
        </p:nvGrpSpPr>
        <p:grpSpPr>
          <a:xfrm>
            <a:off x="0" y="91403"/>
            <a:ext cx="492760" cy="594360"/>
            <a:chOff x="0" y="91403"/>
            <a:chExt cx="492760" cy="5943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A604A19-EE1B-F34A-ABE1-B5D13223D29F}"/>
                </a:ext>
              </a:extLst>
            </p:cNvPr>
            <p:cNvSpPr/>
            <p:nvPr userDrawn="1"/>
          </p:nvSpPr>
          <p:spPr>
            <a:xfrm flipH="1">
              <a:off x="0" y="91403"/>
              <a:ext cx="137160" cy="594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F1E0F2F-D138-BD45-A902-6C0F63CC44F5}"/>
                </a:ext>
              </a:extLst>
            </p:cNvPr>
            <p:cNvSpPr/>
            <p:nvPr userDrawn="1"/>
          </p:nvSpPr>
          <p:spPr>
            <a:xfrm flipH="1">
              <a:off x="177800" y="91403"/>
              <a:ext cx="137160" cy="594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E882474-4C27-CA4B-AC48-0F3CA1CFE6EB}"/>
                </a:ext>
              </a:extLst>
            </p:cNvPr>
            <p:cNvSpPr/>
            <p:nvPr userDrawn="1"/>
          </p:nvSpPr>
          <p:spPr>
            <a:xfrm flipH="1">
              <a:off x="355600" y="91403"/>
              <a:ext cx="137160" cy="5943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655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9FC4C-3784-5F4C-8CC6-1687469AD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2BB608-2352-3D45-81B6-7C6DC64D1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F0E568-134B-DE43-BE2C-98938F4E5D9D}"/>
              </a:ext>
            </a:extLst>
          </p:cNvPr>
          <p:cNvSpPr txBox="1"/>
          <p:nvPr userDrawn="1"/>
        </p:nvSpPr>
        <p:spPr>
          <a:xfrm>
            <a:off x="9850556" y="278214"/>
            <a:ext cx="20292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300" spc="150">
                <a:solidFill>
                  <a:srgbClr val="507392"/>
                </a:solidFill>
                <a:latin typeface="Bebas Neue Bold" panose="020B0606020202050201" pitchFamily="34" charset="-94"/>
                <a:ea typeface="Open Sans" panose="020B0606030504020204" pitchFamily="34" charset="0"/>
                <a:cs typeface="Open Sans" panose="020B0606030504020204" pitchFamily="34" charset="0"/>
              </a:rPr>
              <a:t>Page </a:t>
            </a:r>
            <a:fld id="{FAC2CD48-B47E-A240-9B73-580E21BC29DA}" type="slidenum">
              <a:rPr lang="en-CA" sz="1300" spc="150" smtClean="0">
                <a:solidFill>
                  <a:srgbClr val="507392"/>
                </a:solidFill>
                <a:latin typeface="Bebas Neue Bold" panose="020B0606020202050201" pitchFamily="34" charset="-94"/>
                <a:ea typeface="Open Sans" panose="020B0606030504020204" pitchFamily="34" charset="0"/>
                <a:cs typeface="Open Sans" panose="020B0606030504020204" pitchFamily="34" charset="0"/>
              </a:rPr>
              <a:t>‹#›</a:t>
            </a:fld>
            <a:endParaRPr lang="en-US" sz="1300" spc="150">
              <a:solidFill>
                <a:srgbClr val="507392"/>
              </a:solidFill>
              <a:latin typeface="Bebas Neue Bold" panose="020B0606020202050201" pitchFamily="34" charset="-9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74201A-167B-4A4B-89E3-D21E67F45E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1753" y="6240781"/>
            <a:ext cx="2014908" cy="48069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0DCE539-90D7-7D41-83A7-0D069D3287DD}"/>
              </a:ext>
            </a:extLst>
          </p:cNvPr>
          <p:cNvGrpSpPr/>
          <p:nvPr userDrawn="1"/>
        </p:nvGrpSpPr>
        <p:grpSpPr>
          <a:xfrm>
            <a:off x="0" y="91403"/>
            <a:ext cx="492760" cy="594360"/>
            <a:chOff x="0" y="91403"/>
            <a:chExt cx="492760" cy="594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780A00C-B8C1-F242-A0B0-C75DF7ACBD65}"/>
                </a:ext>
              </a:extLst>
            </p:cNvPr>
            <p:cNvSpPr/>
            <p:nvPr userDrawn="1"/>
          </p:nvSpPr>
          <p:spPr>
            <a:xfrm flipH="1">
              <a:off x="0" y="91403"/>
              <a:ext cx="137160" cy="594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E1B49A-FEC4-CB40-9832-88715ED9D6AC}"/>
                </a:ext>
              </a:extLst>
            </p:cNvPr>
            <p:cNvSpPr/>
            <p:nvPr userDrawn="1"/>
          </p:nvSpPr>
          <p:spPr>
            <a:xfrm flipH="1">
              <a:off x="177800" y="91403"/>
              <a:ext cx="137160" cy="594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87C3EC-8AF6-7D46-8E38-2C54BC9763AA}"/>
                </a:ext>
              </a:extLst>
            </p:cNvPr>
            <p:cNvSpPr/>
            <p:nvPr userDrawn="1"/>
          </p:nvSpPr>
          <p:spPr>
            <a:xfrm flipH="1">
              <a:off x="355600" y="91403"/>
              <a:ext cx="137160" cy="5943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694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8ECA6E-915E-4766-87D5-42E7A27C368D}"/>
              </a:ext>
            </a:extLst>
          </p:cNvPr>
          <p:cNvCxnSpPr/>
          <p:nvPr userDrawn="1"/>
        </p:nvCxnSpPr>
        <p:spPr>
          <a:xfrm>
            <a:off x="593710" y="68873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6B1E63B-3CB3-48D1-9EEB-39A589B8000F}"/>
              </a:ext>
            </a:extLst>
          </p:cNvPr>
          <p:cNvSpPr txBox="1"/>
          <p:nvPr userDrawn="1"/>
        </p:nvSpPr>
        <p:spPr>
          <a:xfrm>
            <a:off x="10300305" y="6438731"/>
            <a:ext cx="1296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D8A6A89A-AE01-41AE-AA45-C63B001AB8FB}" type="slidenum">
              <a:rPr lang="en-US" sz="1200" smtClean="0">
                <a:solidFill>
                  <a:schemeClr val="accent1">
                    <a:lumMod val="75000"/>
                  </a:schemeClr>
                </a:solidFill>
              </a:rPr>
              <a:t>‹#›</a:t>
            </a:fld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F17FD7-E82A-4A06-89CF-E2D3CA386512}"/>
              </a:ext>
            </a:extLst>
          </p:cNvPr>
          <p:cNvSpPr txBox="1"/>
          <p:nvPr userDrawn="1"/>
        </p:nvSpPr>
        <p:spPr>
          <a:xfrm>
            <a:off x="550155" y="45582"/>
            <a:ext cx="467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43EAB-C68B-4B5D-8455-A24FD6E60C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3710" y="776258"/>
            <a:ext cx="11003135" cy="555625"/>
          </a:xfrm>
          <a:solidFill>
            <a:schemeClr val="accent1">
              <a:lumMod val="75000"/>
            </a:schemeClr>
          </a:solidFill>
        </p:spPr>
        <p:txBody>
          <a:bodyPr anchor="ctr"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28546E-424D-43C6-AE14-B2FF33CEE1A9}"/>
              </a:ext>
            </a:extLst>
          </p:cNvPr>
          <p:cNvSpPr/>
          <p:nvPr userDrawn="1"/>
        </p:nvSpPr>
        <p:spPr>
          <a:xfrm flipH="1">
            <a:off x="0" y="91403"/>
            <a:ext cx="137160" cy="5943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D91E7F-BAB3-47C3-BB68-B92D3D20AECE}"/>
              </a:ext>
            </a:extLst>
          </p:cNvPr>
          <p:cNvSpPr/>
          <p:nvPr userDrawn="1"/>
        </p:nvSpPr>
        <p:spPr>
          <a:xfrm flipH="1">
            <a:off x="177800" y="91403"/>
            <a:ext cx="137160" cy="594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C7B767-40FB-4A4B-AF98-32A8A2F58A1E}"/>
              </a:ext>
            </a:extLst>
          </p:cNvPr>
          <p:cNvSpPr/>
          <p:nvPr userDrawn="1"/>
        </p:nvSpPr>
        <p:spPr>
          <a:xfrm flipH="1">
            <a:off x="355600" y="91403"/>
            <a:ext cx="137160" cy="594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4406B0E-0D68-410B-9911-626A180A68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3711" y="1390690"/>
            <a:ext cx="5502290" cy="55562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65CA650-5BC4-4462-A55B-8419F92A84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5277" y="1390689"/>
            <a:ext cx="5502290" cy="555625"/>
          </a:xfrm>
          <a:solidFill>
            <a:schemeClr val="accent1"/>
          </a:solidFill>
        </p:spPr>
        <p:txBody>
          <a:bodyPr anchor="ctr"/>
          <a:lstStyle>
            <a:lvl1pPr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0F33B29-DFF2-462F-9B3E-B5A2265A013A}"/>
              </a:ext>
            </a:extLst>
          </p:cNvPr>
          <p:cNvCxnSpPr>
            <a:cxnSpLocks/>
          </p:cNvCxnSpPr>
          <p:nvPr userDrawn="1"/>
        </p:nvCxnSpPr>
        <p:spPr>
          <a:xfrm>
            <a:off x="6095267" y="1945292"/>
            <a:ext cx="10" cy="449343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0B5EBF1-6AF4-4784-8211-E05BF268EFCF}"/>
              </a:ext>
            </a:extLst>
          </p:cNvPr>
          <p:cNvSpPr txBox="1"/>
          <p:nvPr userDrawn="1"/>
        </p:nvSpPr>
        <p:spPr>
          <a:xfrm>
            <a:off x="4272163" y="6585519"/>
            <a:ext cx="3951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>
                <a:solidFill>
                  <a:schemeClr val="accent1">
                    <a:lumMod val="75000"/>
                  </a:schemeClr>
                </a:solidFill>
              </a:rPr>
              <a:t>Technology Overview for Occidental Petroleum  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388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9748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8ECA6E-915E-4766-87D5-42E7A27C368D}"/>
              </a:ext>
            </a:extLst>
          </p:cNvPr>
          <p:cNvCxnSpPr/>
          <p:nvPr userDrawn="1"/>
        </p:nvCxnSpPr>
        <p:spPr>
          <a:xfrm>
            <a:off x="593710" y="68873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74C49ED2-C6F3-4D7E-A958-9F50A5D1ED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10" y="6227740"/>
            <a:ext cx="2017609" cy="4937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80F9D87-53BF-483C-AD84-1719C6D98C82}"/>
              </a:ext>
            </a:extLst>
          </p:cNvPr>
          <p:cNvSpPr txBox="1"/>
          <p:nvPr userDrawn="1"/>
        </p:nvSpPr>
        <p:spPr>
          <a:xfrm>
            <a:off x="4119763" y="6433119"/>
            <a:ext cx="3951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>
                <a:solidFill>
                  <a:schemeClr val="accent1">
                    <a:lumMod val="75000"/>
                  </a:schemeClr>
                </a:solidFill>
              </a:rPr>
              <a:t>Technology Overview for Occidental Petroleum  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B1E63B-3CB3-48D1-9EEB-39A589B8000F}"/>
              </a:ext>
            </a:extLst>
          </p:cNvPr>
          <p:cNvSpPr txBox="1"/>
          <p:nvPr userDrawn="1"/>
        </p:nvSpPr>
        <p:spPr>
          <a:xfrm>
            <a:off x="10300305" y="6438731"/>
            <a:ext cx="1296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D8A6A89A-AE01-41AE-AA45-C63B001AB8FB}" type="slidenum">
              <a:rPr lang="en-US" sz="1200" smtClean="0">
                <a:solidFill>
                  <a:schemeClr val="accent1">
                    <a:lumMod val="75000"/>
                  </a:schemeClr>
                </a:solidFill>
              </a:rPr>
              <a:t>‹#›</a:t>
            </a:fld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F17FD7-E82A-4A06-89CF-E2D3CA386512}"/>
              </a:ext>
            </a:extLst>
          </p:cNvPr>
          <p:cNvSpPr txBox="1"/>
          <p:nvPr userDrawn="1"/>
        </p:nvSpPr>
        <p:spPr>
          <a:xfrm>
            <a:off x="550155" y="45582"/>
            <a:ext cx="467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2F91A5-0EEC-42DF-AFDC-18A47862FA5A}"/>
              </a:ext>
            </a:extLst>
          </p:cNvPr>
          <p:cNvSpPr/>
          <p:nvPr userDrawn="1"/>
        </p:nvSpPr>
        <p:spPr>
          <a:xfrm flipH="1">
            <a:off x="0" y="91403"/>
            <a:ext cx="137160" cy="5943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18EDAE-2E1E-40A1-8778-6B5025FB70EA}"/>
              </a:ext>
            </a:extLst>
          </p:cNvPr>
          <p:cNvSpPr/>
          <p:nvPr userDrawn="1"/>
        </p:nvSpPr>
        <p:spPr>
          <a:xfrm flipH="1">
            <a:off x="177800" y="91403"/>
            <a:ext cx="137160" cy="594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EAE54D-F61D-42B6-A3BF-4F93F0519ECE}"/>
              </a:ext>
            </a:extLst>
          </p:cNvPr>
          <p:cNvSpPr/>
          <p:nvPr userDrawn="1"/>
        </p:nvSpPr>
        <p:spPr>
          <a:xfrm flipH="1">
            <a:off x="355600" y="91403"/>
            <a:ext cx="137160" cy="594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193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8ECA6E-915E-4766-87D5-42E7A27C368D}"/>
              </a:ext>
            </a:extLst>
          </p:cNvPr>
          <p:cNvCxnSpPr/>
          <p:nvPr userDrawn="1"/>
        </p:nvCxnSpPr>
        <p:spPr>
          <a:xfrm>
            <a:off x="593710" y="68873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74C49ED2-C6F3-4D7E-A958-9F50A5D1ED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10" y="6227740"/>
            <a:ext cx="2017609" cy="49373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B1E63B-3CB3-48D1-9EEB-39A589B8000F}"/>
              </a:ext>
            </a:extLst>
          </p:cNvPr>
          <p:cNvSpPr txBox="1"/>
          <p:nvPr userDrawn="1"/>
        </p:nvSpPr>
        <p:spPr>
          <a:xfrm>
            <a:off x="10300305" y="6438731"/>
            <a:ext cx="1296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D8A6A89A-AE01-41AE-AA45-C63B001AB8FB}" type="slidenum">
              <a:rPr lang="en-US" sz="1200" smtClean="0">
                <a:solidFill>
                  <a:schemeClr val="accent1">
                    <a:lumMod val="75000"/>
                  </a:schemeClr>
                </a:solidFill>
              </a:rPr>
              <a:t>‹#›</a:t>
            </a:fld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F17FD7-E82A-4A06-89CF-E2D3CA386512}"/>
              </a:ext>
            </a:extLst>
          </p:cNvPr>
          <p:cNvSpPr txBox="1"/>
          <p:nvPr userDrawn="1"/>
        </p:nvSpPr>
        <p:spPr>
          <a:xfrm>
            <a:off x="550155" y="45582"/>
            <a:ext cx="467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43EAB-C68B-4B5D-8455-A24FD6E60C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3710" y="776258"/>
            <a:ext cx="11003135" cy="555625"/>
          </a:xfrm>
          <a:solidFill>
            <a:schemeClr val="accent1">
              <a:lumMod val="75000"/>
            </a:schemeClr>
          </a:solidFill>
        </p:spPr>
        <p:txBody>
          <a:bodyPr anchor="ctr"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21B856-E78F-4C52-A3E4-71A002B8861C}"/>
              </a:ext>
            </a:extLst>
          </p:cNvPr>
          <p:cNvSpPr/>
          <p:nvPr userDrawn="1"/>
        </p:nvSpPr>
        <p:spPr>
          <a:xfrm flipH="1">
            <a:off x="0" y="91403"/>
            <a:ext cx="137160" cy="5943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A95F9E-E579-46BE-9C88-793595A7E3F7}"/>
              </a:ext>
            </a:extLst>
          </p:cNvPr>
          <p:cNvSpPr/>
          <p:nvPr userDrawn="1"/>
        </p:nvSpPr>
        <p:spPr>
          <a:xfrm flipH="1">
            <a:off x="177800" y="91403"/>
            <a:ext cx="137160" cy="594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87647A-C9D7-4B75-8128-8D13915B6F4C}"/>
              </a:ext>
            </a:extLst>
          </p:cNvPr>
          <p:cNvSpPr/>
          <p:nvPr userDrawn="1"/>
        </p:nvSpPr>
        <p:spPr>
          <a:xfrm flipH="1">
            <a:off x="355600" y="91403"/>
            <a:ext cx="137160" cy="594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D29F8E-BBFC-44A4-8FD3-C186E88A06FA}"/>
              </a:ext>
            </a:extLst>
          </p:cNvPr>
          <p:cNvSpPr txBox="1"/>
          <p:nvPr userDrawn="1"/>
        </p:nvSpPr>
        <p:spPr>
          <a:xfrm>
            <a:off x="4119763" y="6433119"/>
            <a:ext cx="3951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>
                <a:solidFill>
                  <a:schemeClr val="accent1">
                    <a:lumMod val="75000"/>
                  </a:schemeClr>
                </a:solidFill>
              </a:rPr>
              <a:t>Technology Overview for Occidental Petroleum  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131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8ECA6E-915E-4766-87D5-42E7A27C368D}"/>
              </a:ext>
            </a:extLst>
          </p:cNvPr>
          <p:cNvCxnSpPr/>
          <p:nvPr userDrawn="1"/>
        </p:nvCxnSpPr>
        <p:spPr>
          <a:xfrm>
            <a:off x="593710" y="68873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74C49ED2-C6F3-4D7E-A958-9F50A5D1ED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10" y="6227740"/>
            <a:ext cx="2017609" cy="49373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B1E63B-3CB3-48D1-9EEB-39A589B8000F}"/>
              </a:ext>
            </a:extLst>
          </p:cNvPr>
          <p:cNvSpPr txBox="1"/>
          <p:nvPr userDrawn="1"/>
        </p:nvSpPr>
        <p:spPr>
          <a:xfrm>
            <a:off x="10300305" y="6438731"/>
            <a:ext cx="1296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D8A6A89A-AE01-41AE-AA45-C63B001AB8FB}" type="slidenum">
              <a:rPr lang="en-US" sz="1200" smtClean="0">
                <a:solidFill>
                  <a:schemeClr val="accent1">
                    <a:lumMod val="75000"/>
                  </a:schemeClr>
                </a:solidFill>
              </a:rPr>
              <a:t>‹#›</a:t>
            </a:fld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F17FD7-E82A-4A06-89CF-E2D3CA386512}"/>
              </a:ext>
            </a:extLst>
          </p:cNvPr>
          <p:cNvSpPr txBox="1"/>
          <p:nvPr userDrawn="1"/>
        </p:nvSpPr>
        <p:spPr>
          <a:xfrm>
            <a:off x="550155" y="45582"/>
            <a:ext cx="467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43EAB-C68B-4B5D-8455-A24FD6E60C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3711" y="776258"/>
            <a:ext cx="5502290" cy="55562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18909A8-03E8-4C2B-99B5-0A20408B6C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277" y="776257"/>
            <a:ext cx="5502290" cy="555625"/>
          </a:xfrm>
          <a:solidFill>
            <a:schemeClr val="accent1">
              <a:lumMod val="75000"/>
            </a:schemeClr>
          </a:solidFill>
        </p:spPr>
        <p:txBody>
          <a:bodyPr anchor="ctr"/>
          <a:lstStyle>
            <a:lvl1pPr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CA4CAC3-09E3-4034-9007-0815896FCB7C}"/>
              </a:ext>
            </a:extLst>
          </p:cNvPr>
          <p:cNvCxnSpPr>
            <a:cxnSpLocks/>
          </p:cNvCxnSpPr>
          <p:nvPr userDrawn="1"/>
        </p:nvCxnSpPr>
        <p:spPr>
          <a:xfrm>
            <a:off x="6095267" y="1330860"/>
            <a:ext cx="0" cy="485438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660CA974-5D91-4EAA-B1E2-94E3588F774A}"/>
              </a:ext>
            </a:extLst>
          </p:cNvPr>
          <p:cNvSpPr/>
          <p:nvPr userDrawn="1"/>
        </p:nvSpPr>
        <p:spPr>
          <a:xfrm flipH="1">
            <a:off x="0" y="91403"/>
            <a:ext cx="137160" cy="5943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4C25E0-F5D0-4524-B8AB-44BC7B187083}"/>
              </a:ext>
            </a:extLst>
          </p:cNvPr>
          <p:cNvSpPr/>
          <p:nvPr userDrawn="1"/>
        </p:nvSpPr>
        <p:spPr>
          <a:xfrm flipH="1">
            <a:off x="177800" y="91403"/>
            <a:ext cx="137160" cy="594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80853D-C976-4EAD-AAA3-109695712C7C}"/>
              </a:ext>
            </a:extLst>
          </p:cNvPr>
          <p:cNvSpPr/>
          <p:nvPr userDrawn="1"/>
        </p:nvSpPr>
        <p:spPr>
          <a:xfrm flipH="1">
            <a:off x="355600" y="91403"/>
            <a:ext cx="137160" cy="594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0A581F-3834-4F46-BFC1-C7DF78A6426B}"/>
              </a:ext>
            </a:extLst>
          </p:cNvPr>
          <p:cNvSpPr txBox="1"/>
          <p:nvPr userDrawn="1"/>
        </p:nvSpPr>
        <p:spPr>
          <a:xfrm>
            <a:off x="4119763" y="6433119"/>
            <a:ext cx="3951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>
                <a:solidFill>
                  <a:schemeClr val="accent1">
                    <a:lumMod val="75000"/>
                  </a:schemeClr>
                </a:solidFill>
              </a:rPr>
              <a:t>Technology Overview for Occidental Petroleum  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151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8ECA6E-915E-4766-87D5-42E7A27C368D}"/>
              </a:ext>
            </a:extLst>
          </p:cNvPr>
          <p:cNvCxnSpPr/>
          <p:nvPr userDrawn="1"/>
        </p:nvCxnSpPr>
        <p:spPr>
          <a:xfrm>
            <a:off x="593710" y="68873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6B1E63B-3CB3-48D1-9EEB-39A589B8000F}"/>
              </a:ext>
            </a:extLst>
          </p:cNvPr>
          <p:cNvSpPr txBox="1"/>
          <p:nvPr userDrawn="1"/>
        </p:nvSpPr>
        <p:spPr>
          <a:xfrm>
            <a:off x="10300305" y="6438731"/>
            <a:ext cx="1296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D8A6A89A-AE01-41AE-AA45-C63B001AB8FB}" type="slidenum">
              <a:rPr lang="en-US" sz="1200" smtClean="0">
                <a:solidFill>
                  <a:schemeClr val="accent1">
                    <a:lumMod val="75000"/>
                  </a:schemeClr>
                </a:solidFill>
              </a:rPr>
              <a:t>‹#›</a:t>
            </a:fld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F17FD7-E82A-4A06-89CF-E2D3CA386512}"/>
              </a:ext>
            </a:extLst>
          </p:cNvPr>
          <p:cNvSpPr txBox="1"/>
          <p:nvPr userDrawn="1"/>
        </p:nvSpPr>
        <p:spPr>
          <a:xfrm>
            <a:off x="550155" y="45582"/>
            <a:ext cx="467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FDEE2B-A3A8-4730-AED1-E9E1282CD9CC}"/>
              </a:ext>
            </a:extLst>
          </p:cNvPr>
          <p:cNvSpPr/>
          <p:nvPr userDrawn="1"/>
        </p:nvSpPr>
        <p:spPr>
          <a:xfrm flipH="1">
            <a:off x="0" y="91403"/>
            <a:ext cx="137160" cy="5943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C41141-6297-4102-B0BC-4756B56563F1}"/>
              </a:ext>
            </a:extLst>
          </p:cNvPr>
          <p:cNvSpPr/>
          <p:nvPr userDrawn="1"/>
        </p:nvSpPr>
        <p:spPr>
          <a:xfrm flipH="1">
            <a:off x="177800" y="91403"/>
            <a:ext cx="137160" cy="594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B1ACAB-71FD-42D5-8E42-275D30473900}"/>
              </a:ext>
            </a:extLst>
          </p:cNvPr>
          <p:cNvSpPr/>
          <p:nvPr userDrawn="1"/>
        </p:nvSpPr>
        <p:spPr>
          <a:xfrm flipH="1">
            <a:off x="355600" y="91403"/>
            <a:ext cx="137160" cy="594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7DD5D8-AD83-4022-BD82-EE08B23A4A2C}"/>
              </a:ext>
            </a:extLst>
          </p:cNvPr>
          <p:cNvSpPr txBox="1"/>
          <p:nvPr userDrawn="1"/>
        </p:nvSpPr>
        <p:spPr>
          <a:xfrm>
            <a:off x="4119763" y="6433119"/>
            <a:ext cx="3951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>
                <a:solidFill>
                  <a:schemeClr val="accent1">
                    <a:lumMod val="75000"/>
                  </a:schemeClr>
                </a:solidFill>
              </a:rPr>
              <a:t>Technology Overview for Occidental Petroleum  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7161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8ECA6E-915E-4766-87D5-42E7A27C368D}"/>
              </a:ext>
            </a:extLst>
          </p:cNvPr>
          <p:cNvCxnSpPr/>
          <p:nvPr userDrawn="1"/>
        </p:nvCxnSpPr>
        <p:spPr>
          <a:xfrm>
            <a:off x="593710" y="68873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6B1E63B-3CB3-48D1-9EEB-39A589B8000F}"/>
              </a:ext>
            </a:extLst>
          </p:cNvPr>
          <p:cNvSpPr txBox="1"/>
          <p:nvPr userDrawn="1"/>
        </p:nvSpPr>
        <p:spPr>
          <a:xfrm>
            <a:off x="10300305" y="6438731"/>
            <a:ext cx="1296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D8A6A89A-AE01-41AE-AA45-C63B001AB8FB}" type="slidenum">
              <a:rPr lang="en-US" sz="1200" smtClean="0">
                <a:solidFill>
                  <a:schemeClr val="accent1">
                    <a:lumMod val="75000"/>
                  </a:schemeClr>
                </a:solidFill>
              </a:rPr>
              <a:t>‹#›</a:t>
            </a:fld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F17FD7-E82A-4A06-89CF-E2D3CA386512}"/>
              </a:ext>
            </a:extLst>
          </p:cNvPr>
          <p:cNvSpPr txBox="1"/>
          <p:nvPr userDrawn="1"/>
        </p:nvSpPr>
        <p:spPr>
          <a:xfrm>
            <a:off x="550155" y="45582"/>
            <a:ext cx="467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43EAB-C68B-4B5D-8455-A24FD6E60C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3710" y="776258"/>
            <a:ext cx="11003135" cy="555625"/>
          </a:xfrm>
          <a:solidFill>
            <a:schemeClr val="accent1">
              <a:lumMod val="75000"/>
            </a:schemeClr>
          </a:solidFill>
        </p:spPr>
        <p:txBody>
          <a:bodyPr anchor="ctr"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28546E-424D-43C6-AE14-B2FF33CEE1A9}"/>
              </a:ext>
            </a:extLst>
          </p:cNvPr>
          <p:cNvSpPr/>
          <p:nvPr userDrawn="1"/>
        </p:nvSpPr>
        <p:spPr>
          <a:xfrm flipH="1">
            <a:off x="0" y="91403"/>
            <a:ext cx="137160" cy="5943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D91E7F-BAB3-47C3-BB68-B92D3D20AECE}"/>
              </a:ext>
            </a:extLst>
          </p:cNvPr>
          <p:cNvSpPr/>
          <p:nvPr userDrawn="1"/>
        </p:nvSpPr>
        <p:spPr>
          <a:xfrm flipH="1">
            <a:off x="177800" y="91403"/>
            <a:ext cx="137160" cy="594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C7B767-40FB-4A4B-AF98-32A8A2F58A1E}"/>
              </a:ext>
            </a:extLst>
          </p:cNvPr>
          <p:cNvSpPr/>
          <p:nvPr userDrawn="1"/>
        </p:nvSpPr>
        <p:spPr>
          <a:xfrm flipH="1">
            <a:off x="355600" y="91403"/>
            <a:ext cx="137160" cy="594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560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8ECA6E-915E-4766-87D5-42E7A27C368D}"/>
              </a:ext>
            </a:extLst>
          </p:cNvPr>
          <p:cNvCxnSpPr/>
          <p:nvPr userDrawn="1"/>
        </p:nvCxnSpPr>
        <p:spPr>
          <a:xfrm>
            <a:off x="593710" y="68873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6B1E63B-3CB3-48D1-9EEB-39A589B8000F}"/>
              </a:ext>
            </a:extLst>
          </p:cNvPr>
          <p:cNvSpPr txBox="1"/>
          <p:nvPr userDrawn="1"/>
        </p:nvSpPr>
        <p:spPr>
          <a:xfrm>
            <a:off x="10300305" y="6438731"/>
            <a:ext cx="1296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D8A6A89A-AE01-41AE-AA45-C63B001AB8FB}" type="slidenum">
              <a:rPr lang="en-US" sz="1200" smtClean="0">
                <a:solidFill>
                  <a:schemeClr val="accent1">
                    <a:lumMod val="75000"/>
                  </a:schemeClr>
                </a:solidFill>
              </a:rPr>
              <a:t>‹#›</a:t>
            </a:fld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F17FD7-E82A-4A06-89CF-E2D3CA386512}"/>
              </a:ext>
            </a:extLst>
          </p:cNvPr>
          <p:cNvSpPr txBox="1"/>
          <p:nvPr userDrawn="1"/>
        </p:nvSpPr>
        <p:spPr>
          <a:xfrm>
            <a:off x="550155" y="45582"/>
            <a:ext cx="467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43EAB-C68B-4B5D-8455-A24FD6E60C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3710" y="776258"/>
            <a:ext cx="11003135" cy="555625"/>
          </a:xfrm>
          <a:solidFill>
            <a:schemeClr val="accent1">
              <a:lumMod val="75000"/>
            </a:schemeClr>
          </a:solidFill>
        </p:spPr>
        <p:txBody>
          <a:bodyPr anchor="ctr"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28546E-424D-43C6-AE14-B2FF33CEE1A9}"/>
              </a:ext>
            </a:extLst>
          </p:cNvPr>
          <p:cNvSpPr/>
          <p:nvPr userDrawn="1"/>
        </p:nvSpPr>
        <p:spPr>
          <a:xfrm flipH="1">
            <a:off x="0" y="91403"/>
            <a:ext cx="137160" cy="5943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D91E7F-BAB3-47C3-BB68-B92D3D20AECE}"/>
              </a:ext>
            </a:extLst>
          </p:cNvPr>
          <p:cNvSpPr/>
          <p:nvPr userDrawn="1"/>
        </p:nvSpPr>
        <p:spPr>
          <a:xfrm flipH="1">
            <a:off x="177800" y="91403"/>
            <a:ext cx="137160" cy="594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C7B767-40FB-4A4B-AF98-32A8A2F58A1E}"/>
              </a:ext>
            </a:extLst>
          </p:cNvPr>
          <p:cNvSpPr/>
          <p:nvPr userDrawn="1"/>
        </p:nvSpPr>
        <p:spPr>
          <a:xfrm flipH="1">
            <a:off x="355600" y="91403"/>
            <a:ext cx="137160" cy="594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4406B0E-0D68-410B-9911-626A180A68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3711" y="1390690"/>
            <a:ext cx="5502290" cy="55562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65CA650-5BC4-4462-A55B-8419F92A84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5277" y="1390689"/>
            <a:ext cx="5502290" cy="555625"/>
          </a:xfrm>
          <a:solidFill>
            <a:schemeClr val="accent1"/>
          </a:solidFill>
        </p:spPr>
        <p:txBody>
          <a:bodyPr anchor="ctr"/>
          <a:lstStyle>
            <a:lvl1pPr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0F33B29-DFF2-462F-9B3E-B5A2265A013A}"/>
              </a:ext>
            </a:extLst>
          </p:cNvPr>
          <p:cNvCxnSpPr>
            <a:cxnSpLocks/>
          </p:cNvCxnSpPr>
          <p:nvPr userDrawn="1"/>
        </p:nvCxnSpPr>
        <p:spPr>
          <a:xfrm>
            <a:off x="6095267" y="1945292"/>
            <a:ext cx="10" cy="449343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0B5EBF1-6AF4-4784-8211-E05BF268EFCF}"/>
              </a:ext>
            </a:extLst>
          </p:cNvPr>
          <p:cNvSpPr txBox="1"/>
          <p:nvPr userDrawn="1"/>
        </p:nvSpPr>
        <p:spPr>
          <a:xfrm>
            <a:off x="4272163" y="6585519"/>
            <a:ext cx="3951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>
                <a:solidFill>
                  <a:schemeClr val="accent1">
                    <a:lumMod val="75000"/>
                  </a:schemeClr>
                </a:solidFill>
              </a:rPr>
              <a:t>Technology Overview for Occidental Petroleum  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034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8ECA6E-915E-4766-87D5-42E7A27C368D}"/>
              </a:ext>
            </a:extLst>
          </p:cNvPr>
          <p:cNvCxnSpPr/>
          <p:nvPr userDrawn="1"/>
        </p:nvCxnSpPr>
        <p:spPr>
          <a:xfrm>
            <a:off x="593710" y="68873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17AC152-48FA-4802-A43A-7DA73F790DDE}"/>
              </a:ext>
            </a:extLst>
          </p:cNvPr>
          <p:cNvSpPr/>
          <p:nvPr userDrawn="1"/>
        </p:nvSpPr>
        <p:spPr>
          <a:xfrm flipH="1">
            <a:off x="0" y="91403"/>
            <a:ext cx="137160" cy="5943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D06406-7C28-4503-A236-C83F7E225339}"/>
              </a:ext>
            </a:extLst>
          </p:cNvPr>
          <p:cNvSpPr/>
          <p:nvPr userDrawn="1"/>
        </p:nvSpPr>
        <p:spPr>
          <a:xfrm flipH="1">
            <a:off x="177800" y="91403"/>
            <a:ext cx="137160" cy="594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C4F3F5-CF6F-45AB-924B-6AB243E0C71E}"/>
              </a:ext>
            </a:extLst>
          </p:cNvPr>
          <p:cNvSpPr/>
          <p:nvPr userDrawn="1"/>
        </p:nvSpPr>
        <p:spPr>
          <a:xfrm flipH="1">
            <a:off x="355600" y="91403"/>
            <a:ext cx="137160" cy="594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DA81A1-FB51-4489-BB4D-283D6513AC04}"/>
              </a:ext>
            </a:extLst>
          </p:cNvPr>
          <p:cNvSpPr txBox="1"/>
          <p:nvPr userDrawn="1"/>
        </p:nvSpPr>
        <p:spPr>
          <a:xfrm>
            <a:off x="4272163" y="6585519"/>
            <a:ext cx="3951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>
                <a:solidFill>
                  <a:schemeClr val="accent1">
                    <a:lumMod val="75000"/>
                  </a:schemeClr>
                </a:solidFill>
              </a:rPr>
              <a:t>Technology Overview for Occidental Petroleum  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444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8ECA6E-915E-4766-87D5-42E7A27C368D}"/>
              </a:ext>
            </a:extLst>
          </p:cNvPr>
          <p:cNvCxnSpPr/>
          <p:nvPr userDrawn="1"/>
        </p:nvCxnSpPr>
        <p:spPr>
          <a:xfrm>
            <a:off x="593710" y="68873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9F17FD7-E82A-4A06-89CF-E2D3CA386512}"/>
              </a:ext>
            </a:extLst>
          </p:cNvPr>
          <p:cNvSpPr txBox="1"/>
          <p:nvPr userDrawn="1"/>
        </p:nvSpPr>
        <p:spPr>
          <a:xfrm>
            <a:off x="550155" y="45582"/>
            <a:ext cx="467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43EAB-C68B-4B5D-8455-A24FD6E60C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3710" y="776258"/>
            <a:ext cx="11003135" cy="555625"/>
          </a:xfrm>
          <a:solidFill>
            <a:schemeClr val="accent1">
              <a:lumMod val="75000"/>
            </a:schemeClr>
          </a:solidFill>
        </p:spPr>
        <p:txBody>
          <a:bodyPr anchor="ctr"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790B8B-BB60-4FDF-A724-8F819B62B9DF}"/>
              </a:ext>
            </a:extLst>
          </p:cNvPr>
          <p:cNvSpPr/>
          <p:nvPr userDrawn="1"/>
        </p:nvSpPr>
        <p:spPr>
          <a:xfrm flipH="1">
            <a:off x="0" y="91403"/>
            <a:ext cx="137160" cy="5943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2F926B-4BDB-465F-814D-289AF9B4EFCE}"/>
              </a:ext>
            </a:extLst>
          </p:cNvPr>
          <p:cNvSpPr/>
          <p:nvPr userDrawn="1"/>
        </p:nvSpPr>
        <p:spPr>
          <a:xfrm flipH="1">
            <a:off x="177800" y="91403"/>
            <a:ext cx="137160" cy="594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BC56FC-C062-4CC5-9455-5E4195DBFAFD}"/>
              </a:ext>
            </a:extLst>
          </p:cNvPr>
          <p:cNvSpPr/>
          <p:nvPr userDrawn="1"/>
        </p:nvSpPr>
        <p:spPr>
          <a:xfrm flipH="1">
            <a:off x="355600" y="91403"/>
            <a:ext cx="137160" cy="5943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870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7DA7B3-0872-4FDD-A1C0-A819C91A7006}"/>
              </a:ext>
            </a:extLst>
          </p:cNvPr>
          <p:cNvSpPr txBox="1"/>
          <p:nvPr userDrawn="1"/>
        </p:nvSpPr>
        <p:spPr>
          <a:xfrm>
            <a:off x="4272163" y="6585519"/>
            <a:ext cx="3951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>
                <a:solidFill>
                  <a:schemeClr val="accent1">
                    <a:lumMod val="75000"/>
                  </a:schemeClr>
                </a:solidFill>
              </a:rPr>
              <a:t>Technology Overview for Occidental Petroleum  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9269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bg>
      <p:bgPr>
        <a:blipFill dpi="0" rotWithShape="1">
          <a:blip r:embed="rId2">
            <a:alphaModFix amt="30000"/>
            <a:lum/>
          </a:blip>
          <a:srcRect/>
          <a:stretch>
            <a:fillRect l="13000" t="-8000" r="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448722-D709-423B-B467-E2BF9694C7CF}"/>
              </a:ext>
            </a:extLst>
          </p:cNvPr>
          <p:cNvSpPr txBox="1"/>
          <p:nvPr userDrawn="1"/>
        </p:nvSpPr>
        <p:spPr>
          <a:xfrm>
            <a:off x="3111001" y="5725778"/>
            <a:ext cx="596999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CA" sz="2000" spc="150">
                <a:solidFill>
                  <a:schemeClr val="accent1">
                    <a:lumMod val="7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Innovative  |  Clean-Tech  |  A new approach</a:t>
            </a:r>
            <a:endParaRPr lang="en-US" sz="2000" spc="150">
              <a:solidFill>
                <a:schemeClr val="accent1">
                  <a:lumMod val="7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D46AEE-3B99-477A-A5F1-FCA3EFB070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865437"/>
            <a:ext cx="12187238" cy="1127125"/>
          </a:xfrm>
          <a:solidFill>
            <a:schemeClr val="accent1">
              <a:lumMod val="75000"/>
            </a:schemeClr>
          </a:solidFill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38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EB1611-76C5-41A8-8F4C-D04412E49CCF}"/>
              </a:ext>
            </a:extLst>
          </p:cNvPr>
          <p:cNvSpPr txBox="1"/>
          <p:nvPr userDrawn="1"/>
        </p:nvSpPr>
        <p:spPr>
          <a:xfrm>
            <a:off x="4272163" y="6585519"/>
            <a:ext cx="3951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>
                <a:solidFill>
                  <a:schemeClr val="accent1">
                    <a:lumMod val="75000"/>
                  </a:schemeClr>
                </a:solidFill>
              </a:rPr>
              <a:t>Technology Overview for Occidental Petroleum  </a:t>
            </a:r>
            <a:endParaRPr lang="en-US" sz="120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53F8A3-3297-594E-8588-888932BBCD30}"/>
              </a:ext>
            </a:extLst>
          </p:cNvPr>
          <p:cNvGrpSpPr/>
          <p:nvPr userDrawn="1"/>
        </p:nvGrpSpPr>
        <p:grpSpPr>
          <a:xfrm>
            <a:off x="0" y="91403"/>
            <a:ext cx="492760" cy="594360"/>
            <a:chOff x="0" y="91403"/>
            <a:chExt cx="492760" cy="59436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1BA3DE9-7CDF-DC4F-ABF0-9D0962E52C41}"/>
                </a:ext>
              </a:extLst>
            </p:cNvPr>
            <p:cNvSpPr/>
            <p:nvPr userDrawn="1"/>
          </p:nvSpPr>
          <p:spPr>
            <a:xfrm flipH="1">
              <a:off x="0" y="91403"/>
              <a:ext cx="137160" cy="594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833559-E190-AE4E-AE2F-7309359DEFED}"/>
                </a:ext>
              </a:extLst>
            </p:cNvPr>
            <p:cNvSpPr/>
            <p:nvPr userDrawn="1"/>
          </p:nvSpPr>
          <p:spPr>
            <a:xfrm flipH="1">
              <a:off x="177800" y="91403"/>
              <a:ext cx="137160" cy="594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A1FF64C-4C5F-0C4F-BAC8-99E8054B1D65}"/>
                </a:ext>
              </a:extLst>
            </p:cNvPr>
            <p:cNvSpPr/>
            <p:nvPr userDrawn="1"/>
          </p:nvSpPr>
          <p:spPr>
            <a:xfrm flipH="1">
              <a:off x="355600" y="91403"/>
              <a:ext cx="137160" cy="5943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45878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5450932-7667-48AB-A8D8-640C1AC7DD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1753" y="6240781"/>
            <a:ext cx="2014908" cy="480694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F8F4C98-4800-45C1-A0A4-657F6D937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err="1"/>
              <a:t>LTDis</a:t>
            </a:r>
            <a:r>
              <a:rPr lang="en-US"/>
              <a:t>® Technology Overview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58C43DF-F787-4EE0-BCA7-08F6EE0D7A40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Page </a:t>
            </a:r>
            <a:fld id="{74B9D6D6-1C17-7F49-8862-80866B37A227}" type="slidenum">
              <a:rPr lang="en-US" smtClean="0">
                <a:solidFill>
                  <a:schemeClr val="accent1">
                    <a:lumMod val="75000"/>
                  </a:schemeClr>
                </a:solidFill>
              </a:rPr>
              <a:pPr/>
              <a:t>‹#›</a:t>
            </a:fld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4DABC74-8224-5C45-A493-A2ACDA36EC84}"/>
              </a:ext>
            </a:extLst>
          </p:cNvPr>
          <p:cNvGrpSpPr/>
          <p:nvPr userDrawn="1"/>
        </p:nvGrpSpPr>
        <p:grpSpPr>
          <a:xfrm>
            <a:off x="0" y="91403"/>
            <a:ext cx="492760" cy="594360"/>
            <a:chOff x="0" y="91403"/>
            <a:chExt cx="492760" cy="5943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026798-5BDE-6B4D-AF3C-C5BBFE31970F}"/>
                </a:ext>
              </a:extLst>
            </p:cNvPr>
            <p:cNvSpPr/>
            <p:nvPr userDrawn="1"/>
          </p:nvSpPr>
          <p:spPr>
            <a:xfrm flipH="1">
              <a:off x="0" y="91403"/>
              <a:ext cx="137160" cy="5943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C286873-C311-C846-9841-2B653C78C292}"/>
                </a:ext>
              </a:extLst>
            </p:cNvPr>
            <p:cNvSpPr/>
            <p:nvPr userDrawn="1"/>
          </p:nvSpPr>
          <p:spPr>
            <a:xfrm flipH="1">
              <a:off x="177800" y="91403"/>
              <a:ext cx="137160" cy="594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6D7AA46-9AAF-684B-9B9A-357C8B3C73DD}"/>
                </a:ext>
              </a:extLst>
            </p:cNvPr>
            <p:cNvSpPr/>
            <p:nvPr userDrawn="1"/>
          </p:nvSpPr>
          <p:spPr>
            <a:xfrm flipH="1">
              <a:off x="355600" y="91403"/>
              <a:ext cx="137160" cy="5943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70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928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D28B3F-6B80-F649-87D9-48E41F057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B790B1-0EC9-E24E-8E3A-E43BED292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B1332-F6A4-F444-B25E-F9BEE6B240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ECB88-F8E1-824D-A683-4B6D3C1EFDFC}" type="datetimeFigureOut">
              <a:rPr lang="en-US" smtClean="0"/>
              <a:t>9/7/21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A0118-34F8-3A45-8B9C-7F4246EC5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8DF78-F3E6-A649-85F7-1E6C3BAB3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9D6D6-1C17-7F49-8862-80866B37A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8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876157-5766-482C-8C7A-4BFD691D9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4B13F1-AC65-4B99-A8BB-2366268A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FD7F9-7423-45CD-B74D-253636A5D9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44BE1-2EF3-47DE-B45C-516DEEFDEF0D}" type="datetimeFigureOut">
              <a:rPr lang="en-US" smtClean="0"/>
              <a:t>9/7/21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E7AFE-BDED-4B4B-84DA-D59DBE3C31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6E03B-1218-4554-A816-37EF068B1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89846-32B3-487B-828D-8002192AA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2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1026BE1D-36E0-FC4B-B12E-19373394BDA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121601" y="1286730"/>
            <a:ext cx="5877971" cy="150951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/>
            <a:r>
              <a:rPr lang="en-US" sz="3600" b="1" spc="5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C</a:t>
            </a:r>
            <a:r>
              <a:rPr lang="en-US" sz="3600" spc="50">
                <a:solidFill>
                  <a:schemeClr val="bg1"/>
                </a:solidFill>
                <a:latin typeface="+mn-lt"/>
              </a:rPr>
              <a:t>rystal</a:t>
            </a:r>
            <a:r>
              <a:rPr lang="en-US" sz="3600" spc="50">
                <a:latin typeface="+mn-lt"/>
              </a:rPr>
              <a:t> </a:t>
            </a:r>
            <a:r>
              <a:rPr lang="en-US" sz="3600" b="1" spc="5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C</a:t>
            </a:r>
            <a:r>
              <a:rPr lang="en-US" sz="3600" spc="50">
                <a:solidFill>
                  <a:schemeClr val="bg1"/>
                </a:solidFill>
                <a:latin typeface="+mn-lt"/>
              </a:rPr>
              <a:t>learwater</a:t>
            </a:r>
            <a:r>
              <a:rPr lang="en-US" sz="3600" spc="50">
                <a:latin typeface="+mn-lt"/>
              </a:rPr>
              <a:t> </a:t>
            </a:r>
            <a:r>
              <a:rPr lang="en-US" sz="3600" b="1" spc="5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R</a:t>
            </a:r>
            <a:r>
              <a:rPr lang="en-US" sz="3600" spc="50">
                <a:solidFill>
                  <a:schemeClr val="bg1"/>
                </a:solidFill>
                <a:latin typeface="+mn-lt"/>
              </a:rPr>
              <a:t>esources</a:t>
            </a:r>
            <a:br>
              <a:rPr lang="en-US" sz="3600" spc="50">
                <a:latin typeface="+mn-lt"/>
              </a:rPr>
            </a:br>
            <a:r>
              <a:rPr lang="en-US" sz="3600" b="1" spc="50">
                <a:solidFill>
                  <a:schemeClr val="bg1"/>
                </a:solidFill>
                <a:latin typeface="+mn-lt"/>
              </a:rPr>
              <a:t>(CCR)</a:t>
            </a:r>
            <a:endParaRPr lang="en-US" sz="3600" spc="5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icture 4" descr="A picture containing sky, outdoor, ground&#10;&#10;Description automatically generated">
            <a:extLst>
              <a:ext uri="{FF2B5EF4-FFF2-40B4-BE49-F238E27FC236}">
                <a16:creationId xmlns:a16="http://schemas.microsoft.com/office/drawing/2014/main" id="{3CE3B0C5-667A-A341-84BF-E275BA2464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43" r="-1" b="-1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9F86A4D-2EA4-4394-94C7-F93BD75D4479}"/>
              </a:ext>
            </a:extLst>
          </p:cNvPr>
          <p:cNvSpPr txBox="1"/>
          <p:nvPr/>
        </p:nvSpPr>
        <p:spPr>
          <a:xfrm>
            <a:off x="6361143" y="6262452"/>
            <a:ext cx="54057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Innovative   |   Clean-Tech   |   A New Approach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71CC22-E59F-4451-89A9-A457447EEA2D}"/>
              </a:ext>
            </a:extLst>
          </p:cNvPr>
          <p:cNvSpPr txBox="1"/>
          <p:nvPr/>
        </p:nvSpPr>
        <p:spPr>
          <a:xfrm>
            <a:off x="7079420" y="2727188"/>
            <a:ext cx="3984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Tomorrow’s Technology, Today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82B914-A53F-485B-A43D-88359280995F}"/>
              </a:ext>
            </a:extLst>
          </p:cNvPr>
          <p:cNvSpPr txBox="1"/>
          <p:nvPr/>
        </p:nvSpPr>
        <p:spPr>
          <a:xfrm>
            <a:off x="6017008" y="3501777"/>
            <a:ext cx="6100052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Proposal to team up with Ramona's San Vicente Wastewater Treatment  Plant (SVWTP) for the American Made Solar Desalination Challenge</a:t>
            </a:r>
            <a:endParaRPr lang="en-US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695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0F68C467-73EA-AD46-A9A4-F19E405F05E3}"/>
              </a:ext>
            </a:extLst>
          </p:cNvPr>
          <p:cNvSpPr txBox="1"/>
          <p:nvPr/>
        </p:nvSpPr>
        <p:spPr>
          <a:xfrm>
            <a:off x="651754" y="-10138"/>
            <a:ext cx="89494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The Team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5B28D1-23D0-D24C-BF9D-1DF9982092E6}"/>
              </a:ext>
            </a:extLst>
          </p:cNvPr>
          <p:cNvCxnSpPr/>
          <p:nvPr/>
        </p:nvCxnSpPr>
        <p:spPr>
          <a:xfrm>
            <a:off x="598332" y="684115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73810F2-CD17-6441-8061-55EA73CB4AAC}"/>
              </a:ext>
            </a:extLst>
          </p:cNvPr>
          <p:cNvCxnSpPr>
            <a:cxnSpLocks/>
          </p:cNvCxnSpPr>
          <p:nvPr/>
        </p:nvCxnSpPr>
        <p:spPr>
          <a:xfrm>
            <a:off x="590247" y="682175"/>
            <a:ext cx="2635553" cy="194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7">
            <a:extLst>
              <a:ext uri="{FF2B5EF4-FFF2-40B4-BE49-F238E27FC236}">
                <a16:creationId xmlns:a16="http://schemas.microsoft.com/office/drawing/2014/main" id="{5FBBB8A9-BDA3-1746-B5F9-C311459D9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384" y="2876458"/>
            <a:ext cx="3157256" cy="532783"/>
          </a:xfrm>
          <a:prstGeom prst="rect">
            <a:avLst/>
          </a:prstGeom>
        </p:spPr>
      </p:pic>
      <p:pic>
        <p:nvPicPr>
          <p:cNvPr id="9" name="Picture 5" descr="Logo&#10;&#10;Description automatically generated">
            <a:extLst>
              <a:ext uri="{FF2B5EF4-FFF2-40B4-BE49-F238E27FC236}">
                <a16:creationId xmlns:a16="http://schemas.microsoft.com/office/drawing/2014/main" id="{E49FB86B-FA7F-3447-AB3C-CA2FF1381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03" y="1597695"/>
            <a:ext cx="3792306" cy="9024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2980B3-1F70-704B-83EA-9BB1DCD56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4686" y="4292552"/>
            <a:ext cx="1752370" cy="1736068"/>
          </a:xfrm>
          <a:prstGeom prst="rect">
            <a:avLst/>
          </a:prstGeom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9859E7C3-EAE8-274A-890B-BA162FC316A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5" t="-873" r="-394" b="21428"/>
          <a:stretch/>
        </p:blipFill>
        <p:spPr>
          <a:xfrm>
            <a:off x="9372776" y="4213716"/>
            <a:ext cx="2237264" cy="18519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8A4A12-B6D0-5644-BF27-A3F6CDAA7C6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135" t="79" r="16517" b="225"/>
          <a:stretch/>
        </p:blipFill>
        <p:spPr>
          <a:xfrm>
            <a:off x="175999" y="1277067"/>
            <a:ext cx="1642937" cy="24631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DEBF58A-2F08-784F-AB07-8BC0F62B74E6}"/>
              </a:ext>
            </a:extLst>
          </p:cNvPr>
          <p:cNvGrpSpPr/>
          <p:nvPr/>
        </p:nvGrpSpPr>
        <p:grpSpPr>
          <a:xfrm>
            <a:off x="1780649" y="1276510"/>
            <a:ext cx="2743200" cy="821833"/>
            <a:chOff x="1780649" y="1682910"/>
            <a:chExt cx="2743200" cy="821833"/>
          </a:xfrm>
        </p:grpSpPr>
        <p:sp>
          <p:nvSpPr>
            <p:cNvPr id="13" name="TextBox 2">
              <a:extLst>
                <a:ext uri="{FF2B5EF4-FFF2-40B4-BE49-F238E27FC236}">
                  <a16:creationId xmlns:a16="http://schemas.microsoft.com/office/drawing/2014/main" id="{18B2E22F-F219-2744-9AC4-583F11254B91}"/>
                </a:ext>
              </a:extLst>
            </p:cNvPr>
            <p:cNvSpPr txBox="1"/>
            <p:nvPr/>
          </p:nvSpPr>
          <p:spPr>
            <a:xfrm>
              <a:off x="1823406" y="1981523"/>
              <a:ext cx="1552923" cy="52322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ajor"/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  <a:lvl2pPr>
                <a:defRPr>
                  <a:latin typeface="+mj-lt"/>
                  <a:ea typeface="+mj-ea"/>
                  <a:cs typeface="+mj-cs"/>
                </a:defRPr>
              </a:lvl2pPr>
              <a:lvl3pPr>
                <a:defRPr>
                  <a:latin typeface="+mj-lt"/>
                  <a:ea typeface="+mj-ea"/>
                  <a:cs typeface="+mj-cs"/>
                </a:defRPr>
              </a:lvl3pPr>
              <a:lvl4pPr>
                <a:defRPr>
                  <a:latin typeface="+mj-lt"/>
                  <a:ea typeface="+mj-ea"/>
                  <a:cs typeface="+mj-cs"/>
                </a:defRPr>
              </a:lvl4pPr>
              <a:lvl5pPr>
                <a:defRPr>
                  <a:latin typeface="+mj-lt"/>
                  <a:ea typeface="+mj-ea"/>
                  <a:cs typeface="+mj-cs"/>
                </a:defRPr>
              </a:lvl5pPr>
              <a:lvl6pPr>
                <a:defRPr>
                  <a:latin typeface="+mj-lt"/>
                  <a:ea typeface="+mj-ea"/>
                  <a:cs typeface="+mj-cs"/>
                </a:defRPr>
              </a:lvl6pPr>
              <a:lvl7pPr>
                <a:defRPr>
                  <a:latin typeface="+mj-lt"/>
                  <a:ea typeface="+mj-ea"/>
                  <a:cs typeface="+mj-cs"/>
                </a:defRPr>
              </a:lvl7pPr>
              <a:lvl8pPr>
                <a:defRPr>
                  <a:latin typeface="+mj-lt"/>
                  <a:ea typeface="+mj-ea"/>
                  <a:cs typeface="+mj-cs"/>
                </a:defRPr>
              </a:lvl8pPr>
              <a:lvl9pPr>
                <a:defRPr>
                  <a:latin typeface="+mj-lt"/>
                  <a:ea typeface="+mj-ea"/>
                  <a:cs typeface="+mj-cs"/>
                </a:defRPr>
              </a:lvl9pPr>
            </a:lstStyle>
            <a:p>
              <a:r>
                <a:rPr lang="en-US" sz="1400">
                  <a:solidFill>
                    <a:schemeClr val="accent3"/>
                  </a:solidFill>
                </a:rPr>
                <a:t>Chief Operations Officer, CCR</a:t>
              </a:r>
            </a:p>
          </p:txBody>
        </p:sp>
        <p:sp>
          <p:nvSpPr>
            <p:cNvPr id="14" name="TextBox 3">
              <a:extLst>
                <a:ext uri="{FF2B5EF4-FFF2-40B4-BE49-F238E27FC236}">
                  <a16:creationId xmlns:a16="http://schemas.microsoft.com/office/drawing/2014/main" id="{E0FFBD73-9BD3-6147-8F4F-37E79284A0D8}"/>
                </a:ext>
              </a:extLst>
            </p:cNvPr>
            <p:cNvSpPr txBox="1"/>
            <p:nvPr/>
          </p:nvSpPr>
          <p:spPr>
            <a:xfrm>
              <a:off x="1780649" y="1682910"/>
              <a:ext cx="2743200" cy="3693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ajor"/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  <a:lvl2pPr>
                <a:defRPr>
                  <a:latin typeface="+mj-lt"/>
                  <a:ea typeface="+mj-ea"/>
                  <a:cs typeface="+mj-cs"/>
                </a:defRPr>
              </a:lvl2pPr>
              <a:lvl3pPr>
                <a:defRPr>
                  <a:latin typeface="+mj-lt"/>
                  <a:ea typeface="+mj-ea"/>
                  <a:cs typeface="+mj-cs"/>
                </a:defRPr>
              </a:lvl3pPr>
              <a:lvl4pPr>
                <a:defRPr>
                  <a:latin typeface="+mj-lt"/>
                  <a:ea typeface="+mj-ea"/>
                  <a:cs typeface="+mj-cs"/>
                </a:defRPr>
              </a:lvl4pPr>
              <a:lvl5pPr>
                <a:defRPr>
                  <a:latin typeface="+mj-lt"/>
                  <a:ea typeface="+mj-ea"/>
                  <a:cs typeface="+mj-cs"/>
                </a:defRPr>
              </a:lvl5pPr>
              <a:lvl6pPr>
                <a:defRPr>
                  <a:latin typeface="+mj-lt"/>
                  <a:ea typeface="+mj-ea"/>
                  <a:cs typeface="+mj-cs"/>
                </a:defRPr>
              </a:lvl6pPr>
              <a:lvl7pPr>
                <a:defRPr>
                  <a:latin typeface="+mj-lt"/>
                  <a:ea typeface="+mj-ea"/>
                  <a:cs typeface="+mj-cs"/>
                </a:defRPr>
              </a:lvl7pPr>
              <a:lvl8pPr>
                <a:defRPr>
                  <a:latin typeface="+mj-lt"/>
                  <a:ea typeface="+mj-ea"/>
                  <a:cs typeface="+mj-cs"/>
                </a:defRPr>
              </a:lvl8pPr>
              <a:lvl9pPr>
                <a:defRPr>
                  <a:latin typeface="+mj-lt"/>
                  <a:ea typeface="+mj-ea"/>
                  <a:cs typeface="+mj-cs"/>
                </a:defRPr>
              </a:lvl9pPr>
            </a:lstStyle>
            <a:p>
              <a:r>
                <a:rPr lang="en-US">
                  <a:solidFill>
                    <a:schemeClr val="accent1"/>
                  </a:solidFill>
                </a:rPr>
                <a:t>Apoorva Sharma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2FF64BC-C413-9444-9657-4F85209F71F7}"/>
              </a:ext>
            </a:extLst>
          </p:cNvPr>
          <p:cNvGrpSpPr/>
          <p:nvPr/>
        </p:nvGrpSpPr>
        <p:grpSpPr>
          <a:xfrm>
            <a:off x="1821669" y="3814888"/>
            <a:ext cx="2745286" cy="571279"/>
            <a:chOff x="1821669" y="4221288"/>
            <a:chExt cx="2745286" cy="571279"/>
          </a:xfrm>
        </p:grpSpPr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83276C98-0F50-1C4E-B44D-11E59329D2B2}"/>
                </a:ext>
              </a:extLst>
            </p:cNvPr>
            <p:cNvSpPr txBox="1"/>
            <p:nvPr/>
          </p:nvSpPr>
          <p:spPr>
            <a:xfrm>
              <a:off x="1821669" y="4221288"/>
              <a:ext cx="274320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ajor"/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  <a:lvl2pPr>
                <a:defRPr>
                  <a:latin typeface="+mj-lt"/>
                  <a:ea typeface="+mj-ea"/>
                  <a:cs typeface="+mj-cs"/>
                </a:defRPr>
              </a:lvl2pPr>
              <a:lvl3pPr>
                <a:defRPr>
                  <a:latin typeface="+mj-lt"/>
                  <a:ea typeface="+mj-ea"/>
                  <a:cs typeface="+mj-cs"/>
                </a:defRPr>
              </a:lvl3pPr>
              <a:lvl4pPr>
                <a:defRPr>
                  <a:latin typeface="+mj-lt"/>
                  <a:ea typeface="+mj-ea"/>
                  <a:cs typeface="+mj-cs"/>
                </a:defRPr>
              </a:lvl4pPr>
              <a:lvl5pPr>
                <a:defRPr>
                  <a:latin typeface="+mj-lt"/>
                  <a:ea typeface="+mj-ea"/>
                  <a:cs typeface="+mj-cs"/>
                </a:defRPr>
              </a:lvl5pPr>
              <a:lvl6pPr>
                <a:defRPr>
                  <a:latin typeface="+mj-lt"/>
                  <a:ea typeface="+mj-ea"/>
                  <a:cs typeface="+mj-cs"/>
                </a:defRPr>
              </a:lvl6pPr>
              <a:lvl7pPr>
                <a:defRPr>
                  <a:latin typeface="+mj-lt"/>
                  <a:ea typeface="+mj-ea"/>
                  <a:cs typeface="+mj-cs"/>
                </a:defRPr>
              </a:lvl7pPr>
              <a:lvl8pPr>
                <a:defRPr>
                  <a:latin typeface="+mj-lt"/>
                  <a:ea typeface="+mj-ea"/>
                  <a:cs typeface="+mj-cs"/>
                </a:defRPr>
              </a:lvl8pPr>
              <a:lvl9pPr>
                <a:defRPr>
                  <a:latin typeface="+mj-lt"/>
                  <a:ea typeface="+mj-ea"/>
                  <a:cs typeface="+mj-cs"/>
                </a:defRPr>
              </a:lvl9pPr>
            </a:lstStyle>
            <a:p>
              <a:r>
                <a:rPr lang="en-US">
                  <a:solidFill>
                    <a:srgbClr val="4472C4"/>
                  </a:solidFill>
                  <a:cs typeface="Calibri"/>
                </a:rPr>
                <a:t>Ambrose Lessard</a:t>
              </a:r>
              <a:endParaRPr lang="en-US">
                <a:solidFill>
                  <a:srgbClr val="4472C4"/>
                </a:solidFill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83FD105D-4CF2-CC47-8927-15DDB0BD783B}"/>
                </a:ext>
              </a:extLst>
            </p:cNvPr>
            <p:cNvSpPr txBox="1"/>
            <p:nvPr/>
          </p:nvSpPr>
          <p:spPr>
            <a:xfrm>
              <a:off x="1823755" y="4484790"/>
              <a:ext cx="2743200" cy="30777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ajor"/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  <a:lvl2pPr>
                <a:defRPr>
                  <a:latin typeface="+mj-lt"/>
                  <a:ea typeface="+mj-ea"/>
                  <a:cs typeface="+mj-cs"/>
                </a:defRPr>
              </a:lvl2pPr>
              <a:lvl3pPr>
                <a:defRPr>
                  <a:latin typeface="+mj-lt"/>
                  <a:ea typeface="+mj-ea"/>
                  <a:cs typeface="+mj-cs"/>
                </a:defRPr>
              </a:lvl3pPr>
              <a:lvl4pPr>
                <a:defRPr>
                  <a:latin typeface="+mj-lt"/>
                  <a:ea typeface="+mj-ea"/>
                  <a:cs typeface="+mj-cs"/>
                </a:defRPr>
              </a:lvl4pPr>
              <a:lvl5pPr>
                <a:defRPr>
                  <a:latin typeface="+mj-lt"/>
                  <a:ea typeface="+mj-ea"/>
                  <a:cs typeface="+mj-cs"/>
                </a:defRPr>
              </a:lvl5pPr>
              <a:lvl6pPr>
                <a:defRPr>
                  <a:latin typeface="+mj-lt"/>
                  <a:ea typeface="+mj-ea"/>
                  <a:cs typeface="+mj-cs"/>
                </a:defRPr>
              </a:lvl6pPr>
              <a:lvl7pPr>
                <a:defRPr>
                  <a:latin typeface="+mj-lt"/>
                  <a:ea typeface="+mj-ea"/>
                  <a:cs typeface="+mj-cs"/>
                </a:defRPr>
              </a:lvl7pPr>
              <a:lvl8pPr>
                <a:defRPr>
                  <a:latin typeface="+mj-lt"/>
                  <a:ea typeface="+mj-ea"/>
                  <a:cs typeface="+mj-cs"/>
                </a:defRPr>
              </a:lvl8pPr>
              <a:lvl9pPr>
                <a:defRPr>
                  <a:latin typeface="+mj-lt"/>
                  <a:ea typeface="+mj-ea"/>
                  <a:cs typeface="+mj-cs"/>
                </a:defRPr>
              </a:lvl9pPr>
            </a:lstStyle>
            <a:p>
              <a:r>
                <a:rPr lang="en-US" sz="1400">
                  <a:solidFill>
                    <a:schemeClr val="accent3"/>
                  </a:solidFill>
                  <a:cs typeface="Calibri"/>
                </a:rPr>
                <a:t>VP of Engineering, CCR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47780E39-2E77-1749-9DBD-6947C0FC9C6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684" t="-76" r="31842" b="447"/>
          <a:stretch/>
        </p:blipFill>
        <p:spPr>
          <a:xfrm>
            <a:off x="3674987" y="3815226"/>
            <a:ext cx="1645474" cy="246123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C371B9F-E212-1042-A0D9-C3848349B611}"/>
              </a:ext>
            </a:extLst>
          </p:cNvPr>
          <p:cNvGrpSpPr/>
          <p:nvPr/>
        </p:nvGrpSpPr>
        <p:grpSpPr>
          <a:xfrm>
            <a:off x="5284157" y="3813150"/>
            <a:ext cx="2743200" cy="786722"/>
            <a:chOff x="5157157" y="4219550"/>
            <a:chExt cx="2743200" cy="786722"/>
          </a:xfrm>
        </p:grpSpPr>
        <p:sp>
          <p:nvSpPr>
            <p:cNvPr id="23" name="TextBox 7">
              <a:extLst>
                <a:ext uri="{FF2B5EF4-FFF2-40B4-BE49-F238E27FC236}">
                  <a16:creationId xmlns:a16="http://schemas.microsoft.com/office/drawing/2014/main" id="{ACBFCDC4-E3E9-4942-AB5B-AFB3178E6A0E}"/>
                </a:ext>
              </a:extLst>
            </p:cNvPr>
            <p:cNvSpPr txBox="1"/>
            <p:nvPr/>
          </p:nvSpPr>
          <p:spPr>
            <a:xfrm>
              <a:off x="5192615" y="4483052"/>
              <a:ext cx="1686411" cy="52322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ajor"/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  <a:lvl2pPr>
                <a:defRPr>
                  <a:latin typeface="+mj-lt"/>
                  <a:ea typeface="+mj-ea"/>
                  <a:cs typeface="+mj-cs"/>
                </a:defRPr>
              </a:lvl2pPr>
              <a:lvl3pPr>
                <a:defRPr>
                  <a:latin typeface="+mj-lt"/>
                  <a:ea typeface="+mj-ea"/>
                  <a:cs typeface="+mj-cs"/>
                </a:defRPr>
              </a:lvl3pPr>
              <a:lvl4pPr>
                <a:defRPr>
                  <a:latin typeface="+mj-lt"/>
                  <a:ea typeface="+mj-ea"/>
                  <a:cs typeface="+mj-cs"/>
                </a:defRPr>
              </a:lvl4pPr>
              <a:lvl5pPr>
                <a:defRPr>
                  <a:latin typeface="+mj-lt"/>
                  <a:ea typeface="+mj-ea"/>
                  <a:cs typeface="+mj-cs"/>
                </a:defRPr>
              </a:lvl5pPr>
              <a:lvl6pPr>
                <a:defRPr>
                  <a:latin typeface="+mj-lt"/>
                  <a:ea typeface="+mj-ea"/>
                  <a:cs typeface="+mj-cs"/>
                </a:defRPr>
              </a:lvl6pPr>
              <a:lvl7pPr>
                <a:defRPr>
                  <a:latin typeface="+mj-lt"/>
                  <a:ea typeface="+mj-ea"/>
                  <a:cs typeface="+mj-cs"/>
                </a:defRPr>
              </a:lvl7pPr>
              <a:lvl8pPr>
                <a:defRPr>
                  <a:latin typeface="+mj-lt"/>
                  <a:ea typeface="+mj-ea"/>
                  <a:cs typeface="+mj-cs"/>
                </a:defRPr>
              </a:lvl8pPr>
              <a:lvl9pPr>
                <a:defRPr>
                  <a:latin typeface="+mj-lt"/>
                  <a:ea typeface="+mj-ea"/>
                  <a:cs typeface="+mj-cs"/>
                </a:defRPr>
              </a:lvl9pPr>
            </a:lstStyle>
            <a:p>
              <a:r>
                <a:rPr lang="en-US" sz="1400">
                  <a:solidFill>
                    <a:schemeClr val="accent3"/>
                  </a:solidFill>
                </a:rPr>
                <a:t>VP of Infrastructure, Dudek</a:t>
              </a:r>
            </a:p>
          </p:txBody>
        </p:sp>
        <p:sp>
          <p:nvSpPr>
            <p:cNvPr id="24" name="TextBox 8">
              <a:extLst>
                <a:ext uri="{FF2B5EF4-FFF2-40B4-BE49-F238E27FC236}">
                  <a16:creationId xmlns:a16="http://schemas.microsoft.com/office/drawing/2014/main" id="{FCD9BA29-2B19-B34C-A362-AA50796A08C4}"/>
                </a:ext>
              </a:extLst>
            </p:cNvPr>
            <p:cNvSpPr txBox="1"/>
            <p:nvPr/>
          </p:nvSpPr>
          <p:spPr>
            <a:xfrm>
              <a:off x="5157157" y="4219550"/>
              <a:ext cx="2743200" cy="3693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ajor"/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  <a:lvl2pPr>
                <a:defRPr>
                  <a:latin typeface="+mj-lt"/>
                  <a:ea typeface="+mj-ea"/>
                  <a:cs typeface="+mj-cs"/>
                </a:defRPr>
              </a:lvl2pPr>
              <a:lvl3pPr>
                <a:defRPr>
                  <a:latin typeface="+mj-lt"/>
                  <a:ea typeface="+mj-ea"/>
                  <a:cs typeface="+mj-cs"/>
                </a:defRPr>
              </a:lvl3pPr>
              <a:lvl4pPr>
                <a:defRPr>
                  <a:latin typeface="+mj-lt"/>
                  <a:ea typeface="+mj-ea"/>
                  <a:cs typeface="+mj-cs"/>
                </a:defRPr>
              </a:lvl4pPr>
              <a:lvl5pPr>
                <a:defRPr>
                  <a:latin typeface="+mj-lt"/>
                  <a:ea typeface="+mj-ea"/>
                  <a:cs typeface="+mj-cs"/>
                </a:defRPr>
              </a:lvl5pPr>
              <a:lvl6pPr>
                <a:defRPr>
                  <a:latin typeface="+mj-lt"/>
                  <a:ea typeface="+mj-ea"/>
                  <a:cs typeface="+mj-cs"/>
                </a:defRPr>
              </a:lvl6pPr>
              <a:lvl7pPr>
                <a:defRPr>
                  <a:latin typeface="+mj-lt"/>
                  <a:ea typeface="+mj-ea"/>
                  <a:cs typeface="+mj-cs"/>
                </a:defRPr>
              </a:lvl7pPr>
              <a:lvl8pPr>
                <a:defRPr>
                  <a:latin typeface="+mj-lt"/>
                  <a:ea typeface="+mj-ea"/>
                  <a:cs typeface="+mj-cs"/>
                </a:defRPr>
              </a:lvl8pPr>
              <a:lvl9pPr>
                <a:defRPr>
                  <a:latin typeface="+mj-lt"/>
                  <a:ea typeface="+mj-ea"/>
                  <a:cs typeface="+mj-cs"/>
                </a:defRPr>
              </a:lvl9pPr>
            </a:lstStyle>
            <a:p>
              <a:r>
                <a:rPr lang="en-US">
                  <a:solidFill>
                    <a:schemeClr val="accent1"/>
                  </a:solidFill>
                </a:rPr>
                <a:t>Bob </a:t>
              </a:r>
              <a:r>
                <a:rPr lang="en-US" err="1">
                  <a:solidFill>
                    <a:schemeClr val="accent1"/>
                  </a:solidFill>
                </a:rPr>
                <a:t>Ohlund</a:t>
              </a:r>
              <a:endParaRPr 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1AEF78F-8BF7-A14F-958D-F850E904C316}"/>
              </a:ext>
            </a:extLst>
          </p:cNvPr>
          <p:cNvGrpSpPr/>
          <p:nvPr/>
        </p:nvGrpSpPr>
        <p:grpSpPr>
          <a:xfrm>
            <a:off x="5320658" y="1279986"/>
            <a:ext cx="2743200" cy="816270"/>
            <a:chOff x="5193658" y="1686386"/>
            <a:chExt cx="2743200" cy="816270"/>
          </a:xfrm>
        </p:grpSpPr>
        <p:sp>
          <p:nvSpPr>
            <p:cNvPr id="25" name="TextBox 9">
              <a:extLst>
                <a:ext uri="{FF2B5EF4-FFF2-40B4-BE49-F238E27FC236}">
                  <a16:creationId xmlns:a16="http://schemas.microsoft.com/office/drawing/2014/main" id="{CABFD6A6-EB93-0144-850F-1624B35D3AF8}"/>
                </a:ext>
              </a:extLst>
            </p:cNvPr>
            <p:cNvSpPr txBox="1"/>
            <p:nvPr/>
          </p:nvSpPr>
          <p:spPr>
            <a:xfrm>
              <a:off x="5264226" y="1979436"/>
              <a:ext cx="1552923" cy="52322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ajor"/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  <a:lvl2pPr>
                <a:defRPr>
                  <a:latin typeface="+mj-lt"/>
                  <a:ea typeface="+mj-ea"/>
                  <a:cs typeface="+mj-cs"/>
                </a:defRPr>
              </a:lvl2pPr>
              <a:lvl3pPr>
                <a:defRPr>
                  <a:latin typeface="+mj-lt"/>
                  <a:ea typeface="+mj-ea"/>
                  <a:cs typeface="+mj-cs"/>
                </a:defRPr>
              </a:lvl3pPr>
              <a:lvl4pPr>
                <a:defRPr>
                  <a:latin typeface="+mj-lt"/>
                  <a:ea typeface="+mj-ea"/>
                  <a:cs typeface="+mj-cs"/>
                </a:defRPr>
              </a:lvl4pPr>
              <a:lvl5pPr>
                <a:defRPr>
                  <a:latin typeface="+mj-lt"/>
                  <a:ea typeface="+mj-ea"/>
                  <a:cs typeface="+mj-cs"/>
                </a:defRPr>
              </a:lvl5pPr>
              <a:lvl6pPr>
                <a:defRPr>
                  <a:latin typeface="+mj-lt"/>
                  <a:ea typeface="+mj-ea"/>
                  <a:cs typeface="+mj-cs"/>
                </a:defRPr>
              </a:lvl6pPr>
              <a:lvl7pPr>
                <a:defRPr>
                  <a:latin typeface="+mj-lt"/>
                  <a:ea typeface="+mj-ea"/>
                  <a:cs typeface="+mj-cs"/>
                </a:defRPr>
              </a:lvl7pPr>
              <a:lvl8pPr>
                <a:defRPr>
                  <a:latin typeface="+mj-lt"/>
                  <a:ea typeface="+mj-ea"/>
                  <a:cs typeface="+mj-cs"/>
                </a:defRPr>
              </a:lvl8pPr>
              <a:lvl9pPr>
                <a:defRPr>
                  <a:latin typeface="+mj-lt"/>
                  <a:ea typeface="+mj-ea"/>
                  <a:cs typeface="+mj-cs"/>
                </a:defRPr>
              </a:lvl9pPr>
            </a:lstStyle>
            <a:p>
              <a:r>
                <a:rPr lang="en-US" sz="1400">
                  <a:solidFill>
                    <a:schemeClr val="accent3"/>
                  </a:solidFill>
                </a:rPr>
                <a:t>VP of Operations, CCR</a:t>
              </a:r>
            </a:p>
          </p:txBody>
        </p:sp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3C063B3C-2CD0-6348-8FA6-B2C4268417B4}"/>
                </a:ext>
              </a:extLst>
            </p:cNvPr>
            <p:cNvSpPr txBox="1"/>
            <p:nvPr/>
          </p:nvSpPr>
          <p:spPr>
            <a:xfrm>
              <a:off x="5193658" y="1686386"/>
              <a:ext cx="2743200" cy="3693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ajor"/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  <a:lvl2pPr>
                <a:defRPr>
                  <a:latin typeface="+mj-lt"/>
                  <a:ea typeface="+mj-ea"/>
                  <a:cs typeface="+mj-cs"/>
                </a:defRPr>
              </a:lvl2pPr>
              <a:lvl3pPr>
                <a:defRPr>
                  <a:latin typeface="+mj-lt"/>
                  <a:ea typeface="+mj-ea"/>
                  <a:cs typeface="+mj-cs"/>
                </a:defRPr>
              </a:lvl3pPr>
              <a:lvl4pPr>
                <a:defRPr>
                  <a:latin typeface="+mj-lt"/>
                  <a:ea typeface="+mj-ea"/>
                  <a:cs typeface="+mj-cs"/>
                </a:defRPr>
              </a:lvl4pPr>
              <a:lvl5pPr>
                <a:defRPr>
                  <a:latin typeface="+mj-lt"/>
                  <a:ea typeface="+mj-ea"/>
                  <a:cs typeface="+mj-cs"/>
                </a:defRPr>
              </a:lvl5pPr>
              <a:lvl6pPr>
                <a:defRPr>
                  <a:latin typeface="+mj-lt"/>
                  <a:ea typeface="+mj-ea"/>
                  <a:cs typeface="+mj-cs"/>
                </a:defRPr>
              </a:lvl6pPr>
              <a:lvl7pPr>
                <a:defRPr>
                  <a:latin typeface="+mj-lt"/>
                  <a:ea typeface="+mj-ea"/>
                  <a:cs typeface="+mj-cs"/>
                </a:defRPr>
              </a:lvl7pPr>
              <a:lvl8pPr>
                <a:defRPr>
                  <a:latin typeface="+mj-lt"/>
                  <a:ea typeface="+mj-ea"/>
                  <a:cs typeface="+mj-cs"/>
                </a:defRPr>
              </a:lvl8pPr>
              <a:lvl9pPr>
                <a:defRPr>
                  <a:latin typeface="+mj-lt"/>
                  <a:ea typeface="+mj-ea"/>
                  <a:cs typeface="+mj-cs"/>
                </a:defRPr>
              </a:lvl9pPr>
            </a:lstStyle>
            <a:p>
              <a:r>
                <a:rPr lang="en-US">
                  <a:solidFill>
                    <a:schemeClr val="accent1"/>
                  </a:solidFill>
                </a:rPr>
                <a:t>Casey </a:t>
              </a:r>
              <a:r>
                <a:rPr lang="en-US" err="1">
                  <a:solidFill>
                    <a:schemeClr val="accent1"/>
                  </a:solidFill>
                </a:rPr>
                <a:t>McKinne</a:t>
              </a:r>
              <a:endParaRPr lang="en-US">
                <a:solidFill>
                  <a:schemeClr val="accent1"/>
                </a:solidFill>
                <a:cs typeface="Calibri"/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AD57252D-4278-2749-B393-2135218CF8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72206" y="1284576"/>
            <a:ext cx="1641916" cy="2468436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B7643503-B1C2-4BCD-8483-619431FB91F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085" t="973" r="13451" b="-995"/>
          <a:stretch/>
        </p:blipFill>
        <p:spPr>
          <a:xfrm>
            <a:off x="196464" y="3808477"/>
            <a:ext cx="1628054" cy="247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25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5D4D92D-8355-45FD-ACC8-8EC9F6C8586F}"/>
              </a:ext>
            </a:extLst>
          </p:cNvPr>
          <p:cNvSpPr txBox="1"/>
          <p:nvPr/>
        </p:nvSpPr>
        <p:spPr>
          <a:xfrm>
            <a:off x="651753" y="11714"/>
            <a:ext cx="61194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Problem and Solution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B77EC021-3B89-47D7-8D11-49C85D379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LTDis® Technology Overview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292009-57CE-6846-8112-0AF846431B18}"/>
              </a:ext>
            </a:extLst>
          </p:cNvPr>
          <p:cNvCxnSpPr/>
          <p:nvPr/>
        </p:nvCxnSpPr>
        <p:spPr>
          <a:xfrm>
            <a:off x="589098" y="69335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EE49AE-C00A-C84A-A433-45337703E7D2}"/>
              </a:ext>
            </a:extLst>
          </p:cNvPr>
          <p:cNvCxnSpPr>
            <a:cxnSpLocks/>
          </p:cNvCxnSpPr>
          <p:nvPr/>
        </p:nvCxnSpPr>
        <p:spPr>
          <a:xfrm>
            <a:off x="590247" y="682175"/>
            <a:ext cx="6113821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A picture containing several&#10;&#10;Description automatically generated">
            <a:extLst>
              <a:ext uri="{FF2B5EF4-FFF2-40B4-BE49-F238E27FC236}">
                <a16:creationId xmlns:a16="http://schemas.microsoft.com/office/drawing/2014/main" id="{3995E5CC-49CA-AC41-A492-0E8F19B778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51"/>
          <a:stretch/>
        </p:blipFill>
        <p:spPr>
          <a:xfrm>
            <a:off x="5351922" y="1562847"/>
            <a:ext cx="6306678" cy="37323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221455-3AAD-3547-A6D3-8128584D1723}"/>
              </a:ext>
            </a:extLst>
          </p:cNvPr>
          <p:cNvSpPr txBox="1"/>
          <p:nvPr/>
        </p:nvSpPr>
        <p:spPr>
          <a:xfrm>
            <a:off x="536734" y="1088394"/>
            <a:ext cx="4656846" cy="46612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The LTDis® technology addresses the increasing issues associated with brine disposal and the decreasing availability of fresh water</a:t>
            </a:r>
          </a:p>
          <a:p>
            <a:pPr>
              <a:lnSpc>
                <a:spcPct val="150000"/>
              </a:lnSpc>
            </a:pPr>
            <a:endParaRPr lang="en-US" sz="2000">
              <a:solidFill>
                <a:schemeClr val="accent1">
                  <a:lumMod val="75000"/>
                </a:schemeClr>
              </a:solidFill>
              <a:ea typeface="+mn-lt"/>
              <a:cs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The LTDis® technology can increase the amount of reusable water supply and decrease the amount of waste needing to be disposed at the San Vicente Wastewater Treatment Plant.</a:t>
            </a:r>
            <a:endParaRPr lang="en-US" sz="200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9072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5D4D92D-8355-45FD-ACC8-8EC9F6C8586F}"/>
              </a:ext>
            </a:extLst>
          </p:cNvPr>
          <p:cNvSpPr txBox="1"/>
          <p:nvPr/>
        </p:nvSpPr>
        <p:spPr>
          <a:xfrm>
            <a:off x="651753" y="24414"/>
            <a:ext cx="50383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Recovered Resources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B77EC021-3B89-47D7-8D11-49C85D379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LTDis® Technology Overview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292009-57CE-6846-8112-0AF846431B18}"/>
              </a:ext>
            </a:extLst>
          </p:cNvPr>
          <p:cNvCxnSpPr/>
          <p:nvPr/>
        </p:nvCxnSpPr>
        <p:spPr>
          <a:xfrm>
            <a:off x="589098" y="69335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EE49AE-C00A-C84A-A433-45337703E7D2}"/>
              </a:ext>
            </a:extLst>
          </p:cNvPr>
          <p:cNvCxnSpPr>
            <a:cxnSpLocks/>
          </p:cNvCxnSpPr>
          <p:nvPr/>
        </p:nvCxnSpPr>
        <p:spPr>
          <a:xfrm>
            <a:off x="590247" y="682175"/>
            <a:ext cx="5132374" cy="11177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D221455-3AAD-3547-A6D3-8128584D1723}"/>
              </a:ext>
            </a:extLst>
          </p:cNvPr>
          <p:cNvSpPr txBox="1"/>
          <p:nvPr/>
        </p:nvSpPr>
        <p:spPr>
          <a:xfrm>
            <a:off x="512463" y="1101235"/>
            <a:ext cx="6383636" cy="5016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Resources recovered: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Reduced power costs and highly quality water with the option to recover minerals like salt and phosphates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CCR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LTDis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® technology will utilize a natural gas powered microturbine to cogenerate heat and power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There will be a 90% reduction in wastewater volumes leading volume of water recovered for beneficial purposes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An 80% reduction in truck traffic with associated fuel costs, and a reduction in carbon emissions by ~ 30 metric tons of CO</a:t>
            </a:r>
            <a:r>
              <a:rPr lang="en-US" sz="2000" baseline="-25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2e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 equivalent/year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Approximately $120,000 worth of power generated for the SVWTP facility </a:t>
            </a: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The increased water recovery from the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LTDis</a:t>
            </a:r>
            <a:r>
              <a:rPr lang="en-US" sz="2000" baseline="30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®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 technology can be monetized by the Ramona facility.</a:t>
            </a:r>
            <a:endParaRPr lang="en-US" sz="2000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1C60AD-560A-CD42-AF66-774F859BEADE}"/>
              </a:ext>
            </a:extLst>
          </p:cNvPr>
          <p:cNvGrpSpPr/>
          <p:nvPr/>
        </p:nvGrpSpPr>
        <p:grpSpPr>
          <a:xfrm>
            <a:off x="6917437" y="1519060"/>
            <a:ext cx="4873963" cy="2917131"/>
            <a:chOff x="5365327" y="1554229"/>
            <a:chExt cx="6414350" cy="4285453"/>
          </a:xfrm>
        </p:grpSpPr>
        <p:sp>
          <p:nvSpPr>
            <p:cNvPr id="4" name="Hexagon 3">
              <a:extLst>
                <a:ext uri="{FF2B5EF4-FFF2-40B4-BE49-F238E27FC236}">
                  <a16:creationId xmlns:a16="http://schemas.microsoft.com/office/drawing/2014/main" id="{A29E514D-6B14-BC44-BEE4-FF5F9616C8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5327" y="2690098"/>
              <a:ext cx="2451949" cy="2113753"/>
            </a:xfrm>
            <a:prstGeom prst="hexago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Graphic 6" descr="Crystals outline">
              <a:extLst>
                <a:ext uri="{FF2B5EF4-FFF2-40B4-BE49-F238E27FC236}">
                  <a16:creationId xmlns:a16="http://schemas.microsoft.com/office/drawing/2014/main" id="{5EADE437-C02A-4E40-AEBA-7488D1F2F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22621" y="2802094"/>
              <a:ext cx="1737360" cy="1737360"/>
            </a:xfrm>
            <a:prstGeom prst="rect">
              <a:avLst/>
            </a:prstGeom>
          </p:spPr>
        </p:pic>
        <p:sp>
          <p:nvSpPr>
            <p:cNvPr id="14" name="Hexagon 13">
              <a:extLst>
                <a:ext uri="{FF2B5EF4-FFF2-40B4-BE49-F238E27FC236}">
                  <a16:creationId xmlns:a16="http://schemas.microsoft.com/office/drawing/2014/main" id="{B96ABB55-772B-DF46-8234-8127D42A86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21128" y="1554229"/>
              <a:ext cx="2451949" cy="2113753"/>
            </a:xfrm>
            <a:prstGeom prst="hexago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Hexagon 14">
              <a:extLst>
                <a:ext uri="{FF2B5EF4-FFF2-40B4-BE49-F238E27FC236}">
                  <a16:creationId xmlns:a16="http://schemas.microsoft.com/office/drawing/2014/main" id="{F083899F-2D60-934F-A113-BA9C5D3044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84628" y="3725929"/>
              <a:ext cx="2451949" cy="2113753"/>
            </a:xfrm>
            <a:prstGeom prst="hexago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Hexagon 15">
              <a:extLst>
                <a:ext uri="{FF2B5EF4-FFF2-40B4-BE49-F238E27FC236}">
                  <a16:creationId xmlns:a16="http://schemas.microsoft.com/office/drawing/2014/main" id="{6FFD892C-9F2A-0547-A4F5-2156BEE9F6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27728" y="2582929"/>
              <a:ext cx="2451949" cy="2113753"/>
            </a:xfrm>
            <a:prstGeom prst="hexago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Graphic 7" descr="Money outline">
              <a:extLst>
                <a:ext uri="{FF2B5EF4-FFF2-40B4-BE49-F238E27FC236}">
                  <a16:creationId xmlns:a16="http://schemas.microsoft.com/office/drawing/2014/main" id="{E6C50EDD-1B52-394B-BABC-2959E9392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949411" y="1902645"/>
              <a:ext cx="1246182" cy="1246182"/>
            </a:xfrm>
            <a:prstGeom prst="rect">
              <a:avLst/>
            </a:prstGeom>
          </p:spPr>
        </p:pic>
        <p:pic>
          <p:nvPicPr>
            <p:cNvPr id="19" name="Graphic 4" descr="Water outline">
              <a:extLst>
                <a:ext uri="{FF2B5EF4-FFF2-40B4-BE49-F238E27FC236}">
                  <a16:creationId xmlns:a16="http://schemas.microsoft.com/office/drawing/2014/main" id="{9134F0C7-1963-254E-97D5-D6E0F5EF6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709816" y="2686498"/>
              <a:ext cx="1776068" cy="1776068"/>
            </a:xfrm>
            <a:prstGeom prst="rect">
              <a:avLst/>
            </a:prstGeom>
          </p:spPr>
        </p:pic>
        <p:pic>
          <p:nvPicPr>
            <p:cNvPr id="20" name="Graphic 5" descr="Battery charging outline">
              <a:extLst>
                <a:ext uri="{FF2B5EF4-FFF2-40B4-BE49-F238E27FC236}">
                  <a16:creationId xmlns:a16="http://schemas.microsoft.com/office/drawing/2014/main" id="{122C036E-FA68-BF49-95AE-E9C131BEE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08887" y="4109079"/>
              <a:ext cx="1330928" cy="13192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5149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5D4D92D-8355-45FD-ACC8-8EC9F6C8586F}"/>
              </a:ext>
            </a:extLst>
          </p:cNvPr>
          <p:cNvSpPr txBox="1"/>
          <p:nvPr/>
        </p:nvSpPr>
        <p:spPr>
          <a:xfrm>
            <a:off x="651753" y="24414"/>
            <a:ext cx="33602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Business Case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B77EC021-3B89-47D7-8D11-49C85D379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LTDis® Technology Overview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292009-57CE-6846-8112-0AF846431B18}"/>
              </a:ext>
            </a:extLst>
          </p:cNvPr>
          <p:cNvCxnSpPr/>
          <p:nvPr/>
        </p:nvCxnSpPr>
        <p:spPr>
          <a:xfrm>
            <a:off x="589098" y="69335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EE49AE-C00A-C84A-A433-45337703E7D2}"/>
              </a:ext>
            </a:extLst>
          </p:cNvPr>
          <p:cNvCxnSpPr>
            <a:cxnSpLocks/>
          </p:cNvCxnSpPr>
          <p:nvPr/>
        </p:nvCxnSpPr>
        <p:spPr>
          <a:xfrm>
            <a:off x="590247" y="682175"/>
            <a:ext cx="4210975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D221455-3AAD-3547-A6D3-8128584D1723}"/>
              </a:ext>
            </a:extLst>
          </p:cNvPr>
          <p:cNvSpPr txBox="1"/>
          <p:nvPr/>
        </p:nvSpPr>
        <p:spPr>
          <a:xfrm>
            <a:off x="281291" y="1107703"/>
            <a:ext cx="5535358" cy="46474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The primary benefits to implementing the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LTDis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 system include: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80-90% reduction in disposal costs 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90% increase in high quality (&lt; 250 ppm) reusable water 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80-90% reduction in truck volume resulting in lower carbon footprint 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The technology is easily transferable to other facilities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Are modular and can be configured to meet customer requirements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Can operate using a wide range of heat sources  include solar thermal (heat), solar PV (power) and waste heat if available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Can handle variable quality wastewater streams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D4C87637-F5D5-4AF3-8121-C1DF08491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49838"/>
              </p:ext>
            </p:extLst>
          </p:nvPr>
        </p:nvGraphicFramePr>
        <p:xfrm>
          <a:off x="6030310" y="1051034"/>
          <a:ext cx="6034252" cy="4702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126">
                  <a:extLst>
                    <a:ext uri="{9D8B030D-6E8A-4147-A177-3AD203B41FA5}">
                      <a16:colId xmlns:a16="http://schemas.microsoft.com/office/drawing/2014/main" val="2632766914"/>
                    </a:ext>
                  </a:extLst>
                </a:gridCol>
                <a:gridCol w="3017126">
                  <a:extLst>
                    <a:ext uri="{9D8B030D-6E8A-4147-A177-3AD203B41FA5}">
                      <a16:colId xmlns:a16="http://schemas.microsoft.com/office/drawing/2014/main" val="1633188796"/>
                    </a:ext>
                  </a:extLst>
                </a:gridCol>
              </a:tblGrid>
              <a:tr h="626867">
                <a:tc>
                  <a:txBody>
                    <a:bodyPr/>
                    <a:lstStyle/>
                    <a:p>
                      <a:r>
                        <a:rPr lang="en-US"/>
                        <a:t>Costs/Gains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Amount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836730"/>
                  </a:ext>
                </a:extLst>
              </a:tr>
              <a:tr h="626867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70C0"/>
                          </a:solidFill>
                        </a:rPr>
                        <a:t>Total Annualized Cost (CAPEX+OPEX) over 15 years life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FF0000"/>
                          </a:solidFill>
                        </a:rPr>
                        <a:t>$219,395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62936"/>
                  </a:ext>
                </a:extLst>
              </a:tr>
              <a:tr h="626867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70C0"/>
                          </a:solidFill>
                        </a:rPr>
                        <a:t>Total Resources Recovery Value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70C0"/>
                          </a:solidFill>
                        </a:rPr>
                        <a:t>$140,571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171617"/>
                  </a:ext>
                </a:extLst>
              </a:tr>
              <a:tr h="626867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70C0"/>
                          </a:solidFill>
                        </a:rPr>
                        <a:t>Total Net Gain to RMWD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FF0000"/>
                          </a:solidFill>
                        </a:rPr>
                        <a:t>-$78,824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5974"/>
                  </a:ext>
                </a:extLst>
              </a:tr>
              <a:tr h="626867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70C0"/>
                          </a:solidFill>
                        </a:rPr>
                        <a:t>Existing RMWD Brine Disposal Costs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70C0"/>
                          </a:solidFill>
                        </a:rPr>
                        <a:t>$100,000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18139"/>
                  </a:ext>
                </a:extLst>
              </a:tr>
              <a:tr h="626867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70C0"/>
                          </a:solidFill>
                        </a:rPr>
                        <a:t>Savings to RMWD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70C0"/>
                          </a:solidFill>
                        </a:rPr>
                        <a:t>$21,176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585476"/>
                  </a:ext>
                </a:extLst>
              </a:tr>
              <a:tr h="626867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70C0"/>
                          </a:solidFill>
                        </a:rPr>
                        <a:t>Net Savings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0070C0"/>
                          </a:solidFill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660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3113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5D4D92D-8355-45FD-ACC8-8EC9F6C8586F}"/>
              </a:ext>
            </a:extLst>
          </p:cNvPr>
          <p:cNvSpPr txBox="1"/>
          <p:nvPr/>
        </p:nvSpPr>
        <p:spPr>
          <a:xfrm>
            <a:off x="651753" y="37114"/>
            <a:ext cx="29129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Conclusions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B77EC021-3B89-47D7-8D11-49C85D379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LTDis® Technology Overview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292009-57CE-6846-8112-0AF846431B18}"/>
              </a:ext>
            </a:extLst>
          </p:cNvPr>
          <p:cNvCxnSpPr/>
          <p:nvPr/>
        </p:nvCxnSpPr>
        <p:spPr>
          <a:xfrm>
            <a:off x="589098" y="693352"/>
            <a:ext cx="11003135" cy="0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EE49AE-C00A-C84A-A433-45337703E7D2}"/>
              </a:ext>
            </a:extLst>
          </p:cNvPr>
          <p:cNvCxnSpPr>
            <a:cxnSpLocks/>
          </p:cNvCxnSpPr>
          <p:nvPr/>
        </p:nvCxnSpPr>
        <p:spPr>
          <a:xfrm>
            <a:off x="590247" y="682175"/>
            <a:ext cx="4210975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D221455-3AAD-3547-A6D3-8128584D1723}"/>
              </a:ext>
            </a:extLst>
          </p:cNvPr>
          <p:cNvSpPr txBox="1"/>
          <p:nvPr/>
        </p:nvSpPr>
        <p:spPr>
          <a:xfrm>
            <a:off x="391199" y="1337935"/>
            <a:ext cx="57691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LTDis® is a step-change technology that will change the way water resource recovery systems will operate. It provides a more efficient, and environmentally friendly solution for tomorrow. </a:t>
            </a:r>
            <a:endParaRPr lang="en-US" sz="240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pic>
        <p:nvPicPr>
          <p:cNvPr id="21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1C63076E-1B8E-6F44-8754-F9FF2B68E0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291"/>
          <a:stretch/>
        </p:blipFill>
        <p:spPr>
          <a:xfrm>
            <a:off x="6416729" y="833374"/>
            <a:ext cx="5175504" cy="552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5810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60da65-9f0e-45d3-8e3a-6f8cd6c1e54f">
      <UserInfo>
        <DisplayName>Scott Carson</DisplayName>
        <AccountId>13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3FB1964BD86449BF1A4425CC457F75" ma:contentTypeVersion="12" ma:contentTypeDescription="Create a new document." ma:contentTypeScope="" ma:versionID="14f217a969e62e553e09696d102862fc">
  <xsd:schema xmlns:xsd="http://www.w3.org/2001/XMLSchema" xmlns:xs="http://www.w3.org/2001/XMLSchema" xmlns:p="http://schemas.microsoft.com/office/2006/metadata/properties" xmlns:ns2="e125d792-f4b9-4830-8fbb-1ba35a535d27" xmlns:ns3="9d60da65-9f0e-45d3-8e3a-6f8cd6c1e54f" targetNamespace="http://schemas.microsoft.com/office/2006/metadata/properties" ma:root="true" ma:fieldsID="ab1759305b647b2d1e722bde5718ab13" ns2:_="" ns3:_="">
    <xsd:import namespace="e125d792-f4b9-4830-8fbb-1ba35a535d27"/>
    <xsd:import namespace="9d60da65-9f0e-45d3-8e3a-6f8cd6c1e5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25d792-f4b9-4830-8fbb-1ba35a535d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0da65-9f0e-45d3-8e3a-6f8cd6c1e5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3D8EC3-C98B-4455-A3BB-9E1C39D944BF}">
  <ds:schemaRefs>
    <ds:schemaRef ds:uri="062d0a77-b71a-44d4-8c21-7de1373c4ac3"/>
    <ds:schemaRef ds:uri="9d60da65-9f0e-45d3-8e3a-6f8cd6c1e54f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7DA9B44-EDF5-4B6E-832F-7915B15FFE1F}">
  <ds:schemaRefs>
    <ds:schemaRef ds:uri="9d60da65-9f0e-45d3-8e3a-6f8cd6c1e54f"/>
    <ds:schemaRef ds:uri="e125d792-f4b9-4830-8fbb-1ba35a535d2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07CDB7A-D689-43A5-93E6-5AA8575923C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425</Words>
  <Application>Microsoft Macintosh PowerPoint</Application>
  <PresentationFormat>Widescreen</PresentationFormat>
  <Paragraphs>61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Bebas Neue Bold</vt:lpstr>
      <vt:lpstr>Calibri</vt:lpstr>
      <vt:lpstr>Calibri Light</vt:lpstr>
      <vt:lpstr>1_Office Theme</vt:lpstr>
      <vt:lpstr>Office Theme</vt:lpstr>
      <vt:lpstr>Crystal Clearwater Resources (CCR)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Carson</dc:creator>
  <cp:lastModifiedBy>Marina Foster</cp:lastModifiedBy>
  <cp:revision>2</cp:revision>
  <dcterms:created xsi:type="dcterms:W3CDTF">2021-05-11T01:16:53Z</dcterms:created>
  <dcterms:modified xsi:type="dcterms:W3CDTF">2021-09-07T18:50:02Z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0x010100A63FB1964BD86449BF1A4425CC457F75</vt:lpwstr>
  </property>
</Properties>
</file>