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85959"/>
    <a:srgbClr val="BA54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60"/>
    <p:restoredTop sz="83915" autoAdjust="0"/>
  </p:normalViewPr>
  <p:slideViewPr>
    <p:cSldViewPr snapToGrid="0" snapToObjects="1">
      <p:cViewPr varScale="1">
        <p:scale>
          <a:sx n="77" d="100"/>
          <a:sy n="77" d="100"/>
        </p:scale>
        <p:origin x="51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0D82C2-61A0-4511-86CF-970065D5CC1B}" type="datetimeFigureOut">
              <a:rPr lang="en-US" smtClean="0"/>
              <a:t>8/19/21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6416BF-B78A-4F5E-8769-179FCB25ABE9}" type="slidenum">
              <a:rPr lang="en-US" smtClean="0"/>
              <a:t>‹#›</a:t>
            </a:fld>
            <a:endParaRPr lang="en-US"/>
          </a:p>
        </p:txBody>
      </p:sp>
    </p:spTree>
    <p:extLst>
      <p:ext uri="{BB962C8B-B14F-4D97-AF65-F5344CB8AC3E}">
        <p14:creationId xmlns:p14="http://schemas.microsoft.com/office/powerpoint/2010/main" val="200951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mericanmadechallenges.org/cable/docs/rules/CABLE_Prize_Official_Rules.pdf"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Franklin Gothic Book" panose="020B0503020102020204" pitchFamily="34" charset="0"/>
              </a:rPr>
              <a:t>Public PowerPoint Summary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Franklin Gothic Book" panose="020B0503020102020204" pitchFamily="34" charset="0"/>
              </a:rPr>
              <a:t>Make a public-facing, one-slide summary using PowerPoint containing technically specific details that can be understood by most people. The slide will be made public and should include (1) the competitor or team name and team leader, (2) submission title, (3) description of material, (4) fabrication approach, and (5) potential impact. Please make any text readable in a standard printout and conference room projection. Please refer to the official CABLE Prize Rules Document for full requirements:  </a:t>
            </a:r>
            <a:r>
              <a:rPr lang="en-US" b="0" i="0" u="none" strike="noStrike" dirty="0">
                <a:solidFill>
                  <a:srgbClr val="C41F25"/>
                </a:solidFill>
                <a:effectLst/>
                <a:latin typeface="system-ui"/>
                <a:hlinkClick r:id="rId3"/>
              </a:rPr>
              <a:t>https://americanmadechallenges.org/cable/docs/rules/CABLE_Prize_Official_Rules.pdf</a:t>
            </a:r>
            <a:endParaRPr lang="en-US" dirty="0"/>
          </a:p>
        </p:txBody>
      </p:sp>
      <p:sp>
        <p:nvSpPr>
          <p:cNvPr id="4" name="Slide Number Placeholder 3"/>
          <p:cNvSpPr>
            <a:spLocks noGrp="1"/>
          </p:cNvSpPr>
          <p:nvPr>
            <p:ph type="sldNum" sz="quarter" idx="5"/>
          </p:nvPr>
        </p:nvSpPr>
        <p:spPr/>
        <p:txBody>
          <a:bodyPr/>
          <a:lstStyle/>
          <a:p>
            <a:fld id="{306416BF-B78A-4F5E-8769-179FCB25ABE9}" type="slidenum">
              <a:rPr lang="en-US" smtClean="0"/>
              <a:t>1</a:t>
            </a:fld>
            <a:endParaRPr lang="en-US"/>
          </a:p>
        </p:txBody>
      </p:sp>
    </p:spTree>
    <p:extLst>
      <p:ext uri="{BB962C8B-B14F-4D97-AF65-F5344CB8AC3E}">
        <p14:creationId xmlns:p14="http://schemas.microsoft.com/office/powerpoint/2010/main" val="4269328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91EF715A-EFEF-2046-A9A8-9AAA6BD6A2AA}"/>
              </a:ext>
            </a:extLst>
          </p:cNvPr>
          <p:cNvSpPr>
            <a:spLocks noGrp="1"/>
          </p:cNvSpPr>
          <p:nvPr>
            <p:ph type="title"/>
          </p:nvPr>
        </p:nvSpPr>
        <p:spPr>
          <a:xfrm>
            <a:off x="419100" y="-348"/>
            <a:ext cx="6113745" cy="1046162"/>
          </a:xfrm>
          <a:prstGeom prst="rect">
            <a:avLst/>
          </a:prstGeom>
          <a:solidFill>
            <a:srgbClr val="585959"/>
          </a:solidFill>
        </p:spPr>
        <p:txBody>
          <a:bodyPr vert="horz" lIns="91440" tIns="45720" rIns="91440" bIns="45720" rtlCol="0" anchor="ctr" anchorCtr="0">
            <a:noAutofit/>
          </a:bodyPr>
          <a:lstStyle/>
          <a:p>
            <a:r>
              <a:rPr lang="en-US" dirty="0"/>
              <a:t>Click to edit Master title style</a:t>
            </a:r>
          </a:p>
        </p:txBody>
      </p:sp>
      <p:sp>
        <p:nvSpPr>
          <p:cNvPr id="24" name="Text Placeholder 23">
            <a:extLst>
              <a:ext uri="{FF2B5EF4-FFF2-40B4-BE49-F238E27FC236}">
                <a16:creationId xmlns:a16="http://schemas.microsoft.com/office/drawing/2014/main" id="{97C8A130-CE76-BD47-96BC-6671121FCAB4}"/>
              </a:ext>
            </a:extLst>
          </p:cNvPr>
          <p:cNvSpPr>
            <a:spLocks noGrp="1"/>
          </p:cNvSpPr>
          <p:nvPr>
            <p:ph type="body" sz="quarter" idx="10"/>
          </p:nvPr>
        </p:nvSpPr>
        <p:spPr>
          <a:xfrm>
            <a:off x="635000" y="1536700"/>
            <a:ext cx="5638800" cy="4127500"/>
          </a:xfrm>
          <a:prstGeom prst="rect">
            <a:avLst/>
          </a:prstGeom>
        </p:spPr>
        <p:txBody>
          <a:bodyPr/>
          <a:lstStyle>
            <a:lvl1pPr>
              <a:defRPr b="0" i="0">
                <a:latin typeface="Franklin Gothic Book" panose="020B0503020102020204" pitchFamily="34" charset="0"/>
              </a:defRPr>
            </a:lvl1pPr>
            <a:lvl2pPr>
              <a:defRPr b="0" i="0">
                <a:latin typeface="Franklin Gothic Book" panose="020B0503020102020204" pitchFamily="34" charset="0"/>
              </a:defRPr>
            </a:lvl2pPr>
            <a:lvl3pPr>
              <a:defRPr b="0" i="0">
                <a:latin typeface="Franklin Gothic Book" panose="020B0503020102020204" pitchFamily="34" charset="0"/>
              </a:defRPr>
            </a:lvl3pPr>
            <a:lvl4pPr>
              <a:defRPr b="0" i="0">
                <a:latin typeface="Franklin Gothic Book" panose="020B0503020102020204" pitchFamily="34" charset="0"/>
              </a:defRPr>
            </a:lvl4pPr>
            <a:lvl5pPr>
              <a:defRPr b="0" i="0">
                <a:latin typeface="Franklin Gothic Book" panose="020B05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Picture Placeholder 25">
            <a:extLst>
              <a:ext uri="{FF2B5EF4-FFF2-40B4-BE49-F238E27FC236}">
                <a16:creationId xmlns:a16="http://schemas.microsoft.com/office/drawing/2014/main" id="{8DEC202E-E524-CF47-9AB0-3BEE64A4C5C7}"/>
              </a:ext>
            </a:extLst>
          </p:cNvPr>
          <p:cNvSpPr>
            <a:spLocks noGrp="1"/>
          </p:cNvSpPr>
          <p:nvPr>
            <p:ph type="pic" sz="quarter" idx="11"/>
          </p:nvPr>
        </p:nvSpPr>
        <p:spPr>
          <a:xfrm>
            <a:off x="6883400" y="1562100"/>
            <a:ext cx="4051300" cy="4025900"/>
          </a:xfrm>
          <a:prstGeom prst="rect">
            <a:avLst/>
          </a:prstGeom>
        </p:spPr>
        <p:txBody>
          <a:bodyPr/>
          <a:lstStyle/>
          <a:p>
            <a:endParaRPr lang="en-US"/>
          </a:p>
        </p:txBody>
      </p:sp>
    </p:spTree>
    <p:extLst>
      <p:ext uri="{BB962C8B-B14F-4D97-AF65-F5344CB8AC3E}">
        <p14:creationId xmlns:p14="http://schemas.microsoft.com/office/powerpoint/2010/main" val="1663154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F9093A1E-ED5F-FF46-9916-5DF9CEE25FB3}"/>
              </a:ext>
            </a:extLst>
          </p:cNvPr>
          <p:cNvSpPr>
            <a:spLocks noGrp="1"/>
          </p:cNvSpPr>
          <p:nvPr>
            <p:ph type="title"/>
          </p:nvPr>
        </p:nvSpPr>
        <p:spPr>
          <a:xfrm>
            <a:off x="419100" y="-348"/>
            <a:ext cx="6113745" cy="1046162"/>
          </a:xfrm>
          <a:prstGeom prst="rect">
            <a:avLst/>
          </a:prstGeom>
          <a:solidFill>
            <a:srgbClr val="585959"/>
          </a:solidFill>
        </p:spPr>
        <p:txBody>
          <a:bodyPr vert="horz" lIns="91440" tIns="45720" rIns="91440" bIns="45720" rtlCol="0" anchor="ctr" anchorCtr="0">
            <a:noAutofit/>
          </a:bodyPr>
          <a:lstStyle/>
          <a:p>
            <a:r>
              <a:rPr lang="en-US" dirty="0"/>
              <a:t>Click to edit Master title style</a:t>
            </a:r>
          </a:p>
        </p:txBody>
      </p:sp>
      <p:sp>
        <p:nvSpPr>
          <p:cNvPr id="6" name="Picture Placeholder 25">
            <a:extLst>
              <a:ext uri="{FF2B5EF4-FFF2-40B4-BE49-F238E27FC236}">
                <a16:creationId xmlns:a16="http://schemas.microsoft.com/office/drawing/2014/main" id="{ABDC03E3-5C85-A447-8A38-06858C7C2079}"/>
              </a:ext>
            </a:extLst>
          </p:cNvPr>
          <p:cNvSpPr>
            <a:spLocks noGrp="1"/>
          </p:cNvSpPr>
          <p:nvPr>
            <p:ph type="pic" sz="quarter" idx="11"/>
          </p:nvPr>
        </p:nvSpPr>
        <p:spPr>
          <a:xfrm>
            <a:off x="787400" y="1562100"/>
            <a:ext cx="10541000" cy="4025900"/>
          </a:xfrm>
          <a:prstGeom prst="rect">
            <a:avLst/>
          </a:prstGeom>
        </p:spPr>
        <p:txBody>
          <a:bodyPr/>
          <a:lstStyle/>
          <a:p>
            <a:endParaRPr lang="en-US"/>
          </a:p>
        </p:txBody>
      </p:sp>
    </p:spTree>
    <p:extLst>
      <p:ext uri="{BB962C8B-B14F-4D97-AF65-F5344CB8AC3E}">
        <p14:creationId xmlns:p14="http://schemas.microsoft.com/office/powerpoint/2010/main" val="24548120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C865B2-E0A2-8641-AFFD-5640F16CC557}"/>
              </a:ext>
            </a:extLst>
          </p:cNvPr>
          <p:cNvPicPr>
            <a:picLocks noChangeAspect="1"/>
          </p:cNvPicPr>
          <p:nvPr userDrawn="1"/>
        </p:nvPicPr>
        <p:blipFill rotWithShape="1">
          <a:blip r:embed="rId4" cstate="print">
            <a:alphaModFix amt="63000"/>
            <a:extLst>
              <a:ext uri="{28A0092B-C50C-407E-A947-70E740481C1C}">
                <a14:useLocalDpi xmlns:a14="http://schemas.microsoft.com/office/drawing/2010/main"/>
              </a:ext>
            </a:extLst>
          </a:blip>
          <a:srcRect/>
          <a:stretch/>
        </p:blipFill>
        <p:spPr>
          <a:xfrm>
            <a:off x="0" y="6526060"/>
            <a:ext cx="12192000" cy="344466"/>
          </a:xfrm>
          <a:prstGeom prst="rect">
            <a:avLst/>
          </a:prstGeom>
        </p:spPr>
      </p:pic>
      <p:sp>
        <p:nvSpPr>
          <p:cNvPr id="9" name="TextBox 8">
            <a:extLst>
              <a:ext uri="{FF2B5EF4-FFF2-40B4-BE49-F238E27FC236}">
                <a16:creationId xmlns:a16="http://schemas.microsoft.com/office/drawing/2014/main" id="{DFC8096F-7AF7-4B40-9573-B28CF5573C95}"/>
              </a:ext>
            </a:extLst>
          </p:cNvPr>
          <p:cNvSpPr txBox="1"/>
          <p:nvPr userDrawn="1"/>
        </p:nvSpPr>
        <p:spPr>
          <a:xfrm>
            <a:off x="200417" y="6555949"/>
            <a:ext cx="6751528" cy="276999"/>
          </a:xfrm>
          <a:prstGeom prst="rect">
            <a:avLst/>
          </a:prstGeom>
          <a:noFill/>
        </p:spPr>
        <p:txBody>
          <a:bodyPr wrap="square" rtlCol="0">
            <a:spAutoFit/>
          </a:bodyPr>
          <a:lstStyle/>
          <a:p>
            <a:r>
              <a:rPr lang="en-US" sz="1200" dirty="0">
                <a:latin typeface="Franklin Gothic Book" panose="020B0503020102020204" pitchFamily="34" charset="0"/>
              </a:rPr>
              <a:t>CABLE CONDUCTOR MANUFACTURING PRIZE  |  U.S. DEPARTMENT OF ENERGY</a:t>
            </a:r>
          </a:p>
        </p:txBody>
      </p:sp>
      <p:sp>
        <p:nvSpPr>
          <p:cNvPr id="10" name="TextBox 9">
            <a:extLst>
              <a:ext uri="{FF2B5EF4-FFF2-40B4-BE49-F238E27FC236}">
                <a16:creationId xmlns:a16="http://schemas.microsoft.com/office/drawing/2014/main" id="{CAAB2EB4-12FD-8A40-9362-698B7560444E}"/>
              </a:ext>
            </a:extLst>
          </p:cNvPr>
          <p:cNvSpPr txBox="1"/>
          <p:nvPr userDrawn="1"/>
        </p:nvSpPr>
        <p:spPr>
          <a:xfrm>
            <a:off x="11755853" y="6526061"/>
            <a:ext cx="448800" cy="344465"/>
          </a:xfrm>
          <a:prstGeom prst="rect">
            <a:avLst/>
          </a:prstGeom>
          <a:solidFill>
            <a:schemeClr val="tx1">
              <a:lumMod val="50000"/>
              <a:lumOff val="50000"/>
            </a:schemeClr>
          </a:solidFill>
        </p:spPr>
        <p:txBody>
          <a:bodyPr wrap="square" rtlCol="0" anchor="ctr" anchorCtr="0">
            <a:noAutofit/>
          </a:bodyPr>
          <a:lstStyle/>
          <a:p>
            <a:pPr algn="ctr"/>
            <a:fld id="{28C19033-D94D-E54D-A722-6A6268CB915C}" type="slidenum">
              <a:rPr lang="en-US" sz="1200" b="1" smtClean="0">
                <a:solidFill>
                  <a:schemeClr val="bg1"/>
                </a:solidFill>
                <a:latin typeface="Franklin Gothic Book" panose="020B0503020102020204" pitchFamily="34" charset="0"/>
              </a:rPr>
              <a:t>‹#›</a:t>
            </a:fld>
            <a:endParaRPr lang="en-US" sz="1200" b="1" dirty="0">
              <a:solidFill>
                <a:schemeClr val="bg1"/>
              </a:solidFill>
              <a:latin typeface="Franklin Gothic Book" panose="020B0503020102020204" pitchFamily="34" charset="0"/>
            </a:endParaRPr>
          </a:p>
        </p:txBody>
      </p:sp>
    </p:spTree>
    <p:extLst>
      <p:ext uri="{BB962C8B-B14F-4D97-AF65-F5344CB8AC3E}">
        <p14:creationId xmlns:p14="http://schemas.microsoft.com/office/powerpoint/2010/main" val="3178428541"/>
      </p:ext>
    </p:extLst>
  </p:cSld>
  <p:clrMap bg1="lt1" tx1="dk1" bg2="lt2" tx2="dk2" accent1="accent1" accent2="accent2" accent3="accent3" accent4="accent4" accent5="accent5" accent6="accent6" hlink="hlink" folHlink="folHlink"/>
  <p:sldLayoutIdLst>
    <p:sldLayoutId id="2147483649" r:id="rId1"/>
    <p:sldLayoutId id="2147483655" r:id="rId2"/>
  </p:sldLayoutIdLst>
  <p:txStyles>
    <p:titleStyle>
      <a:lvl1pPr algn="ctr" defTabSz="914400" rtl="0" eaLnBrk="1" latinLnBrk="0" hangingPunct="1">
        <a:lnSpc>
          <a:spcPct val="90000"/>
        </a:lnSpc>
        <a:spcBef>
          <a:spcPct val="0"/>
        </a:spcBef>
        <a:buNone/>
        <a:defRPr sz="3600" b="0" i="0" kern="1200">
          <a:solidFill>
            <a:schemeClr val="bg1"/>
          </a:solidFill>
          <a:latin typeface="Franklin Gothic Medium" panose="020B0603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a:extLst>
              <a:ext uri="{FF2B5EF4-FFF2-40B4-BE49-F238E27FC236}">
                <a16:creationId xmlns:a16="http://schemas.microsoft.com/office/drawing/2014/main" id="{6F23BC50-2198-41DA-9B60-E65214A859F7}"/>
              </a:ext>
            </a:extLst>
          </p:cNvPr>
          <p:cNvGraphicFramePr>
            <a:graphicFrameLocks noGrp="1"/>
          </p:cNvGraphicFramePr>
          <p:nvPr>
            <p:extLst>
              <p:ext uri="{D42A27DB-BD31-4B8C-83A1-F6EECF244321}">
                <p14:modId xmlns:p14="http://schemas.microsoft.com/office/powerpoint/2010/main" val="3981859488"/>
              </p:ext>
            </p:extLst>
          </p:nvPr>
        </p:nvGraphicFramePr>
        <p:xfrm>
          <a:off x="249387" y="1081034"/>
          <a:ext cx="7305438" cy="2438400"/>
        </p:xfrm>
        <a:graphic>
          <a:graphicData uri="http://schemas.openxmlformats.org/drawingml/2006/table">
            <a:tbl>
              <a:tblPr firstRow="1" bandRow="1">
                <a:tableStyleId>{8799B23B-EC83-4686-B30A-512413B5E67A}</a:tableStyleId>
              </a:tblPr>
              <a:tblGrid>
                <a:gridCol w="2513472">
                  <a:extLst>
                    <a:ext uri="{9D8B030D-6E8A-4147-A177-3AD203B41FA5}">
                      <a16:colId xmlns:a16="http://schemas.microsoft.com/office/drawing/2014/main" val="2644748259"/>
                    </a:ext>
                  </a:extLst>
                </a:gridCol>
                <a:gridCol w="4791966">
                  <a:extLst>
                    <a:ext uri="{9D8B030D-6E8A-4147-A177-3AD203B41FA5}">
                      <a16:colId xmlns:a16="http://schemas.microsoft.com/office/drawing/2014/main" val="3380098625"/>
                    </a:ext>
                  </a:extLst>
                </a:gridCol>
              </a:tblGrid>
              <a:tr h="33411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dirty="0"/>
                        <a:t>Team Name:</a:t>
                      </a:r>
                      <a:endParaRPr lang="en-US" sz="1800" dirty="0">
                        <a:latin typeface="Franklin Gothic Medium" panose="020B0603020102020204" pitchFamily="34" charset="0"/>
                      </a:endParaRPr>
                    </a:p>
                  </a:txBody>
                  <a:tcPr>
                    <a:solidFill>
                      <a:srgbClr val="585959"/>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b="1" kern="1200" dirty="0">
                          <a:solidFill>
                            <a:schemeClr val="lt1"/>
                          </a:solidFill>
                          <a:effectLst/>
                          <a:latin typeface="Calibri"/>
                          <a:ea typeface="+mn-ea"/>
                          <a:cs typeface="+mn-cs"/>
                        </a:rPr>
                        <a:t>Grand Kahuna </a:t>
                      </a:r>
                      <a:r>
                        <a:rPr lang="en-US" sz="1800" b="1" kern="1200" dirty="0" err="1">
                          <a:solidFill>
                            <a:schemeClr val="lt1"/>
                          </a:solidFill>
                          <a:effectLst/>
                          <a:latin typeface="Calibri"/>
                          <a:ea typeface="+mn-ea"/>
                          <a:cs typeface="+mn-cs"/>
                        </a:rPr>
                        <a:t>Ohana</a:t>
                      </a:r>
                      <a:endParaRPr lang="en-US" sz="1800" i="1" dirty="0">
                        <a:solidFill>
                          <a:schemeClr val="bg1"/>
                        </a:solidFill>
                        <a:latin typeface="Franklin Gothic Book" panose="020B0503020102020204" pitchFamily="34" charset="0"/>
                      </a:endParaRPr>
                    </a:p>
                  </a:txBody>
                  <a:tcPr>
                    <a:solidFill>
                      <a:srgbClr val="585959"/>
                    </a:solidFill>
                  </a:tcPr>
                </a:tc>
                <a:extLst>
                  <a:ext uri="{0D108BD9-81ED-4DB2-BD59-A6C34878D82A}">
                    <a16:rowId xmlns:a16="http://schemas.microsoft.com/office/drawing/2014/main" val="1122764051"/>
                  </a:ext>
                </a:extLst>
              </a:tr>
              <a:tr h="30627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Primary Submitter Name: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dirty="0" err="1">
                          <a:solidFill>
                            <a:schemeClr val="tx1">
                              <a:lumMod val="75000"/>
                              <a:lumOff val="25000"/>
                            </a:schemeClr>
                          </a:solidFill>
                          <a:latin typeface="Franklin Gothic Book" panose="020B0503020102020204" pitchFamily="34" charset="0"/>
                        </a:rPr>
                        <a:t>Iver</a:t>
                      </a:r>
                      <a:r>
                        <a:rPr lang="en-US" sz="1200" dirty="0">
                          <a:solidFill>
                            <a:schemeClr val="tx1">
                              <a:lumMod val="75000"/>
                              <a:lumOff val="25000"/>
                            </a:schemeClr>
                          </a:solidFill>
                          <a:latin typeface="Franklin Gothic Book" panose="020B0503020102020204" pitchFamily="34" charset="0"/>
                        </a:rPr>
                        <a:t> E. Anderson</a:t>
                      </a:r>
                    </a:p>
                  </a:txBody>
                  <a:tcPr/>
                </a:tc>
                <a:extLst>
                  <a:ext uri="{0D108BD9-81ED-4DB2-BD59-A6C34878D82A}">
                    <a16:rowId xmlns:a16="http://schemas.microsoft.com/office/drawing/2014/main" val="1145458500"/>
                  </a:ext>
                </a:extLst>
              </a:tr>
              <a:tr h="30627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City and State: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dirty="0">
                          <a:solidFill>
                            <a:schemeClr val="tx1">
                              <a:lumMod val="75000"/>
                              <a:lumOff val="25000"/>
                            </a:schemeClr>
                          </a:solidFill>
                          <a:latin typeface="Franklin Gothic Book" panose="020B0503020102020204" pitchFamily="34" charset="0"/>
                        </a:rPr>
                        <a:t>Ames, Iowa</a:t>
                      </a:r>
                    </a:p>
                  </a:txBody>
                  <a:tcPr/>
                </a:tc>
                <a:extLst>
                  <a:ext uri="{0D108BD9-81ED-4DB2-BD59-A6C34878D82A}">
                    <a16:rowId xmlns:a16="http://schemas.microsoft.com/office/drawing/2014/main" val="1904241950"/>
                  </a:ext>
                </a:extLst>
              </a:tr>
              <a:tr h="52901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Member Names (including partners and affiliates):</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dirty="0">
                          <a:solidFill>
                            <a:schemeClr val="tx1">
                              <a:lumMod val="75000"/>
                              <a:lumOff val="25000"/>
                            </a:schemeClr>
                          </a:solidFill>
                          <a:latin typeface="Franklin Gothic Book" panose="020B0503020102020204" pitchFamily="34" charset="0"/>
                        </a:rPr>
                        <a:t>Dustin Hickman, Jordan </a:t>
                      </a:r>
                      <a:r>
                        <a:rPr lang="en-US" sz="1200" dirty="0" err="1">
                          <a:solidFill>
                            <a:schemeClr val="tx1">
                              <a:lumMod val="75000"/>
                              <a:lumOff val="25000"/>
                            </a:schemeClr>
                          </a:solidFill>
                          <a:latin typeface="Franklin Gothic Book" panose="020B0503020102020204" pitchFamily="34" charset="0"/>
                        </a:rPr>
                        <a:t>Tiarks</a:t>
                      </a:r>
                      <a:r>
                        <a:rPr lang="en-US" sz="1200" dirty="0">
                          <a:solidFill>
                            <a:schemeClr val="tx1">
                              <a:lumMod val="75000"/>
                              <a:lumOff val="25000"/>
                            </a:schemeClr>
                          </a:solidFill>
                          <a:latin typeface="Franklin Gothic Book" panose="020B0503020102020204" pitchFamily="34" charset="0"/>
                        </a:rPr>
                        <a:t>, David Byrd, Trevor </a:t>
                      </a:r>
                      <a:r>
                        <a:rPr lang="en-US" sz="1200" dirty="0" err="1">
                          <a:solidFill>
                            <a:schemeClr val="tx1">
                              <a:lumMod val="75000"/>
                              <a:lumOff val="25000"/>
                            </a:schemeClr>
                          </a:solidFill>
                          <a:latin typeface="Franklin Gothic Book" panose="020B0503020102020204" pitchFamily="34" charset="0"/>
                        </a:rPr>
                        <a:t>Riedemann</a:t>
                      </a:r>
                      <a:r>
                        <a:rPr lang="en-US" sz="1200" dirty="0">
                          <a:solidFill>
                            <a:schemeClr val="tx1">
                              <a:lumMod val="75000"/>
                              <a:lumOff val="25000"/>
                            </a:schemeClr>
                          </a:solidFill>
                          <a:latin typeface="Franklin Gothic Book" panose="020B0503020102020204" pitchFamily="34" charset="0"/>
                        </a:rPr>
                        <a:t>, and Ross Anderson</a:t>
                      </a:r>
                    </a:p>
                  </a:txBody>
                  <a:tcPr/>
                </a:tc>
                <a:extLst>
                  <a:ext uri="{0D108BD9-81ED-4DB2-BD59-A6C34878D82A}">
                    <a16:rowId xmlns:a16="http://schemas.microsoft.com/office/drawing/2014/main" val="2424691721"/>
                  </a:ext>
                </a:extLst>
              </a:tr>
              <a:tr h="75175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Submission Title: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Calibri"/>
                          <a:ea typeface="+mn-ea"/>
                          <a:cs typeface="+mn-cs"/>
                        </a:rPr>
                        <a:t>Ultra-conductive Copper by Spark Erosion and Conventional Powder Processing </a:t>
                      </a:r>
                    </a:p>
                    <a:p>
                      <a:endParaRPr lang="en-US" sz="1200" dirty="0">
                        <a:solidFill>
                          <a:schemeClr val="tx1">
                            <a:lumMod val="75000"/>
                            <a:lumOff val="25000"/>
                          </a:schemeClr>
                        </a:solidFill>
                        <a:latin typeface="Franklin Gothic Book" panose="020B0503020102020204" pitchFamily="34" charset="0"/>
                      </a:endParaRPr>
                    </a:p>
                  </a:txBody>
                  <a:tcPr/>
                </a:tc>
                <a:extLst>
                  <a:ext uri="{0D108BD9-81ED-4DB2-BD59-A6C34878D82A}">
                    <a16:rowId xmlns:a16="http://schemas.microsoft.com/office/drawing/2014/main" val="728018421"/>
                  </a:ext>
                </a:extLst>
              </a:tr>
            </a:tbl>
          </a:graphicData>
        </a:graphic>
      </p:graphicFrame>
      <p:sp>
        <p:nvSpPr>
          <p:cNvPr id="22" name="TextBox 21">
            <a:extLst>
              <a:ext uri="{FF2B5EF4-FFF2-40B4-BE49-F238E27FC236}">
                <a16:creationId xmlns:a16="http://schemas.microsoft.com/office/drawing/2014/main" id="{D81B02DA-5730-4AE0-93A4-D475F35BB96C}"/>
              </a:ext>
            </a:extLst>
          </p:cNvPr>
          <p:cNvSpPr txBox="1"/>
          <p:nvPr/>
        </p:nvSpPr>
        <p:spPr>
          <a:xfrm>
            <a:off x="9997245" y="6550222"/>
            <a:ext cx="1726755" cy="307777"/>
          </a:xfrm>
          <a:prstGeom prst="rect">
            <a:avLst/>
          </a:prstGeom>
          <a:noFill/>
        </p:spPr>
        <p:txBody>
          <a:bodyPr wrap="none" rtlCol="0">
            <a:spAutoFit/>
          </a:bodyPr>
          <a:lstStyle/>
          <a:p>
            <a:r>
              <a:rPr lang="en-US" sz="1400" i="1" dirty="0">
                <a:latin typeface="Franklin Gothic Book" panose="020B0503020102020204" pitchFamily="34" charset="0"/>
              </a:rPr>
              <a:t>*A Public Document</a:t>
            </a:r>
          </a:p>
        </p:txBody>
      </p:sp>
      <p:sp>
        <p:nvSpPr>
          <p:cNvPr id="24" name="Text Placeholder 5">
            <a:extLst>
              <a:ext uri="{FF2B5EF4-FFF2-40B4-BE49-F238E27FC236}">
                <a16:creationId xmlns:a16="http://schemas.microsoft.com/office/drawing/2014/main" id="{35A4EF00-469A-4CF0-AAA9-7CFD103D094C}"/>
              </a:ext>
            </a:extLst>
          </p:cNvPr>
          <p:cNvSpPr txBox="1">
            <a:spLocks/>
          </p:cNvSpPr>
          <p:nvPr/>
        </p:nvSpPr>
        <p:spPr>
          <a:xfrm>
            <a:off x="263260" y="3741809"/>
            <a:ext cx="3666475" cy="2651791"/>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marR="0" lvl="0" defTabSz="914400" eaLnBrk="1" fontAlgn="auto" latinLnBrk="0" hangingPunct="1">
              <a:lnSpc>
                <a:spcPct val="100000"/>
              </a:lnSpc>
              <a:spcBef>
                <a:spcPts val="0"/>
              </a:spcBef>
              <a:spcAft>
                <a:spcPts val="600"/>
              </a:spcAft>
              <a:buClrTx/>
              <a:buSzTx/>
              <a:buFontTx/>
              <a:buNone/>
              <a:tabLst/>
              <a:defRPr/>
            </a:pPr>
            <a:r>
              <a:rPr lang="en-US" sz="2400" b="1" kern="0" dirty="0">
                <a:solidFill>
                  <a:srgbClr val="005486"/>
                </a:solidFill>
              </a:rPr>
              <a:t>Description of Material </a:t>
            </a:r>
            <a:endParaRPr kumimoji="0" lang="en-US" sz="2400" b="1" i="0" u="none" strike="noStrike" kern="0" cap="none" spc="0" normalizeH="0" baseline="0" noProof="0" dirty="0">
              <a:ln>
                <a:noFill/>
              </a:ln>
              <a:solidFill>
                <a:srgbClr val="005486"/>
              </a:solidFill>
              <a:effectLst/>
              <a:uLnTx/>
              <a:uFillTx/>
            </a:endParaRPr>
          </a:p>
          <a:p>
            <a:pPr marL="460375" lvl="0" indent="-342900">
              <a:spcAft>
                <a:spcPts val="600"/>
              </a:spcAft>
              <a:buFont typeface="Arial" panose="020B0604020202020204" pitchFamily="34" charset="0"/>
              <a:buChar char="•"/>
              <a:defRPr/>
            </a:pPr>
            <a:r>
              <a:rPr lang="en-US" dirty="0"/>
              <a:t>Ultra-conductive copper wire that demonstrates at least 109%IACS</a:t>
            </a:r>
          </a:p>
          <a:p>
            <a:pPr marL="460375" lvl="0" indent="-342900">
              <a:spcAft>
                <a:spcPts val="600"/>
              </a:spcAft>
              <a:buFont typeface="Arial" panose="020B0604020202020204" pitchFamily="34" charset="0"/>
              <a:buChar char="•"/>
              <a:defRPr/>
            </a:pPr>
            <a:r>
              <a:rPr lang="en-US" dirty="0"/>
              <a:t>Feedstock production process uses typical advanced machining method and conventional metal working process produces wire, bar, or plate</a:t>
            </a:r>
            <a:r>
              <a:rPr lang="en-US" sz="1400" dirty="0"/>
              <a:t> </a:t>
            </a:r>
            <a:endParaRPr kumimoji="0" lang="en-US" sz="1600" b="1" i="0" u="none" strike="noStrike" kern="0" cap="none" spc="0" normalizeH="0" baseline="0" noProof="0" dirty="0">
              <a:ln>
                <a:noFill/>
              </a:ln>
              <a:solidFill>
                <a:prstClr val="black"/>
              </a:solidFill>
              <a:effectLst/>
              <a:uLnTx/>
              <a:uFillTx/>
            </a:endParaRPr>
          </a:p>
        </p:txBody>
      </p:sp>
      <p:sp>
        <p:nvSpPr>
          <p:cNvPr id="30" name="Text Placeholder 5">
            <a:extLst>
              <a:ext uri="{FF2B5EF4-FFF2-40B4-BE49-F238E27FC236}">
                <a16:creationId xmlns:a16="http://schemas.microsoft.com/office/drawing/2014/main" id="{B138A67C-5533-47CF-A99D-49FCEAEE323A}"/>
              </a:ext>
            </a:extLst>
          </p:cNvPr>
          <p:cNvSpPr txBox="1">
            <a:spLocks/>
          </p:cNvSpPr>
          <p:nvPr/>
        </p:nvSpPr>
        <p:spPr>
          <a:xfrm>
            <a:off x="4104476" y="3741808"/>
            <a:ext cx="3666475" cy="2651791"/>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a:spcAft>
                <a:spcPts val="600"/>
              </a:spcAft>
            </a:pPr>
            <a:r>
              <a:rPr lang="en-US" sz="2400" b="1" kern="0" dirty="0">
                <a:solidFill>
                  <a:srgbClr val="005486"/>
                </a:solidFill>
              </a:rPr>
              <a:t>Fabrication Approach</a:t>
            </a:r>
          </a:p>
          <a:p>
            <a:pPr marL="460375" indent="-342900">
              <a:spcAft>
                <a:spcPts val="600"/>
              </a:spcAft>
              <a:buFont typeface="Arial" panose="020B0604020202020204" pitchFamily="34" charset="0"/>
              <a:buChar char="•"/>
            </a:pPr>
            <a:r>
              <a:rPr lang="en-US" dirty="0"/>
              <a:t>Produce high purity Cu powder with carbon surface (no oxide).</a:t>
            </a:r>
          </a:p>
          <a:p>
            <a:pPr marL="460375" indent="-342900">
              <a:spcAft>
                <a:spcPts val="600"/>
              </a:spcAft>
              <a:buFont typeface="Arial" panose="020B0604020202020204" pitchFamily="34" charset="0"/>
              <a:buChar char="•"/>
            </a:pPr>
            <a:r>
              <a:rPr lang="en-US" dirty="0"/>
              <a:t>Make wire from powder by typical deformation processing.</a:t>
            </a:r>
          </a:p>
          <a:p>
            <a:pPr marL="460375" indent="-342900">
              <a:spcAft>
                <a:spcPts val="600"/>
              </a:spcAft>
              <a:buFont typeface="Arial" panose="020B0604020202020204" pitchFamily="34" charset="0"/>
              <a:buChar char="•"/>
            </a:pPr>
            <a:r>
              <a:rPr lang="en-US" dirty="0"/>
              <a:t>Vacuum anneal to produce “</a:t>
            </a:r>
            <a:r>
              <a:rPr lang="en-US" dirty="0" err="1"/>
              <a:t>covetic</a:t>
            </a:r>
            <a:r>
              <a:rPr lang="en-US" dirty="0"/>
              <a:t>” copper wire, laced with pyrolyzed carbon as graphene. </a:t>
            </a:r>
            <a:endParaRPr lang="en-US" sz="1400" kern="0" dirty="0">
              <a:solidFill>
                <a:prstClr val="black"/>
              </a:solidFill>
            </a:endParaRPr>
          </a:p>
        </p:txBody>
      </p:sp>
      <p:sp>
        <p:nvSpPr>
          <p:cNvPr id="31" name="Text Placeholder 5">
            <a:extLst>
              <a:ext uri="{FF2B5EF4-FFF2-40B4-BE49-F238E27FC236}">
                <a16:creationId xmlns:a16="http://schemas.microsoft.com/office/drawing/2014/main" id="{BA713E08-9AC8-4281-97E3-767CFD43BBA6}"/>
              </a:ext>
            </a:extLst>
          </p:cNvPr>
          <p:cNvSpPr txBox="1">
            <a:spLocks/>
          </p:cNvSpPr>
          <p:nvPr/>
        </p:nvSpPr>
        <p:spPr>
          <a:xfrm>
            <a:off x="8035200" y="3752087"/>
            <a:ext cx="3885251" cy="2651791"/>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a:spcAft>
                <a:spcPts val="600"/>
              </a:spcAft>
            </a:pPr>
            <a:r>
              <a:rPr lang="en-US" sz="2400" b="1" kern="0" dirty="0">
                <a:solidFill>
                  <a:srgbClr val="005486"/>
                </a:solidFill>
              </a:rPr>
              <a:t>Potential Impact</a:t>
            </a:r>
          </a:p>
          <a:p>
            <a:pPr marL="460375" indent="-342900">
              <a:spcAft>
                <a:spcPts val="600"/>
              </a:spcAft>
              <a:buFont typeface="Arial" panose="020B0604020202020204" pitchFamily="34" charset="0"/>
              <a:buChar char="•"/>
            </a:pPr>
            <a:r>
              <a:rPr lang="en-US" dirty="0"/>
              <a:t>Ultra-conductive (UC) materials can promote transformation to an electrified world. </a:t>
            </a:r>
          </a:p>
          <a:p>
            <a:pPr marL="460375" indent="-342900">
              <a:spcAft>
                <a:spcPts val="600"/>
              </a:spcAft>
              <a:buFont typeface="Arial" panose="020B0604020202020204" pitchFamily="34" charset="0"/>
              <a:buChar char="•"/>
            </a:pPr>
            <a:r>
              <a:rPr lang="en-US" dirty="0"/>
              <a:t>Fast charging stations with UC  winding boost speed &amp; efficiency. </a:t>
            </a:r>
          </a:p>
          <a:p>
            <a:pPr marL="460375" indent="-342900">
              <a:spcAft>
                <a:spcPts val="600"/>
              </a:spcAft>
              <a:buFont typeface="Arial" panose="020B0604020202020204" pitchFamily="34" charset="0"/>
              <a:buChar char="•"/>
            </a:pPr>
            <a:r>
              <a:rPr lang="en-US" dirty="0"/>
              <a:t>UC gain of 20% more conductivity, multiplies GHG savings from EV. </a:t>
            </a:r>
          </a:p>
        </p:txBody>
      </p:sp>
      <p:sp>
        <p:nvSpPr>
          <p:cNvPr id="32" name="Rectangle 31">
            <a:extLst>
              <a:ext uri="{FF2B5EF4-FFF2-40B4-BE49-F238E27FC236}">
                <a16:creationId xmlns:a16="http://schemas.microsoft.com/office/drawing/2014/main" id="{D78B9234-C1A6-4DAC-937B-6A281B6B9C52}"/>
              </a:ext>
            </a:extLst>
          </p:cNvPr>
          <p:cNvSpPr/>
          <p:nvPr/>
        </p:nvSpPr>
        <p:spPr>
          <a:xfrm>
            <a:off x="8037298" y="1197409"/>
            <a:ext cx="3664377" cy="2382931"/>
          </a:xfrm>
          <a:prstGeom prst="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Franklin Gothic Medium" panose="020B0603020102020204" pitchFamily="34" charset="0"/>
              </a:rPr>
              <a:t>Optional Image</a:t>
            </a:r>
          </a:p>
        </p:txBody>
      </p:sp>
      <p:pic>
        <p:nvPicPr>
          <p:cNvPr id="34" name="Picture 33">
            <a:extLst>
              <a:ext uri="{FF2B5EF4-FFF2-40B4-BE49-F238E27FC236}">
                <a16:creationId xmlns:a16="http://schemas.microsoft.com/office/drawing/2014/main" id="{A2465EBB-996F-4FCC-B0B6-B138408A2A1A}"/>
              </a:ext>
            </a:extLst>
          </p:cNvPr>
          <p:cNvPicPr>
            <a:picLocks noChangeAspect="1"/>
          </p:cNvPicPr>
          <p:nvPr/>
        </p:nvPicPr>
        <p:blipFill>
          <a:blip r:embed="rId3"/>
          <a:stretch>
            <a:fillRect/>
          </a:stretch>
        </p:blipFill>
        <p:spPr>
          <a:xfrm>
            <a:off x="0" y="0"/>
            <a:ext cx="12192000" cy="1133300"/>
          </a:xfrm>
          <a:prstGeom prst="rect">
            <a:avLst/>
          </a:prstGeom>
        </p:spPr>
      </p:pic>
    </p:spTree>
    <p:extLst>
      <p:ext uri="{BB962C8B-B14F-4D97-AF65-F5344CB8AC3E}">
        <p14:creationId xmlns:p14="http://schemas.microsoft.com/office/powerpoint/2010/main" val="25225639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430</TotalTime>
  <Words>295</Words>
  <Application>Microsoft Macintosh PowerPoint</Application>
  <PresentationFormat>Widescreen</PresentationFormat>
  <Paragraphs>26</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Franklin Gothic Book</vt:lpstr>
      <vt:lpstr>Franklin Gothic Medium</vt:lpstr>
      <vt:lpstr>system-ui</vt:lpstr>
      <vt:lpstr>Office Theme</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Frenzl, John</dc:creator>
  <cp:lastModifiedBy>andersoi@ameslab.gov</cp:lastModifiedBy>
  <cp:revision>32</cp:revision>
  <dcterms:created xsi:type="dcterms:W3CDTF">2021-02-02T16:35:29Z</dcterms:created>
  <dcterms:modified xsi:type="dcterms:W3CDTF">2021-08-19T20:37:04Z</dcterms:modified>
</cp:coreProperties>
</file>