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959"/>
    <a:srgbClr val="BA54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533"/>
    <p:restoredTop sz="83902" autoAdjust="0"/>
  </p:normalViewPr>
  <p:slideViewPr>
    <p:cSldViewPr snapToGrid="0" snapToObjects="1">
      <p:cViewPr varScale="1">
        <p:scale>
          <a:sx n="152" d="100"/>
          <a:sy n="152" d="100"/>
        </p:scale>
        <p:origin x="10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t>8/19/21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t>‹#›</a:t>
            </a:fld>
            <a:endParaRPr lang="en-US"/>
          </a:p>
        </p:txBody>
      </p:sp>
    </p:spTree>
    <p:extLst>
      <p:ext uri="{BB962C8B-B14F-4D97-AF65-F5344CB8AC3E}">
        <p14:creationId xmlns:p14="http://schemas.microsoft.com/office/powerpoint/2010/main"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t>1</a:t>
            </a:fld>
            <a:endParaRPr lang="en-US"/>
          </a:p>
        </p:txBody>
      </p:sp>
    </p:spTree>
    <p:extLst>
      <p:ext uri="{BB962C8B-B14F-4D97-AF65-F5344CB8AC3E}">
        <p14:creationId xmlns:p14="http://schemas.microsoft.com/office/powerpoint/2010/main"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id="{6F23BC50-2198-41DA-9B60-E65214A859F7}"/>
              </a:ext>
            </a:extLst>
          </p:cNvPr>
          <p:cNvGraphicFramePr>
            <a:graphicFrameLocks noGrp="1"/>
          </p:cNvGraphicFramePr>
          <p:nvPr>
            <p:extLst>
              <p:ext uri="{D42A27DB-BD31-4B8C-83A1-F6EECF244321}">
                <p14:modId xmlns:p14="http://schemas.microsoft.com/office/powerpoint/2010/main" val="3471791619"/>
              </p:ext>
            </p:extLst>
          </p:nvPr>
        </p:nvGraphicFramePr>
        <p:xfrm>
          <a:off x="263260" y="1197409"/>
          <a:ext cx="7507691" cy="2194560"/>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val="2644748259"/>
                    </a:ext>
                  </a:extLst>
                </a:gridCol>
                <a:gridCol w="4924633">
                  <a:extLst>
                    <a:ext uri="{9D8B030D-6E8A-4147-A177-3AD203B41FA5}">
                      <a16:colId xmlns:a16="http://schemas.microsoft.com/office/drawing/2014/main"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a:solidFill>
                            <a:schemeClr val="bg1"/>
                          </a:solidFill>
                          <a:latin typeface="Franklin Gothic Book" panose="020B0503020102020204" pitchFamily="34" charset="0"/>
                        </a:rPr>
                        <a:t>ISU-MSE Multilayers</a:t>
                      </a:r>
                    </a:p>
                  </a:txBody>
                  <a:tcPr>
                    <a:solidFill>
                      <a:srgbClr val="585959"/>
                    </a:solidFill>
                  </a:tcPr>
                </a:tc>
                <a:extLst>
                  <a:ext uri="{0D108BD9-81ED-4DB2-BD59-A6C34878D82A}">
                    <a16:rowId xmlns:a16="http://schemas.microsoft.com/office/drawing/2014/main"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latinLnBrk="0" hangingPunct="1"/>
                      <a:r>
                        <a:rPr lang="en-US" sz="1600" kern="1200" dirty="0">
                          <a:solidFill>
                            <a:schemeClr val="tx1">
                              <a:lumMod val="75000"/>
                              <a:lumOff val="25000"/>
                            </a:schemeClr>
                          </a:solidFill>
                          <a:latin typeface="Calibri"/>
                          <a:ea typeface="+mn-ea"/>
                          <a:cs typeface="+mn-cs"/>
                        </a:rPr>
                        <a:t>Jun Cui</a:t>
                      </a:r>
                    </a:p>
                  </a:txBody>
                  <a:tcPr/>
                </a:tc>
                <a:extLst>
                  <a:ext uri="{0D108BD9-81ED-4DB2-BD59-A6C34878D82A}">
                    <a16:rowId xmlns:a16="http://schemas.microsoft.com/office/drawing/2014/main"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latinLnBrk="0" hangingPunct="1"/>
                      <a:r>
                        <a:rPr lang="en-US" sz="1600" kern="1200" dirty="0">
                          <a:solidFill>
                            <a:schemeClr val="tx1">
                              <a:lumMod val="75000"/>
                              <a:lumOff val="25000"/>
                            </a:schemeClr>
                          </a:solidFill>
                          <a:latin typeface="Calibri"/>
                          <a:ea typeface="+mn-ea"/>
                          <a:cs typeface="+mn-cs"/>
                        </a:rPr>
                        <a:t>Ames, Iowa</a:t>
                      </a:r>
                    </a:p>
                  </a:txBody>
                  <a:tcPr/>
                </a:tc>
                <a:extLst>
                  <a:ext uri="{0D108BD9-81ED-4DB2-BD59-A6C34878D82A}">
                    <a16:rowId xmlns:a16="http://schemas.microsoft.com/office/drawing/2014/main"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latinLnBrk="0" hangingPunct="1"/>
                      <a:r>
                        <a:rPr lang="en-US" sz="1600" kern="1200" dirty="0">
                          <a:solidFill>
                            <a:schemeClr val="tx1">
                              <a:lumMod val="75000"/>
                              <a:lumOff val="25000"/>
                            </a:schemeClr>
                          </a:solidFill>
                          <a:latin typeface="Calibri"/>
                          <a:ea typeface="+mn-ea"/>
                          <a:cs typeface="+mn-cs"/>
                        </a:rPr>
                        <a:t>Chaochao Pan</a:t>
                      </a:r>
                    </a:p>
                    <a:p>
                      <a:pPr marL="0" algn="l" defTabSz="914400" rtl="0" eaLnBrk="1" latinLnBrk="0" hangingPunct="1"/>
                      <a:r>
                        <a:rPr lang="en-US" sz="1600" kern="1200" dirty="0">
                          <a:solidFill>
                            <a:schemeClr val="tx1">
                              <a:lumMod val="75000"/>
                              <a:lumOff val="25000"/>
                            </a:schemeClr>
                          </a:solidFill>
                          <a:latin typeface="Calibri"/>
                          <a:ea typeface="+mn-ea"/>
                          <a:cs typeface="+mn-cs"/>
                        </a:rPr>
                        <a:t>Anand Gaur</a:t>
                      </a:r>
                    </a:p>
                    <a:p>
                      <a:pPr marL="0" algn="l" defTabSz="914400" rtl="0" eaLnBrk="1" latinLnBrk="0" hangingPunct="1"/>
                      <a:r>
                        <a:rPr lang="en-US" sz="1600" kern="1200" dirty="0">
                          <a:solidFill>
                            <a:schemeClr val="tx1">
                              <a:lumMod val="75000"/>
                              <a:lumOff val="25000"/>
                            </a:schemeClr>
                          </a:solidFill>
                          <a:latin typeface="Calibri"/>
                          <a:ea typeface="+mn-ea"/>
                          <a:cs typeface="+mn-cs"/>
                        </a:rPr>
                        <a:t>Maria </a:t>
                      </a:r>
                      <a:r>
                        <a:rPr lang="en-US" sz="1600" kern="1200" dirty="0" err="1">
                          <a:solidFill>
                            <a:schemeClr val="tx1">
                              <a:lumMod val="75000"/>
                              <a:lumOff val="25000"/>
                            </a:schemeClr>
                          </a:solidFill>
                          <a:latin typeface="Calibri"/>
                          <a:ea typeface="+mn-ea"/>
                          <a:cs typeface="+mn-cs"/>
                        </a:rPr>
                        <a:t>Lebedeva</a:t>
                      </a:r>
                      <a:endParaRPr lang="en-US" sz="1600" kern="1200" dirty="0">
                        <a:solidFill>
                          <a:schemeClr val="tx1">
                            <a:lumMod val="75000"/>
                            <a:lumOff val="25000"/>
                          </a:schemeClr>
                        </a:solidFill>
                        <a:latin typeface="Calibri"/>
                        <a:ea typeface="+mn-ea"/>
                        <a:cs typeface="+mn-cs"/>
                      </a:endParaRPr>
                    </a:p>
                  </a:txBody>
                  <a:tcPr/>
                </a:tc>
                <a:extLst>
                  <a:ext uri="{0D108BD9-81ED-4DB2-BD59-A6C34878D82A}">
                    <a16:rowId xmlns:a16="http://schemas.microsoft.com/office/drawing/2014/main"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914400" rtl="0" eaLnBrk="1" latinLnBrk="0" hangingPunct="1"/>
                      <a:r>
                        <a:rPr lang="en-US" sz="1600" kern="1200" dirty="0">
                          <a:solidFill>
                            <a:schemeClr val="tx1">
                              <a:lumMod val="75000"/>
                              <a:lumOff val="25000"/>
                            </a:schemeClr>
                          </a:solidFill>
                          <a:latin typeface="Calibri"/>
                          <a:ea typeface="+mn-ea"/>
                          <a:cs typeface="+mn-cs"/>
                        </a:rPr>
                        <a:t>Copper-graphene multilayer with 133% IACS</a:t>
                      </a:r>
                    </a:p>
                  </a:txBody>
                  <a:tcPr/>
                </a:tc>
                <a:extLst>
                  <a:ext uri="{0D108BD9-81ED-4DB2-BD59-A6C34878D82A}">
                    <a16:rowId xmlns:a16="http://schemas.microsoft.com/office/drawing/2014/main" val="728018421"/>
                  </a:ext>
                </a:extLst>
              </a:tr>
            </a:tbl>
          </a:graphicData>
        </a:graphic>
      </p:graphicFrame>
      <p:sp>
        <p:nvSpPr>
          <p:cNvPr id="22" name="TextBox 21">
            <a:extLst>
              <a:ext uri="{FF2B5EF4-FFF2-40B4-BE49-F238E27FC236}">
                <a16:creationId xmlns:a16="http://schemas.microsoft.com/office/drawing/2014/main"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id="{35A4EF00-469A-4CF0-AAA9-7CFD103D094C}"/>
              </a:ext>
            </a:extLst>
          </p:cNvPr>
          <p:cNvSpPr txBox="1">
            <a:spLocks/>
          </p:cNvSpPr>
          <p:nvPr/>
        </p:nvSpPr>
        <p:spPr>
          <a:xfrm>
            <a:off x="263260" y="3741809"/>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b="1" kern="0" dirty="0">
                <a:solidFill>
                  <a:prstClr val="black"/>
                </a:solidFill>
              </a:rPr>
              <a:t>Graphene/copper composite</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black"/>
                </a:solidFill>
                <a:effectLst/>
                <a:uLnTx/>
                <a:uFillTx/>
              </a:rPr>
              <a:t>Layered</a:t>
            </a:r>
            <a:r>
              <a:rPr kumimoji="0" lang="en-US" sz="1600" b="1" i="0" u="none" strike="noStrike" kern="0" cap="none" spc="0" normalizeH="0" noProof="0" dirty="0">
                <a:ln>
                  <a:noFill/>
                </a:ln>
                <a:solidFill>
                  <a:prstClr val="black"/>
                </a:solidFill>
                <a:effectLst/>
                <a:uLnTx/>
                <a:uFillTx/>
              </a:rPr>
              <a:t> structures</a:t>
            </a:r>
          </a:p>
          <a:p>
            <a:pPr marL="460375" marR="0" lvl="0" indent="-3429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b="1" kern="0" baseline="0" dirty="0">
                <a:solidFill>
                  <a:prstClr val="black"/>
                </a:solidFill>
              </a:rPr>
              <a:t>Potential to achieve</a:t>
            </a:r>
            <a:r>
              <a:rPr lang="en-US" sz="1600" b="1" kern="0" dirty="0">
                <a:solidFill>
                  <a:prstClr val="black"/>
                </a:solidFill>
              </a:rPr>
              <a:t> </a:t>
            </a:r>
            <a:r>
              <a:rPr lang="en-US" sz="1600" b="1" kern="0" baseline="0" dirty="0">
                <a:solidFill>
                  <a:prstClr val="black"/>
                </a:solidFill>
              </a:rPr>
              <a:t>133% IACS</a:t>
            </a:r>
            <a:endParaRPr kumimoji="0" lang="en-US" sz="1600" b="1" i="0" u="none" strike="noStrike" kern="0" cap="none" spc="0" normalizeH="0" baseline="0" noProof="0" dirty="0">
              <a:ln>
                <a:noFill/>
              </a:ln>
              <a:solidFill>
                <a:prstClr val="black"/>
              </a:solidFill>
              <a:effectLst/>
              <a:uLnTx/>
              <a:uFillTx/>
            </a:endParaRPr>
          </a:p>
        </p:txBody>
      </p:sp>
      <p:sp>
        <p:nvSpPr>
          <p:cNvPr id="30" name="Text Placeholder 5">
            <a:extLst>
              <a:ext uri="{FF2B5EF4-FFF2-40B4-BE49-F238E27FC236}">
                <a16:creationId xmlns:a16="http://schemas.microsoft.com/office/drawing/2014/main" id="{B138A67C-5533-47CF-A99D-49FCEAEE323A}"/>
              </a:ext>
            </a:extLst>
          </p:cNvPr>
          <p:cNvSpPr txBox="1">
            <a:spLocks/>
          </p:cNvSpPr>
          <p:nvPr/>
        </p:nvSpPr>
        <p:spPr>
          <a:xfrm>
            <a:off x="4104476" y="3741808"/>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defRPr/>
            </a:pPr>
            <a:r>
              <a:rPr lang="en-US" sz="1600" b="1" kern="0" dirty="0">
                <a:solidFill>
                  <a:prstClr val="black"/>
                </a:solidFill>
              </a:rPr>
              <a:t>10 layers of composite foil is created by alternate CVD deposition of graphene and PVD deposition of copper on a copper foil substrate</a:t>
            </a:r>
          </a:p>
          <a:p>
            <a:pPr marL="460375" indent="-342900">
              <a:spcAft>
                <a:spcPts val="600"/>
              </a:spcAft>
              <a:buFont typeface="Arial" panose="020B0604020202020204" pitchFamily="34" charset="0"/>
              <a:buChar char="•"/>
              <a:defRPr/>
            </a:pPr>
            <a:r>
              <a:rPr lang="en-US" sz="1600" b="1" kern="0" dirty="0">
                <a:solidFill>
                  <a:prstClr val="black"/>
                </a:solidFill>
              </a:rPr>
              <a:t>Bulk sample is created by rolling the 10-layer foil into a rod, then hot press to densify</a:t>
            </a:r>
          </a:p>
        </p:txBody>
      </p:sp>
      <p:sp>
        <p:nvSpPr>
          <p:cNvPr id="31" name="Text Placeholder 5">
            <a:extLst>
              <a:ext uri="{FF2B5EF4-FFF2-40B4-BE49-F238E27FC236}">
                <a16:creationId xmlns:a16="http://schemas.microsoft.com/office/drawing/2014/main" id="{BA713E08-9AC8-4281-97E3-767CFD43BBA6}"/>
              </a:ext>
            </a:extLst>
          </p:cNvPr>
          <p:cNvSpPr txBox="1">
            <a:spLocks/>
          </p:cNvSpPr>
          <p:nvPr/>
        </p:nvSpPr>
        <p:spPr>
          <a:xfrm>
            <a:off x="8035199" y="3752087"/>
            <a:ext cx="3835399"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117475">
              <a:spcAft>
                <a:spcPts val="600"/>
              </a:spcAft>
              <a:defRPr/>
            </a:pPr>
            <a:r>
              <a:rPr lang="en-US" sz="1600" b="1" kern="0" dirty="0">
                <a:solidFill>
                  <a:prstClr val="black"/>
                </a:solidFill>
              </a:rPr>
              <a:t>A motor winding wire 33% more conductive than copper will make induction motor as efficient as permanent magnet motor. If successfully developed, the ultra-conductive copper technology will remove rare earth permanent magnet as the major barrier for a sustainable growth in EV uses. </a:t>
            </a:r>
          </a:p>
        </p:txBody>
      </p:sp>
      <p:sp>
        <p:nvSpPr>
          <p:cNvPr id="32" name="Rectangle 31">
            <a:extLst>
              <a:ext uri="{FF2B5EF4-FFF2-40B4-BE49-F238E27FC236}">
                <a16:creationId xmlns:a16="http://schemas.microsoft.com/office/drawing/2014/main" id="{D78B9234-C1A6-4DAC-937B-6A281B6B9C52}"/>
              </a:ext>
            </a:extLst>
          </p:cNvPr>
          <p:cNvSpPr/>
          <p:nvPr/>
        </p:nvSpPr>
        <p:spPr>
          <a:xfrm>
            <a:off x="8037298" y="1197409"/>
            <a:ext cx="3664377" cy="2382931"/>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4E73F740-C49A-6347-A776-FDA861F6801E}"/>
              </a:ext>
            </a:extLst>
          </p:cNvPr>
          <p:cNvPicPr>
            <a:picLocks noChangeAspect="1"/>
          </p:cNvPicPr>
          <p:nvPr/>
        </p:nvPicPr>
        <p:blipFill>
          <a:blip r:embed="rId4"/>
          <a:stretch>
            <a:fillRect/>
          </a:stretch>
        </p:blipFill>
        <p:spPr>
          <a:xfrm>
            <a:off x="8035200" y="1197409"/>
            <a:ext cx="3835400" cy="2616200"/>
          </a:xfrm>
          <a:prstGeom prst="rect">
            <a:avLst/>
          </a:prstGeom>
        </p:spPr>
      </p:pic>
    </p:spTree>
    <p:extLst>
      <p:ext uri="{BB962C8B-B14F-4D97-AF65-F5344CB8AC3E}">
        <p14:creationId xmlns:p14="http://schemas.microsoft.com/office/powerpoint/2010/main"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629</TotalTime>
  <Words>274</Words>
  <Application>Microsoft Macintosh PowerPoint</Application>
  <PresentationFormat>Widescreen</PresentationFormat>
  <Paragraphs>26</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system-ui</vt:lpstr>
      <vt:lpstr>Arial</vt:lpstr>
      <vt:lpstr>Calibri</vt:lpstr>
      <vt:lpstr>Franklin Gothic Book</vt:lpstr>
      <vt:lpstr>Franklin Gothic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Cui, Jun [M S E]</cp:lastModifiedBy>
  <cp:revision>46</cp:revision>
  <dcterms:created xsi:type="dcterms:W3CDTF">2021-02-02T16:35:29Z</dcterms:created>
  <dcterms:modified xsi:type="dcterms:W3CDTF">2021-08-19T19:27:44Z</dcterms:modified>
</cp:coreProperties>
</file>