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959"/>
    <a:srgbClr val="BA5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04" autoAdjust="0"/>
    <p:restoredTop sz="95905" autoAdjust="0"/>
  </p:normalViewPr>
  <p:slideViewPr>
    <p:cSldViewPr snapToGrid="0" snapToObjects="1">
      <p:cViewPr varScale="1">
        <p:scale>
          <a:sx n="102" d="100"/>
          <a:sy n="102" d="100"/>
        </p:scale>
        <p:origin x="11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D82C2-61A0-4511-86CF-970065D5CC1B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416BF-B78A-4F5E-8769-179FCB25A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1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416BF-B78A-4F5E-8769-179FCB25AB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28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91EF715A-EFEF-2046-A9A8-9AAA6BD6A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-348"/>
            <a:ext cx="6113745" cy="1046162"/>
          </a:xfrm>
          <a:prstGeom prst="rect">
            <a:avLst/>
          </a:prstGeom>
          <a:solidFill>
            <a:srgbClr val="585959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7C8A130-CE76-BD47-96BC-6671121FC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536700"/>
            <a:ext cx="5638800" cy="41275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Franklin Gothic Book" panose="020B0503020102020204" pitchFamily="34" charset="0"/>
              </a:defRPr>
            </a:lvl1pPr>
            <a:lvl2pPr>
              <a:defRPr b="0" i="0">
                <a:latin typeface="Franklin Gothic Book" panose="020B0503020102020204" pitchFamily="34" charset="0"/>
              </a:defRPr>
            </a:lvl2pPr>
            <a:lvl3pPr>
              <a:defRPr b="0" i="0">
                <a:latin typeface="Franklin Gothic Book" panose="020B0503020102020204" pitchFamily="34" charset="0"/>
              </a:defRPr>
            </a:lvl3pPr>
            <a:lvl4pPr>
              <a:defRPr b="0" i="0">
                <a:latin typeface="Franklin Gothic Book" panose="020B0503020102020204" pitchFamily="34" charset="0"/>
              </a:defRPr>
            </a:lvl4pPr>
            <a:lvl5pPr>
              <a:defRPr b="0" i="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DEC202E-E524-CF47-9AB0-3BEE64A4C5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83400" y="1562100"/>
            <a:ext cx="4051300" cy="4025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5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9093A1E-ED5F-FF46-9916-5DF9CEE2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-348"/>
            <a:ext cx="6113745" cy="1046162"/>
          </a:xfrm>
          <a:prstGeom prst="rect">
            <a:avLst/>
          </a:prstGeom>
          <a:solidFill>
            <a:srgbClr val="585959"/>
          </a:solidFill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5">
            <a:extLst>
              <a:ext uri="{FF2B5EF4-FFF2-40B4-BE49-F238E27FC236}">
                <a16:creationId xmlns:a16="http://schemas.microsoft.com/office/drawing/2014/main" id="{ABDC03E3-5C85-A447-8A38-06858C7C20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7400" y="1562100"/>
            <a:ext cx="10541000" cy="4025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1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C865B2-E0A2-8641-AFFD-5640F16CC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060"/>
            <a:ext cx="12192000" cy="3444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C8096F-7AF7-4B40-9573-B28CF5573C95}"/>
              </a:ext>
            </a:extLst>
          </p:cNvPr>
          <p:cNvSpPr txBox="1"/>
          <p:nvPr userDrawn="1"/>
        </p:nvSpPr>
        <p:spPr>
          <a:xfrm>
            <a:off x="200417" y="6555949"/>
            <a:ext cx="6751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Franklin Gothic Book" panose="020B0503020102020204" pitchFamily="34" charset="0"/>
              </a:rPr>
              <a:t>CABLE CONDUCTOR MANUFACTURING PRIZE  |  U.S. DEPARTMENT OF ENERGY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AB2EB4-12FD-8A40-9362-698B7560444E}"/>
              </a:ext>
            </a:extLst>
          </p:cNvPr>
          <p:cNvSpPr txBox="1"/>
          <p:nvPr userDrawn="1"/>
        </p:nvSpPr>
        <p:spPr>
          <a:xfrm>
            <a:off x="11755853" y="6526061"/>
            <a:ext cx="448800" cy="3444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fld id="{28C19033-D94D-E54D-A722-6A6268CB915C}" type="slidenum">
              <a:rPr lang="en-US" sz="1200" b="1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‹#›</a:t>
            </a:fld>
            <a:endParaRPr lang="en-US" sz="12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2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F23BC50-2198-41DA-9B60-E65214A85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297556"/>
              </p:ext>
            </p:extLst>
          </p:nvPr>
        </p:nvGraphicFramePr>
        <p:xfrm>
          <a:off x="263260" y="1055416"/>
          <a:ext cx="7507691" cy="2390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583058">
                  <a:extLst>
                    <a:ext uri="{9D8B030D-6E8A-4147-A177-3AD203B41FA5}">
                      <a16:colId xmlns:a16="http://schemas.microsoft.com/office/drawing/2014/main" val="2644748259"/>
                    </a:ext>
                  </a:extLst>
                </a:gridCol>
                <a:gridCol w="4924633">
                  <a:extLst>
                    <a:ext uri="{9D8B030D-6E8A-4147-A177-3AD203B41FA5}">
                      <a16:colId xmlns:a16="http://schemas.microsoft.com/office/drawing/2014/main" val="3380098625"/>
                    </a:ext>
                  </a:extLst>
                </a:gridCol>
              </a:tblGrid>
              <a:tr h="3197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/>
                        <a:t>Team Name:</a:t>
                      </a:r>
                      <a:endParaRPr lang="en-US" sz="1800" dirty="0">
                        <a:latin typeface="Franklin Gothic Medium" panose="020B0603020102020204" pitchFamily="34" charset="0"/>
                      </a:endParaRPr>
                    </a:p>
                  </a:txBody>
                  <a:tcPr>
                    <a:solidFill>
                      <a:srgbClr val="5859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i="1" dirty="0">
                          <a:solidFill>
                            <a:schemeClr val="bg1"/>
                          </a:solidFill>
                          <a:latin typeface="Franklin Gothic Book" panose="020B0503020102020204" pitchFamily="34" charset="0"/>
                        </a:rPr>
                        <a:t>GE Research</a:t>
                      </a:r>
                    </a:p>
                  </a:txBody>
                  <a:tcPr>
                    <a:solidFill>
                      <a:srgbClr val="58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764051"/>
                  </a:ext>
                </a:extLst>
              </a:tr>
              <a:tr h="3341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Primary Submitter Name: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Dr. Mohamed Rahmane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58500"/>
                  </a:ext>
                </a:extLst>
              </a:tr>
              <a:tr h="282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City and State: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Niskayuna, 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41950"/>
                  </a:ext>
                </a:extLst>
              </a:tr>
              <a:tr h="622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Member Names (including partners and affiliates):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Dr. Andrey Meshkov (GE Research)</a:t>
                      </a:r>
                    </a:p>
                    <a:p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Dr. Vandana Rallabandi (GE Research)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91721"/>
                  </a:ext>
                </a:extLst>
              </a:tr>
              <a:tr h="282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Submission Title: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Electron Beam Melting (EBM) Additive Manufacturing (AM) of Ultra-Conductive Components With </a:t>
                      </a:r>
                      <a:r>
                        <a:rPr lang="en-US" sz="1400" b="0" i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in-situ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Processed Carbon-Metal Composites</a:t>
                      </a:r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18421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D81B02DA-5730-4AE0-93A4-D475F35BB96C}"/>
              </a:ext>
            </a:extLst>
          </p:cNvPr>
          <p:cNvSpPr txBox="1"/>
          <p:nvPr/>
        </p:nvSpPr>
        <p:spPr>
          <a:xfrm>
            <a:off x="9997245" y="6550222"/>
            <a:ext cx="1726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Franklin Gothic Book" panose="020B0503020102020204" pitchFamily="34" charset="0"/>
              </a:rPr>
              <a:t>*A Public Document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35A4EF00-469A-4CF0-AAA9-7CFD103D094C}"/>
              </a:ext>
            </a:extLst>
          </p:cNvPr>
          <p:cNvSpPr txBox="1">
            <a:spLocks/>
          </p:cNvSpPr>
          <p:nvPr/>
        </p:nvSpPr>
        <p:spPr>
          <a:xfrm>
            <a:off x="197271" y="3571013"/>
            <a:ext cx="3666475" cy="276543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lIns="0" tIns="0" rIns="0" bIns="0"/>
          <a:lstStyle>
            <a:lvl1pPr marL="0" eaLnBrk="1" hangingPunct="1">
              <a:defRPr b="0" i="0"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115888"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rgbClr val="005486"/>
                </a:solidFill>
              </a:rPr>
              <a:t>Description of Material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5486"/>
              </a:solidFill>
              <a:effectLst/>
              <a:uLnTx/>
              <a:uFillTx/>
            </a:endParaRPr>
          </a:p>
          <a:p>
            <a:pPr marL="117475"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Carbon-metal composites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where carbon is introduced in various forms, including powder of graphite or carbon black, or nanostructures forms, such as carbon nanotubes or graphene. The metal is copper or aluminum, with &gt;99.9% purity, in the form of powder, 45-100 microns particle size. A range of Carbon-Metal mixtures (0 to 8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% C) will be investigated.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B138A67C-5533-47CF-A99D-49FCEAEE323A}"/>
              </a:ext>
            </a:extLst>
          </p:cNvPr>
          <p:cNvSpPr txBox="1">
            <a:spLocks/>
          </p:cNvSpPr>
          <p:nvPr/>
        </p:nvSpPr>
        <p:spPr>
          <a:xfrm>
            <a:off x="4000779" y="3571012"/>
            <a:ext cx="3666475" cy="276543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lIns="0" tIns="0" rIns="0" bIns="0"/>
          <a:lstStyle>
            <a:lvl1pPr marL="0" eaLnBrk="1" hangingPunct="1">
              <a:defRPr b="0" i="0"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115888">
              <a:spcAft>
                <a:spcPts val="600"/>
              </a:spcAft>
            </a:pPr>
            <a:r>
              <a:rPr lang="en-US" sz="2400" b="1" kern="0" dirty="0">
                <a:solidFill>
                  <a:srgbClr val="005486"/>
                </a:solidFill>
              </a:rPr>
              <a:t>Fabrication Approach</a:t>
            </a:r>
          </a:p>
          <a:p>
            <a:pPr marL="117475">
              <a:spcAft>
                <a:spcPts val="600"/>
              </a:spcAft>
            </a:pPr>
            <a:r>
              <a:rPr lang="en-US" sz="1400" b="1" kern="0" dirty="0">
                <a:solidFill>
                  <a:prstClr val="black"/>
                </a:solidFill>
              </a:rPr>
              <a:t>Electron Beam Melting (EBM) Additive Manufacturing</a:t>
            </a:r>
            <a:r>
              <a:rPr lang="en-US" sz="1400" kern="0" dirty="0">
                <a:solidFill>
                  <a:prstClr val="black"/>
                </a:solidFill>
              </a:rPr>
              <a:t>: Carbon-metal powders, with a certain particle size distribution and carbon/metal ratio, will be mixed and tested for flowability. EBM will be used for simultaneously processing the ultra-conductive composite in-situ, while manufacturing actual components. Initial tests will be done on simple part geometries to demonstrate the concept with enhanced-electrical conductivity.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BA713E08-9AC8-4281-97E3-767CFD43BBA6}"/>
              </a:ext>
            </a:extLst>
          </p:cNvPr>
          <p:cNvSpPr txBox="1">
            <a:spLocks/>
          </p:cNvSpPr>
          <p:nvPr/>
        </p:nvSpPr>
        <p:spPr>
          <a:xfrm>
            <a:off x="7795967" y="3571011"/>
            <a:ext cx="4204356" cy="277571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lIns="0" tIns="0" rIns="0" bIns="0"/>
          <a:lstStyle>
            <a:lvl1pPr marL="0" eaLnBrk="1" hangingPunct="1">
              <a:defRPr b="0" i="0"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115888">
              <a:spcAft>
                <a:spcPts val="600"/>
              </a:spcAft>
            </a:pPr>
            <a:r>
              <a:rPr lang="en-US" sz="2400" b="1" kern="0" dirty="0">
                <a:solidFill>
                  <a:srgbClr val="005486"/>
                </a:solidFill>
              </a:rPr>
              <a:t>Potential Impact</a:t>
            </a:r>
          </a:p>
          <a:p>
            <a:pPr marL="182880" indent="-9144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a typeface="Calibri" panose="020F0502020204030204" pitchFamily="34" charset="0"/>
              </a:rPr>
              <a:t> B</a:t>
            </a:r>
            <a:r>
              <a:rPr lang="en-US" sz="1400" dirty="0">
                <a:effectLst/>
                <a:ea typeface="Calibri" panose="020F0502020204030204" pitchFamily="34" charset="0"/>
              </a:rPr>
              <a:t>reakthrough reduction in thermal losses in electrical and thermal systems (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Inductors, transformers, filters, rotating electric machines and batteries</a:t>
            </a:r>
            <a:r>
              <a:rPr lang="en-US" sz="1400" dirty="0">
                <a:effectLst/>
                <a:ea typeface="Calibri" panose="020F0502020204030204" pitchFamily="34" charset="0"/>
              </a:rPr>
              <a:t>), with a cost-effective and scalable manufacturing solution.</a:t>
            </a:r>
            <a:r>
              <a:rPr lang="en-US" sz="1400" kern="0" dirty="0">
                <a:solidFill>
                  <a:prstClr val="black"/>
                </a:solidFill>
              </a:rPr>
              <a:t> </a:t>
            </a:r>
          </a:p>
          <a:p>
            <a:pPr marL="182880" indent="-9144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prstClr val="black"/>
                </a:solidFill>
              </a:rPr>
              <a:t> Lightweight high-performance Electric Drives for transportation (EV and commercial Aviation),</a:t>
            </a:r>
            <a:br>
              <a:rPr lang="en-US" sz="1400" kern="0" dirty="0">
                <a:solidFill>
                  <a:prstClr val="black"/>
                </a:solidFill>
              </a:rPr>
            </a:br>
            <a:r>
              <a:rPr lang="en-US" sz="1400" kern="0" dirty="0">
                <a:solidFill>
                  <a:prstClr val="black"/>
                </a:solidFill>
              </a:rPr>
              <a:t>e.g., &gt;3X increase in Power density of electric motors.</a:t>
            </a:r>
          </a:p>
          <a:p>
            <a:pPr marL="182880" indent="-9144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prstClr val="black"/>
                </a:solidFill>
              </a:rPr>
              <a:t> Reduced CO2 emission through broader electrification of transportation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2465EBB-996F-4FCC-B0B6-B138408A2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333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645A81-F6CE-4543-B20C-80CF0768F2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13"/>
          <a:stretch/>
        </p:blipFill>
        <p:spPr>
          <a:xfrm>
            <a:off x="7992777" y="908376"/>
            <a:ext cx="4008935" cy="26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63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284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Frenzl, John</dc:creator>
  <cp:lastModifiedBy>Rahmane, Mohamed (GE Research, US)</cp:lastModifiedBy>
  <cp:revision>72</cp:revision>
  <dcterms:created xsi:type="dcterms:W3CDTF">2021-02-02T16:35:29Z</dcterms:created>
  <dcterms:modified xsi:type="dcterms:W3CDTF">2021-08-19T15:29:46Z</dcterms:modified>
</cp:coreProperties>
</file>