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3"/>
    <p:restoredTop sz="83946" autoAdjust="0"/>
  </p:normalViewPr>
  <p:slideViewPr>
    <p:cSldViewPr snapToGrid="0" snapToObjects="1">
      <p:cViewPr varScale="1">
        <p:scale>
          <a:sx n="102" d="100"/>
          <a:sy n="102" d="100"/>
        </p:scale>
        <p:origin x="13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8/19/21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2570907078"/>
              </p:ext>
            </p:extLst>
          </p:nvPr>
        </p:nvGraphicFramePr>
        <p:xfrm>
          <a:off x="263260" y="1288291"/>
          <a:ext cx="7507691" cy="2377440"/>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465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latin typeface="Franklin Gothic Book" panose="020B0503020102020204" pitchFamily="34" charset="0"/>
                        </a:rPr>
                        <a:t>Team Name:</a:t>
                      </a: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err="1">
                          <a:solidFill>
                            <a:schemeClr val="bg1"/>
                          </a:solidFill>
                          <a:latin typeface="Franklin Gothic Book" panose="020B0503020102020204" pitchFamily="34" charset="0"/>
                        </a:rPr>
                        <a:t>SuperWire</a:t>
                      </a:r>
                      <a:endParaRPr lang="en-US" sz="1800" i="1" dirty="0">
                        <a:solidFill>
                          <a:schemeClr val="bg1"/>
                        </a:solidFill>
                        <a:latin typeface="Franklin Gothic Book" panose="020B0503020102020204" pitchFamily="34" charset="0"/>
                      </a:endParaRPr>
                    </a:p>
                  </a:txBody>
                  <a:tcPr>
                    <a:solidFill>
                      <a:srgbClr val="585959"/>
                    </a:solidFill>
                  </a:tcPr>
                </a:tc>
                <a:extLst>
                  <a:ext uri="{0D108BD9-81ED-4DB2-BD59-A6C34878D82A}">
                    <a16:rowId xmlns:a16="http://schemas.microsoft.com/office/drawing/2014/main" val="1122764051"/>
                  </a:ext>
                </a:extLst>
              </a:tr>
              <a:tr h="3465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latin typeface="Franklin Gothic Book" panose="020B0503020102020204" pitchFamily="34" charset="0"/>
                        </a:rPr>
                        <a:t>Primary Submitter Name: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lumMod val="75000"/>
                              <a:lumOff val="25000"/>
                            </a:schemeClr>
                          </a:solidFill>
                          <a:latin typeface="Franklin Gothic Book" panose="020B0503020102020204" pitchFamily="34" charset="0"/>
                        </a:rPr>
                        <a:t>American Boronite Corporation</a:t>
                      </a:r>
                    </a:p>
                  </a:txBody>
                  <a:tcPr/>
                </a:tc>
                <a:extLst>
                  <a:ext uri="{0D108BD9-81ED-4DB2-BD59-A6C34878D82A}">
                    <a16:rowId xmlns:a16="http://schemas.microsoft.com/office/drawing/2014/main" val="1145458500"/>
                  </a:ext>
                </a:extLst>
              </a:tr>
              <a:tr h="3465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latin typeface="Franklin Gothic Book" panose="020B0503020102020204" pitchFamily="34" charset="0"/>
                        </a:rPr>
                        <a:t>City and State: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lumMod val="75000"/>
                              <a:lumOff val="25000"/>
                            </a:schemeClr>
                          </a:solidFill>
                          <a:latin typeface="Franklin Gothic Book" panose="020B0503020102020204" pitchFamily="34" charset="0"/>
                        </a:rPr>
                        <a:t>Burlington, MA 01803-4907</a:t>
                      </a:r>
                    </a:p>
                  </a:txBody>
                  <a:tcPr/>
                </a:tc>
                <a:extLst>
                  <a:ext uri="{0D108BD9-81ED-4DB2-BD59-A6C34878D82A}">
                    <a16:rowId xmlns:a16="http://schemas.microsoft.com/office/drawing/2014/main" val="1904241950"/>
                  </a:ext>
                </a:extLst>
              </a:tr>
              <a:tr h="6950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latin typeface="Franklin Gothic Book" panose="020B0503020102020204" pitchFamily="34" charset="0"/>
                        </a:rPr>
                        <a:t>Member Names (Key Individuals)</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solidFill>
                            <a:schemeClr val="tx1">
                              <a:lumMod val="75000"/>
                              <a:lumOff val="25000"/>
                            </a:schemeClr>
                          </a:solidFill>
                          <a:latin typeface="Franklin Gothic Book" panose="020B0503020102020204" pitchFamily="34" charset="0"/>
                        </a:rPr>
                        <a:t>David Lashmore, Pavel Bystricky, Ivka Kalus, </a:t>
                      </a:r>
                      <a:r>
                        <a:rPr lang="en-US" sz="1800">
                          <a:solidFill>
                            <a:schemeClr val="tx1">
                              <a:lumMod val="75000"/>
                              <a:lumOff val="25000"/>
                            </a:schemeClr>
                          </a:solidFill>
                          <a:latin typeface="Franklin Gothic Book" panose="020B0503020102020204" pitchFamily="34" charset="0"/>
                        </a:rPr>
                        <a:t>Laura Cunningham,  </a:t>
                      </a:r>
                      <a:r>
                        <a:rPr lang="en-US" sz="1800" dirty="0">
                          <a:solidFill>
                            <a:schemeClr val="tx1">
                              <a:lumMod val="75000"/>
                              <a:lumOff val="25000"/>
                            </a:schemeClr>
                          </a:solidFill>
                          <a:latin typeface="Franklin Gothic Book" panose="020B0503020102020204" pitchFamily="34" charset="0"/>
                        </a:rPr>
                        <a:t>Andrew Theori (Boronite), Mike </a:t>
                      </a:r>
                      <a:r>
                        <a:rPr lang="en-US" sz="1800" dirty="0" err="1">
                          <a:solidFill>
                            <a:schemeClr val="tx1">
                              <a:lumMod val="75000"/>
                              <a:lumOff val="25000"/>
                            </a:schemeClr>
                          </a:solidFill>
                          <a:latin typeface="Franklin Gothic Book" panose="020B0503020102020204" pitchFamily="34" charset="0"/>
                        </a:rPr>
                        <a:t>Matuszewski</a:t>
                      </a:r>
                      <a:r>
                        <a:rPr lang="en-US" sz="1800" dirty="0">
                          <a:solidFill>
                            <a:schemeClr val="tx1">
                              <a:lumMod val="75000"/>
                              <a:lumOff val="25000"/>
                            </a:schemeClr>
                          </a:solidFill>
                          <a:latin typeface="Franklin Gothic Book" panose="020B0503020102020204" pitchFamily="34" charset="0"/>
                        </a:rPr>
                        <a:t> (Minnesota Wire)</a:t>
                      </a:r>
                    </a:p>
                  </a:txBody>
                  <a:tcPr/>
                </a:tc>
                <a:extLst>
                  <a:ext uri="{0D108BD9-81ED-4DB2-BD59-A6C34878D82A}">
                    <a16:rowId xmlns:a16="http://schemas.microsoft.com/office/drawing/2014/main" val="2424691721"/>
                  </a:ext>
                </a:extLst>
              </a:tr>
              <a:tr h="3465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latin typeface="Franklin Gothic Book" panose="020B0503020102020204" pitchFamily="34" charset="0"/>
                        </a:rPr>
                        <a:t>Submission Title: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800" dirty="0">
                          <a:latin typeface="Franklin Gothic Book" panose="020B0503020102020204" pitchFamily="34" charset="0"/>
                        </a:rPr>
                        <a:t>A Manufacturing Strategy for CNT Power Cables </a:t>
                      </a:r>
                      <a:endParaRPr lang="en-US" sz="18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buClrTx/>
              <a:buSzTx/>
              <a:buFontTx/>
              <a:buNone/>
              <a:tabLst/>
              <a:defRPr/>
            </a:pPr>
            <a:r>
              <a:rPr lang="en-US" b="1" kern="0" dirty="0">
                <a:solidFill>
                  <a:srgbClr val="005486"/>
                </a:solidFill>
              </a:rPr>
              <a:t>Description of Material </a:t>
            </a:r>
            <a:r>
              <a:rPr kumimoji="0" lang="en-US" sz="1600" u="none" strike="noStrike" kern="0" cap="none" spc="0" normalizeH="0" baseline="0" noProof="0" dirty="0">
                <a:ln>
                  <a:noFill/>
                </a:ln>
                <a:effectLst/>
                <a:uLnTx/>
                <a:uFillTx/>
                <a:latin typeface="Garamond" panose="02020404030301010803" pitchFamily="18" charset="0"/>
              </a:rPr>
              <a:t>Very high fraction CNT-metal composite cable</a:t>
            </a:r>
            <a:r>
              <a:rPr kumimoji="0" lang="en-US" sz="1600" i="0" u="none" strike="noStrike" kern="0" cap="none" spc="0" normalizeH="0" baseline="0" noProof="0" dirty="0">
                <a:ln>
                  <a:noFill/>
                </a:ln>
                <a:effectLst/>
                <a:uLnTx/>
                <a:uFillTx/>
                <a:latin typeface="Garamond" panose="02020404030301010803" pitchFamily="18" charset="0"/>
              </a:rPr>
              <a:t>. Multiple braids to meet customer capacity needs.</a:t>
            </a:r>
            <a:r>
              <a:rPr lang="en-US" sz="1600" kern="0" dirty="0">
                <a:latin typeface="Garamond" panose="02020404030301010803" pitchFamily="18" charset="0"/>
              </a:rPr>
              <a:t> Very lightweight, high strength, fatigue and high temperature resistance, potential to exceed copper conductivity.</a:t>
            </a:r>
            <a:endParaRPr kumimoji="0" lang="en-US" sz="1600" i="0" u="none" strike="noStrike" kern="0" cap="none" spc="0" normalizeH="0" baseline="0" noProof="0" dirty="0">
              <a:ln>
                <a:noFill/>
              </a:ln>
              <a:effectLst/>
              <a:uLnTx/>
              <a:uFillTx/>
              <a:latin typeface="Garamond" panose="02020404030301010803" pitchFamily="18" charset="0"/>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5180443"/>
            <a:ext cx="3666475" cy="1213156"/>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r>
              <a:rPr lang="en-US" sz="1600" kern="0" dirty="0">
                <a:latin typeface="Garamond" panose="02020404030301010803" pitchFamily="18" charset="0"/>
              </a:rPr>
              <a:t>(1) Manufacturing process enables high speed mass production (2) Reduces cost. (3) Eliminates cable hot spots, (4) Exceeds copper current carrying capacity. Lots of room to further improve properties.</a:t>
            </a: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681971"/>
            <a:ext cx="3666475" cy="282191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b="1" kern="0" dirty="0">
                <a:solidFill>
                  <a:srgbClr val="005486"/>
                </a:solidFill>
              </a:rPr>
              <a:t>Potential Impact  </a:t>
            </a:r>
            <a:r>
              <a:rPr lang="en-US" kern="0" dirty="0">
                <a:latin typeface="Garamond" panose="02020404030301010803" pitchFamily="18" charset="0"/>
              </a:rPr>
              <a:t>Cables from 38 gauge to 0000 size are possible with this approach. A 1.2m long, 6.7mm diameter cable has been fabricated  insulated, terminated and is being tested.  Immediate impact:  aircraft wiring – reduced pollution, traction motors or generators where the copper armature is moving and power lines where weight is critical</a:t>
            </a:r>
            <a:r>
              <a:rPr lang="en-US" sz="1600" kern="0" dirty="0">
                <a:latin typeface="Garamond" panose="02020404030301010803" pitchFamily="18" charset="0"/>
              </a:rPr>
              <a:t>.</a:t>
            </a:r>
          </a:p>
        </p:txBody>
      </p:sp>
      <p:sp>
        <p:nvSpPr>
          <p:cNvPr id="32" name="Rectangle 31">
            <a:extLst>
              <a:ext uri="{FF2B5EF4-FFF2-40B4-BE49-F238E27FC236}">
                <a16:creationId xmlns:a16="http://schemas.microsoft.com/office/drawing/2014/main" id="{D78B9234-C1A6-4DAC-937B-6A281B6B9C52}"/>
              </a:ext>
            </a:extLst>
          </p:cNvPr>
          <p:cNvSpPr/>
          <p:nvPr/>
        </p:nvSpPr>
        <p:spPr>
          <a:xfrm>
            <a:off x="8037298" y="1197409"/>
            <a:ext cx="3664377" cy="2382931"/>
          </a:xfrm>
          <a:prstGeom prst="rect">
            <a:avLst/>
          </a:prstGeom>
          <a:solidFill>
            <a:srgbClr val="FF0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84221"/>
            <a:ext cx="12192000" cy="1226020"/>
          </a:xfrm>
          <a:prstGeom prst="rect">
            <a:avLst/>
          </a:prstGeom>
        </p:spPr>
      </p:pic>
      <p:sp>
        <p:nvSpPr>
          <p:cNvPr id="3" name="Rectangle 2">
            <a:extLst>
              <a:ext uri="{FF2B5EF4-FFF2-40B4-BE49-F238E27FC236}">
                <a16:creationId xmlns:a16="http://schemas.microsoft.com/office/drawing/2014/main" id="{567DC43B-DFED-6144-A06D-874C59F019D9}"/>
              </a:ext>
            </a:extLst>
          </p:cNvPr>
          <p:cNvSpPr/>
          <p:nvPr/>
        </p:nvSpPr>
        <p:spPr>
          <a:xfrm>
            <a:off x="159422" y="5262648"/>
            <a:ext cx="2761012" cy="369332"/>
          </a:xfrm>
          <a:prstGeom prst="rect">
            <a:avLst/>
          </a:prstGeom>
        </p:spPr>
        <p:txBody>
          <a:bodyPr wrap="square">
            <a:spAutoFit/>
          </a:bodyPr>
          <a:lstStyle/>
          <a:p>
            <a:pPr marL="115888">
              <a:spcAft>
                <a:spcPts val="600"/>
              </a:spcAft>
            </a:pPr>
            <a:endParaRPr lang="en-US" b="1" kern="0" dirty="0">
              <a:solidFill>
                <a:srgbClr val="005486"/>
              </a:solidFill>
              <a:latin typeface="Franklin Gothic Book" panose="020B0503020102020204" pitchFamily="34" charset="0"/>
            </a:endParaRPr>
          </a:p>
        </p:txBody>
      </p:sp>
      <p:sp>
        <p:nvSpPr>
          <p:cNvPr id="4" name="Rectangle 3">
            <a:extLst>
              <a:ext uri="{FF2B5EF4-FFF2-40B4-BE49-F238E27FC236}">
                <a16:creationId xmlns:a16="http://schemas.microsoft.com/office/drawing/2014/main" id="{650CF204-F46A-214D-8A0E-C4342AAE4DB2}"/>
              </a:ext>
            </a:extLst>
          </p:cNvPr>
          <p:cNvSpPr/>
          <p:nvPr/>
        </p:nvSpPr>
        <p:spPr>
          <a:xfrm>
            <a:off x="159422" y="5180443"/>
            <a:ext cx="3770313" cy="1323439"/>
          </a:xfrm>
          <a:prstGeom prst="rect">
            <a:avLst/>
          </a:prstGeom>
        </p:spPr>
        <p:txBody>
          <a:bodyPr wrap="square">
            <a:spAutoFit/>
          </a:bodyPr>
          <a:lstStyle/>
          <a:p>
            <a:pPr marL="115888"/>
            <a:r>
              <a:rPr lang="en-US" sz="1600" b="1" kern="0" dirty="0">
                <a:solidFill>
                  <a:srgbClr val="005486"/>
                </a:solidFill>
                <a:latin typeface="Franklin Gothic Book" panose="020B0503020102020204" pitchFamily="34" charset="0"/>
              </a:rPr>
              <a:t>Manufacturing  Approach </a:t>
            </a:r>
            <a:r>
              <a:rPr lang="en-US" sz="1600" kern="0" dirty="0">
                <a:latin typeface="Garamond" panose="02020404030301010803" pitchFamily="18" charset="0"/>
              </a:rPr>
              <a:t>Continuous CNT yarn braided structure infiltrated with copper alloy using patent pending high temperature process (aluminum can also  be used). </a:t>
            </a:r>
          </a:p>
        </p:txBody>
      </p:sp>
      <p:pic>
        <p:nvPicPr>
          <p:cNvPr id="6" name="Picture 5" descr="A picture containing graphical user interface&#10;&#10;Description automatically generated">
            <a:extLst>
              <a:ext uri="{FF2B5EF4-FFF2-40B4-BE49-F238E27FC236}">
                <a16:creationId xmlns:a16="http://schemas.microsoft.com/office/drawing/2014/main" id="{65EC74EE-079A-664A-909B-C6E2798AE313}"/>
              </a:ext>
            </a:extLst>
          </p:cNvPr>
          <p:cNvPicPr>
            <a:picLocks noChangeAspect="1"/>
          </p:cNvPicPr>
          <p:nvPr/>
        </p:nvPicPr>
        <p:blipFill>
          <a:blip r:embed="rId4"/>
          <a:stretch>
            <a:fillRect/>
          </a:stretch>
        </p:blipFill>
        <p:spPr>
          <a:xfrm>
            <a:off x="9062398" y="304204"/>
            <a:ext cx="1440174" cy="458497"/>
          </a:xfrm>
          <a:prstGeom prst="rect">
            <a:avLst/>
          </a:prstGeom>
        </p:spPr>
      </p:pic>
      <p:pic>
        <p:nvPicPr>
          <p:cNvPr id="13" name="Picture 12" descr="A picture containing indoor, light&#10;&#10;Description automatically generated">
            <a:extLst>
              <a:ext uri="{FF2B5EF4-FFF2-40B4-BE49-F238E27FC236}">
                <a16:creationId xmlns:a16="http://schemas.microsoft.com/office/drawing/2014/main" id="{4C3AFC37-8105-3648-9128-B0F918EA020D}"/>
              </a:ext>
            </a:extLst>
          </p:cNvPr>
          <p:cNvPicPr/>
          <p:nvPr/>
        </p:nvPicPr>
        <p:blipFill rotWithShape="1">
          <a:blip r:embed="rId5" cstate="print">
            <a:extLst>
              <a:ext uri="{28A0092B-C50C-407E-A947-70E740481C1C}">
                <a14:useLocalDpi xmlns:a14="http://schemas.microsoft.com/office/drawing/2010/main" val="0"/>
              </a:ext>
            </a:extLst>
          </a:blip>
          <a:srcRect l="4743" t="23585" b="31077"/>
          <a:stretch/>
        </p:blipFill>
        <p:spPr bwMode="auto">
          <a:xfrm>
            <a:off x="4104476" y="3631559"/>
            <a:ext cx="3666475" cy="1308735"/>
          </a:xfrm>
          <a:prstGeom prst="rect">
            <a:avLst/>
          </a:prstGeom>
          <a:ln>
            <a:noFill/>
          </a:ln>
          <a:extLst>
            <a:ext uri="{53640926-AAD7-44D8-BBD7-CCE9431645EC}">
              <a14:shadowObscured xmlns:a14="http://schemas.microsoft.com/office/drawing/2010/main"/>
            </a:ext>
          </a:extLst>
        </p:spPr>
      </p:pic>
      <p:pic>
        <p:nvPicPr>
          <p:cNvPr id="14" name="Picture 13" descr="A picture containing rope&#10;&#10;Description automatically generated">
            <a:extLst>
              <a:ext uri="{FF2B5EF4-FFF2-40B4-BE49-F238E27FC236}">
                <a16:creationId xmlns:a16="http://schemas.microsoft.com/office/drawing/2014/main" id="{D842107D-1AC0-BE41-A0C4-2A305B34E74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0939" b="4346"/>
          <a:stretch/>
        </p:blipFill>
        <p:spPr>
          <a:xfrm>
            <a:off x="8269357" y="1408925"/>
            <a:ext cx="3257325" cy="2069771"/>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TotalTime>
  <Words>345</Words>
  <Application>Microsoft Macintosh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Franklin Gothic Book</vt:lpstr>
      <vt:lpstr>Franklin Gothic Medium</vt:lpstr>
      <vt:lpstr>Garamond</vt:lpstr>
      <vt:lpstr>system-ui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David Lashmore</cp:lastModifiedBy>
  <cp:revision>53</cp:revision>
  <dcterms:created xsi:type="dcterms:W3CDTF">2021-02-02T16:35:29Z</dcterms:created>
  <dcterms:modified xsi:type="dcterms:W3CDTF">2021-08-19T15:25:19Z</dcterms:modified>
</cp:coreProperties>
</file>