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snapToGrid="0" snapToObjects="1">
      <p:cViewPr varScale="1">
        <p:scale>
          <a:sx n="128" d="100"/>
          <a:sy n="128" d="100"/>
        </p:scale>
        <p:origin x="4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5C56A1-4419-F344-AED7-7003E2B30532}" type="datetimeFigureOut">
              <a:rPr lang="en-US" smtClean="0"/>
              <a:t>8/18/21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C48A4B-765F-2843-8932-5AE0079F16BE}" type="slidenum">
              <a:rPr lang="en-US" smtClean="0"/>
              <a:t>‹#›</a:t>
            </a:fld>
            <a:endParaRPr lang="en-US"/>
          </a:p>
        </p:txBody>
      </p:sp>
    </p:spTree>
    <p:extLst>
      <p:ext uri="{BB962C8B-B14F-4D97-AF65-F5344CB8AC3E}">
        <p14:creationId xmlns:p14="http://schemas.microsoft.com/office/powerpoint/2010/main" val="52404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mericanmadechallenges.org/cable/docs/rules/CABLE_Prize_Official_Rules.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Franklin Gothic Book" panose="020B0503020102020204" pitchFamily="34" charset="0"/>
              </a:rPr>
              <a:t>Public PowerPoint Summary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Franklin Gothic Book" panose="020B0503020102020204" pitchFamily="34" charset="0"/>
              </a:rPr>
              <a:t>Make a public-facing, one-slide summary using PowerPoint containing technically specific details that can be understood by most people. The slide will be made public and should include (1) the competitor or team name and team leader, (2) submission title, (3) description of material, (4) fabrication approach, and (5) potential impact. Please make any text readable in a standard printout and conference room projection. Please refer to the official CABLE Prize Rules Document for full requirements:  </a:t>
            </a:r>
            <a:r>
              <a:rPr lang="en-US" b="0" i="0" u="none" strike="noStrike" dirty="0">
                <a:solidFill>
                  <a:srgbClr val="C41F25"/>
                </a:solidFill>
                <a:effectLst/>
                <a:latin typeface="system-ui"/>
                <a:hlinkClick r:id="rId3"/>
              </a:rPr>
              <a:t>https://americanmadechallenges.org/cable/docs/rules/CABLE_Prize_Official_Rules.pdf</a:t>
            </a:r>
            <a:endParaRPr lang="en-US" dirty="0"/>
          </a:p>
        </p:txBody>
      </p:sp>
      <p:sp>
        <p:nvSpPr>
          <p:cNvPr id="4" name="Slide Number Placeholder 3"/>
          <p:cNvSpPr>
            <a:spLocks noGrp="1"/>
          </p:cNvSpPr>
          <p:nvPr>
            <p:ph type="sldNum" sz="quarter" idx="5"/>
          </p:nvPr>
        </p:nvSpPr>
        <p:spPr/>
        <p:txBody>
          <a:bodyPr/>
          <a:lstStyle/>
          <a:p>
            <a:fld id="{306416BF-B78A-4F5E-8769-179FCB25ABE9}" type="slidenum">
              <a:rPr lang="en-US" smtClean="0"/>
              <a:t>1</a:t>
            </a:fld>
            <a:endParaRPr lang="en-US"/>
          </a:p>
        </p:txBody>
      </p:sp>
    </p:spTree>
    <p:extLst>
      <p:ext uri="{BB962C8B-B14F-4D97-AF65-F5344CB8AC3E}">
        <p14:creationId xmlns:p14="http://schemas.microsoft.com/office/powerpoint/2010/main" val="4269328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D1702-02BF-5649-BFBF-DF04574A33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D41144-1EFE-9B4A-AFE8-2FD5A80F53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A7D288A-022F-984D-A912-ED5F03F870B5}"/>
              </a:ext>
            </a:extLst>
          </p:cNvPr>
          <p:cNvSpPr>
            <a:spLocks noGrp="1"/>
          </p:cNvSpPr>
          <p:nvPr>
            <p:ph type="dt" sz="half" idx="10"/>
          </p:nvPr>
        </p:nvSpPr>
        <p:spPr/>
        <p:txBody>
          <a:bodyPr/>
          <a:lstStyle/>
          <a:p>
            <a:fld id="{F0F70678-B4F9-2443-90C3-8B941D832EE1}" type="datetimeFigureOut">
              <a:rPr lang="en-US" smtClean="0"/>
              <a:t>8/18/21</a:t>
            </a:fld>
            <a:endParaRPr lang="en-US"/>
          </a:p>
        </p:txBody>
      </p:sp>
      <p:sp>
        <p:nvSpPr>
          <p:cNvPr id="5" name="Footer Placeholder 4">
            <a:extLst>
              <a:ext uri="{FF2B5EF4-FFF2-40B4-BE49-F238E27FC236}">
                <a16:creationId xmlns:a16="http://schemas.microsoft.com/office/drawing/2014/main" id="{5C14C8F6-7111-1C49-A303-F1323BADEB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C9C98F-2EDA-4348-98E3-E80D8442BCE6}"/>
              </a:ext>
            </a:extLst>
          </p:cNvPr>
          <p:cNvSpPr>
            <a:spLocks noGrp="1"/>
          </p:cNvSpPr>
          <p:nvPr>
            <p:ph type="sldNum" sz="quarter" idx="12"/>
          </p:nvPr>
        </p:nvSpPr>
        <p:spPr/>
        <p:txBody>
          <a:bodyPr/>
          <a:lstStyle/>
          <a:p>
            <a:fld id="{61EBF77A-C1F7-D041-B5FD-CAE835B13E84}" type="slidenum">
              <a:rPr lang="en-US" smtClean="0"/>
              <a:t>‹#›</a:t>
            </a:fld>
            <a:endParaRPr lang="en-US"/>
          </a:p>
        </p:txBody>
      </p:sp>
    </p:spTree>
    <p:extLst>
      <p:ext uri="{BB962C8B-B14F-4D97-AF65-F5344CB8AC3E}">
        <p14:creationId xmlns:p14="http://schemas.microsoft.com/office/powerpoint/2010/main" val="1532466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4492D-6160-F046-8D0E-9FD179B891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839108-8DB6-604B-80CD-0A75328EA6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DF7FF7-7B6C-2845-9688-6B8FC4B6B5D6}"/>
              </a:ext>
            </a:extLst>
          </p:cNvPr>
          <p:cNvSpPr>
            <a:spLocks noGrp="1"/>
          </p:cNvSpPr>
          <p:nvPr>
            <p:ph type="dt" sz="half" idx="10"/>
          </p:nvPr>
        </p:nvSpPr>
        <p:spPr/>
        <p:txBody>
          <a:bodyPr/>
          <a:lstStyle/>
          <a:p>
            <a:fld id="{F0F70678-B4F9-2443-90C3-8B941D832EE1}" type="datetimeFigureOut">
              <a:rPr lang="en-US" smtClean="0"/>
              <a:t>8/18/21</a:t>
            </a:fld>
            <a:endParaRPr lang="en-US"/>
          </a:p>
        </p:txBody>
      </p:sp>
      <p:sp>
        <p:nvSpPr>
          <p:cNvPr id="5" name="Footer Placeholder 4">
            <a:extLst>
              <a:ext uri="{FF2B5EF4-FFF2-40B4-BE49-F238E27FC236}">
                <a16:creationId xmlns:a16="http://schemas.microsoft.com/office/drawing/2014/main" id="{375C79F9-D24E-1740-89A6-67FF1F7A53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EDDE3A-F65C-FC4A-A575-6C883751A713}"/>
              </a:ext>
            </a:extLst>
          </p:cNvPr>
          <p:cNvSpPr>
            <a:spLocks noGrp="1"/>
          </p:cNvSpPr>
          <p:nvPr>
            <p:ph type="sldNum" sz="quarter" idx="12"/>
          </p:nvPr>
        </p:nvSpPr>
        <p:spPr/>
        <p:txBody>
          <a:bodyPr/>
          <a:lstStyle/>
          <a:p>
            <a:fld id="{61EBF77A-C1F7-D041-B5FD-CAE835B13E84}" type="slidenum">
              <a:rPr lang="en-US" smtClean="0"/>
              <a:t>‹#›</a:t>
            </a:fld>
            <a:endParaRPr lang="en-US"/>
          </a:p>
        </p:txBody>
      </p:sp>
    </p:spTree>
    <p:extLst>
      <p:ext uri="{BB962C8B-B14F-4D97-AF65-F5344CB8AC3E}">
        <p14:creationId xmlns:p14="http://schemas.microsoft.com/office/powerpoint/2010/main" val="4019610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9E851-150A-B04F-B75C-58AAA6961A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972B396-E730-6142-9DE2-80FAAC3BA6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FB701E-0CEB-7D44-8E0E-36FE2BE958CF}"/>
              </a:ext>
            </a:extLst>
          </p:cNvPr>
          <p:cNvSpPr>
            <a:spLocks noGrp="1"/>
          </p:cNvSpPr>
          <p:nvPr>
            <p:ph type="dt" sz="half" idx="10"/>
          </p:nvPr>
        </p:nvSpPr>
        <p:spPr/>
        <p:txBody>
          <a:bodyPr/>
          <a:lstStyle/>
          <a:p>
            <a:fld id="{F0F70678-B4F9-2443-90C3-8B941D832EE1}" type="datetimeFigureOut">
              <a:rPr lang="en-US" smtClean="0"/>
              <a:t>8/18/21</a:t>
            </a:fld>
            <a:endParaRPr lang="en-US"/>
          </a:p>
        </p:txBody>
      </p:sp>
      <p:sp>
        <p:nvSpPr>
          <p:cNvPr id="5" name="Footer Placeholder 4">
            <a:extLst>
              <a:ext uri="{FF2B5EF4-FFF2-40B4-BE49-F238E27FC236}">
                <a16:creationId xmlns:a16="http://schemas.microsoft.com/office/drawing/2014/main" id="{4B422B7E-33E8-8A42-8C2E-E91F310C6A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7D609A-515D-A74A-A0A4-861AFAA91E1D}"/>
              </a:ext>
            </a:extLst>
          </p:cNvPr>
          <p:cNvSpPr>
            <a:spLocks noGrp="1"/>
          </p:cNvSpPr>
          <p:nvPr>
            <p:ph type="sldNum" sz="quarter" idx="12"/>
          </p:nvPr>
        </p:nvSpPr>
        <p:spPr/>
        <p:txBody>
          <a:bodyPr/>
          <a:lstStyle/>
          <a:p>
            <a:fld id="{61EBF77A-C1F7-D041-B5FD-CAE835B13E84}" type="slidenum">
              <a:rPr lang="en-US" smtClean="0"/>
              <a:t>‹#›</a:t>
            </a:fld>
            <a:endParaRPr lang="en-US"/>
          </a:p>
        </p:txBody>
      </p:sp>
    </p:spTree>
    <p:extLst>
      <p:ext uri="{BB962C8B-B14F-4D97-AF65-F5344CB8AC3E}">
        <p14:creationId xmlns:p14="http://schemas.microsoft.com/office/powerpoint/2010/main" val="244110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9CB66-5671-6545-8719-97EEF874E7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7CA635-72B7-284B-AA22-AAB61B5368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DC5252-04EC-414E-9372-24E4E2AF9E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764E51-E0CA-5941-B263-30FDF37B49E5}"/>
              </a:ext>
            </a:extLst>
          </p:cNvPr>
          <p:cNvSpPr>
            <a:spLocks noGrp="1"/>
          </p:cNvSpPr>
          <p:nvPr>
            <p:ph type="dt" sz="half" idx="10"/>
          </p:nvPr>
        </p:nvSpPr>
        <p:spPr/>
        <p:txBody>
          <a:bodyPr/>
          <a:lstStyle/>
          <a:p>
            <a:fld id="{F0F70678-B4F9-2443-90C3-8B941D832EE1}" type="datetimeFigureOut">
              <a:rPr lang="en-US" smtClean="0"/>
              <a:t>8/18/21</a:t>
            </a:fld>
            <a:endParaRPr lang="en-US"/>
          </a:p>
        </p:txBody>
      </p:sp>
      <p:sp>
        <p:nvSpPr>
          <p:cNvPr id="6" name="Footer Placeholder 5">
            <a:extLst>
              <a:ext uri="{FF2B5EF4-FFF2-40B4-BE49-F238E27FC236}">
                <a16:creationId xmlns:a16="http://schemas.microsoft.com/office/drawing/2014/main" id="{04942A8F-8EE6-8843-AFF4-BDFC75200A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A1BB12-44A7-BC4C-B930-1EE1B89D8FE1}"/>
              </a:ext>
            </a:extLst>
          </p:cNvPr>
          <p:cNvSpPr>
            <a:spLocks noGrp="1"/>
          </p:cNvSpPr>
          <p:nvPr>
            <p:ph type="sldNum" sz="quarter" idx="12"/>
          </p:nvPr>
        </p:nvSpPr>
        <p:spPr/>
        <p:txBody>
          <a:bodyPr/>
          <a:lstStyle/>
          <a:p>
            <a:fld id="{61EBF77A-C1F7-D041-B5FD-CAE835B13E84}" type="slidenum">
              <a:rPr lang="en-US" smtClean="0"/>
              <a:t>‹#›</a:t>
            </a:fld>
            <a:endParaRPr lang="en-US"/>
          </a:p>
        </p:txBody>
      </p:sp>
    </p:spTree>
    <p:extLst>
      <p:ext uri="{BB962C8B-B14F-4D97-AF65-F5344CB8AC3E}">
        <p14:creationId xmlns:p14="http://schemas.microsoft.com/office/powerpoint/2010/main" val="2699399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E949-A84A-B741-808B-B4B05F168E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082E15-4650-ED41-A1E3-642B21E430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846529-D438-5A4B-BEE9-7423CA0702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5DBB14-D590-1342-B809-3D73EB206D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F52991-46BD-7146-82DB-E2A12CD24F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89CE5B-BA8B-1249-B524-703A4C4D6055}"/>
              </a:ext>
            </a:extLst>
          </p:cNvPr>
          <p:cNvSpPr>
            <a:spLocks noGrp="1"/>
          </p:cNvSpPr>
          <p:nvPr>
            <p:ph type="dt" sz="half" idx="10"/>
          </p:nvPr>
        </p:nvSpPr>
        <p:spPr/>
        <p:txBody>
          <a:bodyPr/>
          <a:lstStyle/>
          <a:p>
            <a:fld id="{F0F70678-B4F9-2443-90C3-8B941D832EE1}" type="datetimeFigureOut">
              <a:rPr lang="en-US" smtClean="0"/>
              <a:t>8/18/21</a:t>
            </a:fld>
            <a:endParaRPr lang="en-US"/>
          </a:p>
        </p:txBody>
      </p:sp>
      <p:sp>
        <p:nvSpPr>
          <p:cNvPr id="8" name="Footer Placeholder 7">
            <a:extLst>
              <a:ext uri="{FF2B5EF4-FFF2-40B4-BE49-F238E27FC236}">
                <a16:creationId xmlns:a16="http://schemas.microsoft.com/office/drawing/2014/main" id="{40D9DC2C-364C-2A4F-85DC-EDEB9C4E31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4B91F5-ED3A-CA48-ABBD-B732294734B6}"/>
              </a:ext>
            </a:extLst>
          </p:cNvPr>
          <p:cNvSpPr>
            <a:spLocks noGrp="1"/>
          </p:cNvSpPr>
          <p:nvPr>
            <p:ph type="sldNum" sz="quarter" idx="12"/>
          </p:nvPr>
        </p:nvSpPr>
        <p:spPr/>
        <p:txBody>
          <a:bodyPr/>
          <a:lstStyle/>
          <a:p>
            <a:fld id="{61EBF77A-C1F7-D041-B5FD-CAE835B13E84}" type="slidenum">
              <a:rPr lang="en-US" smtClean="0"/>
              <a:t>‹#›</a:t>
            </a:fld>
            <a:endParaRPr lang="en-US"/>
          </a:p>
        </p:txBody>
      </p:sp>
    </p:spTree>
    <p:extLst>
      <p:ext uri="{BB962C8B-B14F-4D97-AF65-F5344CB8AC3E}">
        <p14:creationId xmlns:p14="http://schemas.microsoft.com/office/powerpoint/2010/main" val="2387586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54FEA-D124-8F42-96FD-AE59C947A8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9A4EAE-15F8-1D46-859A-C2047837BCDC}"/>
              </a:ext>
            </a:extLst>
          </p:cNvPr>
          <p:cNvSpPr>
            <a:spLocks noGrp="1"/>
          </p:cNvSpPr>
          <p:nvPr>
            <p:ph type="dt" sz="half" idx="10"/>
          </p:nvPr>
        </p:nvSpPr>
        <p:spPr/>
        <p:txBody>
          <a:bodyPr/>
          <a:lstStyle/>
          <a:p>
            <a:fld id="{F0F70678-B4F9-2443-90C3-8B941D832EE1}" type="datetimeFigureOut">
              <a:rPr lang="en-US" smtClean="0"/>
              <a:t>8/18/21</a:t>
            </a:fld>
            <a:endParaRPr lang="en-US"/>
          </a:p>
        </p:txBody>
      </p:sp>
      <p:sp>
        <p:nvSpPr>
          <p:cNvPr id="4" name="Footer Placeholder 3">
            <a:extLst>
              <a:ext uri="{FF2B5EF4-FFF2-40B4-BE49-F238E27FC236}">
                <a16:creationId xmlns:a16="http://schemas.microsoft.com/office/drawing/2014/main" id="{91670A77-3957-1F42-A2E5-B60F69C92F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3C6ED0-1CCA-8347-96EC-5BC6E4AA0E25}"/>
              </a:ext>
            </a:extLst>
          </p:cNvPr>
          <p:cNvSpPr>
            <a:spLocks noGrp="1"/>
          </p:cNvSpPr>
          <p:nvPr>
            <p:ph type="sldNum" sz="quarter" idx="12"/>
          </p:nvPr>
        </p:nvSpPr>
        <p:spPr/>
        <p:txBody>
          <a:bodyPr/>
          <a:lstStyle/>
          <a:p>
            <a:fld id="{61EBF77A-C1F7-D041-B5FD-CAE835B13E84}" type="slidenum">
              <a:rPr lang="en-US" smtClean="0"/>
              <a:t>‹#›</a:t>
            </a:fld>
            <a:endParaRPr lang="en-US"/>
          </a:p>
        </p:txBody>
      </p:sp>
    </p:spTree>
    <p:extLst>
      <p:ext uri="{BB962C8B-B14F-4D97-AF65-F5344CB8AC3E}">
        <p14:creationId xmlns:p14="http://schemas.microsoft.com/office/powerpoint/2010/main" val="3527340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D36E87-CF58-1C41-8D0A-D1BC0BF037D1}"/>
              </a:ext>
            </a:extLst>
          </p:cNvPr>
          <p:cNvSpPr>
            <a:spLocks noGrp="1"/>
          </p:cNvSpPr>
          <p:nvPr>
            <p:ph type="dt" sz="half" idx="10"/>
          </p:nvPr>
        </p:nvSpPr>
        <p:spPr/>
        <p:txBody>
          <a:bodyPr/>
          <a:lstStyle/>
          <a:p>
            <a:fld id="{F0F70678-B4F9-2443-90C3-8B941D832EE1}" type="datetimeFigureOut">
              <a:rPr lang="en-US" smtClean="0"/>
              <a:t>8/18/21</a:t>
            </a:fld>
            <a:endParaRPr lang="en-US"/>
          </a:p>
        </p:txBody>
      </p:sp>
      <p:sp>
        <p:nvSpPr>
          <p:cNvPr id="3" name="Footer Placeholder 2">
            <a:extLst>
              <a:ext uri="{FF2B5EF4-FFF2-40B4-BE49-F238E27FC236}">
                <a16:creationId xmlns:a16="http://schemas.microsoft.com/office/drawing/2014/main" id="{24A22BDA-7EA0-2B40-B183-BD6A975E24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054CE5-BA94-1B48-B294-50540B9BE9F3}"/>
              </a:ext>
            </a:extLst>
          </p:cNvPr>
          <p:cNvSpPr>
            <a:spLocks noGrp="1"/>
          </p:cNvSpPr>
          <p:nvPr>
            <p:ph type="sldNum" sz="quarter" idx="12"/>
          </p:nvPr>
        </p:nvSpPr>
        <p:spPr/>
        <p:txBody>
          <a:bodyPr/>
          <a:lstStyle/>
          <a:p>
            <a:fld id="{61EBF77A-C1F7-D041-B5FD-CAE835B13E84}" type="slidenum">
              <a:rPr lang="en-US" smtClean="0"/>
              <a:t>‹#›</a:t>
            </a:fld>
            <a:endParaRPr lang="en-US"/>
          </a:p>
        </p:txBody>
      </p:sp>
    </p:spTree>
    <p:extLst>
      <p:ext uri="{BB962C8B-B14F-4D97-AF65-F5344CB8AC3E}">
        <p14:creationId xmlns:p14="http://schemas.microsoft.com/office/powerpoint/2010/main" val="3912847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7EDC3-D49D-D24F-8489-DF62571A66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A8DCDD-812D-8B47-8DC9-74A4F6AA6E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EA83B2-8287-2E42-8967-160589540A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44E4D5-17CE-634E-9BFE-149E52153749}"/>
              </a:ext>
            </a:extLst>
          </p:cNvPr>
          <p:cNvSpPr>
            <a:spLocks noGrp="1"/>
          </p:cNvSpPr>
          <p:nvPr>
            <p:ph type="dt" sz="half" idx="10"/>
          </p:nvPr>
        </p:nvSpPr>
        <p:spPr/>
        <p:txBody>
          <a:bodyPr/>
          <a:lstStyle/>
          <a:p>
            <a:fld id="{F0F70678-B4F9-2443-90C3-8B941D832EE1}" type="datetimeFigureOut">
              <a:rPr lang="en-US" smtClean="0"/>
              <a:t>8/18/21</a:t>
            </a:fld>
            <a:endParaRPr lang="en-US"/>
          </a:p>
        </p:txBody>
      </p:sp>
      <p:sp>
        <p:nvSpPr>
          <p:cNvPr id="6" name="Footer Placeholder 5">
            <a:extLst>
              <a:ext uri="{FF2B5EF4-FFF2-40B4-BE49-F238E27FC236}">
                <a16:creationId xmlns:a16="http://schemas.microsoft.com/office/drawing/2014/main" id="{8BF89DCF-BF54-534F-8D90-6BB726D542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0CEEC7-9ADD-C543-955F-EB44E233EDF8}"/>
              </a:ext>
            </a:extLst>
          </p:cNvPr>
          <p:cNvSpPr>
            <a:spLocks noGrp="1"/>
          </p:cNvSpPr>
          <p:nvPr>
            <p:ph type="sldNum" sz="quarter" idx="12"/>
          </p:nvPr>
        </p:nvSpPr>
        <p:spPr/>
        <p:txBody>
          <a:bodyPr/>
          <a:lstStyle/>
          <a:p>
            <a:fld id="{61EBF77A-C1F7-D041-B5FD-CAE835B13E84}" type="slidenum">
              <a:rPr lang="en-US" smtClean="0"/>
              <a:t>‹#›</a:t>
            </a:fld>
            <a:endParaRPr lang="en-US"/>
          </a:p>
        </p:txBody>
      </p:sp>
    </p:spTree>
    <p:extLst>
      <p:ext uri="{BB962C8B-B14F-4D97-AF65-F5344CB8AC3E}">
        <p14:creationId xmlns:p14="http://schemas.microsoft.com/office/powerpoint/2010/main" val="2954780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E4252-D81D-874E-8E06-01416C64D1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6514E8-E1B4-4344-8260-31DEA4E2F8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86C5C6-C687-BF44-ABAD-5566CCF503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C0870D-C3A9-E64C-985F-09A88032EC4B}"/>
              </a:ext>
            </a:extLst>
          </p:cNvPr>
          <p:cNvSpPr>
            <a:spLocks noGrp="1"/>
          </p:cNvSpPr>
          <p:nvPr>
            <p:ph type="dt" sz="half" idx="10"/>
          </p:nvPr>
        </p:nvSpPr>
        <p:spPr/>
        <p:txBody>
          <a:bodyPr/>
          <a:lstStyle/>
          <a:p>
            <a:fld id="{F0F70678-B4F9-2443-90C3-8B941D832EE1}" type="datetimeFigureOut">
              <a:rPr lang="en-US" smtClean="0"/>
              <a:t>8/18/21</a:t>
            </a:fld>
            <a:endParaRPr lang="en-US"/>
          </a:p>
        </p:txBody>
      </p:sp>
      <p:sp>
        <p:nvSpPr>
          <p:cNvPr id="6" name="Footer Placeholder 5">
            <a:extLst>
              <a:ext uri="{FF2B5EF4-FFF2-40B4-BE49-F238E27FC236}">
                <a16:creationId xmlns:a16="http://schemas.microsoft.com/office/drawing/2014/main" id="{AAC60D8B-276A-F24F-A4D0-D4E36E1594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DF0140-D420-A149-B7F8-E437BB85BF55}"/>
              </a:ext>
            </a:extLst>
          </p:cNvPr>
          <p:cNvSpPr>
            <a:spLocks noGrp="1"/>
          </p:cNvSpPr>
          <p:nvPr>
            <p:ph type="sldNum" sz="quarter" idx="12"/>
          </p:nvPr>
        </p:nvSpPr>
        <p:spPr/>
        <p:txBody>
          <a:bodyPr/>
          <a:lstStyle/>
          <a:p>
            <a:fld id="{61EBF77A-C1F7-D041-B5FD-CAE835B13E84}" type="slidenum">
              <a:rPr lang="en-US" smtClean="0"/>
              <a:t>‹#›</a:t>
            </a:fld>
            <a:endParaRPr lang="en-US"/>
          </a:p>
        </p:txBody>
      </p:sp>
    </p:spTree>
    <p:extLst>
      <p:ext uri="{BB962C8B-B14F-4D97-AF65-F5344CB8AC3E}">
        <p14:creationId xmlns:p14="http://schemas.microsoft.com/office/powerpoint/2010/main" val="3096369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8AC38-E34C-D440-BD78-9E7C9B6A8A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16902AA-1C77-3849-B8C6-126DE449AE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8DBC76-5EA1-364E-8E8A-50B61C2D9CF6}"/>
              </a:ext>
            </a:extLst>
          </p:cNvPr>
          <p:cNvSpPr>
            <a:spLocks noGrp="1"/>
          </p:cNvSpPr>
          <p:nvPr>
            <p:ph type="dt" sz="half" idx="10"/>
          </p:nvPr>
        </p:nvSpPr>
        <p:spPr/>
        <p:txBody>
          <a:bodyPr/>
          <a:lstStyle/>
          <a:p>
            <a:fld id="{F0F70678-B4F9-2443-90C3-8B941D832EE1}" type="datetimeFigureOut">
              <a:rPr lang="en-US" smtClean="0"/>
              <a:t>8/18/21</a:t>
            </a:fld>
            <a:endParaRPr lang="en-US"/>
          </a:p>
        </p:txBody>
      </p:sp>
      <p:sp>
        <p:nvSpPr>
          <p:cNvPr id="5" name="Footer Placeholder 4">
            <a:extLst>
              <a:ext uri="{FF2B5EF4-FFF2-40B4-BE49-F238E27FC236}">
                <a16:creationId xmlns:a16="http://schemas.microsoft.com/office/drawing/2014/main" id="{93374F64-F818-0245-A1A1-881993D0BC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1B88C8-EAF8-C347-AFCD-F96E6BB8AFC5}"/>
              </a:ext>
            </a:extLst>
          </p:cNvPr>
          <p:cNvSpPr>
            <a:spLocks noGrp="1"/>
          </p:cNvSpPr>
          <p:nvPr>
            <p:ph type="sldNum" sz="quarter" idx="12"/>
          </p:nvPr>
        </p:nvSpPr>
        <p:spPr/>
        <p:txBody>
          <a:bodyPr/>
          <a:lstStyle/>
          <a:p>
            <a:fld id="{61EBF77A-C1F7-D041-B5FD-CAE835B13E84}" type="slidenum">
              <a:rPr lang="en-US" smtClean="0"/>
              <a:t>‹#›</a:t>
            </a:fld>
            <a:endParaRPr lang="en-US"/>
          </a:p>
        </p:txBody>
      </p:sp>
    </p:spTree>
    <p:extLst>
      <p:ext uri="{BB962C8B-B14F-4D97-AF65-F5344CB8AC3E}">
        <p14:creationId xmlns:p14="http://schemas.microsoft.com/office/powerpoint/2010/main" val="29326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657B5C-33E6-2841-A77A-21EEA30A7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76084C-A29C-0E4E-93B0-4D76165A73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1B98D3-D62E-304C-8C7D-7F1C5AE96034}"/>
              </a:ext>
            </a:extLst>
          </p:cNvPr>
          <p:cNvSpPr>
            <a:spLocks noGrp="1"/>
          </p:cNvSpPr>
          <p:nvPr>
            <p:ph type="dt" sz="half" idx="10"/>
          </p:nvPr>
        </p:nvSpPr>
        <p:spPr/>
        <p:txBody>
          <a:bodyPr/>
          <a:lstStyle/>
          <a:p>
            <a:fld id="{F0F70678-B4F9-2443-90C3-8B941D832EE1}" type="datetimeFigureOut">
              <a:rPr lang="en-US" smtClean="0"/>
              <a:t>8/18/21</a:t>
            </a:fld>
            <a:endParaRPr lang="en-US"/>
          </a:p>
        </p:txBody>
      </p:sp>
      <p:sp>
        <p:nvSpPr>
          <p:cNvPr id="5" name="Footer Placeholder 4">
            <a:extLst>
              <a:ext uri="{FF2B5EF4-FFF2-40B4-BE49-F238E27FC236}">
                <a16:creationId xmlns:a16="http://schemas.microsoft.com/office/drawing/2014/main" id="{5C1232BE-1D09-9746-97DE-D679B8387B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10983C-1423-524F-A692-5FBC5281512B}"/>
              </a:ext>
            </a:extLst>
          </p:cNvPr>
          <p:cNvSpPr>
            <a:spLocks noGrp="1"/>
          </p:cNvSpPr>
          <p:nvPr>
            <p:ph type="sldNum" sz="quarter" idx="12"/>
          </p:nvPr>
        </p:nvSpPr>
        <p:spPr/>
        <p:txBody>
          <a:bodyPr/>
          <a:lstStyle/>
          <a:p>
            <a:fld id="{61EBF77A-C1F7-D041-B5FD-CAE835B13E84}" type="slidenum">
              <a:rPr lang="en-US" smtClean="0"/>
              <a:t>‹#›</a:t>
            </a:fld>
            <a:endParaRPr lang="en-US"/>
          </a:p>
        </p:txBody>
      </p:sp>
    </p:spTree>
    <p:extLst>
      <p:ext uri="{BB962C8B-B14F-4D97-AF65-F5344CB8AC3E}">
        <p14:creationId xmlns:p14="http://schemas.microsoft.com/office/powerpoint/2010/main" val="3412768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91EF715A-EFEF-2046-A9A8-9AAA6BD6A2AA}"/>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24" name="Text Placeholder 23">
            <a:extLst>
              <a:ext uri="{FF2B5EF4-FFF2-40B4-BE49-F238E27FC236}">
                <a16:creationId xmlns:a16="http://schemas.microsoft.com/office/drawing/2014/main" id="{97C8A130-CE76-BD47-96BC-6671121FCAB4}"/>
              </a:ext>
            </a:extLst>
          </p:cNvPr>
          <p:cNvSpPr>
            <a:spLocks noGrp="1"/>
          </p:cNvSpPr>
          <p:nvPr>
            <p:ph type="body" sz="quarter" idx="10"/>
          </p:nvPr>
        </p:nvSpPr>
        <p:spPr>
          <a:xfrm>
            <a:off x="635000" y="1536700"/>
            <a:ext cx="5638800" cy="4127500"/>
          </a:xfrm>
          <a:prstGeom prst="rect">
            <a:avLst/>
          </a:prstGeom>
        </p:spPr>
        <p:txBody>
          <a:bodyPr/>
          <a:lstStyle>
            <a:lvl1pPr>
              <a:defRPr b="0" i="0">
                <a:latin typeface="Franklin Gothic Book" panose="020B0503020102020204" pitchFamily="34" charset="0"/>
              </a:defRPr>
            </a:lvl1pPr>
            <a:lvl2pPr>
              <a:defRPr b="0" i="0">
                <a:latin typeface="Franklin Gothic Book" panose="020B0503020102020204" pitchFamily="34" charset="0"/>
              </a:defRPr>
            </a:lvl2pPr>
            <a:lvl3pPr>
              <a:defRPr b="0" i="0">
                <a:latin typeface="Franklin Gothic Book" panose="020B0503020102020204" pitchFamily="34" charset="0"/>
              </a:defRPr>
            </a:lvl3pPr>
            <a:lvl4pPr>
              <a:defRPr b="0" i="0">
                <a:latin typeface="Franklin Gothic Book" panose="020B0503020102020204" pitchFamily="34" charset="0"/>
              </a:defRPr>
            </a:lvl4pPr>
            <a:lvl5pPr>
              <a:defRPr b="0" i="0">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Picture Placeholder 25">
            <a:extLst>
              <a:ext uri="{FF2B5EF4-FFF2-40B4-BE49-F238E27FC236}">
                <a16:creationId xmlns:a16="http://schemas.microsoft.com/office/drawing/2014/main" id="{8DEC202E-E524-CF47-9AB0-3BEE64A4C5C7}"/>
              </a:ext>
            </a:extLst>
          </p:cNvPr>
          <p:cNvSpPr>
            <a:spLocks noGrp="1"/>
          </p:cNvSpPr>
          <p:nvPr>
            <p:ph type="pic" sz="quarter" idx="11"/>
          </p:nvPr>
        </p:nvSpPr>
        <p:spPr>
          <a:xfrm>
            <a:off x="6883400" y="1562100"/>
            <a:ext cx="4051300" cy="4025900"/>
          </a:xfrm>
          <a:prstGeom prst="rect">
            <a:avLst/>
          </a:prstGeom>
        </p:spPr>
        <p:txBody>
          <a:bodyPr/>
          <a:lstStyle/>
          <a:p>
            <a:endParaRPr lang="en-US"/>
          </a:p>
        </p:txBody>
      </p:sp>
    </p:spTree>
    <p:extLst>
      <p:ext uri="{BB962C8B-B14F-4D97-AF65-F5344CB8AC3E}">
        <p14:creationId xmlns:p14="http://schemas.microsoft.com/office/powerpoint/2010/main" val="2848513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14F853-4F43-594D-80EA-0A87F522AB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A536C2-7882-A147-9BC1-21F0D00A59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BF3B8C-43D6-5F48-B393-2B16E53C0D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F70678-B4F9-2443-90C3-8B941D832EE1}" type="datetimeFigureOut">
              <a:rPr lang="en-US" smtClean="0"/>
              <a:t>8/18/21</a:t>
            </a:fld>
            <a:endParaRPr lang="en-US"/>
          </a:p>
        </p:txBody>
      </p:sp>
      <p:sp>
        <p:nvSpPr>
          <p:cNvPr id="5" name="Footer Placeholder 4">
            <a:extLst>
              <a:ext uri="{FF2B5EF4-FFF2-40B4-BE49-F238E27FC236}">
                <a16:creationId xmlns:a16="http://schemas.microsoft.com/office/drawing/2014/main" id="{F685FC10-69D4-8F46-9863-CAB54C843D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A6AD83-375F-4440-8919-AEA56F8600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EBF77A-C1F7-D041-B5FD-CAE835B13E84}" type="slidenum">
              <a:rPr lang="en-US" smtClean="0"/>
              <a:t>‹#›</a:t>
            </a:fld>
            <a:endParaRPr lang="en-US"/>
          </a:p>
        </p:txBody>
      </p:sp>
    </p:spTree>
    <p:extLst>
      <p:ext uri="{BB962C8B-B14F-4D97-AF65-F5344CB8AC3E}">
        <p14:creationId xmlns:p14="http://schemas.microsoft.com/office/powerpoint/2010/main" val="2990418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a:extLst>
              <a:ext uri="{FF2B5EF4-FFF2-40B4-BE49-F238E27FC236}">
                <a16:creationId xmlns:a16="http://schemas.microsoft.com/office/drawing/2014/main" id="{6F23BC50-2198-41DA-9B60-E65214A859F7}"/>
              </a:ext>
            </a:extLst>
          </p:cNvPr>
          <p:cNvGraphicFramePr>
            <a:graphicFrameLocks noGrp="1"/>
          </p:cNvGraphicFramePr>
          <p:nvPr>
            <p:extLst>
              <p:ext uri="{D42A27DB-BD31-4B8C-83A1-F6EECF244321}">
                <p14:modId xmlns:p14="http://schemas.microsoft.com/office/powerpoint/2010/main" val="3727437647"/>
              </p:ext>
            </p:extLst>
          </p:nvPr>
        </p:nvGraphicFramePr>
        <p:xfrm>
          <a:off x="263260" y="1197409"/>
          <a:ext cx="7507691" cy="2377440"/>
        </p:xfrm>
        <a:graphic>
          <a:graphicData uri="http://schemas.openxmlformats.org/drawingml/2006/table">
            <a:tbl>
              <a:tblPr firstRow="1" bandRow="1">
                <a:tableStyleId>{8799B23B-EC83-4686-B30A-512413B5E67A}</a:tableStyleId>
              </a:tblPr>
              <a:tblGrid>
                <a:gridCol w="2583058">
                  <a:extLst>
                    <a:ext uri="{9D8B030D-6E8A-4147-A177-3AD203B41FA5}">
                      <a16:colId xmlns:a16="http://schemas.microsoft.com/office/drawing/2014/main" val="2644748259"/>
                    </a:ext>
                  </a:extLst>
                </a:gridCol>
                <a:gridCol w="4924633">
                  <a:extLst>
                    <a:ext uri="{9D8B030D-6E8A-4147-A177-3AD203B41FA5}">
                      <a16:colId xmlns:a16="http://schemas.microsoft.com/office/drawing/2014/main" val="3380098625"/>
                    </a:ext>
                  </a:extLst>
                </a:gridCol>
              </a:tblGrid>
              <a:tr h="31977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dirty="0"/>
                        <a:t>Team Name:</a:t>
                      </a:r>
                      <a:endParaRPr lang="en-US" sz="1800" dirty="0">
                        <a:latin typeface="Franklin Gothic Medium" panose="020B0603020102020204" pitchFamily="34" charset="0"/>
                      </a:endParaRPr>
                    </a:p>
                  </a:txBody>
                  <a:tcPr>
                    <a:solidFill>
                      <a:srgbClr val="585959"/>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i="1" dirty="0">
                          <a:solidFill>
                            <a:schemeClr val="bg1"/>
                          </a:solidFill>
                          <a:latin typeface="Franklin Gothic Book" panose="020B0503020102020204" pitchFamily="34" charset="0"/>
                        </a:rPr>
                        <a:t>Clean Carbon Conductors</a:t>
                      </a:r>
                    </a:p>
                  </a:txBody>
                  <a:tcPr>
                    <a:solidFill>
                      <a:srgbClr val="585959"/>
                    </a:solidFill>
                  </a:tcPr>
                </a:tc>
                <a:extLst>
                  <a:ext uri="{0D108BD9-81ED-4DB2-BD59-A6C34878D82A}">
                    <a16:rowId xmlns:a16="http://schemas.microsoft.com/office/drawing/2014/main" val="1122764051"/>
                  </a:ext>
                </a:extLst>
              </a:tr>
              <a:tr h="33418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Primary Submitter Name: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Dmitri Tsentalovich</a:t>
                      </a:r>
                    </a:p>
                  </a:txBody>
                  <a:tcPr/>
                </a:tc>
                <a:extLst>
                  <a:ext uri="{0D108BD9-81ED-4DB2-BD59-A6C34878D82A}">
                    <a16:rowId xmlns:a16="http://schemas.microsoft.com/office/drawing/2014/main" val="1145458500"/>
                  </a:ext>
                </a:extLst>
              </a:tr>
              <a:tr h="2821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City and State: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Houston, TX</a:t>
                      </a:r>
                    </a:p>
                  </a:txBody>
                  <a:tcPr/>
                </a:tc>
                <a:extLst>
                  <a:ext uri="{0D108BD9-81ED-4DB2-BD59-A6C34878D82A}">
                    <a16:rowId xmlns:a16="http://schemas.microsoft.com/office/drawing/2014/main" val="1904241950"/>
                  </a:ext>
                </a:extLst>
              </a:tr>
              <a:tr h="73360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Member Names (including partners and affiliates):</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71450" indent="-171450">
                        <a:buFont typeface="Arial" panose="020B0604020202020204" pitchFamily="34" charset="0"/>
                        <a:buChar char="•"/>
                      </a:pPr>
                      <a:r>
                        <a:rPr lang="en-US" sz="1200" dirty="0" err="1">
                          <a:solidFill>
                            <a:schemeClr val="tx1">
                              <a:lumMod val="75000"/>
                              <a:lumOff val="25000"/>
                            </a:schemeClr>
                          </a:solidFill>
                          <a:latin typeface="Franklin Gothic Book" panose="020B0503020102020204" pitchFamily="34" charset="0"/>
                        </a:rPr>
                        <a:t>DexMat</a:t>
                      </a:r>
                      <a:r>
                        <a:rPr lang="en-US" sz="1200" dirty="0">
                          <a:solidFill>
                            <a:schemeClr val="tx1">
                              <a:lumMod val="75000"/>
                              <a:lumOff val="25000"/>
                            </a:schemeClr>
                          </a:solidFill>
                          <a:latin typeface="Franklin Gothic Book" panose="020B0503020102020204" pitchFamily="34" charset="0"/>
                        </a:rPr>
                        <a:t>, Inc.- Dmitri Tsentalovich, Colin Young, Tyson LaRochelle, Bryan     </a:t>
                      </a:r>
                      <a:r>
                        <a:rPr lang="en-US" sz="1200" dirty="0" err="1">
                          <a:solidFill>
                            <a:schemeClr val="tx1">
                              <a:lumMod val="75000"/>
                              <a:lumOff val="25000"/>
                            </a:schemeClr>
                          </a:solidFill>
                          <a:latin typeface="Franklin Gothic Book" panose="020B0503020102020204" pitchFamily="34" charset="0"/>
                        </a:rPr>
                        <a:t>Hassin</a:t>
                      </a:r>
                      <a:r>
                        <a:rPr lang="en-US" sz="1200" dirty="0">
                          <a:solidFill>
                            <a:schemeClr val="tx1">
                              <a:lumMod val="75000"/>
                              <a:lumOff val="25000"/>
                            </a:schemeClr>
                          </a:solidFill>
                          <a:latin typeface="Franklin Gothic Book" panose="020B0503020102020204" pitchFamily="34" charset="0"/>
                        </a:rPr>
                        <a:t>, Sofia Izaguirre </a:t>
                      </a:r>
                    </a:p>
                    <a:p>
                      <a:pPr marL="171450" indent="-171450">
                        <a:buFont typeface="Arial" panose="020B0604020202020204" pitchFamily="34" charset="0"/>
                        <a:buChar char="•"/>
                      </a:pPr>
                      <a:r>
                        <a:rPr lang="en-US" sz="1200" dirty="0">
                          <a:solidFill>
                            <a:schemeClr val="tx1">
                              <a:lumMod val="75000"/>
                              <a:lumOff val="25000"/>
                            </a:schemeClr>
                          </a:solidFill>
                          <a:latin typeface="Franklin Gothic Book" panose="020B0503020102020204" pitchFamily="34" charset="0"/>
                        </a:rPr>
                        <a:t>Rice University- Matteo </a:t>
                      </a:r>
                      <a:r>
                        <a:rPr lang="en-US" sz="1200" dirty="0" err="1">
                          <a:solidFill>
                            <a:schemeClr val="tx1">
                              <a:lumMod val="75000"/>
                              <a:lumOff val="25000"/>
                            </a:schemeClr>
                          </a:solidFill>
                          <a:latin typeface="Franklin Gothic Book" panose="020B0503020102020204" pitchFamily="34" charset="0"/>
                        </a:rPr>
                        <a:t>Pasquali</a:t>
                      </a:r>
                      <a:r>
                        <a:rPr lang="en-US" sz="1200" dirty="0">
                          <a:solidFill>
                            <a:schemeClr val="tx1">
                              <a:lumMod val="75000"/>
                              <a:lumOff val="25000"/>
                            </a:schemeClr>
                          </a:solidFill>
                          <a:latin typeface="Franklin Gothic Book" panose="020B0503020102020204" pitchFamily="34" charset="0"/>
                        </a:rPr>
                        <a:t>, Glen Irvin, Mitchell Trafford, Oliver Dewey, Lauren Taylor, Michelle Chaves, Ivan </a:t>
                      </a:r>
                      <a:r>
                        <a:rPr lang="en-US" sz="1200" dirty="0" err="1">
                          <a:solidFill>
                            <a:schemeClr val="tx1">
                              <a:lumMod val="75000"/>
                              <a:lumOff val="25000"/>
                            </a:schemeClr>
                          </a:solidFill>
                          <a:latin typeface="Franklin Gothic Book" panose="020B0503020102020204" pitchFamily="34" charset="0"/>
                        </a:rPr>
                        <a:t>Sigueira</a:t>
                      </a:r>
                      <a:r>
                        <a:rPr lang="en-US" sz="1200" dirty="0">
                          <a:solidFill>
                            <a:schemeClr val="tx1">
                              <a:lumMod val="75000"/>
                              <a:lumOff val="25000"/>
                            </a:schemeClr>
                          </a:solidFill>
                          <a:latin typeface="Franklin Gothic Book" panose="020B0503020102020204" pitchFamily="34" charset="0"/>
                        </a:rPr>
                        <a:t>, Steven Williams,</a:t>
                      </a:r>
                    </a:p>
                    <a:p>
                      <a:pPr marL="171450" indent="-171450">
                        <a:buFont typeface="Arial" panose="020B0604020202020204" pitchFamily="34" charset="0"/>
                        <a:buChar char="•"/>
                      </a:pPr>
                      <a:r>
                        <a:rPr lang="en-US" sz="1200" dirty="0">
                          <a:solidFill>
                            <a:schemeClr val="tx1">
                              <a:lumMod val="75000"/>
                              <a:lumOff val="25000"/>
                            </a:schemeClr>
                          </a:solidFill>
                          <a:latin typeface="Franklin Gothic Book" panose="020B0503020102020204" pitchFamily="34" charset="0"/>
                        </a:rPr>
                        <a:t>JDT Consulting- Joe </a:t>
                      </a:r>
                      <a:r>
                        <a:rPr lang="en-US" sz="1200" dirty="0" err="1">
                          <a:solidFill>
                            <a:schemeClr val="tx1">
                              <a:lumMod val="75000"/>
                              <a:lumOff val="25000"/>
                            </a:schemeClr>
                          </a:solidFill>
                          <a:latin typeface="Franklin Gothic Book" panose="020B0503020102020204" pitchFamily="34" charset="0"/>
                        </a:rPr>
                        <a:t>Trentacosta</a:t>
                      </a:r>
                      <a:endParaRPr lang="en-US" sz="1200" dirty="0">
                        <a:solidFill>
                          <a:schemeClr val="tx1">
                            <a:lumMod val="75000"/>
                            <a:lumOff val="25000"/>
                          </a:schemeClr>
                        </a:solidFill>
                        <a:latin typeface="Franklin Gothic Book" panose="020B0503020102020204" pitchFamily="34" charset="0"/>
                      </a:endParaRPr>
                    </a:p>
                  </a:txBody>
                  <a:tcPr/>
                </a:tc>
                <a:extLst>
                  <a:ext uri="{0D108BD9-81ED-4DB2-BD59-A6C34878D82A}">
                    <a16:rowId xmlns:a16="http://schemas.microsoft.com/office/drawing/2014/main" val="2424691721"/>
                  </a:ext>
                </a:extLst>
              </a:tr>
              <a:tr h="2821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Submission Title: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a:solidFill>
                            <a:schemeClr val="tx1">
                              <a:lumMod val="75000"/>
                              <a:lumOff val="25000"/>
                            </a:schemeClr>
                          </a:solidFill>
                          <a:latin typeface="Franklin Gothic Book" panose="020B0503020102020204" pitchFamily="34" charset="0"/>
                        </a:rPr>
                        <a:t>Clean Carbon Conductors</a:t>
                      </a:r>
                    </a:p>
                  </a:txBody>
                  <a:tcPr/>
                </a:tc>
                <a:extLst>
                  <a:ext uri="{0D108BD9-81ED-4DB2-BD59-A6C34878D82A}">
                    <a16:rowId xmlns:a16="http://schemas.microsoft.com/office/drawing/2014/main" val="728018421"/>
                  </a:ext>
                </a:extLst>
              </a:tr>
            </a:tbl>
          </a:graphicData>
        </a:graphic>
      </p:graphicFrame>
      <p:sp>
        <p:nvSpPr>
          <p:cNvPr id="22" name="TextBox 21">
            <a:extLst>
              <a:ext uri="{FF2B5EF4-FFF2-40B4-BE49-F238E27FC236}">
                <a16:creationId xmlns:a16="http://schemas.microsoft.com/office/drawing/2014/main" id="{D81B02DA-5730-4AE0-93A4-D475F35BB96C}"/>
              </a:ext>
            </a:extLst>
          </p:cNvPr>
          <p:cNvSpPr txBox="1"/>
          <p:nvPr/>
        </p:nvSpPr>
        <p:spPr>
          <a:xfrm>
            <a:off x="9997245" y="6550222"/>
            <a:ext cx="1726755" cy="307777"/>
          </a:xfrm>
          <a:prstGeom prst="rect">
            <a:avLst/>
          </a:prstGeom>
          <a:noFill/>
        </p:spPr>
        <p:txBody>
          <a:bodyPr wrap="none" rtlCol="0">
            <a:spAutoFit/>
          </a:bodyPr>
          <a:lstStyle/>
          <a:p>
            <a:r>
              <a:rPr lang="en-US" sz="1400" i="1" dirty="0">
                <a:latin typeface="Franklin Gothic Book" panose="020B0503020102020204" pitchFamily="34" charset="0"/>
              </a:rPr>
              <a:t>*A Public Document</a:t>
            </a:r>
          </a:p>
        </p:txBody>
      </p:sp>
      <p:sp>
        <p:nvSpPr>
          <p:cNvPr id="24" name="Text Placeholder 5">
            <a:extLst>
              <a:ext uri="{FF2B5EF4-FFF2-40B4-BE49-F238E27FC236}">
                <a16:creationId xmlns:a16="http://schemas.microsoft.com/office/drawing/2014/main" id="{35A4EF00-469A-4CF0-AAA9-7CFD103D094C}"/>
              </a:ext>
            </a:extLst>
          </p:cNvPr>
          <p:cNvSpPr txBox="1">
            <a:spLocks/>
          </p:cNvSpPr>
          <p:nvPr/>
        </p:nvSpPr>
        <p:spPr>
          <a:xfrm>
            <a:off x="263260" y="3741809"/>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marR="0" lvl="0" defTabSz="914400" eaLnBrk="1" fontAlgn="auto" latinLnBrk="0" hangingPunct="1">
              <a:lnSpc>
                <a:spcPct val="100000"/>
              </a:lnSpc>
              <a:spcBef>
                <a:spcPts val="0"/>
              </a:spcBef>
              <a:spcAft>
                <a:spcPts val="600"/>
              </a:spcAft>
              <a:buClrTx/>
              <a:buSzTx/>
              <a:buFontTx/>
              <a:buNone/>
              <a:tabLst/>
              <a:defRPr/>
            </a:pPr>
            <a:r>
              <a:rPr lang="en-US" sz="2400" b="1" kern="0" dirty="0">
                <a:solidFill>
                  <a:srgbClr val="005486"/>
                </a:solidFill>
              </a:rPr>
              <a:t>Description of Material </a:t>
            </a:r>
            <a:endParaRPr kumimoji="0" lang="en-US" sz="2400" b="1" i="0" u="none" strike="noStrike" kern="0" cap="none" spc="0" normalizeH="0" baseline="0" noProof="0" dirty="0">
              <a:ln>
                <a:noFill/>
              </a:ln>
              <a:solidFill>
                <a:srgbClr val="005486"/>
              </a:solidFill>
              <a:effectLst/>
              <a:uLnTx/>
              <a:uFillTx/>
            </a:endParaRPr>
          </a:p>
          <a:p>
            <a:pPr marL="460375" marR="0" lvl="0" indent="-3429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300" b="0" i="0" u="none" strike="noStrike" kern="0" cap="none" spc="0" normalizeH="0" baseline="0" noProof="0" dirty="0">
                <a:ln>
                  <a:noFill/>
                </a:ln>
                <a:solidFill>
                  <a:prstClr val="black"/>
                </a:solidFill>
                <a:effectLst/>
                <a:uLnTx/>
                <a:uFillTx/>
              </a:rPr>
              <a:t>Galvorn CNT conductors are composed of many highly aligned molecules known as carbon nanotubes (CNTs), which can be twice as conductive as copper</a:t>
            </a:r>
          </a:p>
          <a:p>
            <a:pPr marL="460375" marR="0" lvl="0" indent="-3429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300" b="0" i="0" u="none" strike="noStrike" kern="0" cap="none" spc="0" normalizeH="0" baseline="0" noProof="0" dirty="0">
                <a:ln>
                  <a:noFill/>
                </a:ln>
                <a:solidFill>
                  <a:prstClr val="black"/>
                </a:solidFill>
                <a:effectLst/>
                <a:uLnTx/>
                <a:uFillTx/>
              </a:rPr>
              <a:t>Current state-of-the-art Galvorn conductors are 6 times less conductive, but also 6 times lighter and 10 times stronger than copper</a:t>
            </a:r>
          </a:p>
          <a:p>
            <a:pPr marL="460375" marR="0" lvl="0" indent="-3429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300" b="0" i="0" u="none" strike="noStrike" kern="0" cap="none" spc="0" normalizeH="0" baseline="0" noProof="0" dirty="0">
                <a:ln>
                  <a:noFill/>
                </a:ln>
                <a:solidFill>
                  <a:prstClr val="black"/>
                </a:solidFill>
                <a:effectLst/>
                <a:uLnTx/>
                <a:uFillTx/>
              </a:rPr>
              <a:t>At the current rate of progress, Galvorn CNT conductors are on track to surpass copper conductivity within 5-10 years</a:t>
            </a:r>
            <a:endParaRPr kumimoji="0" lang="en-US" sz="1300" b="1" i="0" u="none" strike="noStrike" kern="0" cap="none" spc="0" normalizeH="0" baseline="0" noProof="0" dirty="0">
              <a:ln>
                <a:noFill/>
              </a:ln>
              <a:solidFill>
                <a:prstClr val="black"/>
              </a:solidFill>
              <a:effectLst/>
              <a:uLnTx/>
              <a:uFillTx/>
            </a:endParaRPr>
          </a:p>
        </p:txBody>
      </p:sp>
      <p:sp>
        <p:nvSpPr>
          <p:cNvPr id="30" name="Text Placeholder 5">
            <a:extLst>
              <a:ext uri="{FF2B5EF4-FFF2-40B4-BE49-F238E27FC236}">
                <a16:creationId xmlns:a16="http://schemas.microsoft.com/office/drawing/2014/main" id="{B138A67C-5533-47CF-A99D-49FCEAEE323A}"/>
              </a:ext>
            </a:extLst>
          </p:cNvPr>
          <p:cNvSpPr txBox="1">
            <a:spLocks/>
          </p:cNvSpPr>
          <p:nvPr/>
        </p:nvSpPr>
        <p:spPr>
          <a:xfrm>
            <a:off x="4104476" y="3741808"/>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Fabrication Approach</a:t>
            </a:r>
          </a:p>
          <a:p>
            <a:pPr marL="460375" indent="-342900">
              <a:spcAft>
                <a:spcPts val="600"/>
              </a:spcAft>
              <a:buFont typeface="Arial" panose="020B0604020202020204" pitchFamily="34" charset="0"/>
              <a:buChar char="•"/>
            </a:pPr>
            <a:r>
              <a:rPr lang="en-US" sz="1300" kern="0" dirty="0">
                <a:solidFill>
                  <a:prstClr val="black"/>
                </a:solidFill>
              </a:rPr>
              <a:t>Galvorn fibers are produced by extruding solutions of CNTs through small holes and winding the resulting filaments under tension, very similar to the Kevlar production process</a:t>
            </a:r>
          </a:p>
          <a:p>
            <a:pPr marL="460375" indent="-342900">
              <a:spcAft>
                <a:spcPts val="600"/>
              </a:spcAft>
              <a:buFont typeface="Arial" panose="020B0604020202020204" pitchFamily="34" charset="0"/>
              <a:buChar char="•"/>
            </a:pPr>
            <a:r>
              <a:rPr lang="en-US" sz="1300" kern="0" dirty="0">
                <a:solidFill>
                  <a:prstClr val="black"/>
                </a:solidFill>
              </a:rPr>
              <a:t>We expect to achieve significant conductivity improvements in Galvorn fibers by using significantly longer, defect-free CNTs, by improving CNT alignment in the fibers, and by electrochemically doping the constituent CNTs with halogen compounds</a:t>
            </a:r>
          </a:p>
        </p:txBody>
      </p:sp>
      <p:sp>
        <p:nvSpPr>
          <p:cNvPr id="31" name="Text Placeholder 5">
            <a:extLst>
              <a:ext uri="{FF2B5EF4-FFF2-40B4-BE49-F238E27FC236}">
                <a16:creationId xmlns:a16="http://schemas.microsoft.com/office/drawing/2014/main" id="{BA713E08-9AC8-4281-97E3-767CFD43BBA6}"/>
              </a:ext>
            </a:extLst>
          </p:cNvPr>
          <p:cNvSpPr txBox="1">
            <a:spLocks/>
          </p:cNvSpPr>
          <p:nvPr/>
        </p:nvSpPr>
        <p:spPr>
          <a:xfrm>
            <a:off x="8035200" y="3752087"/>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Potential Impact</a:t>
            </a:r>
          </a:p>
          <a:p>
            <a:pPr marL="460375" indent="-342900">
              <a:spcAft>
                <a:spcPts val="600"/>
              </a:spcAft>
              <a:buFont typeface="Arial" panose="020B0604020202020204" pitchFamily="34" charset="0"/>
              <a:buChar char="•"/>
            </a:pPr>
            <a:r>
              <a:rPr lang="en-US" sz="1300" kern="0" dirty="0">
                <a:solidFill>
                  <a:prstClr val="black"/>
                </a:solidFill>
              </a:rPr>
              <a:t>Developing a CNT conductor that conducts as well as copper, while being 6 times lighter will revolutionize wire and cable for automotive, aerospace, power transmission, and electrical motor industries</a:t>
            </a:r>
          </a:p>
          <a:p>
            <a:pPr marL="460375" indent="-342900">
              <a:spcAft>
                <a:spcPts val="600"/>
              </a:spcAft>
              <a:buFont typeface="Arial" panose="020B0604020202020204" pitchFamily="34" charset="0"/>
              <a:buChar char="•"/>
            </a:pPr>
            <a:r>
              <a:rPr lang="en-US" sz="1300" kern="0" dirty="0">
                <a:solidFill>
                  <a:prstClr val="black"/>
                </a:solidFill>
              </a:rPr>
              <a:t>CNT conductors can be produced with net-zero CO</a:t>
            </a:r>
            <a:r>
              <a:rPr lang="en-US" sz="1300" kern="0" baseline="-25000" dirty="0">
                <a:solidFill>
                  <a:prstClr val="black"/>
                </a:solidFill>
              </a:rPr>
              <a:t>2</a:t>
            </a:r>
            <a:r>
              <a:rPr lang="en-US" sz="1300" kern="0" dirty="0">
                <a:solidFill>
                  <a:prstClr val="black"/>
                </a:solidFill>
              </a:rPr>
              <a:t> emissions and production will be cost competitive with copper at scale </a:t>
            </a:r>
          </a:p>
          <a:p>
            <a:pPr marL="460375" indent="-342900">
              <a:spcAft>
                <a:spcPts val="600"/>
              </a:spcAft>
              <a:buFont typeface="Arial" panose="020B0604020202020204" pitchFamily="34" charset="0"/>
              <a:buChar char="•"/>
            </a:pPr>
            <a:r>
              <a:rPr lang="en-US" sz="1300" kern="0" dirty="0">
                <a:solidFill>
                  <a:prstClr val="black"/>
                </a:solidFill>
              </a:rPr>
              <a:t>Using CNTs over copper and aluminum could reduce CO2 emissions by 100’s MT per year</a:t>
            </a:r>
          </a:p>
        </p:txBody>
      </p:sp>
      <p:pic>
        <p:nvPicPr>
          <p:cNvPr id="34" name="Picture 33">
            <a:extLst>
              <a:ext uri="{FF2B5EF4-FFF2-40B4-BE49-F238E27FC236}">
                <a16:creationId xmlns:a16="http://schemas.microsoft.com/office/drawing/2014/main" id="{A2465EBB-996F-4FCC-B0B6-B138408A2A1A}"/>
              </a:ext>
            </a:extLst>
          </p:cNvPr>
          <p:cNvPicPr>
            <a:picLocks noChangeAspect="1"/>
          </p:cNvPicPr>
          <p:nvPr/>
        </p:nvPicPr>
        <p:blipFill>
          <a:blip r:embed="rId3"/>
          <a:stretch>
            <a:fillRect/>
          </a:stretch>
        </p:blipFill>
        <p:spPr>
          <a:xfrm>
            <a:off x="0" y="0"/>
            <a:ext cx="12192000" cy="1133300"/>
          </a:xfrm>
          <a:prstGeom prst="rect">
            <a:avLst/>
          </a:prstGeom>
        </p:spPr>
      </p:pic>
      <p:pic>
        <p:nvPicPr>
          <p:cNvPr id="3" name="Picture 2">
            <a:extLst>
              <a:ext uri="{FF2B5EF4-FFF2-40B4-BE49-F238E27FC236}">
                <a16:creationId xmlns:a16="http://schemas.microsoft.com/office/drawing/2014/main" id="{2018370F-D935-2F4D-98A8-009420F0D90C}"/>
              </a:ext>
            </a:extLst>
          </p:cNvPr>
          <p:cNvPicPr>
            <a:picLocks noChangeAspect="1"/>
          </p:cNvPicPr>
          <p:nvPr/>
        </p:nvPicPr>
        <p:blipFill rotWithShape="1">
          <a:blip r:embed="rId4"/>
          <a:srcRect t="7529" r="10793" b="8165"/>
          <a:stretch/>
        </p:blipFill>
        <p:spPr>
          <a:xfrm>
            <a:off x="8035200" y="1192637"/>
            <a:ext cx="3666475" cy="2507036"/>
          </a:xfrm>
          <a:prstGeom prst="rect">
            <a:avLst/>
          </a:prstGeom>
        </p:spPr>
      </p:pic>
    </p:spTree>
    <p:extLst>
      <p:ext uri="{BB962C8B-B14F-4D97-AF65-F5344CB8AC3E}">
        <p14:creationId xmlns:p14="http://schemas.microsoft.com/office/powerpoint/2010/main" val="2522563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TotalTime>
  <Words>408</Words>
  <Application>Microsoft Macintosh PowerPoint</Application>
  <PresentationFormat>Widescreen</PresentationFormat>
  <Paragraphs>27</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Franklin Gothic Book</vt:lpstr>
      <vt:lpstr>Franklin Gothic Medium</vt:lpstr>
      <vt:lpstr>system-ui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Dmitri Tsentalovich</dc:creator>
  <cp:lastModifiedBy>Dmitri Tsentalovich</cp:lastModifiedBy>
  <cp:revision>16</cp:revision>
  <dcterms:created xsi:type="dcterms:W3CDTF">2021-07-29T21:08:39Z</dcterms:created>
  <dcterms:modified xsi:type="dcterms:W3CDTF">2021-08-18T22:15:29Z</dcterms:modified>
</cp:coreProperties>
</file>