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5959"/>
    <a:srgbClr val="BA54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FBB595-4F5F-4CBE-AF82-887941F04021}" v="1" dt="2021-08-03T19:56:49.561"/>
  </p1510:revLst>
</p1510:revInfo>
</file>

<file path=ppt/tableStyles.xml><?xml version="1.0" encoding="utf-8"?>
<a:tblStyleLst xmlns:a="http://schemas.openxmlformats.org/drawingml/2006/main" def="{5C22544A-7EE6-4342-B048-85BDC9FD1C3A}">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48"/>
    <p:restoredTop sz="83946" autoAdjust="0"/>
  </p:normalViewPr>
  <p:slideViewPr>
    <p:cSldViewPr snapToGrid="0" snapToObjects="1">
      <p:cViewPr varScale="1">
        <p:scale>
          <a:sx n="95" d="100"/>
          <a:sy n="95" d="100"/>
        </p:scale>
        <p:origin x="888" y="3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e Lyding" userId="af1b171b1ddcbd15" providerId="LiveId" clId="{FDFBB595-4F5F-4CBE-AF82-887941F04021}"/>
    <pc:docChg chg="undo custSel modSld">
      <pc:chgData name="Joe Lyding" userId="af1b171b1ddcbd15" providerId="LiveId" clId="{FDFBB595-4F5F-4CBE-AF82-887941F04021}" dt="2021-08-03T20:07:07.775" v="1287" actId="20577"/>
      <pc:docMkLst>
        <pc:docMk/>
      </pc:docMkLst>
      <pc:sldChg chg="addSp modSp mod">
        <pc:chgData name="Joe Lyding" userId="af1b171b1ddcbd15" providerId="LiveId" clId="{FDFBB595-4F5F-4CBE-AF82-887941F04021}" dt="2021-08-03T20:07:07.775" v="1287" actId="20577"/>
        <pc:sldMkLst>
          <pc:docMk/>
          <pc:sldMk cId="2522563923" sldId="256"/>
        </pc:sldMkLst>
        <pc:spChg chg="mod">
          <ac:chgData name="Joe Lyding" userId="af1b171b1ddcbd15" providerId="LiveId" clId="{FDFBB595-4F5F-4CBE-AF82-887941F04021}" dt="2021-08-03T20:02:10.483" v="555" actId="6549"/>
          <ac:spMkLst>
            <pc:docMk/>
            <pc:sldMk cId="2522563923" sldId="256"/>
            <ac:spMk id="24" creationId="{35A4EF00-469A-4CF0-AAA9-7CFD103D094C}"/>
          </ac:spMkLst>
        </pc:spChg>
        <pc:spChg chg="mod">
          <ac:chgData name="Joe Lyding" userId="af1b171b1ddcbd15" providerId="LiveId" clId="{FDFBB595-4F5F-4CBE-AF82-887941F04021}" dt="2021-08-03T20:03:59.205" v="862" actId="20577"/>
          <ac:spMkLst>
            <pc:docMk/>
            <pc:sldMk cId="2522563923" sldId="256"/>
            <ac:spMk id="30" creationId="{B138A67C-5533-47CF-A99D-49FCEAEE323A}"/>
          </ac:spMkLst>
        </pc:spChg>
        <pc:spChg chg="mod">
          <ac:chgData name="Joe Lyding" userId="af1b171b1ddcbd15" providerId="LiveId" clId="{FDFBB595-4F5F-4CBE-AF82-887941F04021}" dt="2021-08-03T20:07:07.775" v="1287" actId="20577"/>
          <ac:spMkLst>
            <pc:docMk/>
            <pc:sldMk cId="2522563923" sldId="256"/>
            <ac:spMk id="31" creationId="{BA713E08-9AC8-4281-97E3-767CFD43BBA6}"/>
          </ac:spMkLst>
        </pc:spChg>
        <pc:graphicFrameChg chg="mod modGraphic">
          <ac:chgData name="Joe Lyding" userId="af1b171b1ddcbd15" providerId="LiveId" clId="{FDFBB595-4F5F-4CBE-AF82-887941F04021}" dt="2021-08-03T19:56:49.561" v="144"/>
          <ac:graphicFrameMkLst>
            <pc:docMk/>
            <pc:sldMk cId="2522563923" sldId="256"/>
            <ac:graphicFrameMk id="21" creationId="{6F23BC50-2198-41DA-9B60-E65214A859F7}"/>
          </ac:graphicFrameMkLst>
        </pc:graphicFrameChg>
        <pc:picChg chg="add mod modCrop">
          <ac:chgData name="Joe Lyding" userId="af1b171b1ddcbd15" providerId="LiveId" clId="{FDFBB595-4F5F-4CBE-AF82-887941F04021}" dt="2021-08-03T20:00:10.808" v="170" actId="14100"/>
          <ac:picMkLst>
            <pc:docMk/>
            <pc:sldMk cId="2522563923" sldId="256"/>
            <ac:picMk id="3" creationId="{1EF079B0-D91E-4B92-8EE3-90A8C7C3CB3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0D82C2-61A0-4511-86CF-970065D5CC1B}" type="datetimeFigureOut">
              <a:rPr lang="en-US" smtClean="0"/>
              <a:t>8/3/2021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6416BF-B78A-4F5E-8769-179FCB25ABE9}" type="slidenum">
              <a:rPr lang="en-US" smtClean="0"/>
              <a:t>‹#›</a:t>
            </a:fld>
            <a:endParaRPr lang="en-US"/>
          </a:p>
        </p:txBody>
      </p:sp>
    </p:spTree>
    <p:extLst>
      <p:ext uri="{BB962C8B-B14F-4D97-AF65-F5344CB8AC3E}">
        <p14:creationId xmlns:p14="http://schemas.microsoft.com/office/powerpoint/2010/main" val="2009512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americanmadechallenges.org/cable/docs/rules/CABLE_Prize_Official_Rules.pdf"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Franklin Gothic Book" panose="020B0503020102020204" pitchFamily="34" charset="0"/>
              </a:rPr>
              <a:t>Public PowerPoint Summary Slide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Franklin Gothic Book" panose="020B0503020102020204" pitchFamily="34" charset="0"/>
              </a:rPr>
              <a:t>Make a public-facing, one-slide summary using PowerPoint containing technically specific details that can be understood by most people. The slide will be made public and should include (1) the competitor or team name and team leader, (2) submission title, (3) description of material, (4) fabrication approach, and (5) potential impact. Please make any text readable in a standard printout and conference room projection. Please refer to the official CABLE Prize Rules Document for full requirements:  </a:t>
            </a:r>
            <a:r>
              <a:rPr lang="en-US" b="0" i="0" u="none" strike="noStrike" dirty="0">
                <a:solidFill>
                  <a:srgbClr val="C41F25"/>
                </a:solidFill>
                <a:effectLst/>
                <a:latin typeface="system-ui"/>
                <a:hlinkClick r:id="rId3"/>
              </a:rPr>
              <a:t>https://americanmadechallenges.org/cable/docs/rules/CABLE_Prize_Official_Rules.pdf</a:t>
            </a:r>
            <a:endParaRPr lang="en-US" dirty="0"/>
          </a:p>
        </p:txBody>
      </p:sp>
      <p:sp>
        <p:nvSpPr>
          <p:cNvPr id="4" name="Slide Number Placeholder 3"/>
          <p:cNvSpPr>
            <a:spLocks noGrp="1"/>
          </p:cNvSpPr>
          <p:nvPr>
            <p:ph type="sldNum" sz="quarter" idx="5"/>
          </p:nvPr>
        </p:nvSpPr>
        <p:spPr/>
        <p:txBody>
          <a:bodyPr/>
          <a:lstStyle/>
          <a:p>
            <a:fld id="{306416BF-B78A-4F5E-8769-179FCB25ABE9}" type="slidenum">
              <a:rPr lang="en-US" smtClean="0"/>
              <a:t>1</a:t>
            </a:fld>
            <a:endParaRPr lang="en-US"/>
          </a:p>
        </p:txBody>
      </p:sp>
    </p:spTree>
    <p:extLst>
      <p:ext uri="{BB962C8B-B14F-4D97-AF65-F5344CB8AC3E}">
        <p14:creationId xmlns:p14="http://schemas.microsoft.com/office/powerpoint/2010/main" val="4269328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91EF715A-EFEF-2046-A9A8-9AAA6BD6A2AA}"/>
              </a:ext>
            </a:extLst>
          </p:cNvPr>
          <p:cNvSpPr>
            <a:spLocks noGrp="1"/>
          </p:cNvSpPr>
          <p:nvPr>
            <p:ph type="title"/>
          </p:nvPr>
        </p:nvSpPr>
        <p:spPr>
          <a:xfrm>
            <a:off x="419100" y="-348"/>
            <a:ext cx="6113745" cy="1046162"/>
          </a:xfrm>
          <a:prstGeom prst="rect">
            <a:avLst/>
          </a:prstGeom>
          <a:solidFill>
            <a:srgbClr val="585959"/>
          </a:solidFill>
        </p:spPr>
        <p:txBody>
          <a:bodyPr vert="horz" lIns="91440" tIns="45720" rIns="91440" bIns="45720" rtlCol="0" anchor="ctr" anchorCtr="0">
            <a:noAutofit/>
          </a:bodyPr>
          <a:lstStyle/>
          <a:p>
            <a:r>
              <a:rPr lang="en-US" dirty="0"/>
              <a:t>Click to edit Master title style</a:t>
            </a:r>
          </a:p>
        </p:txBody>
      </p:sp>
      <p:sp>
        <p:nvSpPr>
          <p:cNvPr id="24" name="Text Placeholder 23">
            <a:extLst>
              <a:ext uri="{FF2B5EF4-FFF2-40B4-BE49-F238E27FC236}">
                <a16:creationId xmlns:a16="http://schemas.microsoft.com/office/drawing/2014/main" id="{97C8A130-CE76-BD47-96BC-6671121FCAB4}"/>
              </a:ext>
            </a:extLst>
          </p:cNvPr>
          <p:cNvSpPr>
            <a:spLocks noGrp="1"/>
          </p:cNvSpPr>
          <p:nvPr>
            <p:ph type="body" sz="quarter" idx="10"/>
          </p:nvPr>
        </p:nvSpPr>
        <p:spPr>
          <a:xfrm>
            <a:off x="635000" y="1536700"/>
            <a:ext cx="5638800" cy="4127500"/>
          </a:xfrm>
          <a:prstGeom prst="rect">
            <a:avLst/>
          </a:prstGeom>
        </p:spPr>
        <p:txBody>
          <a:bodyPr/>
          <a:lstStyle>
            <a:lvl1pPr>
              <a:defRPr b="0" i="0">
                <a:latin typeface="Franklin Gothic Book" panose="020B0503020102020204" pitchFamily="34" charset="0"/>
              </a:defRPr>
            </a:lvl1pPr>
            <a:lvl2pPr>
              <a:defRPr b="0" i="0">
                <a:latin typeface="Franklin Gothic Book" panose="020B0503020102020204" pitchFamily="34" charset="0"/>
              </a:defRPr>
            </a:lvl2pPr>
            <a:lvl3pPr>
              <a:defRPr b="0" i="0">
                <a:latin typeface="Franklin Gothic Book" panose="020B0503020102020204" pitchFamily="34" charset="0"/>
              </a:defRPr>
            </a:lvl3pPr>
            <a:lvl4pPr>
              <a:defRPr b="0" i="0">
                <a:latin typeface="Franklin Gothic Book" panose="020B0503020102020204" pitchFamily="34" charset="0"/>
              </a:defRPr>
            </a:lvl4pPr>
            <a:lvl5pPr>
              <a:defRPr b="0" i="0">
                <a:latin typeface="Franklin Gothic Book" panose="020B05030201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Picture Placeholder 25">
            <a:extLst>
              <a:ext uri="{FF2B5EF4-FFF2-40B4-BE49-F238E27FC236}">
                <a16:creationId xmlns:a16="http://schemas.microsoft.com/office/drawing/2014/main" id="{8DEC202E-E524-CF47-9AB0-3BEE64A4C5C7}"/>
              </a:ext>
            </a:extLst>
          </p:cNvPr>
          <p:cNvSpPr>
            <a:spLocks noGrp="1"/>
          </p:cNvSpPr>
          <p:nvPr>
            <p:ph type="pic" sz="quarter" idx="11"/>
          </p:nvPr>
        </p:nvSpPr>
        <p:spPr>
          <a:xfrm>
            <a:off x="6883400" y="1562100"/>
            <a:ext cx="4051300" cy="4025900"/>
          </a:xfrm>
          <a:prstGeom prst="rect">
            <a:avLst/>
          </a:prstGeom>
        </p:spPr>
        <p:txBody>
          <a:bodyPr/>
          <a:lstStyle/>
          <a:p>
            <a:endParaRPr lang="en-US"/>
          </a:p>
        </p:txBody>
      </p:sp>
    </p:spTree>
    <p:extLst>
      <p:ext uri="{BB962C8B-B14F-4D97-AF65-F5344CB8AC3E}">
        <p14:creationId xmlns:p14="http://schemas.microsoft.com/office/powerpoint/2010/main" val="1663154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F9093A1E-ED5F-FF46-9916-5DF9CEE25FB3}"/>
              </a:ext>
            </a:extLst>
          </p:cNvPr>
          <p:cNvSpPr>
            <a:spLocks noGrp="1"/>
          </p:cNvSpPr>
          <p:nvPr>
            <p:ph type="title"/>
          </p:nvPr>
        </p:nvSpPr>
        <p:spPr>
          <a:xfrm>
            <a:off x="419100" y="-348"/>
            <a:ext cx="6113745" cy="1046162"/>
          </a:xfrm>
          <a:prstGeom prst="rect">
            <a:avLst/>
          </a:prstGeom>
          <a:solidFill>
            <a:srgbClr val="585959"/>
          </a:solidFill>
        </p:spPr>
        <p:txBody>
          <a:bodyPr vert="horz" lIns="91440" tIns="45720" rIns="91440" bIns="45720" rtlCol="0" anchor="ctr" anchorCtr="0">
            <a:noAutofit/>
          </a:bodyPr>
          <a:lstStyle/>
          <a:p>
            <a:r>
              <a:rPr lang="en-US" dirty="0"/>
              <a:t>Click to edit Master title style</a:t>
            </a:r>
          </a:p>
        </p:txBody>
      </p:sp>
      <p:sp>
        <p:nvSpPr>
          <p:cNvPr id="6" name="Picture Placeholder 25">
            <a:extLst>
              <a:ext uri="{FF2B5EF4-FFF2-40B4-BE49-F238E27FC236}">
                <a16:creationId xmlns:a16="http://schemas.microsoft.com/office/drawing/2014/main" id="{ABDC03E3-5C85-A447-8A38-06858C7C2079}"/>
              </a:ext>
            </a:extLst>
          </p:cNvPr>
          <p:cNvSpPr>
            <a:spLocks noGrp="1"/>
          </p:cNvSpPr>
          <p:nvPr>
            <p:ph type="pic" sz="quarter" idx="11"/>
          </p:nvPr>
        </p:nvSpPr>
        <p:spPr>
          <a:xfrm>
            <a:off x="787400" y="1562100"/>
            <a:ext cx="10541000" cy="4025900"/>
          </a:xfrm>
          <a:prstGeom prst="rect">
            <a:avLst/>
          </a:prstGeom>
        </p:spPr>
        <p:txBody>
          <a:bodyPr/>
          <a:lstStyle/>
          <a:p>
            <a:endParaRPr lang="en-US"/>
          </a:p>
        </p:txBody>
      </p:sp>
    </p:spTree>
    <p:extLst>
      <p:ext uri="{BB962C8B-B14F-4D97-AF65-F5344CB8AC3E}">
        <p14:creationId xmlns:p14="http://schemas.microsoft.com/office/powerpoint/2010/main" val="24548120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FC865B2-E0A2-8641-AFFD-5640F16CC557}"/>
              </a:ext>
            </a:extLst>
          </p:cNvPr>
          <p:cNvPicPr>
            <a:picLocks noChangeAspect="1"/>
          </p:cNvPicPr>
          <p:nvPr userDrawn="1"/>
        </p:nvPicPr>
        <p:blipFill rotWithShape="1">
          <a:blip r:embed="rId4" cstate="print">
            <a:alphaModFix amt="63000"/>
            <a:extLst>
              <a:ext uri="{28A0092B-C50C-407E-A947-70E740481C1C}">
                <a14:useLocalDpi xmlns:a14="http://schemas.microsoft.com/office/drawing/2010/main"/>
              </a:ext>
            </a:extLst>
          </a:blip>
          <a:srcRect/>
          <a:stretch/>
        </p:blipFill>
        <p:spPr>
          <a:xfrm>
            <a:off x="0" y="6526060"/>
            <a:ext cx="12192000" cy="344466"/>
          </a:xfrm>
          <a:prstGeom prst="rect">
            <a:avLst/>
          </a:prstGeom>
        </p:spPr>
      </p:pic>
      <p:sp>
        <p:nvSpPr>
          <p:cNvPr id="9" name="TextBox 8">
            <a:extLst>
              <a:ext uri="{FF2B5EF4-FFF2-40B4-BE49-F238E27FC236}">
                <a16:creationId xmlns:a16="http://schemas.microsoft.com/office/drawing/2014/main" id="{DFC8096F-7AF7-4B40-9573-B28CF5573C95}"/>
              </a:ext>
            </a:extLst>
          </p:cNvPr>
          <p:cNvSpPr txBox="1"/>
          <p:nvPr userDrawn="1"/>
        </p:nvSpPr>
        <p:spPr>
          <a:xfrm>
            <a:off x="200417" y="6555949"/>
            <a:ext cx="6751528" cy="276999"/>
          </a:xfrm>
          <a:prstGeom prst="rect">
            <a:avLst/>
          </a:prstGeom>
          <a:noFill/>
        </p:spPr>
        <p:txBody>
          <a:bodyPr wrap="square" rtlCol="0">
            <a:spAutoFit/>
          </a:bodyPr>
          <a:lstStyle/>
          <a:p>
            <a:r>
              <a:rPr lang="en-US" sz="1200" dirty="0">
                <a:latin typeface="Franklin Gothic Book" panose="020B0503020102020204" pitchFamily="34" charset="0"/>
              </a:rPr>
              <a:t>CABLE CONDUCTOR MANUFACTURING PRIZE  |  U.S. DEPARTMENT OF ENERGY</a:t>
            </a:r>
          </a:p>
        </p:txBody>
      </p:sp>
      <p:sp>
        <p:nvSpPr>
          <p:cNvPr id="10" name="TextBox 9">
            <a:extLst>
              <a:ext uri="{FF2B5EF4-FFF2-40B4-BE49-F238E27FC236}">
                <a16:creationId xmlns:a16="http://schemas.microsoft.com/office/drawing/2014/main" id="{CAAB2EB4-12FD-8A40-9362-698B7560444E}"/>
              </a:ext>
            </a:extLst>
          </p:cNvPr>
          <p:cNvSpPr txBox="1"/>
          <p:nvPr userDrawn="1"/>
        </p:nvSpPr>
        <p:spPr>
          <a:xfrm>
            <a:off x="11755853" y="6526061"/>
            <a:ext cx="448800" cy="344465"/>
          </a:xfrm>
          <a:prstGeom prst="rect">
            <a:avLst/>
          </a:prstGeom>
          <a:solidFill>
            <a:schemeClr val="tx1">
              <a:lumMod val="50000"/>
              <a:lumOff val="50000"/>
            </a:schemeClr>
          </a:solidFill>
        </p:spPr>
        <p:txBody>
          <a:bodyPr wrap="square" rtlCol="0" anchor="ctr" anchorCtr="0">
            <a:noAutofit/>
          </a:bodyPr>
          <a:lstStyle/>
          <a:p>
            <a:pPr algn="ctr"/>
            <a:fld id="{28C19033-D94D-E54D-A722-6A6268CB915C}" type="slidenum">
              <a:rPr lang="en-US" sz="1200" b="1" smtClean="0">
                <a:solidFill>
                  <a:schemeClr val="bg1"/>
                </a:solidFill>
                <a:latin typeface="Franklin Gothic Book" panose="020B0503020102020204" pitchFamily="34" charset="0"/>
              </a:rPr>
              <a:t>‹#›</a:t>
            </a:fld>
            <a:endParaRPr lang="en-US" sz="1200" b="1" dirty="0">
              <a:solidFill>
                <a:schemeClr val="bg1"/>
              </a:solidFill>
              <a:latin typeface="Franklin Gothic Book" panose="020B0503020102020204" pitchFamily="34" charset="0"/>
            </a:endParaRPr>
          </a:p>
        </p:txBody>
      </p:sp>
    </p:spTree>
    <p:extLst>
      <p:ext uri="{BB962C8B-B14F-4D97-AF65-F5344CB8AC3E}">
        <p14:creationId xmlns:p14="http://schemas.microsoft.com/office/powerpoint/2010/main" val="3178428541"/>
      </p:ext>
    </p:extLst>
  </p:cSld>
  <p:clrMap bg1="lt1" tx1="dk1" bg2="lt2" tx2="dk2" accent1="accent1" accent2="accent2" accent3="accent3" accent4="accent4" accent5="accent5" accent6="accent6" hlink="hlink" folHlink="folHlink"/>
  <p:sldLayoutIdLst>
    <p:sldLayoutId id="2147483649" r:id="rId1"/>
    <p:sldLayoutId id="2147483655" r:id="rId2"/>
  </p:sldLayoutIdLst>
  <p:txStyles>
    <p:titleStyle>
      <a:lvl1pPr algn="ctr" defTabSz="914400" rtl="0" eaLnBrk="1" latinLnBrk="0" hangingPunct="1">
        <a:lnSpc>
          <a:spcPct val="90000"/>
        </a:lnSpc>
        <a:spcBef>
          <a:spcPct val="0"/>
        </a:spcBef>
        <a:buNone/>
        <a:defRPr sz="3600" b="0" i="0" kern="1200">
          <a:solidFill>
            <a:schemeClr val="bg1"/>
          </a:solidFill>
          <a:latin typeface="Franklin Gothic Medium" panose="020B0603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able 20">
            <a:extLst>
              <a:ext uri="{FF2B5EF4-FFF2-40B4-BE49-F238E27FC236}">
                <a16:creationId xmlns:a16="http://schemas.microsoft.com/office/drawing/2014/main" id="{6F23BC50-2198-41DA-9B60-E65214A859F7}"/>
              </a:ext>
            </a:extLst>
          </p:cNvPr>
          <p:cNvGraphicFramePr>
            <a:graphicFrameLocks noGrp="1"/>
          </p:cNvGraphicFramePr>
          <p:nvPr>
            <p:extLst>
              <p:ext uri="{D42A27DB-BD31-4B8C-83A1-F6EECF244321}">
                <p14:modId xmlns:p14="http://schemas.microsoft.com/office/powerpoint/2010/main" val="4023616143"/>
              </p:ext>
            </p:extLst>
          </p:nvPr>
        </p:nvGraphicFramePr>
        <p:xfrm>
          <a:off x="263260" y="1197409"/>
          <a:ext cx="7507691" cy="2105205"/>
        </p:xfrm>
        <a:graphic>
          <a:graphicData uri="http://schemas.openxmlformats.org/drawingml/2006/table">
            <a:tbl>
              <a:tblPr firstRow="1" bandRow="1">
                <a:tableStyleId>{8799B23B-EC83-4686-B30A-512413B5E67A}</a:tableStyleId>
              </a:tblPr>
              <a:tblGrid>
                <a:gridCol w="2583058">
                  <a:extLst>
                    <a:ext uri="{9D8B030D-6E8A-4147-A177-3AD203B41FA5}">
                      <a16:colId xmlns:a16="http://schemas.microsoft.com/office/drawing/2014/main" val="2644748259"/>
                    </a:ext>
                  </a:extLst>
                </a:gridCol>
                <a:gridCol w="4924633">
                  <a:extLst>
                    <a:ext uri="{9D8B030D-6E8A-4147-A177-3AD203B41FA5}">
                      <a16:colId xmlns:a16="http://schemas.microsoft.com/office/drawing/2014/main" val="3380098625"/>
                    </a:ext>
                  </a:extLst>
                </a:gridCol>
              </a:tblGrid>
              <a:tr h="31977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800" dirty="0"/>
                        <a:t>Team Name:</a:t>
                      </a:r>
                      <a:endParaRPr lang="en-US" sz="1800" dirty="0">
                        <a:latin typeface="Franklin Gothic Medium" panose="020B0603020102020204" pitchFamily="34" charset="0"/>
                      </a:endParaRPr>
                    </a:p>
                  </a:txBody>
                  <a:tcPr>
                    <a:solidFill>
                      <a:srgbClr val="585959"/>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800" i="1" dirty="0">
                          <a:solidFill>
                            <a:schemeClr val="bg1"/>
                          </a:solidFill>
                          <a:latin typeface="Franklin Gothic Book" panose="020B0503020102020204" pitchFamily="34" charset="0"/>
                        </a:rPr>
                        <a:t>[University of Illinois at Urbana-Champaign]</a:t>
                      </a:r>
                    </a:p>
                  </a:txBody>
                  <a:tcPr>
                    <a:solidFill>
                      <a:srgbClr val="585959"/>
                    </a:solidFill>
                  </a:tcPr>
                </a:tc>
                <a:extLst>
                  <a:ext uri="{0D108BD9-81ED-4DB2-BD59-A6C34878D82A}">
                    <a16:rowId xmlns:a16="http://schemas.microsoft.com/office/drawing/2014/main" val="1122764051"/>
                  </a:ext>
                </a:extLst>
              </a:tr>
              <a:tr h="334181">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rPr>
                        <a:t>Primary Submitter Name:</a:t>
                      </a:r>
                      <a:endParaRPr lang="en-US" sz="1600" dirty="0">
                        <a:solidFill>
                          <a:schemeClr val="tx1">
                            <a:lumMod val="75000"/>
                            <a:lumOff val="25000"/>
                          </a:schemeClr>
                        </a:solidFill>
                        <a:latin typeface="Franklin Gothic Medium" panose="020B0603020102020204" pitchFamily="34" charset="0"/>
                      </a:endParaRP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dirty="0">
                          <a:solidFill>
                            <a:schemeClr val="tx1">
                              <a:lumMod val="75000"/>
                              <a:lumOff val="25000"/>
                            </a:schemeClr>
                          </a:solidFill>
                          <a:latin typeface="Franklin Gothic Book" panose="020B0503020102020204" pitchFamily="34" charset="0"/>
                        </a:rPr>
                        <a:t>Joseph Lyding</a:t>
                      </a:r>
                    </a:p>
                  </a:txBody>
                  <a:tcPr/>
                </a:tc>
                <a:extLst>
                  <a:ext uri="{0D108BD9-81ED-4DB2-BD59-A6C34878D82A}">
                    <a16:rowId xmlns:a16="http://schemas.microsoft.com/office/drawing/2014/main" val="1145458500"/>
                  </a:ext>
                </a:extLst>
              </a:tr>
              <a:tr h="28215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rPr>
                        <a:t>City and State:</a:t>
                      </a:r>
                      <a:endParaRPr lang="en-US" sz="1600" dirty="0">
                        <a:solidFill>
                          <a:schemeClr val="tx1">
                            <a:lumMod val="75000"/>
                            <a:lumOff val="25000"/>
                          </a:schemeClr>
                        </a:solidFill>
                        <a:latin typeface="Franklin Gothic Medium" panose="020B0603020102020204" pitchFamily="34" charset="0"/>
                      </a:endParaRP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dirty="0">
                          <a:solidFill>
                            <a:schemeClr val="tx1">
                              <a:lumMod val="75000"/>
                              <a:lumOff val="25000"/>
                            </a:schemeClr>
                          </a:solidFill>
                          <a:latin typeface="Franklin Gothic Book" panose="020B0503020102020204" pitchFamily="34" charset="0"/>
                        </a:rPr>
                        <a:t>Urbana, Illinois</a:t>
                      </a:r>
                    </a:p>
                  </a:txBody>
                  <a:tcPr/>
                </a:tc>
                <a:extLst>
                  <a:ext uri="{0D108BD9-81ED-4DB2-BD59-A6C34878D82A}">
                    <a16:rowId xmlns:a16="http://schemas.microsoft.com/office/drawing/2014/main" val="1904241950"/>
                  </a:ext>
                </a:extLst>
              </a:tr>
              <a:tr h="73360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rPr>
                        <a:t>Member Names (including partners and affiliates):</a:t>
                      </a:r>
                      <a:endParaRPr lang="en-US" sz="1600" dirty="0">
                        <a:solidFill>
                          <a:schemeClr val="tx1">
                            <a:lumMod val="75000"/>
                            <a:lumOff val="25000"/>
                          </a:schemeClr>
                        </a:solidFill>
                        <a:latin typeface="Franklin Gothic Medium" panose="020B0603020102020204" pitchFamily="34" charset="0"/>
                      </a:endParaRP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dirty="0">
                          <a:solidFill>
                            <a:schemeClr val="tx1">
                              <a:lumMod val="75000"/>
                              <a:lumOff val="25000"/>
                            </a:schemeClr>
                          </a:solidFill>
                          <a:latin typeface="Franklin Gothic Book" panose="020B0503020102020204" pitchFamily="34" charset="0"/>
                        </a:rPr>
                        <a:t>Professor Joseph Lyding</a:t>
                      </a:r>
                    </a:p>
                    <a:p>
                      <a:r>
                        <a:rPr lang="en-US" sz="1200" dirty="0">
                          <a:solidFill>
                            <a:schemeClr val="tx1">
                              <a:lumMod val="75000"/>
                              <a:lumOff val="25000"/>
                            </a:schemeClr>
                          </a:solidFill>
                          <a:latin typeface="Franklin Gothic Book" panose="020B0503020102020204" pitchFamily="34" charset="0"/>
                        </a:rPr>
                        <a:t>Dr. Gang Wang</a:t>
                      </a:r>
                    </a:p>
                    <a:p>
                      <a:r>
                        <a:rPr lang="en-US" sz="1200" dirty="0">
                          <a:solidFill>
                            <a:schemeClr val="tx1">
                              <a:lumMod val="75000"/>
                              <a:lumOff val="25000"/>
                            </a:schemeClr>
                          </a:solidFill>
                          <a:latin typeface="Franklin Gothic Book" panose="020B0503020102020204" pitchFamily="34" charset="0"/>
                        </a:rPr>
                        <a:t>Brendan Wolan</a:t>
                      </a:r>
                    </a:p>
                  </a:txBody>
                  <a:tcPr/>
                </a:tc>
                <a:extLst>
                  <a:ext uri="{0D108BD9-81ED-4DB2-BD59-A6C34878D82A}">
                    <a16:rowId xmlns:a16="http://schemas.microsoft.com/office/drawing/2014/main" val="2424691721"/>
                  </a:ext>
                </a:extLst>
              </a:tr>
              <a:tr h="28215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rPr>
                        <a:t>Submission Title:</a:t>
                      </a:r>
                      <a:endParaRPr lang="en-US" sz="1600" dirty="0">
                        <a:solidFill>
                          <a:schemeClr val="tx1">
                            <a:lumMod val="75000"/>
                            <a:lumOff val="25000"/>
                          </a:schemeClr>
                        </a:solidFill>
                        <a:latin typeface="Franklin Gothic Medium" panose="020B0603020102020204" pitchFamily="34" charset="0"/>
                      </a:endParaRP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dirty="0">
                          <a:solidFill>
                            <a:schemeClr val="tx1">
                              <a:lumMod val="75000"/>
                              <a:lumOff val="25000"/>
                            </a:schemeClr>
                          </a:solidFill>
                          <a:latin typeface="Franklin Gothic Book" panose="020B0503020102020204" pitchFamily="34" charset="0"/>
                        </a:rPr>
                        <a:t>3D printed metallic carbon nanotube cables</a:t>
                      </a:r>
                    </a:p>
                  </a:txBody>
                  <a:tcPr/>
                </a:tc>
                <a:extLst>
                  <a:ext uri="{0D108BD9-81ED-4DB2-BD59-A6C34878D82A}">
                    <a16:rowId xmlns:a16="http://schemas.microsoft.com/office/drawing/2014/main" val="728018421"/>
                  </a:ext>
                </a:extLst>
              </a:tr>
            </a:tbl>
          </a:graphicData>
        </a:graphic>
      </p:graphicFrame>
      <p:sp>
        <p:nvSpPr>
          <p:cNvPr id="22" name="TextBox 21">
            <a:extLst>
              <a:ext uri="{FF2B5EF4-FFF2-40B4-BE49-F238E27FC236}">
                <a16:creationId xmlns:a16="http://schemas.microsoft.com/office/drawing/2014/main" id="{D81B02DA-5730-4AE0-93A4-D475F35BB96C}"/>
              </a:ext>
            </a:extLst>
          </p:cNvPr>
          <p:cNvSpPr txBox="1"/>
          <p:nvPr/>
        </p:nvSpPr>
        <p:spPr>
          <a:xfrm>
            <a:off x="9997245" y="6550222"/>
            <a:ext cx="1726755" cy="307777"/>
          </a:xfrm>
          <a:prstGeom prst="rect">
            <a:avLst/>
          </a:prstGeom>
          <a:noFill/>
        </p:spPr>
        <p:txBody>
          <a:bodyPr wrap="none" rtlCol="0">
            <a:spAutoFit/>
          </a:bodyPr>
          <a:lstStyle/>
          <a:p>
            <a:r>
              <a:rPr lang="en-US" sz="1400" i="1" dirty="0">
                <a:latin typeface="Franklin Gothic Book" panose="020B0503020102020204" pitchFamily="34" charset="0"/>
              </a:rPr>
              <a:t>*A Public Document</a:t>
            </a:r>
          </a:p>
        </p:txBody>
      </p:sp>
      <p:sp>
        <p:nvSpPr>
          <p:cNvPr id="24" name="Text Placeholder 5">
            <a:extLst>
              <a:ext uri="{FF2B5EF4-FFF2-40B4-BE49-F238E27FC236}">
                <a16:creationId xmlns:a16="http://schemas.microsoft.com/office/drawing/2014/main" id="{35A4EF00-469A-4CF0-AAA9-7CFD103D094C}"/>
              </a:ext>
            </a:extLst>
          </p:cNvPr>
          <p:cNvSpPr txBox="1">
            <a:spLocks/>
          </p:cNvSpPr>
          <p:nvPr/>
        </p:nvSpPr>
        <p:spPr>
          <a:xfrm>
            <a:off x="263260" y="3741809"/>
            <a:ext cx="3666475" cy="2651791"/>
          </a:xfrm>
          <a:prstGeom prst="rect">
            <a:avLst/>
          </a:prstGeom>
          <a:ln>
            <a:solidFill>
              <a:schemeClr val="accent3"/>
            </a:solidFill>
          </a:ln>
        </p:spPr>
        <p:txBody>
          <a:bodyPr lIns="0" tIns="0" rIns="0" bIns="0"/>
          <a:lstStyle>
            <a:lvl1pPr marL="0" eaLnBrk="1" hangingPunct="1">
              <a:defRPr b="0" i="0">
                <a:latin typeface="Franklin Gothic Book" panose="020B0503020102020204" pitchFamily="34" charset="0"/>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115888" marR="0" lvl="0" defTabSz="914400" eaLnBrk="1" fontAlgn="auto" latinLnBrk="0" hangingPunct="1">
              <a:lnSpc>
                <a:spcPct val="100000"/>
              </a:lnSpc>
              <a:spcBef>
                <a:spcPts val="0"/>
              </a:spcBef>
              <a:spcAft>
                <a:spcPts val="600"/>
              </a:spcAft>
              <a:buClrTx/>
              <a:buSzTx/>
              <a:buFontTx/>
              <a:buNone/>
              <a:tabLst/>
              <a:defRPr/>
            </a:pPr>
            <a:r>
              <a:rPr lang="en-US" sz="2400" b="1" kern="0" dirty="0">
                <a:solidFill>
                  <a:srgbClr val="005486"/>
                </a:solidFill>
              </a:rPr>
              <a:t>Description of Material </a:t>
            </a:r>
            <a:endParaRPr kumimoji="0" lang="en-US" sz="2400" b="1" i="0" u="none" strike="noStrike" kern="0" cap="none" spc="0" normalizeH="0" baseline="0" noProof="0" dirty="0">
              <a:ln>
                <a:noFill/>
              </a:ln>
              <a:solidFill>
                <a:srgbClr val="005486"/>
              </a:solidFill>
              <a:effectLst/>
              <a:uLnTx/>
              <a:uFillTx/>
            </a:endParaRPr>
          </a:p>
          <a:p>
            <a:pPr marL="460375" marR="0" lvl="0" indent="-342900" defTabSz="91440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0" cap="none" spc="0" normalizeH="0" baseline="0" noProof="0" dirty="0">
                <a:ln>
                  <a:noFill/>
                </a:ln>
                <a:solidFill>
                  <a:prstClr val="black"/>
                </a:solidFill>
                <a:effectLst/>
                <a:uLnTx/>
                <a:uFillTx/>
              </a:rPr>
              <a:t>Pure carbon nanotube materials are </a:t>
            </a:r>
            <a:r>
              <a:rPr kumimoji="0" lang="en-US" sz="1400" b="0" i="0" u="none" strike="noStrike" kern="0" cap="none" spc="0" normalizeH="0" baseline="0" noProof="0" dirty="0" err="1">
                <a:ln>
                  <a:noFill/>
                </a:ln>
                <a:solidFill>
                  <a:prstClr val="black"/>
                </a:solidFill>
                <a:effectLst/>
                <a:uLnTx/>
                <a:uFillTx/>
              </a:rPr>
              <a:t>bein</a:t>
            </a:r>
            <a:r>
              <a:rPr lang="en-US" sz="1400" kern="0" dirty="0">
                <a:solidFill>
                  <a:prstClr val="black"/>
                </a:solidFill>
              </a:rPr>
              <a:t>g utilized in this project. To maximize electrical conductivity only metallic single wall nanotubes will be used. </a:t>
            </a:r>
          </a:p>
          <a:p>
            <a:pPr marL="460375" marR="0" lvl="0" indent="-342900" defTabSz="91440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0" cap="none" spc="0" normalizeH="0" baseline="0" noProof="0" dirty="0">
                <a:ln>
                  <a:noFill/>
                </a:ln>
                <a:solidFill>
                  <a:prstClr val="black"/>
                </a:solidFill>
                <a:effectLst/>
                <a:uLnTx/>
                <a:uFillTx/>
              </a:rPr>
              <a:t>Our </a:t>
            </a:r>
            <a:r>
              <a:rPr lang="en-US" sz="1400" kern="0" dirty="0">
                <a:solidFill>
                  <a:prstClr val="black"/>
                </a:solidFill>
              </a:rPr>
              <a:t>3D printed material already exceeds copper’s thermal conductivity at 1/15 copper’s density</a:t>
            </a:r>
            <a:r>
              <a:rPr kumimoji="0" lang="en-US" sz="1600" b="0" i="0" u="none" strike="noStrike" kern="0" cap="none" spc="0" normalizeH="0" baseline="0" noProof="0" dirty="0">
                <a:ln>
                  <a:noFill/>
                </a:ln>
                <a:solidFill>
                  <a:prstClr val="black"/>
                </a:solidFill>
                <a:effectLst/>
                <a:uLnTx/>
                <a:uFillTx/>
              </a:rPr>
              <a:t>.</a:t>
            </a:r>
            <a:endParaRPr kumimoji="0" lang="en-US" sz="1600" b="1" i="0" u="none" strike="noStrike" kern="0" cap="none" spc="0" normalizeH="0" baseline="0" noProof="0" dirty="0">
              <a:ln>
                <a:noFill/>
              </a:ln>
              <a:solidFill>
                <a:prstClr val="black"/>
              </a:solidFill>
              <a:effectLst/>
              <a:uLnTx/>
              <a:uFillTx/>
            </a:endParaRPr>
          </a:p>
        </p:txBody>
      </p:sp>
      <p:sp>
        <p:nvSpPr>
          <p:cNvPr id="30" name="Text Placeholder 5">
            <a:extLst>
              <a:ext uri="{FF2B5EF4-FFF2-40B4-BE49-F238E27FC236}">
                <a16:creationId xmlns:a16="http://schemas.microsoft.com/office/drawing/2014/main" id="{B138A67C-5533-47CF-A99D-49FCEAEE323A}"/>
              </a:ext>
            </a:extLst>
          </p:cNvPr>
          <p:cNvSpPr txBox="1">
            <a:spLocks/>
          </p:cNvSpPr>
          <p:nvPr/>
        </p:nvSpPr>
        <p:spPr>
          <a:xfrm>
            <a:off x="4104476" y="3741808"/>
            <a:ext cx="3666475" cy="2651791"/>
          </a:xfrm>
          <a:prstGeom prst="rect">
            <a:avLst/>
          </a:prstGeom>
          <a:ln>
            <a:solidFill>
              <a:schemeClr val="accent3"/>
            </a:solidFill>
          </a:ln>
        </p:spPr>
        <p:txBody>
          <a:bodyPr lIns="0" tIns="0" rIns="0" bIns="0"/>
          <a:lstStyle>
            <a:lvl1pPr marL="0" eaLnBrk="1" hangingPunct="1">
              <a:defRPr b="0" i="0">
                <a:latin typeface="Franklin Gothic Book" panose="020B0503020102020204" pitchFamily="34" charset="0"/>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115888">
              <a:spcAft>
                <a:spcPts val="600"/>
              </a:spcAft>
            </a:pPr>
            <a:r>
              <a:rPr lang="en-US" sz="2400" b="1" kern="0" dirty="0">
                <a:solidFill>
                  <a:srgbClr val="005486"/>
                </a:solidFill>
              </a:rPr>
              <a:t>Fabrication Approach</a:t>
            </a:r>
          </a:p>
          <a:p>
            <a:pPr marL="460375" indent="-342900">
              <a:spcAft>
                <a:spcPts val="600"/>
              </a:spcAft>
              <a:buFont typeface="Arial" panose="020B0604020202020204" pitchFamily="34" charset="0"/>
              <a:buChar char="•"/>
            </a:pPr>
            <a:r>
              <a:rPr lang="en-US" sz="1400" kern="0" dirty="0">
                <a:solidFill>
                  <a:prstClr val="black"/>
                </a:solidFill>
              </a:rPr>
              <a:t>Nanotubes treated with surfactant are 3D printed into a coagulation bath to create coatings or free-standing ribbons such as the 1g, 1m long ribbon shown in the photo.</a:t>
            </a:r>
          </a:p>
        </p:txBody>
      </p:sp>
      <p:sp>
        <p:nvSpPr>
          <p:cNvPr id="31" name="Text Placeholder 5">
            <a:extLst>
              <a:ext uri="{FF2B5EF4-FFF2-40B4-BE49-F238E27FC236}">
                <a16:creationId xmlns:a16="http://schemas.microsoft.com/office/drawing/2014/main" id="{BA713E08-9AC8-4281-97E3-767CFD43BBA6}"/>
              </a:ext>
            </a:extLst>
          </p:cNvPr>
          <p:cNvSpPr txBox="1">
            <a:spLocks/>
          </p:cNvSpPr>
          <p:nvPr/>
        </p:nvSpPr>
        <p:spPr>
          <a:xfrm>
            <a:off x="8035200" y="3752087"/>
            <a:ext cx="3666475" cy="2651791"/>
          </a:xfrm>
          <a:prstGeom prst="rect">
            <a:avLst/>
          </a:prstGeom>
          <a:ln>
            <a:solidFill>
              <a:schemeClr val="accent3"/>
            </a:solidFill>
          </a:ln>
        </p:spPr>
        <p:txBody>
          <a:bodyPr lIns="0" tIns="0" rIns="0" bIns="0"/>
          <a:lstStyle>
            <a:lvl1pPr marL="0" eaLnBrk="1" hangingPunct="1">
              <a:defRPr b="0" i="0">
                <a:latin typeface="Franklin Gothic Book" panose="020B0503020102020204" pitchFamily="34" charset="0"/>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115888">
              <a:spcAft>
                <a:spcPts val="600"/>
              </a:spcAft>
            </a:pPr>
            <a:r>
              <a:rPr lang="en-US" sz="2400" b="1" kern="0" dirty="0">
                <a:solidFill>
                  <a:srgbClr val="005486"/>
                </a:solidFill>
              </a:rPr>
              <a:t>Potential Impact</a:t>
            </a:r>
          </a:p>
          <a:p>
            <a:pPr marL="460375" indent="-342900">
              <a:spcAft>
                <a:spcPts val="600"/>
              </a:spcAft>
              <a:buFont typeface="Arial" panose="020B0604020202020204" pitchFamily="34" charset="0"/>
              <a:buChar char="•"/>
            </a:pPr>
            <a:r>
              <a:rPr lang="en-US" sz="1400" kern="0" dirty="0">
                <a:solidFill>
                  <a:prstClr val="black"/>
                </a:solidFill>
              </a:rPr>
              <a:t>The price of carbon nanotubes is decreasing rapidly and the energy needed for production is already about two orders of magnitude lower than copper.</a:t>
            </a:r>
          </a:p>
          <a:p>
            <a:pPr marL="460375" indent="-342900">
              <a:spcAft>
                <a:spcPts val="600"/>
              </a:spcAft>
              <a:buFont typeface="Arial" panose="020B0604020202020204" pitchFamily="34" charset="0"/>
              <a:buChar char="•"/>
            </a:pPr>
            <a:r>
              <a:rPr lang="en-US" sz="1400" kern="0" dirty="0">
                <a:solidFill>
                  <a:prstClr val="black"/>
                </a:solidFill>
              </a:rPr>
              <a:t>Carbon nanotube-based cables show great promise </a:t>
            </a:r>
            <a:r>
              <a:rPr lang="en-US" sz="1400" kern="0">
                <a:solidFill>
                  <a:prstClr val="black"/>
                </a:solidFill>
              </a:rPr>
              <a:t>as high-conductivity</a:t>
            </a:r>
            <a:r>
              <a:rPr lang="en-US" sz="1400" kern="0" dirty="0">
                <a:solidFill>
                  <a:prstClr val="black"/>
                </a:solidFill>
              </a:rPr>
              <a:t>, low-density, mechanically strong, and chemically inert replacements for copper cable.</a:t>
            </a:r>
          </a:p>
        </p:txBody>
      </p:sp>
      <p:sp>
        <p:nvSpPr>
          <p:cNvPr id="32" name="Rectangle 31">
            <a:extLst>
              <a:ext uri="{FF2B5EF4-FFF2-40B4-BE49-F238E27FC236}">
                <a16:creationId xmlns:a16="http://schemas.microsoft.com/office/drawing/2014/main" id="{D78B9234-C1A6-4DAC-937B-6A281B6B9C52}"/>
              </a:ext>
            </a:extLst>
          </p:cNvPr>
          <p:cNvSpPr/>
          <p:nvPr/>
        </p:nvSpPr>
        <p:spPr>
          <a:xfrm>
            <a:off x="8037298" y="1197409"/>
            <a:ext cx="3664377" cy="2382931"/>
          </a:xfrm>
          <a:prstGeom prst="rect">
            <a:avLst/>
          </a:prstGeom>
          <a:solidFill>
            <a:schemeClr val="accent3">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Franklin Gothic Medium" panose="020B0603020102020204" pitchFamily="34" charset="0"/>
              </a:rPr>
              <a:t>Optional Image</a:t>
            </a:r>
          </a:p>
        </p:txBody>
      </p:sp>
      <p:pic>
        <p:nvPicPr>
          <p:cNvPr id="34" name="Picture 33">
            <a:extLst>
              <a:ext uri="{FF2B5EF4-FFF2-40B4-BE49-F238E27FC236}">
                <a16:creationId xmlns:a16="http://schemas.microsoft.com/office/drawing/2014/main" id="{A2465EBB-996F-4FCC-B0B6-B138408A2A1A}"/>
              </a:ext>
            </a:extLst>
          </p:cNvPr>
          <p:cNvPicPr>
            <a:picLocks noChangeAspect="1"/>
          </p:cNvPicPr>
          <p:nvPr/>
        </p:nvPicPr>
        <p:blipFill>
          <a:blip r:embed="rId3"/>
          <a:stretch>
            <a:fillRect/>
          </a:stretch>
        </p:blipFill>
        <p:spPr>
          <a:xfrm>
            <a:off x="0" y="0"/>
            <a:ext cx="12192000" cy="1133300"/>
          </a:xfrm>
          <a:prstGeom prst="rect">
            <a:avLst/>
          </a:prstGeom>
        </p:spPr>
      </p:pic>
      <p:pic>
        <p:nvPicPr>
          <p:cNvPr id="3" name="Picture 2" descr="A person in a lab coat&#10;&#10;Description automatically generated with low confidence">
            <a:extLst>
              <a:ext uri="{FF2B5EF4-FFF2-40B4-BE49-F238E27FC236}">
                <a16:creationId xmlns:a16="http://schemas.microsoft.com/office/drawing/2014/main" id="{1EF079B0-D91E-4B92-8EE3-90A8C7C3CB3F}"/>
              </a:ext>
            </a:extLst>
          </p:cNvPr>
          <p:cNvPicPr>
            <a:picLocks noChangeAspect="1"/>
          </p:cNvPicPr>
          <p:nvPr/>
        </p:nvPicPr>
        <p:blipFill rotWithShape="1">
          <a:blip r:embed="rId4"/>
          <a:srcRect t="6606" b="6226"/>
          <a:stretch/>
        </p:blipFill>
        <p:spPr>
          <a:xfrm>
            <a:off x="8046362" y="1197409"/>
            <a:ext cx="3644149" cy="2382931"/>
          </a:xfrm>
          <a:prstGeom prst="rect">
            <a:avLst/>
          </a:prstGeom>
        </p:spPr>
      </p:pic>
    </p:spTree>
    <p:extLst>
      <p:ext uri="{BB962C8B-B14F-4D97-AF65-F5344CB8AC3E}">
        <p14:creationId xmlns:p14="http://schemas.microsoft.com/office/powerpoint/2010/main" val="25225639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179</TotalTime>
  <Words>297</Words>
  <Application>Microsoft Office PowerPoint</Application>
  <PresentationFormat>Widescreen</PresentationFormat>
  <Paragraphs>25</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Franklin Gothic Book</vt:lpstr>
      <vt:lpstr>Franklin Gothic Medium</vt:lpstr>
      <vt:lpstr>system-ui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Frenzl, John</dc:creator>
  <cp:lastModifiedBy>Joe Lyding</cp:lastModifiedBy>
  <cp:revision>28</cp:revision>
  <dcterms:created xsi:type="dcterms:W3CDTF">2021-02-02T16:35:29Z</dcterms:created>
  <dcterms:modified xsi:type="dcterms:W3CDTF">2021-08-03T20:07:36Z</dcterms:modified>
</cp:coreProperties>
</file>