
<file path=[Content_Types].xml><?xml version="1.0" encoding="utf-8"?>
<Types xmlns="http://schemas.openxmlformats.org/package/2006/content-types">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5959"/>
    <a:srgbClr val="BA543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83946" autoAdjust="0"/>
  </p:normalViewPr>
  <p:slideViewPr>
    <p:cSldViewPr snapToGrid="0" snapToObjects="1">
      <p:cViewPr varScale="1">
        <p:scale>
          <a:sx n="65" d="100"/>
          <a:sy n="65" d="100"/>
        </p:scale>
        <p:origin x="-816" y="-108"/>
      </p:cViewPr>
      <p:guideLst>
        <p:guide orient="horz" pos="2160"/>
        <p:guide pos="3840"/>
      </p:guideLst>
    </p:cSldViewPr>
  </p:slideViewPr>
  <p:notesTextViewPr>
    <p:cViewPr>
      <p:scale>
        <a:sx n="1" d="1"/>
        <a:sy n="1" d="1"/>
      </p:scale>
      <p:origin x="0" y="6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0D82C2-61A0-4511-86CF-970065D5CC1B}" type="datetimeFigureOut">
              <a:rPr lang="en-US" smtClean="0"/>
              <a:pPr/>
              <a:t>8/3/2021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416BF-B78A-4F5E-8769-179FCB25ABE9}" type="slidenum">
              <a:rPr lang="en-US" smtClean="0"/>
              <a:pPr/>
              <a:t>‹#›</a:t>
            </a:fld>
            <a:endParaRPr lang="en-US"/>
          </a:p>
        </p:txBody>
      </p:sp>
    </p:spTree>
    <p:extLst>
      <p:ext uri="{BB962C8B-B14F-4D97-AF65-F5344CB8AC3E}">
        <p14:creationId xmlns:p14="http://schemas.microsoft.com/office/powerpoint/2010/main" xmlns="" val="20095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americanmadechallenges.org/cable/docs/rules/CABLE_Prize_Official_Rules.pdf"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Franklin Gothic Book" panose="020B0503020102020204" pitchFamily="34" charset="0"/>
              </a:rPr>
              <a:t>Public PowerPoint Summary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Franklin Gothic Book" panose="020B0503020102020204" pitchFamily="34" charset="0"/>
              </a:rPr>
              <a:t>Make a public-facing, one-slide summary using PowerPoint containing technically specific details that can be understood by most people. The slide will be made public and should include (1) the competitor or team name and team leader, (2) submission title, (3) description of material, (4) fabrication approach, and (5) potential impact. Please make any text readable in a standard printout and conference room projection. Please refer to the official CABLE Prize Rules Document for full requirements:  </a:t>
            </a:r>
            <a:r>
              <a:rPr lang="en-US" b="0" i="0" u="none" strike="noStrike" dirty="0">
                <a:solidFill>
                  <a:srgbClr val="C41F25"/>
                </a:solidFill>
                <a:effectLst/>
                <a:latin typeface="system-ui"/>
                <a:hlinkClick r:id="rId3"/>
              </a:rPr>
              <a:t>https://americanmadechallenges.org/cable/docs/rules/CABLE_Prize_Official_Rules.pdf</a:t>
            </a:r>
            <a:endParaRPr lang="en-US" dirty="0"/>
          </a:p>
        </p:txBody>
      </p:sp>
      <p:sp>
        <p:nvSpPr>
          <p:cNvPr id="4" name="Slide Number Placeholder 3"/>
          <p:cNvSpPr>
            <a:spLocks noGrp="1"/>
          </p:cNvSpPr>
          <p:nvPr>
            <p:ph type="sldNum" sz="quarter" idx="5"/>
          </p:nvPr>
        </p:nvSpPr>
        <p:spPr/>
        <p:txBody>
          <a:bodyPr/>
          <a:lstStyle/>
          <a:p>
            <a:fld id="{306416BF-B78A-4F5E-8769-179FCB25ABE9}" type="slidenum">
              <a:rPr lang="en-US" smtClean="0"/>
              <a:pPr/>
              <a:t>1</a:t>
            </a:fld>
            <a:endParaRPr lang="en-US"/>
          </a:p>
        </p:txBody>
      </p:sp>
    </p:spTree>
    <p:extLst>
      <p:ext uri="{BB962C8B-B14F-4D97-AF65-F5344CB8AC3E}">
        <p14:creationId xmlns:p14="http://schemas.microsoft.com/office/powerpoint/2010/main" xmlns="" val="4269328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xmlns="" id="{91EF715A-EFEF-2046-A9A8-9AAA6BD6A2AA}"/>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24" name="Text Placeholder 23">
            <a:extLst>
              <a:ext uri="{FF2B5EF4-FFF2-40B4-BE49-F238E27FC236}">
                <a16:creationId xmlns:a16="http://schemas.microsoft.com/office/drawing/2014/main" xmlns="" id="{97C8A130-CE76-BD47-96BC-6671121FCAB4}"/>
              </a:ext>
            </a:extLst>
          </p:cNvPr>
          <p:cNvSpPr>
            <a:spLocks noGrp="1"/>
          </p:cNvSpPr>
          <p:nvPr>
            <p:ph type="body" sz="quarter" idx="10"/>
          </p:nvPr>
        </p:nvSpPr>
        <p:spPr>
          <a:xfrm>
            <a:off x="635000" y="1536700"/>
            <a:ext cx="5638800" cy="4127500"/>
          </a:xfrm>
          <a:prstGeom prst="rect">
            <a:avLst/>
          </a:prstGeom>
        </p:spPr>
        <p:txBody>
          <a:bodyPr/>
          <a:lstStyle>
            <a:lvl1pPr>
              <a:defRPr b="0" i="0">
                <a:latin typeface="Franklin Gothic Book" panose="020B0503020102020204" pitchFamily="34" charset="0"/>
              </a:defRPr>
            </a:lvl1pPr>
            <a:lvl2pPr>
              <a:defRPr b="0" i="0">
                <a:latin typeface="Franklin Gothic Book" panose="020B0503020102020204" pitchFamily="34" charset="0"/>
              </a:defRPr>
            </a:lvl2pPr>
            <a:lvl3pPr>
              <a:defRPr b="0" i="0">
                <a:latin typeface="Franklin Gothic Book" panose="020B0503020102020204" pitchFamily="34" charset="0"/>
              </a:defRPr>
            </a:lvl3pPr>
            <a:lvl4pPr>
              <a:defRPr b="0" i="0">
                <a:latin typeface="Franklin Gothic Book" panose="020B0503020102020204" pitchFamily="34" charset="0"/>
              </a:defRPr>
            </a:lvl4pPr>
            <a:lvl5pPr>
              <a:defRPr b="0" i="0">
                <a:latin typeface="Franklin Gothic Book" panose="020B05030201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25">
            <a:extLst>
              <a:ext uri="{FF2B5EF4-FFF2-40B4-BE49-F238E27FC236}">
                <a16:creationId xmlns:a16="http://schemas.microsoft.com/office/drawing/2014/main" xmlns="" id="{8DEC202E-E524-CF47-9AB0-3BEE64A4C5C7}"/>
              </a:ext>
            </a:extLst>
          </p:cNvPr>
          <p:cNvSpPr>
            <a:spLocks noGrp="1"/>
          </p:cNvSpPr>
          <p:nvPr>
            <p:ph type="pic" sz="quarter" idx="11"/>
          </p:nvPr>
        </p:nvSpPr>
        <p:spPr>
          <a:xfrm>
            <a:off x="6883400" y="1562100"/>
            <a:ext cx="4051300" cy="4025900"/>
          </a:xfrm>
          <a:prstGeom prst="rect">
            <a:avLst/>
          </a:prstGeom>
        </p:spPr>
        <p:txBody>
          <a:bodyPr/>
          <a:lstStyle/>
          <a:p>
            <a:endParaRPr lang="en-US"/>
          </a:p>
        </p:txBody>
      </p:sp>
    </p:spTree>
    <p:extLst>
      <p:ext uri="{BB962C8B-B14F-4D97-AF65-F5344CB8AC3E}">
        <p14:creationId xmlns:p14="http://schemas.microsoft.com/office/powerpoint/2010/main" xmlns="" val="1663154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xmlns="" id="{F9093A1E-ED5F-FF46-9916-5DF9CEE25FB3}"/>
              </a:ext>
            </a:extLst>
          </p:cNvPr>
          <p:cNvSpPr>
            <a:spLocks noGrp="1"/>
          </p:cNvSpPr>
          <p:nvPr>
            <p:ph type="title"/>
          </p:nvPr>
        </p:nvSpPr>
        <p:spPr>
          <a:xfrm>
            <a:off x="419100" y="-348"/>
            <a:ext cx="6113745" cy="1046162"/>
          </a:xfrm>
          <a:prstGeom prst="rect">
            <a:avLst/>
          </a:prstGeom>
          <a:solidFill>
            <a:srgbClr val="585959"/>
          </a:solidFill>
        </p:spPr>
        <p:txBody>
          <a:bodyPr vert="horz" lIns="91440" tIns="45720" rIns="91440" bIns="45720" rtlCol="0" anchor="ctr" anchorCtr="0">
            <a:noAutofit/>
          </a:bodyPr>
          <a:lstStyle/>
          <a:p>
            <a:r>
              <a:rPr lang="en-US" dirty="0"/>
              <a:t>Click to edit Master title style</a:t>
            </a:r>
          </a:p>
        </p:txBody>
      </p:sp>
      <p:sp>
        <p:nvSpPr>
          <p:cNvPr id="6" name="Picture Placeholder 25">
            <a:extLst>
              <a:ext uri="{FF2B5EF4-FFF2-40B4-BE49-F238E27FC236}">
                <a16:creationId xmlns:a16="http://schemas.microsoft.com/office/drawing/2014/main" xmlns="" id="{ABDC03E3-5C85-A447-8A38-06858C7C2079}"/>
              </a:ext>
            </a:extLst>
          </p:cNvPr>
          <p:cNvSpPr>
            <a:spLocks noGrp="1"/>
          </p:cNvSpPr>
          <p:nvPr>
            <p:ph type="pic" sz="quarter" idx="11"/>
          </p:nvPr>
        </p:nvSpPr>
        <p:spPr>
          <a:xfrm>
            <a:off x="787400" y="1562100"/>
            <a:ext cx="10541000" cy="4025900"/>
          </a:xfrm>
          <a:prstGeom prst="rect">
            <a:avLst/>
          </a:prstGeom>
        </p:spPr>
        <p:txBody>
          <a:bodyPr/>
          <a:lstStyle/>
          <a:p>
            <a:endParaRPr lang="en-US"/>
          </a:p>
        </p:txBody>
      </p:sp>
    </p:spTree>
    <p:extLst>
      <p:ext uri="{BB962C8B-B14F-4D97-AF65-F5344CB8AC3E}">
        <p14:creationId xmlns:p14="http://schemas.microsoft.com/office/powerpoint/2010/main" xmlns="" val="24548120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7FC865B2-E0A2-8641-AFFD-5640F16CC557}"/>
              </a:ext>
            </a:extLst>
          </p:cNvPr>
          <p:cNvPicPr>
            <a:picLocks noChangeAspect="1"/>
          </p:cNvPicPr>
          <p:nvPr userDrawn="1"/>
        </p:nvPicPr>
        <p:blipFill rotWithShape="1">
          <a:blip r:embed="rId4" cstate="print">
            <a:alphaModFix amt="63000"/>
            <a:extLst>
              <a:ext uri="{28A0092B-C50C-407E-A947-70E740481C1C}">
                <a14:useLocalDpi xmlns:a14="http://schemas.microsoft.com/office/drawing/2010/main" xmlns=""/>
              </a:ext>
            </a:extLst>
          </a:blip>
          <a:srcRect/>
          <a:stretch/>
        </p:blipFill>
        <p:spPr>
          <a:xfrm>
            <a:off x="0" y="6526060"/>
            <a:ext cx="12192000" cy="344466"/>
          </a:xfrm>
          <a:prstGeom prst="rect">
            <a:avLst/>
          </a:prstGeom>
        </p:spPr>
      </p:pic>
      <p:sp>
        <p:nvSpPr>
          <p:cNvPr id="9" name="TextBox 8">
            <a:extLst>
              <a:ext uri="{FF2B5EF4-FFF2-40B4-BE49-F238E27FC236}">
                <a16:creationId xmlns:a16="http://schemas.microsoft.com/office/drawing/2014/main" xmlns="" id="{DFC8096F-7AF7-4B40-9573-B28CF5573C95}"/>
              </a:ext>
            </a:extLst>
          </p:cNvPr>
          <p:cNvSpPr txBox="1"/>
          <p:nvPr userDrawn="1"/>
        </p:nvSpPr>
        <p:spPr>
          <a:xfrm>
            <a:off x="200417" y="6555949"/>
            <a:ext cx="6751528" cy="276999"/>
          </a:xfrm>
          <a:prstGeom prst="rect">
            <a:avLst/>
          </a:prstGeom>
          <a:noFill/>
        </p:spPr>
        <p:txBody>
          <a:bodyPr wrap="square" rtlCol="0">
            <a:spAutoFit/>
          </a:bodyPr>
          <a:lstStyle/>
          <a:p>
            <a:r>
              <a:rPr lang="en-US" sz="1200" dirty="0">
                <a:latin typeface="Franklin Gothic Book" panose="020B0503020102020204" pitchFamily="34" charset="0"/>
              </a:rPr>
              <a:t>CABLE CONDUCTOR MANUFACTURING PRIZE  |  U.S. DEPARTMENT OF ENERGY</a:t>
            </a:r>
          </a:p>
        </p:txBody>
      </p:sp>
      <p:sp>
        <p:nvSpPr>
          <p:cNvPr id="10" name="TextBox 9">
            <a:extLst>
              <a:ext uri="{FF2B5EF4-FFF2-40B4-BE49-F238E27FC236}">
                <a16:creationId xmlns:a16="http://schemas.microsoft.com/office/drawing/2014/main" xmlns="" id="{CAAB2EB4-12FD-8A40-9362-698B7560444E}"/>
              </a:ext>
            </a:extLst>
          </p:cNvPr>
          <p:cNvSpPr txBox="1"/>
          <p:nvPr userDrawn="1"/>
        </p:nvSpPr>
        <p:spPr>
          <a:xfrm>
            <a:off x="11755853" y="6526061"/>
            <a:ext cx="448800" cy="344465"/>
          </a:xfrm>
          <a:prstGeom prst="rect">
            <a:avLst/>
          </a:prstGeom>
          <a:solidFill>
            <a:schemeClr val="tx1">
              <a:lumMod val="50000"/>
              <a:lumOff val="50000"/>
            </a:schemeClr>
          </a:solidFill>
        </p:spPr>
        <p:txBody>
          <a:bodyPr wrap="square" rtlCol="0" anchor="ctr" anchorCtr="0">
            <a:noAutofit/>
          </a:bodyPr>
          <a:lstStyle/>
          <a:p>
            <a:pPr algn="ctr"/>
            <a:fld id="{28C19033-D94D-E54D-A722-6A6268CB915C}" type="slidenum">
              <a:rPr lang="en-US" sz="1200" b="1" smtClean="0">
                <a:solidFill>
                  <a:schemeClr val="bg1"/>
                </a:solidFill>
                <a:latin typeface="Franklin Gothic Book" panose="020B0503020102020204" pitchFamily="34" charset="0"/>
              </a:rPr>
              <a:pPr algn="ctr"/>
              <a:t>‹#›</a:t>
            </a:fld>
            <a:endParaRPr lang="en-US" sz="1200" b="1" dirty="0">
              <a:solidFill>
                <a:schemeClr val="bg1"/>
              </a:solidFill>
              <a:latin typeface="Franklin Gothic Book" panose="020B0503020102020204" pitchFamily="34" charset="0"/>
            </a:endParaRPr>
          </a:p>
        </p:txBody>
      </p:sp>
    </p:spTree>
    <p:extLst>
      <p:ext uri="{BB962C8B-B14F-4D97-AF65-F5344CB8AC3E}">
        <p14:creationId xmlns:p14="http://schemas.microsoft.com/office/powerpoint/2010/main" xmlns="" val="3178428541"/>
      </p:ext>
    </p:extLst>
  </p:cSld>
  <p:clrMap bg1="lt1" tx1="dk1" bg2="lt2" tx2="dk2" accent1="accent1" accent2="accent2" accent3="accent3" accent4="accent4" accent5="accent5" accent6="accent6" hlink="hlink" folHlink="folHlink"/>
  <p:sldLayoutIdLst>
    <p:sldLayoutId id="2147483649" r:id="rId1"/>
    <p:sldLayoutId id="2147483655" r:id="rId2"/>
  </p:sldLayoutIdLst>
  <p:txStyles>
    <p:titleStyle>
      <a:lvl1pPr algn="ctr" defTabSz="914400" rtl="0" eaLnBrk="1" latinLnBrk="0" hangingPunct="1">
        <a:lnSpc>
          <a:spcPct val="90000"/>
        </a:lnSpc>
        <a:spcBef>
          <a:spcPct val="0"/>
        </a:spcBef>
        <a:buNone/>
        <a:defRPr sz="3600" b="0" i="0" kern="1200">
          <a:solidFill>
            <a:schemeClr val="bg1"/>
          </a:solidFill>
          <a:latin typeface="Franklin Gothic Medium" panose="020B0603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Table 20">
            <a:extLst>
              <a:ext uri="{FF2B5EF4-FFF2-40B4-BE49-F238E27FC236}">
                <a16:creationId xmlns:a16="http://schemas.microsoft.com/office/drawing/2014/main" xmlns="" id="{6F23BC50-2198-41DA-9B60-E65214A859F7}"/>
              </a:ext>
            </a:extLst>
          </p:cNvPr>
          <p:cNvGraphicFramePr>
            <a:graphicFrameLocks noGrp="1"/>
          </p:cNvGraphicFramePr>
          <p:nvPr>
            <p:extLst>
              <p:ext uri="{D42A27DB-BD31-4B8C-83A1-F6EECF244321}">
                <p14:modId xmlns:p14="http://schemas.microsoft.com/office/powerpoint/2010/main" xmlns="" val="3925131923"/>
              </p:ext>
            </p:extLst>
          </p:nvPr>
        </p:nvGraphicFramePr>
        <p:xfrm>
          <a:off x="263260" y="1197409"/>
          <a:ext cx="7507691" cy="2105205"/>
        </p:xfrm>
        <a:graphic>
          <a:graphicData uri="http://schemas.openxmlformats.org/drawingml/2006/table">
            <a:tbl>
              <a:tblPr firstRow="1" bandRow="1">
                <a:tableStyleId>{8799B23B-EC83-4686-B30A-512413B5E67A}</a:tableStyleId>
              </a:tblPr>
              <a:tblGrid>
                <a:gridCol w="2583058">
                  <a:extLst>
                    <a:ext uri="{9D8B030D-6E8A-4147-A177-3AD203B41FA5}">
                      <a16:colId xmlns:a16="http://schemas.microsoft.com/office/drawing/2014/main" xmlns="" val="2644748259"/>
                    </a:ext>
                  </a:extLst>
                </a:gridCol>
                <a:gridCol w="4924633">
                  <a:extLst>
                    <a:ext uri="{9D8B030D-6E8A-4147-A177-3AD203B41FA5}">
                      <a16:colId xmlns:a16="http://schemas.microsoft.com/office/drawing/2014/main" xmlns="" val="3380098625"/>
                    </a:ext>
                  </a:extLst>
                </a:gridCol>
              </a:tblGrid>
              <a:tr h="31977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dirty="0"/>
                        <a:t>Team Name:</a:t>
                      </a:r>
                      <a:endParaRPr lang="en-US" sz="1800" dirty="0">
                        <a:latin typeface="Franklin Gothic Medium" panose="020B0603020102020204" pitchFamily="34" charset="0"/>
                      </a:endParaRPr>
                    </a:p>
                  </a:txBody>
                  <a:tcPr>
                    <a:solidFill>
                      <a:srgbClr val="585959"/>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en-US" sz="1800" i="1" dirty="0" err="1" smtClean="0">
                          <a:solidFill>
                            <a:schemeClr val="bg1"/>
                          </a:solidFill>
                          <a:latin typeface="Franklin Gothic Book" panose="020B0503020102020204" pitchFamily="34" charset="0"/>
                        </a:rPr>
                        <a:t>CoGrUW</a:t>
                      </a:r>
                      <a:endParaRPr lang="en-US" sz="1800" i="1" dirty="0">
                        <a:solidFill>
                          <a:schemeClr val="bg1"/>
                        </a:solidFill>
                        <a:latin typeface="Franklin Gothic Book" panose="020B0503020102020204" pitchFamily="34" charset="0"/>
                      </a:endParaRPr>
                    </a:p>
                  </a:txBody>
                  <a:tcPr>
                    <a:solidFill>
                      <a:srgbClr val="585959"/>
                    </a:solidFill>
                  </a:tcPr>
                </a:tc>
                <a:extLst>
                  <a:ext uri="{0D108BD9-81ED-4DB2-BD59-A6C34878D82A}">
                    <a16:rowId xmlns:a16="http://schemas.microsoft.com/office/drawing/2014/main" xmlns="" val="1122764051"/>
                  </a:ext>
                </a:extLst>
              </a:tr>
              <a:tr h="33418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Primary Submitter Name: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smtClean="0">
                          <a:solidFill>
                            <a:schemeClr val="tx1">
                              <a:lumMod val="75000"/>
                              <a:lumOff val="25000"/>
                            </a:schemeClr>
                          </a:solidFill>
                          <a:latin typeface="Franklin Gothic Book" panose="020B0503020102020204" pitchFamily="34" charset="0"/>
                        </a:rPr>
                        <a:t>Dr. Frank F.</a:t>
                      </a:r>
                      <a:r>
                        <a:rPr lang="en-US" sz="1200" baseline="0" dirty="0" smtClean="0">
                          <a:solidFill>
                            <a:schemeClr val="tx1">
                              <a:lumMod val="75000"/>
                              <a:lumOff val="25000"/>
                            </a:schemeClr>
                          </a:solidFill>
                          <a:latin typeface="Franklin Gothic Book" panose="020B0503020102020204" pitchFamily="34" charset="0"/>
                        </a:rPr>
                        <a:t> Kraft, </a:t>
                      </a:r>
                      <a:r>
                        <a:rPr lang="en-US" sz="1200" baseline="0" dirty="0" err="1" smtClean="0">
                          <a:solidFill>
                            <a:schemeClr val="tx1">
                              <a:lumMod val="75000"/>
                              <a:lumOff val="25000"/>
                            </a:schemeClr>
                          </a:solidFill>
                          <a:latin typeface="Franklin Gothic Book" panose="020B0503020102020204" pitchFamily="34" charset="0"/>
                        </a:rPr>
                        <a:t>MetalKraft</a:t>
                      </a:r>
                      <a:r>
                        <a:rPr lang="en-US" sz="1200" baseline="0" dirty="0" smtClean="0">
                          <a:solidFill>
                            <a:schemeClr val="tx1">
                              <a:lumMod val="75000"/>
                              <a:lumOff val="25000"/>
                            </a:schemeClr>
                          </a:solidFill>
                          <a:latin typeface="Franklin Gothic Book" panose="020B0503020102020204" pitchFamily="34" charset="0"/>
                        </a:rPr>
                        <a:t> Technologies, LLC</a:t>
                      </a:r>
                      <a:endParaRPr lang="en-US" sz="1200" dirty="0">
                        <a:solidFill>
                          <a:schemeClr val="tx1">
                            <a:lumMod val="75000"/>
                            <a:lumOff val="25000"/>
                          </a:schemeClr>
                        </a:solidFill>
                        <a:latin typeface="Franklin Gothic Book" panose="020B0503020102020204" pitchFamily="34" charset="0"/>
                      </a:endParaRPr>
                    </a:p>
                  </a:txBody>
                  <a:tcPr/>
                </a:tc>
                <a:extLst>
                  <a:ext uri="{0D108BD9-81ED-4DB2-BD59-A6C34878D82A}">
                    <a16:rowId xmlns:a16="http://schemas.microsoft.com/office/drawing/2014/main" xmlns="" val="1145458500"/>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City and State: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smtClean="0">
                          <a:solidFill>
                            <a:schemeClr val="tx1">
                              <a:lumMod val="75000"/>
                              <a:lumOff val="25000"/>
                            </a:schemeClr>
                          </a:solidFill>
                          <a:latin typeface="Franklin Gothic Book" panose="020B0503020102020204" pitchFamily="34" charset="0"/>
                        </a:rPr>
                        <a:t>Albany, Ohio</a:t>
                      </a:r>
                      <a:endParaRPr lang="en-US" sz="1200" dirty="0">
                        <a:solidFill>
                          <a:schemeClr val="tx1">
                            <a:lumMod val="75000"/>
                            <a:lumOff val="25000"/>
                          </a:schemeClr>
                        </a:solidFill>
                        <a:latin typeface="Franklin Gothic Book" panose="020B0503020102020204" pitchFamily="34" charset="0"/>
                      </a:endParaRPr>
                    </a:p>
                  </a:txBody>
                  <a:tcPr/>
                </a:tc>
                <a:extLst>
                  <a:ext uri="{0D108BD9-81ED-4DB2-BD59-A6C34878D82A}">
                    <a16:rowId xmlns:a16="http://schemas.microsoft.com/office/drawing/2014/main" xmlns="" val="1904241950"/>
                  </a:ext>
                </a:extLst>
              </a:tr>
              <a:tr h="73360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Member Names (including partners and affiliates):</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lumMod val="75000"/>
                              <a:lumOff val="25000"/>
                            </a:schemeClr>
                          </a:solidFill>
                          <a:latin typeface="Franklin Gothic Book" panose="020B0503020102020204" pitchFamily="34" charset="0"/>
                        </a:rPr>
                        <a:t>Dr. </a:t>
                      </a:r>
                      <a:r>
                        <a:rPr lang="en-US" sz="1200" b="0" i="0" dirty="0" err="1" smtClean="0">
                          <a:solidFill>
                            <a:srgbClr val="024030"/>
                          </a:solidFill>
                          <a:latin typeface="Segoe UI"/>
                        </a:rPr>
                        <a:t>Wojciech</a:t>
                      </a:r>
                      <a:r>
                        <a:rPr lang="en-US" sz="1200" b="0" i="0" dirty="0" smtClean="0">
                          <a:solidFill>
                            <a:srgbClr val="024030"/>
                          </a:solidFill>
                          <a:latin typeface="Segoe UI"/>
                        </a:rPr>
                        <a:t> </a:t>
                      </a:r>
                      <a:r>
                        <a:rPr lang="en-US" sz="1200" b="0" i="0" dirty="0" err="1" smtClean="0">
                          <a:solidFill>
                            <a:srgbClr val="024030"/>
                          </a:solidFill>
                          <a:latin typeface="Segoe UI"/>
                        </a:rPr>
                        <a:t>Misiolek</a:t>
                      </a:r>
                      <a:r>
                        <a:rPr lang="en-US" sz="1200" b="0" i="0" dirty="0" smtClean="0">
                          <a:solidFill>
                            <a:srgbClr val="024030"/>
                          </a:solidFill>
                          <a:latin typeface="Segoe UI"/>
                        </a:rPr>
                        <a:t>, Lehigh University, </a:t>
                      </a:r>
                      <a:r>
                        <a:rPr lang="en-US" sz="1200" b="0" i="0" dirty="0" smtClean="0">
                          <a:solidFill>
                            <a:srgbClr val="202124"/>
                          </a:solidFill>
                          <a:latin typeface="Roboto"/>
                        </a:rPr>
                        <a:t>Bethlehem, PA</a:t>
                      </a:r>
                      <a:endParaRPr lang="en-US" sz="1200" b="0" i="0" dirty="0" smtClean="0">
                        <a:solidFill>
                          <a:srgbClr val="024030"/>
                        </a:solidFill>
                        <a:latin typeface="Segoe UI"/>
                      </a:endParaRPr>
                    </a:p>
                  </a:txBody>
                  <a:tcPr/>
                </a:tc>
                <a:extLst>
                  <a:ext uri="{0D108BD9-81ED-4DB2-BD59-A6C34878D82A}">
                    <a16:rowId xmlns:a16="http://schemas.microsoft.com/office/drawing/2014/main" xmlns="" val="2424691721"/>
                  </a:ext>
                </a:extLst>
              </a:tr>
              <a:tr h="28215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600" dirty="0">
                          <a:solidFill>
                            <a:schemeClr val="tx1">
                              <a:lumMod val="75000"/>
                              <a:lumOff val="25000"/>
                            </a:schemeClr>
                          </a:solidFill>
                        </a:rPr>
                        <a:t>Submission Title:</a:t>
                      </a:r>
                      <a:endParaRPr lang="en-US" sz="1600" dirty="0">
                        <a:solidFill>
                          <a:schemeClr val="tx1">
                            <a:lumMod val="75000"/>
                            <a:lumOff val="25000"/>
                          </a:schemeClr>
                        </a:solidFill>
                        <a:latin typeface="Franklin Gothic Medium" panose="020B0603020102020204" pitchFamily="34" charset="0"/>
                      </a:endParaRPr>
                    </a:p>
                  </a:txBody>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r>
                        <a:rPr lang="en-US" sz="1200" dirty="0" smtClean="0">
                          <a:solidFill>
                            <a:schemeClr val="tx1">
                              <a:lumMod val="75000"/>
                              <a:lumOff val="25000"/>
                            </a:schemeClr>
                          </a:solidFill>
                          <a:latin typeface="Franklin Gothic Book" panose="020B0503020102020204" pitchFamily="34" charset="0"/>
                        </a:rPr>
                        <a:t>Copper-</a:t>
                      </a:r>
                      <a:r>
                        <a:rPr lang="en-US" sz="1200" dirty="0" err="1" smtClean="0">
                          <a:solidFill>
                            <a:schemeClr val="tx1">
                              <a:lumMod val="75000"/>
                              <a:lumOff val="25000"/>
                            </a:schemeClr>
                          </a:solidFill>
                          <a:latin typeface="Franklin Gothic Book" panose="020B0503020102020204" pitchFamily="34" charset="0"/>
                        </a:rPr>
                        <a:t>Graphene</a:t>
                      </a:r>
                      <a:r>
                        <a:rPr lang="en-US" sz="1200" dirty="0" smtClean="0">
                          <a:solidFill>
                            <a:schemeClr val="tx1">
                              <a:lumMod val="75000"/>
                              <a:lumOff val="25000"/>
                            </a:schemeClr>
                          </a:solidFill>
                          <a:latin typeface="Franklin Gothic Book" panose="020B0503020102020204" pitchFamily="34" charset="0"/>
                        </a:rPr>
                        <a:t> Ultra Wire</a:t>
                      </a:r>
                      <a:endParaRPr lang="en-US" sz="1200" dirty="0">
                        <a:solidFill>
                          <a:schemeClr val="tx1">
                            <a:lumMod val="75000"/>
                            <a:lumOff val="25000"/>
                          </a:schemeClr>
                        </a:solidFill>
                        <a:latin typeface="Franklin Gothic Book" panose="020B0503020102020204" pitchFamily="34" charset="0"/>
                      </a:endParaRPr>
                    </a:p>
                  </a:txBody>
                  <a:tcPr/>
                </a:tc>
                <a:extLst>
                  <a:ext uri="{0D108BD9-81ED-4DB2-BD59-A6C34878D82A}">
                    <a16:rowId xmlns:a16="http://schemas.microsoft.com/office/drawing/2014/main" xmlns="" val="728018421"/>
                  </a:ext>
                </a:extLst>
              </a:tr>
            </a:tbl>
          </a:graphicData>
        </a:graphic>
      </p:graphicFrame>
      <p:sp>
        <p:nvSpPr>
          <p:cNvPr id="22" name="TextBox 21">
            <a:extLst>
              <a:ext uri="{FF2B5EF4-FFF2-40B4-BE49-F238E27FC236}">
                <a16:creationId xmlns:a16="http://schemas.microsoft.com/office/drawing/2014/main" xmlns="" id="{D81B02DA-5730-4AE0-93A4-D475F35BB96C}"/>
              </a:ext>
            </a:extLst>
          </p:cNvPr>
          <p:cNvSpPr txBox="1"/>
          <p:nvPr/>
        </p:nvSpPr>
        <p:spPr>
          <a:xfrm>
            <a:off x="9997245" y="6550222"/>
            <a:ext cx="1726755" cy="307777"/>
          </a:xfrm>
          <a:prstGeom prst="rect">
            <a:avLst/>
          </a:prstGeom>
          <a:noFill/>
        </p:spPr>
        <p:txBody>
          <a:bodyPr wrap="none" rtlCol="0">
            <a:spAutoFit/>
          </a:bodyPr>
          <a:lstStyle/>
          <a:p>
            <a:r>
              <a:rPr lang="en-US" sz="1400" i="1" dirty="0">
                <a:latin typeface="Franklin Gothic Book" panose="020B0503020102020204" pitchFamily="34" charset="0"/>
              </a:rPr>
              <a:t>*A Public Document</a:t>
            </a:r>
          </a:p>
        </p:txBody>
      </p:sp>
      <p:sp>
        <p:nvSpPr>
          <p:cNvPr id="24" name="Text Placeholder 5">
            <a:extLst>
              <a:ext uri="{FF2B5EF4-FFF2-40B4-BE49-F238E27FC236}">
                <a16:creationId xmlns:a16="http://schemas.microsoft.com/office/drawing/2014/main" xmlns="" id="{35A4EF00-469A-4CF0-AAA9-7CFD103D094C}"/>
              </a:ext>
            </a:extLst>
          </p:cNvPr>
          <p:cNvSpPr txBox="1">
            <a:spLocks/>
          </p:cNvSpPr>
          <p:nvPr/>
        </p:nvSpPr>
        <p:spPr>
          <a:xfrm>
            <a:off x="263260" y="3741809"/>
            <a:ext cx="3666475" cy="2662069"/>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marR="0" lvl="0" defTabSz="914400" eaLnBrk="1" fontAlgn="auto" latinLnBrk="0" hangingPunct="1">
              <a:lnSpc>
                <a:spcPct val="100000"/>
              </a:lnSpc>
              <a:spcBef>
                <a:spcPts val="0"/>
              </a:spcBef>
              <a:spcAft>
                <a:spcPts val="600"/>
              </a:spcAft>
              <a:buClrTx/>
              <a:buSzTx/>
              <a:buFontTx/>
              <a:buNone/>
              <a:tabLst/>
              <a:defRPr/>
            </a:pPr>
            <a:r>
              <a:rPr lang="en-US" sz="2400" b="1" kern="0" dirty="0">
                <a:solidFill>
                  <a:srgbClr val="005486"/>
                </a:solidFill>
              </a:rPr>
              <a:t>Description of Material </a:t>
            </a:r>
            <a:endParaRPr kumimoji="0" lang="en-US" sz="2400" b="1" i="0" u="none" strike="noStrike" kern="0" cap="none" spc="0" normalizeH="0" baseline="0" noProof="0" dirty="0">
              <a:ln>
                <a:noFill/>
              </a:ln>
              <a:solidFill>
                <a:srgbClr val="005486"/>
              </a:solidFill>
              <a:effectLst/>
              <a:uLnTx/>
              <a:uFillTx/>
            </a:endParaRPr>
          </a:p>
          <a:p>
            <a:pPr marL="460375" indent="-342900">
              <a:spcAft>
                <a:spcPts val="600"/>
              </a:spcAft>
              <a:buFont typeface="Arial" panose="020B0604020202020204" pitchFamily="34" charset="0"/>
              <a:buChar char="•"/>
            </a:pPr>
            <a:r>
              <a:rPr lang="en-US" sz="1400" kern="0" dirty="0" smtClean="0">
                <a:solidFill>
                  <a:prstClr val="black"/>
                </a:solidFill>
              </a:rPr>
              <a:t>Copper-</a:t>
            </a:r>
            <a:r>
              <a:rPr lang="en-US" sz="1400" kern="0" dirty="0" err="1" smtClean="0">
                <a:solidFill>
                  <a:prstClr val="black"/>
                </a:solidFill>
              </a:rPr>
              <a:t>graphene</a:t>
            </a:r>
            <a:r>
              <a:rPr lang="en-US" sz="1400" kern="0" dirty="0" smtClean="0">
                <a:solidFill>
                  <a:prstClr val="black"/>
                </a:solidFill>
              </a:rPr>
              <a:t> composite wire achieving </a:t>
            </a:r>
            <a:r>
              <a:rPr lang="en-US" sz="1400" kern="0" dirty="0" smtClean="0">
                <a:solidFill>
                  <a:prstClr val="black"/>
                </a:solidFill>
                <a:sym typeface="Symbol"/>
              </a:rPr>
              <a:t> 65 MS/m conductivity</a:t>
            </a:r>
            <a:endParaRPr lang="en-US" sz="1400" kern="0" dirty="0" smtClean="0">
              <a:solidFill>
                <a:prstClr val="black"/>
              </a:solidFill>
            </a:endParaRPr>
          </a:p>
          <a:p>
            <a:pPr marL="460375" indent="-342900">
              <a:spcAft>
                <a:spcPts val="600"/>
              </a:spcAft>
              <a:buFont typeface="Arial" panose="020B0604020202020204" pitchFamily="34" charset="0"/>
              <a:buChar char="•"/>
            </a:pPr>
            <a:r>
              <a:rPr lang="en-US" sz="1400" kern="0" dirty="0" smtClean="0">
                <a:solidFill>
                  <a:prstClr val="black"/>
                </a:solidFill>
              </a:rPr>
              <a:t>Commercially available low-defect crystalline </a:t>
            </a:r>
            <a:r>
              <a:rPr lang="en-US" sz="1400" kern="0" dirty="0" err="1" smtClean="0">
                <a:solidFill>
                  <a:prstClr val="black"/>
                </a:solidFill>
              </a:rPr>
              <a:t>graphene</a:t>
            </a:r>
            <a:r>
              <a:rPr lang="en-US" sz="1400" kern="0" dirty="0" smtClean="0">
                <a:solidFill>
                  <a:prstClr val="black"/>
                </a:solidFill>
              </a:rPr>
              <a:t> </a:t>
            </a:r>
            <a:r>
              <a:rPr lang="en-US" sz="1400" kern="0" dirty="0" err="1" smtClean="0">
                <a:solidFill>
                  <a:prstClr val="black"/>
                </a:solidFill>
              </a:rPr>
              <a:t>nano-addititives</a:t>
            </a:r>
            <a:r>
              <a:rPr lang="en-US" sz="1400" kern="0" dirty="0" smtClean="0">
                <a:solidFill>
                  <a:prstClr val="black"/>
                </a:solidFill>
              </a:rPr>
              <a:t>  (up to 0.016 wt.% or higher)</a:t>
            </a:r>
          </a:p>
          <a:p>
            <a:pPr marL="460375" indent="-342900">
              <a:spcAft>
                <a:spcPts val="600"/>
              </a:spcAft>
              <a:buFont typeface="Arial" panose="020B0604020202020204" pitchFamily="34" charset="0"/>
              <a:buChar char="•"/>
            </a:pPr>
            <a:r>
              <a:rPr lang="en-US" sz="1400" kern="0" dirty="0" smtClean="0">
                <a:solidFill>
                  <a:prstClr val="black"/>
                </a:solidFill>
              </a:rPr>
              <a:t>Conductor grade copper metal matrix</a:t>
            </a:r>
          </a:p>
          <a:p>
            <a:pPr marL="460375" indent="-342900">
              <a:spcAft>
                <a:spcPts val="600"/>
              </a:spcAft>
              <a:buFont typeface="Arial" panose="020B0604020202020204" pitchFamily="34" charset="0"/>
              <a:buChar char="•"/>
            </a:pPr>
            <a:r>
              <a:rPr lang="en-US" sz="1400" kern="0" dirty="0" err="1" smtClean="0">
                <a:solidFill>
                  <a:prstClr val="black"/>
                </a:solidFill>
              </a:rPr>
              <a:t>Graphene</a:t>
            </a:r>
            <a:r>
              <a:rPr lang="en-US" sz="1400" kern="0" dirty="0" smtClean="0">
                <a:solidFill>
                  <a:prstClr val="black"/>
                </a:solidFill>
              </a:rPr>
              <a:t> is sufficiently distributed, aligned, and  cohered within the copper matrix</a:t>
            </a:r>
          </a:p>
        </p:txBody>
      </p:sp>
      <p:sp>
        <p:nvSpPr>
          <p:cNvPr id="31" name="Text Placeholder 5">
            <a:extLst>
              <a:ext uri="{FF2B5EF4-FFF2-40B4-BE49-F238E27FC236}">
                <a16:creationId xmlns:a16="http://schemas.microsoft.com/office/drawing/2014/main" xmlns="" id="{BA713E08-9AC8-4281-97E3-767CFD43BBA6}"/>
              </a:ext>
            </a:extLst>
          </p:cNvPr>
          <p:cNvSpPr txBox="1">
            <a:spLocks/>
          </p:cNvSpPr>
          <p:nvPr/>
        </p:nvSpPr>
        <p:spPr>
          <a:xfrm>
            <a:off x="8035200" y="3752087"/>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Potential Impact</a:t>
            </a:r>
          </a:p>
          <a:p>
            <a:pPr marL="460375" indent="-342900">
              <a:spcAft>
                <a:spcPts val="600"/>
              </a:spcAft>
              <a:buFont typeface="Arial" panose="020B0604020202020204" pitchFamily="34" charset="0"/>
              <a:buChar char="•"/>
            </a:pPr>
            <a:r>
              <a:rPr lang="en-US" sz="1400" kern="0" dirty="0" smtClean="0">
                <a:solidFill>
                  <a:prstClr val="black"/>
                </a:solidFill>
              </a:rPr>
              <a:t>Ultra-conductive copper  wire (</a:t>
            </a:r>
            <a:r>
              <a:rPr lang="en-US" sz="1400" kern="0" dirty="0" smtClean="0">
                <a:solidFill>
                  <a:prstClr val="black"/>
                </a:solidFill>
                <a:sym typeface="Symbol"/>
              </a:rPr>
              <a:t>65MS/m</a:t>
            </a:r>
            <a:r>
              <a:rPr lang="en-US" sz="1400" kern="0" dirty="0" smtClean="0">
                <a:solidFill>
                  <a:prstClr val="black"/>
                </a:solidFill>
              </a:rPr>
              <a:t>) for all applications where conventional copper wire is used</a:t>
            </a:r>
          </a:p>
          <a:p>
            <a:pPr marL="460375" indent="-342900">
              <a:spcAft>
                <a:spcPts val="600"/>
              </a:spcAft>
              <a:buFont typeface="Arial" panose="020B0604020202020204" pitchFamily="34" charset="0"/>
              <a:buChar char="•"/>
            </a:pPr>
            <a:r>
              <a:rPr lang="en-US" sz="1400" kern="0" dirty="0" smtClean="0">
                <a:solidFill>
                  <a:prstClr val="black"/>
                </a:solidFill>
              </a:rPr>
              <a:t>High performance wire that is processed with  </a:t>
            </a:r>
            <a:r>
              <a:rPr lang="en-US" sz="1400" kern="0" dirty="0" smtClean="0">
                <a:solidFill>
                  <a:prstClr val="black"/>
                </a:solidFill>
              </a:rPr>
              <a:t>conventional </a:t>
            </a:r>
            <a:r>
              <a:rPr lang="en-US" sz="1400" kern="0" dirty="0" smtClean="0">
                <a:solidFill>
                  <a:prstClr val="black"/>
                </a:solidFill>
              </a:rPr>
              <a:t>methods</a:t>
            </a:r>
          </a:p>
          <a:p>
            <a:pPr marL="460375" indent="-342900">
              <a:spcAft>
                <a:spcPts val="600"/>
              </a:spcAft>
              <a:buFont typeface="Arial" panose="020B0604020202020204" pitchFamily="34" charset="0"/>
              <a:buChar char="•"/>
            </a:pPr>
            <a:r>
              <a:rPr lang="en-US" sz="1400" kern="0" dirty="0" smtClean="0">
                <a:solidFill>
                  <a:prstClr val="black"/>
                </a:solidFill>
              </a:rPr>
              <a:t>Performance and energy enhancements for all electric motors and devices, creating a new industry with tremendous energy savings and CO</a:t>
            </a:r>
            <a:r>
              <a:rPr lang="en-US" sz="1400" kern="0" baseline="-25000" dirty="0" smtClean="0">
                <a:solidFill>
                  <a:prstClr val="black"/>
                </a:solidFill>
              </a:rPr>
              <a:t>2</a:t>
            </a:r>
            <a:r>
              <a:rPr lang="en-US" sz="1400" kern="0" dirty="0" smtClean="0">
                <a:solidFill>
                  <a:prstClr val="black"/>
                </a:solidFill>
              </a:rPr>
              <a:t> reduction</a:t>
            </a:r>
            <a:endParaRPr lang="en-US" sz="1400" kern="0" dirty="0">
              <a:solidFill>
                <a:prstClr val="black"/>
              </a:solidFill>
            </a:endParaRPr>
          </a:p>
        </p:txBody>
      </p:sp>
      <p:sp>
        <p:nvSpPr>
          <p:cNvPr id="32" name="Rectangle 31">
            <a:extLst>
              <a:ext uri="{FF2B5EF4-FFF2-40B4-BE49-F238E27FC236}">
                <a16:creationId xmlns:a16="http://schemas.microsoft.com/office/drawing/2014/main" xmlns="" id="{D78B9234-C1A6-4DAC-937B-6A281B6B9C52}"/>
              </a:ext>
            </a:extLst>
          </p:cNvPr>
          <p:cNvSpPr/>
          <p:nvPr/>
        </p:nvSpPr>
        <p:spPr>
          <a:xfrm>
            <a:off x="8037298" y="1197409"/>
            <a:ext cx="3664377" cy="2382931"/>
          </a:xfrm>
          <a:prstGeom prst="rect">
            <a:avLst/>
          </a:prstGeom>
          <a:solidFill>
            <a:schemeClr val="accent3">
              <a:lumMod val="40000"/>
              <a:lumOff val="6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Franklin Gothic Medium" panose="020B0603020102020204" pitchFamily="34" charset="0"/>
              </a:rPr>
              <a:t>Optional Image</a:t>
            </a:r>
          </a:p>
        </p:txBody>
      </p:sp>
      <p:pic>
        <p:nvPicPr>
          <p:cNvPr id="34" name="Picture 33">
            <a:extLst>
              <a:ext uri="{FF2B5EF4-FFF2-40B4-BE49-F238E27FC236}">
                <a16:creationId xmlns:a16="http://schemas.microsoft.com/office/drawing/2014/main" xmlns="" id="{A2465EBB-996F-4FCC-B0B6-B138408A2A1A}"/>
              </a:ext>
            </a:extLst>
          </p:cNvPr>
          <p:cNvPicPr>
            <a:picLocks noChangeAspect="1"/>
          </p:cNvPicPr>
          <p:nvPr/>
        </p:nvPicPr>
        <p:blipFill>
          <a:blip r:embed="rId3"/>
          <a:stretch>
            <a:fillRect/>
          </a:stretch>
        </p:blipFill>
        <p:spPr>
          <a:xfrm>
            <a:off x="0" y="0"/>
            <a:ext cx="12192000" cy="1133300"/>
          </a:xfrm>
          <a:prstGeom prst="rect">
            <a:avLst/>
          </a:prstGeom>
        </p:spPr>
      </p:pic>
      <p:sp>
        <p:nvSpPr>
          <p:cNvPr id="10" name="Text Placeholder 5">
            <a:extLst>
              <a:ext uri="{FF2B5EF4-FFF2-40B4-BE49-F238E27FC236}">
                <a16:creationId xmlns:a16="http://schemas.microsoft.com/office/drawing/2014/main" xmlns="" id="{B138A67C-5533-47CF-A99D-49FCEAEE323A}"/>
              </a:ext>
            </a:extLst>
          </p:cNvPr>
          <p:cNvSpPr txBox="1">
            <a:spLocks/>
          </p:cNvSpPr>
          <p:nvPr/>
        </p:nvSpPr>
        <p:spPr>
          <a:xfrm>
            <a:off x="4104476" y="3752087"/>
            <a:ext cx="3666475" cy="2651791"/>
          </a:xfrm>
          <a:prstGeom prst="rect">
            <a:avLst/>
          </a:prstGeom>
          <a:ln>
            <a:solidFill>
              <a:schemeClr val="accent3"/>
            </a:solidFill>
          </a:ln>
        </p:spPr>
        <p:txBody>
          <a:bodyPr lIns="0" tIns="0" rIns="0" bIns="0"/>
          <a:lstStyle>
            <a:lvl1pPr marL="0" eaLnBrk="1" hangingPunct="1">
              <a:defRPr b="0" i="0">
                <a:latin typeface="Franklin Gothic Book" panose="020B0503020102020204" pitchFamily="34" charset="0"/>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115888">
              <a:spcAft>
                <a:spcPts val="600"/>
              </a:spcAft>
            </a:pPr>
            <a:r>
              <a:rPr lang="en-US" sz="2400" b="1" kern="0" dirty="0">
                <a:solidFill>
                  <a:srgbClr val="005486"/>
                </a:solidFill>
              </a:rPr>
              <a:t>Fabrication Approach</a:t>
            </a:r>
          </a:p>
          <a:p>
            <a:pPr marL="460375" indent="-342900">
              <a:spcAft>
                <a:spcPts val="600"/>
              </a:spcAft>
              <a:buFont typeface="Arial" panose="020B0604020202020204" pitchFamily="34" charset="0"/>
              <a:buChar char="•"/>
            </a:pPr>
            <a:r>
              <a:rPr lang="en-US" sz="1400" kern="0" dirty="0" smtClean="0">
                <a:solidFill>
                  <a:prstClr val="black"/>
                </a:solidFill>
              </a:rPr>
              <a:t>CVD to produce </a:t>
            </a:r>
            <a:r>
              <a:rPr lang="en-US" sz="1400" kern="0" dirty="0" err="1" smtClean="0">
                <a:solidFill>
                  <a:prstClr val="black"/>
                </a:solidFill>
              </a:rPr>
              <a:t>graphene</a:t>
            </a:r>
            <a:r>
              <a:rPr lang="en-US" sz="1400" kern="0" dirty="0" smtClean="0">
                <a:solidFill>
                  <a:prstClr val="black"/>
                </a:solidFill>
              </a:rPr>
              <a:t> on copper precursor foil material</a:t>
            </a:r>
          </a:p>
          <a:p>
            <a:pPr marL="460375" indent="-342900">
              <a:spcAft>
                <a:spcPts val="600"/>
              </a:spcAft>
              <a:buFont typeface="Arial" panose="020B0604020202020204" pitchFamily="34" charset="0"/>
              <a:buChar char="•"/>
            </a:pPr>
            <a:r>
              <a:rPr lang="en-US" sz="1400" kern="0" dirty="0" smtClean="0">
                <a:solidFill>
                  <a:prstClr val="black"/>
                </a:solidFill>
              </a:rPr>
              <a:t>Assembly of foils into extrusion billets</a:t>
            </a:r>
          </a:p>
          <a:p>
            <a:pPr marL="460375" indent="-342900">
              <a:spcAft>
                <a:spcPts val="600"/>
              </a:spcAft>
              <a:buFont typeface="Arial" panose="020B0604020202020204" pitchFamily="34" charset="0"/>
              <a:buChar char="•"/>
            </a:pPr>
            <a:r>
              <a:rPr lang="en-US" sz="1400" kern="0" dirty="0" smtClean="0">
                <a:solidFill>
                  <a:prstClr val="black"/>
                </a:solidFill>
              </a:rPr>
              <a:t>Use of standard bulk processes to make wire</a:t>
            </a:r>
          </a:p>
          <a:p>
            <a:pPr marL="460375" indent="-342900">
              <a:spcAft>
                <a:spcPts val="600"/>
              </a:spcAft>
              <a:buFont typeface="Arial" panose="020B0604020202020204" pitchFamily="34" charset="0"/>
              <a:buChar char="•"/>
            </a:pPr>
            <a:r>
              <a:rPr lang="en-US" sz="1400" kern="0" dirty="0" smtClean="0">
                <a:solidFill>
                  <a:prstClr val="black"/>
                </a:solidFill>
              </a:rPr>
              <a:t>Hot-extrusion, </a:t>
            </a:r>
            <a:r>
              <a:rPr lang="en-US" sz="1400" kern="0" dirty="0" err="1" smtClean="0">
                <a:solidFill>
                  <a:prstClr val="black"/>
                </a:solidFill>
              </a:rPr>
              <a:t>ShAPE</a:t>
            </a:r>
            <a:r>
              <a:rPr lang="en-US" sz="1400" kern="0" baseline="30000" dirty="0" err="1" smtClean="0">
                <a:solidFill>
                  <a:prstClr val="black"/>
                </a:solidFill>
              </a:rPr>
              <a:t>TM</a:t>
            </a:r>
            <a:r>
              <a:rPr lang="en-US" sz="1400" kern="0" dirty="0" smtClean="0">
                <a:solidFill>
                  <a:prstClr val="black"/>
                </a:solidFill>
              </a:rPr>
              <a:t> ,and re-processing to synthesize materials into a wire form with requisite amount of </a:t>
            </a:r>
            <a:r>
              <a:rPr lang="en-US" sz="1400" kern="0" dirty="0" err="1" smtClean="0">
                <a:solidFill>
                  <a:prstClr val="black"/>
                </a:solidFill>
              </a:rPr>
              <a:t>graphene</a:t>
            </a:r>
            <a:endParaRPr lang="en-US" sz="1400" kern="0" dirty="0" smtClean="0">
              <a:solidFill>
                <a:prstClr val="black"/>
              </a:solidFill>
            </a:endParaRPr>
          </a:p>
        </p:txBody>
      </p:sp>
      <p:pic>
        <p:nvPicPr>
          <p:cNvPr id="12" name="Picture 11" descr="Logo White.png"/>
          <p:cNvPicPr>
            <a:picLocks noChangeAspect="1"/>
          </p:cNvPicPr>
          <p:nvPr/>
        </p:nvPicPr>
        <p:blipFill>
          <a:blip r:embed="rId4"/>
          <a:stretch>
            <a:fillRect/>
          </a:stretch>
        </p:blipFill>
        <p:spPr>
          <a:xfrm>
            <a:off x="8018915" y="1209656"/>
            <a:ext cx="3682760" cy="2370684"/>
          </a:xfrm>
          <a:prstGeom prst="rect">
            <a:avLst/>
          </a:prstGeom>
        </p:spPr>
      </p:pic>
    </p:spTree>
    <p:extLst>
      <p:ext uri="{BB962C8B-B14F-4D97-AF65-F5344CB8AC3E}">
        <p14:creationId xmlns:p14="http://schemas.microsoft.com/office/powerpoint/2010/main" xmlns="" val="2522563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26127</TotalTime>
  <Words>295</Words>
  <Application>Microsoft Office PowerPoint</Application>
  <PresentationFormat>Custom</PresentationFormat>
  <Paragraphs>29</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Frenzl, John</dc:creator>
  <cp:lastModifiedBy>Administrator2</cp:lastModifiedBy>
  <cp:revision>61</cp:revision>
  <dcterms:created xsi:type="dcterms:W3CDTF">2021-02-02T16:35:29Z</dcterms:created>
  <dcterms:modified xsi:type="dcterms:W3CDTF">2021-08-03T16:30:38Z</dcterms:modified>
</cp:coreProperties>
</file>