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5959"/>
    <a:srgbClr val="BA5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61"/>
    <p:restoredTop sz="83919" autoAdjust="0"/>
  </p:normalViewPr>
  <p:slideViewPr>
    <p:cSldViewPr snapToGrid="0" snapToObjects="1">
      <p:cViewPr varScale="1">
        <p:scale>
          <a:sx n="103" d="100"/>
          <a:sy n="103" d="100"/>
        </p:scale>
        <p:origin x="60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D82C2-61A0-4511-86CF-970065D5CC1B}" type="datetimeFigureOut">
              <a:rPr lang="en-US" smtClean="0"/>
              <a:t>8/3/21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416BF-B78A-4F5E-8769-179FCB25ABE9}" type="slidenum">
              <a:rPr lang="en-US" smtClean="0"/>
              <a:t>‹#›</a:t>
            </a:fld>
            <a:endParaRPr lang="en-US"/>
          </a:p>
        </p:txBody>
      </p:sp>
    </p:spTree>
    <p:extLst>
      <p:ext uri="{BB962C8B-B14F-4D97-AF65-F5344CB8AC3E}">
        <p14:creationId xmlns:p14="http://schemas.microsoft.com/office/powerpoint/2010/main" val="20095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t>1</a:t>
            </a:fld>
            <a:endParaRPr lang="en-US"/>
          </a:p>
        </p:txBody>
      </p:sp>
    </p:spTree>
    <p:extLst>
      <p:ext uri="{BB962C8B-B14F-4D97-AF65-F5344CB8AC3E}">
        <p14:creationId xmlns:p14="http://schemas.microsoft.com/office/powerpoint/2010/main"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val="166315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F9093A1E-ED5F-FF46-9916-5DF9CEE25FB3}"/>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6" name="Picture Placeholder 25">
            <a:extLst>
              <a:ext uri="{FF2B5EF4-FFF2-40B4-BE49-F238E27FC236}">
                <a16:creationId xmlns:a16="http://schemas.microsoft.com/office/drawing/2014/main" id="{ABDC03E3-5C85-A447-8A38-06858C7C2079}"/>
              </a:ext>
            </a:extLst>
          </p:cNvPr>
          <p:cNvSpPr>
            <a:spLocks noGrp="1"/>
          </p:cNvSpPr>
          <p:nvPr>
            <p:ph type="pic" sz="quarter" idx="11"/>
          </p:nvPr>
        </p:nvSpPr>
        <p:spPr>
          <a:xfrm>
            <a:off x="787400" y="1562100"/>
            <a:ext cx="10541000" cy="4025900"/>
          </a:xfrm>
          <a:prstGeom prst="rect">
            <a:avLst/>
          </a:prstGeom>
        </p:spPr>
        <p:txBody>
          <a:bodyPr/>
          <a:lstStyle/>
          <a:p>
            <a:endParaRPr lang="en-US"/>
          </a:p>
        </p:txBody>
      </p:sp>
    </p:spTree>
    <p:extLst>
      <p:ext uri="{BB962C8B-B14F-4D97-AF65-F5344CB8AC3E}">
        <p14:creationId xmlns:p14="http://schemas.microsoft.com/office/powerpoint/2010/main" val="2454812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865B2-E0A2-8641-AFFD-5640F16CC557}"/>
              </a:ext>
            </a:extLst>
          </p:cNvPr>
          <p:cNvPicPr>
            <a:picLocks noChangeAspect="1"/>
          </p:cNvPicPr>
          <p:nvPr userDrawn="1"/>
        </p:nvPicPr>
        <p:blipFill rotWithShape="1">
          <a:blip r:embed="rId4" cstate="print">
            <a:alphaModFix amt="63000"/>
            <a:extLst>
              <a:ext uri="{28A0092B-C50C-407E-A947-70E740481C1C}">
                <a14:useLocalDpi xmlns:a14="http://schemas.microsoft.com/office/drawing/2010/main"/>
              </a:ext>
            </a:extLst>
          </a:blip>
          <a:srcRect/>
          <a:stretch/>
        </p:blipFill>
        <p:spPr>
          <a:xfrm>
            <a:off x="0" y="6526060"/>
            <a:ext cx="12192000" cy="344466"/>
          </a:xfrm>
          <a:prstGeom prst="rect">
            <a:avLst/>
          </a:prstGeom>
        </p:spPr>
      </p:pic>
      <p:sp>
        <p:nvSpPr>
          <p:cNvPr id="9" name="TextBox 8">
            <a:extLst>
              <a:ext uri="{FF2B5EF4-FFF2-40B4-BE49-F238E27FC236}">
                <a16:creationId xmlns:a16="http://schemas.microsoft.com/office/drawing/2014/main" id="{DFC8096F-7AF7-4B40-9573-B28CF5573C95}"/>
              </a:ext>
            </a:extLst>
          </p:cNvPr>
          <p:cNvSpPr txBox="1"/>
          <p:nvPr userDrawn="1"/>
        </p:nvSpPr>
        <p:spPr>
          <a:xfrm>
            <a:off x="200417" y="6555949"/>
            <a:ext cx="6751528" cy="276999"/>
          </a:xfrm>
          <a:prstGeom prst="rect">
            <a:avLst/>
          </a:prstGeom>
          <a:noFill/>
        </p:spPr>
        <p:txBody>
          <a:bodyPr wrap="square" rtlCol="0">
            <a:spAutoFit/>
          </a:bodyPr>
          <a:lstStyle/>
          <a:p>
            <a:r>
              <a:rPr lang="en-US" sz="1200" dirty="0">
                <a:latin typeface="Franklin Gothic Book" panose="020B0503020102020204" pitchFamily="34" charset="0"/>
              </a:rPr>
              <a:t>CABLE CONDUCTOR MANUFACTURING PRIZE  |  U.S. DEPARTMENT OF ENERGY</a:t>
            </a:r>
          </a:p>
        </p:txBody>
      </p:sp>
      <p:sp>
        <p:nvSpPr>
          <p:cNvPr id="10" name="TextBox 9">
            <a:extLst>
              <a:ext uri="{FF2B5EF4-FFF2-40B4-BE49-F238E27FC236}">
                <a16:creationId xmlns:a16="http://schemas.microsoft.com/office/drawing/2014/main" id="{CAAB2EB4-12FD-8A40-9362-698B7560444E}"/>
              </a:ext>
            </a:extLst>
          </p:cNvPr>
          <p:cNvSpPr txBox="1"/>
          <p:nvPr userDrawn="1"/>
        </p:nvSpPr>
        <p:spPr>
          <a:xfrm>
            <a:off x="11755853" y="6526061"/>
            <a:ext cx="448800" cy="344465"/>
          </a:xfrm>
          <a:prstGeom prst="rect">
            <a:avLst/>
          </a:prstGeom>
          <a:solidFill>
            <a:schemeClr val="tx1">
              <a:lumMod val="50000"/>
              <a:lumOff val="50000"/>
            </a:schemeClr>
          </a:solidFill>
        </p:spPr>
        <p:txBody>
          <a:bodyPr wrap="square" rtlCol="0" anchor="ctr" anchorCtr="0">
            <a:noAutofit/>
          </a:bodyPr>
          <a:lstStyle/>
          <a:p>
            <a:pPr algn="ctr"/>
            <a:fld id="{28C19033-D94D-E54D-A722-6A6268CB915C}" type="slidenum">
              <a:rPr lang="en-US" sz="1200" b="1" smtClean="0">
                <a:solidFill>
                  <a:schemeClr val="bg1"/>
                </a:solidFill>
                <a:latin typeface="Franklin Gothic Book" panose="020B0503020102020204" pitchFamily="34" charset="0"/>
              </a:rPr>
              <a:t>‹#›</a:t>
            </a:fld>
            <a:endParaRPr lang="en-US" sz="12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178428541"/>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ctr" defTabSz="914400" rtl="0" eaLnBrk="1" latinLnBrk="0" hangingPunct="1">
        <a:lnSpc>
          <a:spcPct val="90000"/>
        </a:lnSpc>
        <a:spcBef>
          <a:spcPct val="0"/>
        </a:spcBef>
        <a:buNone/>
        <a:defRPr sz="3600" b="0" i="0" kern="1200">
          <a:solidFill>
            <a:schemeClr val="bg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6F23BC50-2198-41DA-9B60-E65214A859F7}"/>
              </a:ext>
            </a:extLst>
          </p:cNvPr>
          <p:cNvGraphicFramePr>
            <a:graphicFrameLocks noGrp="1"/>
          </p:cNvGraphicFramePr>
          <p:nvPr>
            <p:extLst>
              <p:ext uri="{D42A27DB-BD31-4B8C-83A1-F6EECF244321}">
                <p14:modId xmlns:p14="http://schemas.microsoft.com/office/powerpoint/2010/main" val="1772923325"/>
              </p:ext>
            </p:extLst>
          </p:nvPr>
        </p:nvGraphicFramePr>
        <p:xfrm>
          <a:off x="263260" y="1197409"/>
          <a:ext cx="7507691" cy="2105205"/>
        </p:xfrm>
        <a:graphic>
          <a:graphicData uri="http://schemas.openxmlformats.org/drawingml/2006/table">
            <a:tbl>
              <a:tblPr firstRow="1" bandRow="1">
                <a:tableStyleId>{8799B23B-EC83-4686-B30A-512413B5E67A}</a:tableStyleId>
              </a:tblPr>
              <a:tblGrid>
                <a:gridCol w="2583058">
                  <a:extLst>
                    <a:ext uri="{9D8B030D-6E8A-4147-A177-3AD203B41FA5}">
                      <a16:colId xmlns:a16="http://schemas.microsoft.com/office/drawing/2014/main" val="2644748259"/>
                    </a:ext>
                  </a:extLst>
                </a:gridCol>
                <a:gridCol w="4924633">
                  <a:extLst>
                    <a:ext uri="{9D8B030D-6E8A-4147-A177-3AD203B41FA5}">
                      <a16:colId xmlns:a16="http://schemas.microsoft.com/office/drawing/2014/main" val="3380098625"/>
                    </a:ext>
                  </a:extLst>
                </a:gridCol>
              </a:tblGrid>
              <a:tr h="31977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t>Team Name:</a:t>
                      </a:r>
                      <a:endParaRPr lang="en-US" sz="1800" dirty="0">
                        <a:latin typeface="Franklin Gothic Medium" panose="020B0603020102020204" pitchFamily="34" charset="0"/>
                      </a:endParaRP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i="1" dirty="0">
                          <a:solidFill>
                            <a:schemeClr val="bg1"/>
                          </a:solidFill>
                          <a:latin typeface="Franklin Gothic Book" panose="020B0503020102020204" pitchFamily="34" charset="0"/>
                        </a:rPr>
                        <a:t>[Team Name Here]</a:t>
                      </a:r>
                    </a:p>
                  </a:txBody>
                  <a:tcPr>
                    <a:solidFill>
                      <a:srgbClr val="585959"/>
                    </a:solidFill>
                  </a:tcPr>
                </a:tc>
                <a:extLst>
                  <a:ext uri="{0D108BD9-81ED-4DB2-BD59-A6C34878D82A}">
                    <a16:rowId xmlns:a16="http://schemas.microsoft.com/office/drawing/2014/main" val="1122764051"/>
                  </a:ext>
                </a:extLst>
              </a:tr>
              <a:tr h="33418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Primary Submitter Name: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Rishi Raj</a:t>
                      </a:r>
                    </a:p>
                  </a:txBody>
                  <a:tcPr/>
                </a:tc>
                <a:extLst>
                  <a:ext uri="{0D108BD9-81ED-4DB2-BD59-A6C34878D82A}">
                    <a16:rowId xmlns:a16="http://schemas.microsoft.com/office/drawing/2014/main" val="1145458500"/>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City and State: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Boulder, Colorado</a:t>
                      </a:r>
                    </a:p>
                  </a:txBody>
                  <a:tcPr/>
                </a:tc>
                <a:extLst>
                  <a:ext uri="{0D108BD9-81ED-4DB2-BD59-A6C34878D82A}">
                    <a16:rowId xmlns:a16="http://schemas.microsoft.com/office/drawing/2014/main" val="1904241950"/>
                  </a:ext>
                </a:extLst>
              </a:tr>
              <a:tr h="73360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Member Names (including partners and affiliates):</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Rishi Raj</a:t>
                      </a:r>
                    </a:p>
                  </a:txBody>
                  <a:tcPr/>
                </a:tc>
                <a:extLst>
                  <a:ext uri="{0D108BD9-81ED-4DB2-BD59-A6C34878D82A}">
                    <a16:rowId xmlns:a16="http://schemas.microsoft.com/office/drawing/2014/main" val="2424691721"/>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Submission Title: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Flash Induce Infusion of Carbon into Copper</a:t>
                      </a:r>
                    </a:p>
                  </a:txBody>
                  <a:tcPr/>
                </a:tc>
                <a:extLst>
                  <a:ext uri="{0D108BD9-81ED-4DB2-BD59-A6C34878D82A}">
                    <a16:rowId xmlns:a16="http://schemas.microsoft.com/office/drawing/2014/main" val="728018421"/>
                  </a:ext>
                </a:extLst>
              </a:tr>
            </a:tbl>
          </a:graphicData>
        </a:graphic>
      </p:graphicFrame>
      <p:sp>
        <p:nvSpPr>
          <p:cNvPr id="22" name="TextBox 21">
            <a:extLst>
              <a:ext uri="{FF2B5EF4-FFF2-40B4-BE49-F238E27FC236}">
                <a16:creationId xmlns:a16="http://schemas.microsoft.com/office/drawing/2014/main"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id="{35A4EF00-469A-4CF0-AAA9-7CFD103D094C}"/>
              </a:ext>
            </a:extLst>
          </p:cNvPr>
          <p:cNvSpPr txBox="1">
            <a:spLocks/>
          </p:cNvSpPr>
          <p:nvPr/>
        </p:nvSpPr>
        <p:spPr>
          <a:xfrm>
            <a:off x="263260" y="3741809"/>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spcAft>
                <a:spcPts val="600"/>
              </a:spcAft>
              <a:buClrTx/>
              <a:buSzTx/>
              <a:buFontTx/>
              <a:buNone/>
              <a:tabLst/>
              <a:defRPr/>
            </a:pPr>
            <a:r>
              <a:rPr lang="en-US" sz="2400" b="1" kern="0" dirty="0">
                <a:solidFill>
                  <a:srgbClr val="005486"/>
                </a:solidFill>
              </a:rPr>
              <a:t>Description of Material </a:t>
            </a:r>
          </a:p>
          <a:p>
            <a:pPr marL="115888" marR="0" lvl="0" defTabSz="914400" eaLnBrk="1" fontAlgn="auto" latinLnBrk="0" hangingPunct="1">
              <a:lnSpc>
                <a:spcPct val="100000"/>
              </a:lnSpc>
              <a:spcBef>
                <a:spcPts val="0"/>
              </a:spcBef>
              <a:spcAft>
                <a:spcPts val="600"/>
              </a:spcAft>
              <a:buClrTx/>
              <a:buSzTx/>
              <a:buFontTx/>
              <a:buNone/>
              <a:tabLst/>
              <a:defRPr/>
            </a:pPr>
            <a:r>
              <a:rPr kumimoji="0" lang="en-US" i="0" u="none" strike="noStrike" kern="0" cap="none" spc="0" normalizeH="0" baseline="0" noProof="0" dirty="0">
                <a:ln>
                  <a:noFill/>
                </a:ln>
                <a:effectLst/>
                <a:uLnTx/>
                <a:uFillTx/>
              </a:rPr>
              <a:t>As shown </a:t>
            </a:r>
            <a:r>
              <a:rPr lang="en-US" kern="0" dirty="0"/>
              <a:t>in the figure on the top right we obtain copper infused with nano-carbon, as in Covetic-Copper where carbon is incorporated into the metal, even when, it is thermodynamically insoluble, rendering high conductivity to the metal.</a:t>
            </a:r>
            <a:endParaRPr kumimoji="0" lang="en-US" i="0" u="none" strike="noStrike" kern="0" cap="none" spc="0" normalizeH="0" baseline="0" noProof="0" dirty="0">
              <a:ln>
                <a:noFill/>
              </a:ln>
              <a:effectLst/>
              <a:uLnTx/>
              <a:uFillTx/>
            </a:endParaRPr>
          </a:p>
        </p:txBody>
      </p:sp>
      <p:sp>
        <p:nvSpPr>
          <p:cNvPr id="30" name="Text Placeholder 5">
            <a:extLst>
              <a:ext uri="{FF2B5EF4-FFF2-40B4-BE49-F238E27FC236}">
                <a16:creationId xmlns:a16="http://schemas.microsoft.com/office/drawing/2014/main" id="{B138A67C-5533-47CF-A99D-49FCEAEE323A}"/>
              </a:ext>
            </a:extLst>
          </p:cNvPr>
          <p:cNvSpPr txBox="1">
            <a:spLocks/>
          </p:cNvSpPr>
          <p:nvPr/>
        </p:nvSpPr>
        <p:spPr>
          <a:xfrm>
            <a:off x="4104476" y="3741808"/>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Fabrication Approach</a:t>
            </a:r>
          </a:p>
          <a:p>
            <a:pPr marL="117475">
              <a:spcAft>
                <a:spcPts val="600"/>
              </a:spcAft>
            </a:pPr>
            <a:r>
              <a:rPr lang="en-US" kern="0" dirty="0">
                <a:latin typeface="Calibri" panose="020F0502020204030204"/>
              </a:rPr>
              <a:t>Carbon is incorporated by a novel method called </a:t>
            </a:r>
            <a:r>
              <a:rPr lang="en-US" i="1" kern="0" dirty="0">
                <a:latin typeface="Calibri" panose="020F0502020204030204"/>
              </a:rPr>
              <a:t>reactive flash sintering/synthesis </a:t>
            </a:r>
            <a:r>
              <a:rPr lang="en-US" kern="0" dirty="0">
                <a:latin typeface="Calibri" panose="020F0502020204030204"/>
              </a:rPr>
              <a:t>an electric current is passed through the dog-bone shaped sample  at increasing rate until covetic-copper is obtained, as shown by the temperature vs. time curve. Note the process time &lt; 150 s.</a:t>
            </a:r>
            <a:endParaRPr lang="en-US" sz="1400" i="1" kern="0" dirty="0"/>
          </a:p>
        </p:txBody>
      </p:sp>
      <p:sp>
        <p:nvSpPr>
          <p:cNvPr id="31" name="Text Placeholder 5">
            <a:extLst>
              <a:ext uri="{FF2B5EF4-FFF2-40B4-BE49-F238E27FC236}">
                <a16:creationId xmlns:a16="http://schemas.microsoft.com/office/drawing/2014/main" id="{BA713E08-9AC8-4281-97E3-767CFD43BBA6}"/>
              </a:ext>
            </a:extLst>
          </p:cNvPr>
          <p:cNvSpPr txBox="1">
            <a:spLocks/>
          </p:cNvSpPr>
          <p:nvPr/>
        </p:nvSpPr>
        <p:spPr>
          <a:xfrm>
            <a:off x="8035200" y="3752087"/>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Potential Impact</a:t>
            </a:r>
          </a:p>
          <a:p>
            <a:pPr marL="115888" lvl="0">
              <a:spcAft>
                <a:spcPts val="600"/>
              </a:spcAft>
              <a:defRPr/>
            </a:pPr>
            <a:r>
              <a:rPr lang="en-US" sz="1600" kern="0" dirty="0">
                <a:latin typeface="Calibri" panose="020F0502020204030204"/>
              </a:rPr>
              <a:t>•The “electrification” of the economy will continue to accelerate for decades, continuing a need for low resistive losses in the transport of electricity.</a:t>
            </a:r>
          </a:p>
          <a:p>
            <a:pPr marL="115888" lvl="0">
              <a:spcAft>
                <a:spcPts val="600"/>
              </a:spcAft>
              <a:defRPr/>
            </a:pPr>
            <a:r>
              <a:rPr lang="en-US" sz="1600" kern="0" dirty="0">
                <a:latin typeface="Calibri" panose="020F0502020204030204"/>
              </a:rPr>
              <a:t>•For example, a 5% increase in conductivity of Cu can save 200 GWh of </a:t>
            </a:r>
            <a:r>
              <a:rPr lang="en-US" sz="1600" i="1" kern="0" dirty="0">
                <a:latin typeface="Calibri" panose="020F0502020204030204"/>
              </a:rPr>
              <a:t>energy per year </a:t>
            </a:r>
            <a:r>
              <a:rPr lang="en-US" sz="1600" kern="0" dirty="0">
                <a:latin typeface="Calibri" panose="020F0502020204030204"/>
              </a:rPr>
              <a:t>in 3*10</a:t>
            </a:r>
            <a:r>
              <a:rPr lang="en-US" sz="1600" kern="0" baseline="30000" dirty="0">
                <a:latin typeface="Calibri" panose="020F0502020204030204"/>
              </a:rPr>
              <a:t>5</a:t>
            </a:r>
            <a:r>
              <a:rPr lang="en-US" sz="1600" kern="0" dirty="0">
                <a:latin typeface="Calibri" panose="020F0502020204030204"/>
              </a:rPr>
              <a:t> cars. The </a:t>
            </a:r>
            <a:r>
              <a:rPr lang="en-US" sz="1600" i="1" kern="0" dirty="0">
                <a:latin typeface="Calibri" panose="020F0502020204030204"/>
              </a:rPr>
              <a:t>total one-time cost </a:t>
            </a:r>
            <a:r>
              <a:rPr lang="en-US" sz="1600" i="1" kern="0">
                <a:latin typeface="Calibri" panose="020F0502020204030204"/>
              </a:rPr>
              <a:t>of flash </a:t>
            </a:r>
            <a:r>
              <a:rPr lang="en-US" sz="1600" kern="0" dirty="0">
                <a:latin typeface="Calibri" panose="020F0502020204030204"/>
              </a:rPr>
              <a:t>is only 28 GWh.</a:t>
            </a:r>
          </a:p>
          <a:p>
            <a:pPr marL="115888">
              <a:spcAft>
                <a:spcPts val="600"/>
              </a:spcAft>
            </a:pPr>
            <a:endParaRPr lang="en-US" sz="2400" b="1" kern="0" dirty="0">
              <a:solidFill>
                <a:srgbClr val="005486"/>
              </a:solidFill>
            </a:endParaRPr>
          </a:p>
        </p:txBody>
      </p:sp>
      <p:pic>
        <p:nvPicPr>
          <p:cNvPr id="34" name="Picture 33">
            <a:extLst>
              <a:ext uri="{FF2B5EF4-FFF2-40B4-BE49-F238E27FC236}">
                <a16:creationId xmlns:a16="http://schemas.microsoft.com/office/drawing/2014/main" id="{A2465EBB-996F-4FCC-B0B6-B138408A2A1A}"/>
              </a:ext>
            </a:extLst>
          </p:cNvPr>
          <p:cNvPicPr>
            <a:picLocks noChangeAspect="1"/>
          </p:cNvPicPr>
          <p:nvPr/>
        </p:nvPicPr>
        <p:blipFill>
          <a:blip r:embed="rId3"/>
          <a:stretch>
            <a:fillRect/>
          </a:stretch>
        </p:blipFill>
        <p:spPr>
          <a:xfrm>
            <a:off x="0" y="0"/>
            <a:ext cx="12192000" cy="1133300"/>
          </a:xfrm>
          <a:prstGeom prst="rect">
            <a:avLst/>
          </a:prstGeom>
        </p:spPr>
      </p:pic>
      <p:pic>
        <p:nvPicPr>
          <p:cNvPr id="3" name="Picture 2" descr="Graphical user interface, application&#10;&#10;Description automatically generated">
            <a:extLst>
              <a:ext uri="{FF2B5EF4-FFF2-40B4-BE49-F238E27FC236}">
                <a16:creationId xmlns:a16="http://schemas.microsoft.com/office/drawing/2014/main" id="{2B861A51-BEEA-CC43-B973-F530C3314A14}"/>
              </a:ext>
            </a:extLst>
          </p:cNvPr>
          <p:cNvPicPr>
            <a:picLocks noChangeAspect="1"/>
          </p:cNvPicPr>
          <p:nvPr/>
        </p:nvPicPr>
        <p:blipFill>
          <a:blip r:embed="rId4"/>
          <a:stretch>
            <a:fillRect/>
          </a:stretch>
        </p:blipFill>
        <p:spPr>
          <a:xfrm>
            <a:off x="8282334" y="1197409"/>
            <a:ext cx="2925243" cy="2502882"/>
          </a:xfrm>
          <a:prstGeom prst="rect">
            <a:avLst/>
          </a:prstGeom>
        </p:spPr>
      </p:pic>
    </p:spTree>
    <p:extLst>
      <p:ext uri="{BB962C8B-B14F-4D97-AF65-F5344CB8AC3E}">
        <p14:creationId xmlns:p14="http://schemas.microsoft.com/office/powerpoint/2010/main" val="2522563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TotalTime>
  <Words>326</Words>
  <Application>Microsoft Macintosh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Franklin Gothic Book</vt:lpstr>
      <vt:lpstr>Franklin Gothic Medium</vt:lpstr>
      <vt:lpstr>system-ui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Frenzl, John</dc:creator>
  <cp:lastModifiedBy>Rishi Raj</cp:lastModifiedBy>
  <cp:revision>33</cp:revision>
  <dcterms:created xsi:type="dcterms:W3CDTF">2021-02-02T16:35:29Z</dcterms:created>
  <dcterms:modified xsi:type="dcterms:W3CDTF">2021-08-03T14:39:26Z</dcterms:modified>
</cp:coreProperties>
</file>