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1"/>
  </p:sldMasterIdLst>
  <p:notesMasterIdLst>
    <p:notesMasterId r:id="rId3"/>
  </p:notesMasterIdLst>
  <p:sldIdLst>
    <p:sldId id="256"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5959"/>
    <a:srgbClr val="BA54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48"/>
    <p:restoredTop sz="83946" autoAdjust="0"/>
  </p:normalViewPr>
  <p:slideViewPr>
    <p:cSldViewPr snapToGrid="0" snapToObjects="1">
      <p:cViewPr varScale="1">
        <p:scale>
          <a:sx n="72" d="100"/>
          <a:sy n="72" d="100"/>
        </p:scale>
        <p:origin x="907"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0D82C2-61A0-4511-86CF-970065D5CC1B}" type="datetimeFigureOut">
              <a:rPr lang="en-US" smtClean="0"/>
              <a:t>7/31/2021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6416BF-B78A-4F5E-8769-179FCB25ABE9}" type="slidenum">
              <a:rPr lang="en-US" smtClean="0"/>
              <a:t>‹#›</a:t>
            </a:fld>
            <a:endParaRPr lang="en-US"/>
          </a:p>
        </p:txBody>
      </p:sp>
    </p:spTree>
    <p:extLst>
      <p:ext uri="{BB962C8B-B14F-4D97-AF65-F5344CB8AC3E}">
        <p14:creationId xmlns:p14="http://schemas.microsoft.com/office/powerpoint/2010/main" val="200951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mericanmadechallenges.org/cable/docs/rules/CABLE_Prize_Official_Rules.pdf"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Franklin Gothic Book" panose="020B0503020102020204" pitchFamily="34" charset="0"/>
              </a:rPr>
              <a:t>Public PowerPoint Summary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Franklin Gothic Book" panose="020B0503020102020204" pitchFamily="34" charset="0"/>
              </a:rPr>
              <a:t>Make a public-facing, one-slide summary using PowerPoint containing technically specific details that can be understood by most people. The slide will be made public and should include (1) the competitor or team name and team leader, (2) submission title, (3) description of material, (4) fabrication approach, and (5) potential impact. Please make any text readable in a standard printout and conference room projection. Please refer to the official CABLE Prize Rules Document for full requirements:  </a:t>
            </a:r>
            <a:r>
              <a:rPr lang="en-US" b="0" i="0" u="none" strike="noStrike" dirty="0">
                <a:solidFill>
                  <a:srgbClr val="C41F25"/>
                </a:solidFill>
                <a:effectLst/>
                <a:latin typeface="system-ui"/>
                <a:hlinkClick r:id="rId3"/>
              </a:rPr>
              <a:t>https://americanmadechallenges.org/cable/docs/rules/CABLE_Prize_Official_Rules.pdf</a:t>
            </a:r>
            <a:endParaRPr lang="en-US" dirty="0"/>
          </a:p>
        </p:txBody>
      </p:sp>
      <p:sp>
        <p:nvSpPr>
          <p:cNvPr id="4" name="Slide Number Placeholder 3"/>
          <p:cNvSpPr>
            <a:spLocks noGrp="1"/>
          </p:cNvSpPr>
          <p:nvPr>
            <p:ph type="sldNum" sz="quarter" idx="5"/>
          </p:nvPr>
        </p:nvSpPr>
        <p:spPr/>
        <p:txBody>
          <a:bodyPr/>
          <a:lstStyle/>
          <a:p>
            <a:fld id="{306416BF-B78A-4F5E-8769-179FCB25ABE9}" type="slidenum">
              <a:rPr lang="en-US" smtClean="0"/>
              <a:t>1</a:t>
            </a:fld>
            <a:endParaRPr lang="en-US"/>
          </a:p>
        </p:txBody>
      </p:sp>
    </p:spTree>
    <p:extLst>
      <p:ext uri="{BB962C8B-B14F-4D97-AF65-F5344CB8AC3E}">
        <p14:creationId xmlns:p14="http://schemas.microsoft.com/office/powerpoint/2010/main" val="4269328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20847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60156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39221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3003562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7/31/2021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41554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7/31/2021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7598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7/31/2021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28222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598860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87909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27413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2691267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214989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523041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107158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1746644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742273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91EF715A-EFEF-2046-A9A8-9AAA6BD6A2AA}"/>
              </a:ext>
            </a:extLst>
          </p:cNvPr>
          <p:cNvSpPr>
            <a:spLocks noGrp="1"/>
          </p:cNvSpPr>
          <p:nvPr>
            <p:ph type="title"/>
          </p:nvPr>
        </p:nvSpPr>
        <p:spPr>
          <a:xfrm>
            <a:off x="419100" y="-348"/>
            <a:ext cx="6113745" cy="1046162"/>
          </a:xfrm>
          <a:prstGeom prst="rect">
            <a:avLst/>
          </a:prstGeom>
          <a:solidFill>
            <a:srgbClr val="585959"/>
          </a:solidFill>
        </p:spPr>
        <p:txBody>
          <a:bodyPr vert="horz" lIns="91440" tIns="45720" rIns="91440" bIns="45720" rtlCol="0" anchor="ctr" anchorCtr="0">
            <a:noAutofit/>
          </a:bodyPr>
          <a:lstStyle/>
          <a:p>
            <a:r>
              <a:rPr lang="en-US" dirty="0"/>
              <a:t>Click to edit Master title style</a:t>
            </a:r>
          </a:p>
        </p:txBody>
      </p:sp>
      <p:sp>
        <p:nvSpPr>
          <p:cNvPr id="24" name="Text Placeholder 23">
            <a:extLst>
              <a:ext uri="{FF2B5EF4-FFF2-40B4-BE49-F238E27FC236}">
                <a16:creationId xmlns:a16="http://schemas.microsoft.com/office/drawing/2014/main" id="{97C8A130-CE76-BD47-96BC-6671121FCAB4}"/>
              </a:ext>
            </a:extLst>
          </p:cNvPr>
          <p:cNvSpPr>
            <a:spLocks noGrp="1"/>
          </p:cNvSpPr>
          <p:nvPr>
            <p:ph type="body" sz="quarter" idx="10"/>
          </p:nvPr>
        </p:nvSpPr>
        <p:spPr>
          <a:xfrm>
            <a:off x="635000" y="1536700"/>
            <a:ext cx="5638800" cy="4127500"/>
          </a:xfrm>
          <a:prstGeom prst="rect">
            <a:avLst/>
          </a:prstGeom>
        </p:spPr>
        <p:txBody>
          <a:bodyPr/>
          <a:lstStyle>
            <a:lvl1pPr>
              <a:defRPr b="0" i="0">
                <a:latin typeface="Franklin Gothic Book" panose="020B0503020102020204" pitchFamily="34" charset="0"/>
              </a:defRPr>
            </a:lvl1pPr>
            <a:lvl2pPr>
              <a:defRPr b="0" i="0">
                <a:latin typeface="Franklin Gothic Book" panose="020B0503020102020204" pitchFamily="34" charset="0"/>
              </a:defRPr>
            </a:lvl2pPr>
            <a:lvl3pPr>
              <a:defRPr b="0" i="0">
                <a:latin typeface="Franklin Gothic Book" panose="020B0503020102020204" pitchFamily="34" charset="0"/>
              </a:defRPr>
            </a:lvl3pPr>
            <a:lvl4pPr>
              <a:defRPr b="0" i="0">
                <a:latin typeface="Franklin Gothic Book" panose="020B0503020102020204" pitchFamily="34" charset="0"/>
              </a:defRPr>
            </a:lvl4pPr>
            <a:lvl5pPr>
              <a:defRPr b="0" i="0">
                <a:latin typeface="Franklin Gothic Book" panose="020B05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Picture Placeholder 25">
            <a:extLst>
              <a:ext uri="{FF2B5EF4-FFF2-40B4-BE49-F238E27FC236}">
                <a16:creationId xmlns:a16="http://schemas.microsoft.com/office/drawing/2014/main" id="{8DEC202E-E524-CF47-9AB0-3BEE64A4C5C7}"/>
              </a:ext>
            </a:extLst>
          </p:cNvPr>
          <p:cNvSpPr>
            <a:spLocks noGrp="1"/>
          </p:cNvSpPr>
          <p:nvPr>
            <p:ph type="pic" sz="quarter" idx="11"/>
          </p:nvPr>
        </p:nvSpPr>
        <p:spPr>
          <a:xfrm>
            <a:off x="6883400" y="1562100"/>
            <a:ext cx="4051300" cy="4025900"/>
          </a:xfrm>
          <a:prstGeom prst="rect">
            <a:avLst/>
          </a:prstGeom>
        </p:spPr>
        <p:txBody>
          <a:bodyPr/>
          <a:lstStyle/>
          <a:p>
            <a:endParaRPr lang="en-US"/>
          </a:p>
        </p:txBody>
      </p:sp>
    </p:spTree>
    <p:extLst>
      <p:ext uri="{BB962C8B-B14F-4D97-AF65-F5344CB8AC3E}">
        <p14:creationId xmlns:p14="http://schemas.microsoft.com/office/powerpoint/2010/main" val="4380786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F9093A1E-ED5F-FF46-9916-5DF9CEE25FB3}"/>
              </a:ext>
            </a:extLst>
          </p:cNvPr>
          <p:cNvSpPr>
            <a:spLocks noGrp="1"/>
          </p:cNvSpPr>
          <p:nvPr>
            <p:ph type="title"/>
          </p:nvPr>
        </p:nvSpPr>
        <p:spPr>
          <a:xfrm>
            <a:off x="419100" y="-348"/>
            <a:ext cx="6113745" cy="1046162"/>
          </a:xfrm>
          <a:prstGeom prst="rect">
            <a:avLst/>
          </a:prstGeom>
          <a:solidFill>
            <a:srgbClr val="585959"/>
          </a:solidFill>
        </p:spPr>
        <p:txBody>
          <a:bodyPr vert="horz" lIns="91440" tIns="45720" rIns="91440" bIns="45720" rtlCol="0" anchor="ctr" anchorCtr="0">
            <a:noAutofit/>
          </a:bodyPr>
          <a:lstStyle/>
          <a:p>
            <a:r>
              <a:rPr lang="en-US" dirty="0"/>
              <a:t>Click to edit Master title style</a:t>
            </a:r>
          </a:p>
        </p:txBody>
      </p:sp>
      <p:sp>
        <p:nvSpPr>
          <p:cNvPr id="6" name="Picture Placeholder 25">
            <a:extLst>
              <a:ext uri="{FF2B5EF4-FFF2-40B4-BE49-F238E27FC236}">
                <a16:creationId xmlns:a16="http://schemas.microsoft.com/office/drawing/2014/main" id="{ABDC03E3-5C85-A447-8A38-06858C7C2079}"/>
              </a:ext>
            </a:extLst>
          </p:cNvPr>
          <p:cNvSpPr>
            <a:spLocks noGrp="1"/>
          </p:cNvSpPr>
          <p:nvPr>
            <p:ph type="pic" sz="quarter" idx="11"/>
          </p:nvPr>
        </p:nvSpPr>
        <p:spPr>
          <a:xfrm>
            <a:off x="787400" y="1562100"/>
            <a:ext cx="10541000" cy="4025900"/>
          </a:xfrm>
          <a:prstGeom prst="rect">
            <a:avLst/>
          </a:prstGeom>
        </p:spPr>
        <p:txBody>
          <a:bodyPr/>
          <a:lstStyle/>
          <a:p>
            <a:endParaRPr lang="en-US"/>
          </a:p>
        </p:txBody>
      </p:sp>
    </p:spTree>
    <p:extLst>
      <p:ext uri="{BB962C8B-B14F-4D97-AF65-F5344CB8AC3E}">
        <p14:creationId xmlns:p14="http://schemas.microsoft.com/office/powerpoint/2010/main" val="2454812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7/31/2021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pic>
        <p:nvPicPr>
          <p:cNvPr id="18" name="Picture 17">
            <a:extLst>
              <a:ext uri="{FF2B5EF4-FFF2-40B4-BE49-F238E27FC236}">
                <a16:creationId xmlns:a16="http://schemas.microsoft.com/office/drawing/2014/main" id="{B628B858-68EE-49AF-8173-90AADBE4237C}"/>
              </a:ext>
            </a:extLst>
          </p:cNvPr>
          <p:cNvPicPr>
            <a:picLocks noChangeAspect="1"/>
          </p:cNvPicPr>
          <p:nvPr userDrawn="1"/>
        </p:nvPicPr>
        <p:blipFill rotWithShape="1">
          <a:blip r:embed="rId20" cstate="print">
            <a:alphaModFix amt="63000"/>
            <a:extLst>
              <a:ext uri="{28A0092B-C50C-407E-A947-70E740481C1C}">
                <a14:useLocalDpi xmlns:a14="http://schemas.microsoft.com/office/drawing/2010/main"/>
              </a:ext>
            </a:extLst>
          </a:blip>
          <a:srcRect/>
          <a:stretch/>
        </p:blipFill>
        <p:spPr>
          <a:xfrm>
            <a:off x="0" y="6526060"/>
            <a:ext cx="12192000" cy="344466"/>
          </a:xfrm>
          <a:prstGeom prst="rect">
            <a:avLst/>
          </a:prstGeom>
        </p:spPr>
      </p:pic>
      <p:sp>
        <p:nvSpPr>
          <p:cNvPr id="19" name="TextBox 18">
            <a:extLst>
              <a:ext uri="{FF2B5EF4-FFF2-40B4-BE49-F238E27FC236}">
                <a16:creationId xmlns:a16="http://schemas.microsoft.com/office/drawing/2014/main" id="{286E24A2-A884-48FD-9552-16C063DC7A7A}"/>
              </a:ext>
            </a:extLst>
          </p:cNvPr>
          <p:cNvSpPr txBox="1"/>
          <p:nvPr userDrawn="1"/>
        </p:nvSpPr>
        <p:spPr>
          <a:xfrm>
            <a:off x="200417" y="6555949"/>
            <a:ext cx="6751528" cy="276999"/>
          </a:xfrm>
          <a:prstGeom prst="rect">
            <a:avLst/>
          </a:prstGeom>
          <a:noFill/>
        </p:spPr>
        <p:txBody>
          <a:bodyPr wrap="square" rtlCol="0">
            <a:spAutoFit/>
          </a:bodyPr>
          <a:lstStyle/>
          <a:p>
            <a:r>
              <a:rPr lang="en-US" sz="1200" dirty="0">
                <a:latin typeface="Franklin Gothic Book" panose="020B0503020102020204" pitchFamily="34" charset="0"/>
              </a:rPr>
              <a:t>CABLE CONDUCTOR MANUFACTURING PRIZE  |  U.S. DEPARTMENT OF ENERGY</a:t>
            </a:r>
          </a:p>
        </p:txBody>
      </p:sp>
      <p:sp>
        <p:nvSpPr>
          <p:cNvPr id="30" name="TextBox 29">
            <a:extLst>
              <a:ext uri="{FF2B5EF4-FFF2-40B4-BE49-F238E27FC236}">
                <a16:creationId xmlns:a16="http://schemas.microsoft.com/office/drawing/2014/main" id="{3A519301-5A97-44C0-95AA-F01EE955C11D}"/>
              </a:ext>
            </a:extLst>
          </p:cNvPr>
          <p:cNvSpPr txBox="1"/>
          <p:nvPr userDrawn="1"/>
        </p:nvSpPr>
        <p:spPr>
          <a:xfrm>
            <a:off x="11755853" y="6526061"/>
            <a:ext cx="448800" cy="344465"/>
          </a:xfrm>
          <a:prstGeom prst="rect">
            <a:avLst/>
          </a:prstGeom>
          <a:solidFill>
            <a:schemeClr val="tx1">
              <a:lumMod val="50000"/>
              <a:lumOff val="50000"/>
            </a:schemeClr>
          </a:solidFill>
        </p:spPr>
        <p:txBody>
          <a:bodyPr wrap="square" rtlCol="0" anchor="ctr" anchorCtr="0">
            <a:noAutofit/>
          </a:bodyPr>
          <a:lstStyle/>
          <a:p>
            <a:pPr algn="ctr"/>
            <a:fld id="{28C19033-D94D-E54D-A722-6A6268CB915C}" type="slidenum">
              <a:rPr lang="en-US" sz="1200" b="1" smtClean="0">
                <a:solidFill>
                  <a:schemeClr val="bg1"/>
                </a:solidFill>
                <a:latin typeface="Franklin Gothic Book" panose="020B0503020102020204" pitchFamily="34" charset="0"/>
              </a:rPr>
              <a:t>‹#›</a:t>
            </a:fld>
            <a:endParaRPr lang="en-US" sz="1200" b="1"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val="3557497040"/>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 id="2147483669" r:id="rId13"/>
    <p:sldLayoutId id="2147483670" r:id="rId14"/>
    <p:sldLayoutId id="2147483671" r:id="rId15"/>
    <p:sldLayoutId id="2147483672" r:id="rId16"/>
    <p:sldLayoutId id="2147483673" r:id="rId17"/>
    <p:sldLayoutId id="2147483655" r:id="rId18"/>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a:extLst>
              <a:ext uri="{FF2B5EF4-FFF2-40B4-BE49-F238E27FC236}">
                <a16:creationId xmlns:a16="http://schemas.microsoft.com/office/drawing/2014/main" id="{6F23BC50-2198-41DA-9B60-E65214A859F7}"/>
              </a:ext>
            </a:extLst>
          </p:cNvPr>
          <p:cNvGraphicFramePr>
            <a:graphicFrameLocks noGrp="1"/>
          </p:cNvGraphicFramePr>
          <p:nvPr>
            <p:extLst>
              <p:ext uri="{D42A27DB-BD31-4B8C-83A1-F6EECF244321}">
                <p14:modId xmlns:p14="http://schemas.microsoft.com/office/powerpoint/2010/main" val="1044300597"/>
              </p:ext>
            </p:extLst>
          </p:nvPr>
        </p:nvGraphicFramePr>
        <p:xfrm>
          <a:off x="263260" y="1197409"/>
          <a:ext cx="7507691" cy="2105205"/>
        </p:xfrm>
        <a:graphic>
          <a:graphicData uri="http://schemas.openxmlformats.org/drawingml/2006/table">
            <a:tbl>
              <a:tblPr firstRow="1" bandRow="1">
                <a:tableStyleId>{8799B23B-EC83-4686-B30A-512413B5E67A}</a:tableStyleId>
              </a:tblPr>
              <a:tblGrid>
                <a:gridCol w="2583058">
                  <a:extLst>
                    <a:ext uri="{9D8B030D-6E8A-4147-A177-3AD203B41FA5}">
                      <a16:colId xmlns:a16="http://schemas.microsoft.com/office/drawing/2014/main" val="2644748259"/>
                    </a:ext>
                  </a:extLst>
                </a:gridCol>
                <a:gridCol w="4924633">
                  <a:extLst>
                    <a:ext uri="{9D8B030D-6E8A-4147-A177-3AD203B41FA5}">
                      <a16:colId xmlns:a16="http://schemas.microsoft.com/office/drawing/2014/main" val="3380098625"/>
                    </a:ext>
                  </a:extLst>
                </a:gridCol>
              </a:tblGrid>
              <a:tr h="31977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dirty="0"/>
                        <a:t>Team Name:</a:t>
                      </a:r>
                      <a:endParaRPr lang="en-US" sz="1800" dirty="0">
                        <a:latin typeface="Franklin Gothic Medium" panose="020B0603020102020204" pitchFamily="34" charset="0"/>
                      </a:endParaRPr>
                    </a:p>
                  </a:txBody>
                  <a:tcPr>
                    <a:solidFill>
                      <a:srgbClr val="585959"/>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i="1" dirty="0">
                          <a:solidFill>
                            <a:schemeClr val="bg1"/>
                          </a:solidFill>
                          <a:latin typeface="Franklin Gothic Book" panose="020B0503020102020204" pitchFamily="34" charset="0"/>
                        </a:rPr>
                        <a:t>Fast Track</a:t>
                      </a:r>
                    </a:p>
                  </a:txBody>
                  <a:tcPr>
                    <a:solidFill>
                      <a:srgbClr val="585959"/>
                    </a:solidFill>
                  </a:tcPr>
                </a:tc>
                <a:extLst>
                  <a:ext uri="{0D108BD9-81ED-4DB2-BD59-A6C34878D82A}">
                    <a16:rowId xmlns:a16="http://schemas.microsoft.com/office/drawing/2014/main" val="1122764051"/>
                  </a:ext>
                </a:extLst>
              </a:tr>
              <a:tr h="33418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Primary Submitter Name: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dirty="0">
                          <a:solidFill>
                            <a:schemeClr val="tx1">
                              <a:lumMod val="75000"/>
                              <a:lumOff val="25000"/>
                            </a:schemeClr>
                          </a:solidFill>
                          <a:latin typeface="Franklin Gothic Book" panose="020B0503020102020204" pitchFamily="34" charset="0"/>
                        </a:rPr>
                        <a:t>T Plates Global LLC</a:t>
                      </a:r>
                    </a:p>
                  </a:txBody>
                  <a:tcPr/>
                </a:tc>
                <a:extLst>
                  <a:ext uri="{0D108BD9-81ED-4DB2-BD59-A6C34878D82A}">
                    <a16:rowId xmlns:a16="http://schemas.microsoft.com/office/drawing/2014/main" val="1145458500"/>
                  </a:ext>
                </a:extLst>
              </a:tr>
              <a:tr h="28215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City and State: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dirty="0">
                          <a:solidFill>
                            <a:schemeClr val="tx1">
                              <a:lumMod val="75000"/>
                              <a:lumOff val="25000"/>
                            </a:schemeClr>
                          </a:solidFill>
                          <a:latin typeface="Franklin Gothic Book" panose="020B0503020102020204" pitchFamily="34" charset="0"/>
                        </a:rPr>
                        <a:t>Oceanside, CA</a:t>
                      </a:r>
                    </a:p>
                  </a:txBody>
                  <a:tcPr/>
                </a:tc>
                <a:extLst>
                  <a:ext uri="{0D108BD9-81ED-4DB2-BD59-A6C34878D82A}">
                    <a16:rowId xmlns:a16="http://schemas.microsoft.com/office/drawing/2014/main" val="1904241950"/>
                  </a:ext>
                </a:extLst>
              </a:tr>
              <a:tr h="73360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Member Names (including partners and affiliates):</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dirty="0">
                          <a:solidFill>
                            <a:schemeClr val="tx1">
                              <a:lumMod val="75000"/>
                              <a:lumOff val="25000"/>
                            </a:schemeClr>
                          </a:solidFill>
                          <a:latin typeface="Franklin Gothic Book" panose="020B0503020102020204" pitchFamily="34" charset="0"/>
                        </a:rPr>
                        <a:t>The Haartz Corporation</a:t>
                      </a:r>
                    </a:p>
                    <a:p>
                      <a:r>
                        <a:rPr lang="en-US" sz="1200" dirty="0">
                          <a:solidFill>
                            <a:schemeClr val="tx1">
                              <a:lumMod val="75000"/>
                              <a:lumOff val="25000"/>
                            </a:schemeClr>
                          </a:solidFill>
                          <a:latin typeface="Franklin Gothic Book" panose="020B0503020102020204" pitchFamily="34" charset="0"/>
                        </a:rPr>
                        <a:t>Pacific Conveyor Systems</a:t>
                      </a:r>
                    </a:p>
                    <a:p>
                      <a:r>
                        <a:rPr lang="en-US" sz="1200" dirty="0">
                          <a:solidFill>
                            <a:schemeClr val="tx1">
                              <a:lumMod val="75000"/>
                              <a:lumOff val="25000"/>
                            </a:schemeClr>
                          </a:solidFill>
                          <a:latin typeface="Franklin Gothic Book" panose="020B0503020102020204" pitchFamily="34" charset="0"/>
                        </a:rPr>
                        <a:t>T Plates Global LLC</a:t>
                      </a:r>
                    </a:p>
                  </a:txBody>
                  <a:tcPr/>
                </a:tc>
                <a:extLst>
                  <a:ext uri="{0D108BD9-81ED-4DB2-BD59-A6C34878D82A}">
                    <a16:rowId xmlns:a16="http://schemas.microsoft.com/office/drawing/2014/main" val="2424691721"/>
                  </a:ext>
                </a:extLst>
              </a:tr>
              <a:tr h="28215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Submission Title: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dirty="0">
                          <a:solidFill>
                            <a:schemeClr val="tx1">
                              <a:lumMod val="75000"/>
                              <a:lumOff val="25000"/>
                            </a:schemeClr>
                          </a:solidFill>
                          <a:latin typeface="Franklin Gothic Book" panose="020B0503020102020204" pitchFamily="34" charset="0"/>
                        </a:rPr>
                        <a:t>Pi Electrons: Build it and they will run</a:t>
                      </a:r>
                    </a:p>
                  </a:txBody>
                  <a:tcPr/>
                </a:tc>
                <a:extLst>
                  <a:ext uri="{0D108BD9-81ED-4DB2-BD59-A6C34878D82A}">
                    <a16:rowId xmlns:a16="http://schemas.microsoft.com/office/drawing/2014/main" val="728018421"/>
                  </a:ext>
                </a:extLst>
              </a:tr>
            </a:tbl>
          </a:graphicData>
        </a:graphic>
      </p:graphicFrame>
      <p:sp>
        <p:nvSpPr>
          <p:cNvPr id="22" name="TextBox 21">
            <a:extLst>
              <a:ext uri="{FF2B5EF4-FFF2-40B4-BE49-F238E27FC236}">
                <a16:creationId xmlns:a16="http://schemas.microsoft.com/office/drawing/2014/main" id="{D81B02DA-5730-4AE0-93A4-D475F35BB96C}"/>
              </a:ext>
            </a:extLst>
          </p:cNvPr>
          <p:cNvSpPr txBox="1"/>
          <p:nvPr/>
        </p:nvSpPr>
        <p:spPr>
          <a:xfrm>
            <a:off x="9997245" y="6550222"/>
            <a:ext cx="1726755" cy="307777"/>
          </a:xfrm>
          <a:prstGeom prst="rect">
            <a:avLst/>
          </a:prstGeom>
          <a:noFill/>
        </p:spPr>
        <p:txBody>
          <a:bodyPr wrap="none" rtlCol="0">
            <a:spAutoFit/>
          </a:bodyPr>
          <a:lstStyle/>
          <a:p>
            <a:r>
              <a:rPr lang="en-US" sz="1400" i="1" dirty="0">
                <a:latin typeface="Franklin Gothic Book" panose="020B0503020102020204" pitchFamily="34" charset="0"/>
              </a:rPr>
              <a:t>*A Public Document</a:t>
            </a:r>
          </a:p>
        </p:txBody>
      </p:sp>
      <p:sp>
        <p:nvSpPr>
          <p:cNvPr id="24" name="Text Placeholder 5">
            <a:extLst>
              <a:ext uri="{FF2B5EF4-FFF2-40B4-BE49-F238E27FC236}">
                <a16:creationId xmlns:a16="http://schemas.microsoft.com/office/drawing/2014/main" id="{35A4EF00-469A-4CF0-AAA9-7CFD103D094C}"/>
              </a:ext>
            </a:extLst>
          </p:cNvPr>
          <p:cNvSpPr txBox="1">
            <a:spLocks/>
          </p:cNvSpPr>
          <p:nvPr/>
        </p:nvSpPr>
        <p:spPr>
          <a:xfrm>
            <a:off x="263260" y="3741809"/>
            <a:ext cx="3666475" cy="2808413"/>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marR="0" lvl="0" defTabSz="914400" eaLnBrk="1" fontAlgn="auto" latinLnBrk="0" hangingPunct="1">
              <a:lnSpc>
                <a:spcPct val="100000"/>
              </a:lnSpc>
              <a:spcBef>
                <a:spcPts val="0"/>
              </a:spcBef>
              <a:spcAft>
                <a:spcPts val="600"/>
              </a:spcAft>
              <a:buClrTx/>
              <a:buSzTx/>
              <a:buFontTx/>
              <a:buNone/>
              <a:tabLst/>
              <a:defRPr/>
            </a:pPr>
            <a:r>
              <a:rPr lang="en-US" sz="2400" b="1" kern="0" dirty="0">
                <a:solidFill>
                  <a:srgbClr val="005486"/>
                </a:solidFill>
              </a:rPr>
              <a:t>Description of Material </a:t>
            </a:r>
            <a:endParaRPr kumimoji="0" lang="en-US" sz="2400" b="1" i="0" u="none" strike="noStrike" kern="0" cap="none" spc="0" normalizeH="0" baseline="0" noProof="0" dirty="0">
              <a:ln>
                <a:noFill/>
              </a:ln>
              <a:solidFill>
                <a:srgbClr val="005486"/>
              </a:solidFill>
              <a:effectLst/>
              <a:uLnTx/>
              <a:uFillTx/>
            </a:endParaRPr>
          </a:p>
          <a:p>
            <a:pPr marL="460375" indent="-342900">
              <a:spcAft>
                <a:spcPts val="600"/>
              </a:spcAft>
              <a:buFont typeface="Arial" panose="020B0604020202020204" pitchFamily="34" charset="0"/>
              <a:buChar char="•"/>
              <a:defRPr/>
            </a:pPr>
            <a:r>
              <a:rPr kumimoji="0" lang="en-US" sz="1400" b="0" i="0" u="none" strike="noStrike" kern="0" cap="none" spc="0" normalizeH="0" baseline="0" noProof="0" dirty="0">
                <a:ln>
                  <a:noFill/>
                </a:ln>
                <a:solidFill>
                  <a:prstClr val="black"/>
                </a:solidFill>
                <a:effectLst/>
                <a:uLnTx/>
                <a:uFillTx/>
              </a:rPr>
              <a:t>Potassium-doped, zigzag-edged, turbostratic graphene nanoribbons are produced from plastic waste </a:t>
            </a:r>
          </a:p>
          <a:p>
            <a:pPr marL="460375" indent="-342900">
              <a:spcAft>
                <a:spcPts val="600"/>
              </a:spcAft>
              <a:buFont typeface="Arial" panose="020B0604020202020204" pitchFamily="34" charset="0"/>
              <a:buChar char="•"/>
              <a:defRPr/>
            </a:pPr>
            <a:r>
              <a:rPr lang="en-US" sz="1400" kern="0" dirty="0">
                <a:solidFill>
                  <a:prstClr val="black"/>
                </a:solidFill>
              </a:rPr>
              <a:t>A spatially dense and aligned conductive nanostructure is deposited on polymer film.  Exceptional specific conductivity is achieved.</a:t>
            </a:r>
            <a:endParaRPr kumimoji="0" lang="en-US" sz="1400" b="0" i="0" u="none" strike="noStrike" kern="0" cap="none" spc="0" normalizeH="0" baseline="0" noProof="0" dirty="0">
              <a:ln>
                <a:noFill/>
              </a:ln>
              <a:solidFill>
                <a:prstClr val="black"/>
              </a:solidFill>
              <a:effectLst/>
              <a:uLnTx/>
              <a:uFillTx/>
            </a:endParaRPr>
          </a:p>
          <a:p>
            <a:pPr marL="460375" marR="0" lvl="0" indent="-342900" defTabSz="91440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400" kern="0" dirty="0">
                <a:solidFill>
                  <a:prstClr val="black"/>
                </a:solidFill>
              </a:rPr>
              <a:t>Conductive film is twisted into wire shape or used flat for space efficiency.  </a:t>
            </a:r>
          </a:p>
        </p:txBody>
      </p:sp>
      <p:sp>
        <p:nvSpPr>
          <p:cNvPr id="30" name="Text Placeholder 5">
            <a:extLst>
              <a:ext uri="{FF2B5EF4-FFF2-40B4-BE49-F238E27FC236}">
                <a16:creationId xmlns:a16="http://schemas.microsoft.com/office/drawing/2014/main" id="{B138A67C-5533-47CF-A99D-49FCEAEE323A}"/>
              </a:ext>
            </a:extLst>
          </p:cNvPr>
          <p:cNvSpPr txBox="1">
            <a:spLocks/>
          </p:cNvSpPr>
          <p:nvPr/>
        </p:nvSpPr>
        <p:spPr>
          <a:xfrm>
            <a:off x="4104476" y="3741808"/>
            <a:ext cx="3666475" cy="2808413"/>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a:spcAft>
                <a:spcPts val="600"/>
              </a:spcAft>
            </a:pPr>
            <a:r>
              <a:rPr lang="en-US" sz="2400" b="1" kern="0" dirty="0">
                <a:solidFill>
                  <a:srgbClr val="005486"/>
                </a:solidFill>
              </a:rPr>
              <a:t>Fabrication Approach</a:t>
            </a:r>
          </a:p>
          <a:p>
            <a:pPr marL="460375" indent="-342900">
              <a:spcAft>
                <a:spcPts val="600"/>
              </a:spcAft>
              <a:buFont typeface="Arial" panose="020B0604020202020204" pitchFamily="34" charset="0"/>
              <a:buChar char="•"/>
            </a:pPr>
            <a:r>
              <a:rPr lang="en-US" sz="1400" kern="0" dirty="0">
                <a:solidFill>
                  <a:prstClr val="black"/>
                </a:solidFill>
              </a:rPr>
              <a:t>Modified turbostratic graphene is produced from waste plastic in an energy efficient Joule heating process.</a:t>
            </a:r>
          </a:p>
          <a:p>
            <a:pPr marL="460375" indent="-342900">
              <a:spcAft>
                <a:spcPts val="600"/>
              </a:spcAft>
              <a:buFont typeface="Arial" panose="020B0604020202020204" pitchFamily="34" charset="0"/>
              <a:buChar char="•"/>
            </a:pPr>
            <a:r>
              <a:rPr lang="en-US" sz="1400" kern="0" dirty="0">
                <a:solidFill>
                  <a:prstClr val="black"/>
                </a:solidFill>
              </a:rPr>
              <a:t>In a roll-to-roll dip coating technique, a polymer film is the substrate for an aligned deposition of nanoparticles.</a:t>
            </a:r>
          </a:p>
          <a:p>
            <a:pPr marL="460375" indent="-342900">
              <a:spcAft>
                <a:spcPts val="600"/>
              </a:spcAft>
              <a:buFont typeface="Arial" panose="020B0604020202020204" pitchFamily="34" charset="0"/>
              <a:buChar char="•"/>
            </a:pPr>
            <a:r>
              <a:rPr lang="en-US" sz="1400" kern="0" dirty="0">
                <a:solidFill>
                  <a:prstClr val="black"/>
                </a:solidFill>
              </a:rPr>
              <a:t>Stable colloid suspensions allow van der Waal adhesion of well-controlled density and spatial positioning.</a:t>
            </a:r>
          </a:p>
        </p:txBody>
      </p:sp>
      <p:sp>
        <p:nvSpPr>
          <p:cNvPr id="31" name="Text Placeholder 5">
            <a:extLst>
              <a:ext uri="{FF2B5EF4-FFF2-40B4-BE49-F238E27FC236}">
                <a16:creationId xmlns:a16="http://schemas.microsoft.com/office/drawing/2014/main" id="{BA713E08-9AC8-4281-97E3-767CFD43BBA6}"/>
              </a:ext>
            </a:extLst>
          </p:cNvPr>
          <p:cNvSpPr txBox="1">
            <a:spLocks/>
          </p:cNvSpPr>
          <p:nvPr/>
        </p:nvSpPr>
        <p:spPr>
          <a:xfrm>
            <a:off x="8035200" y="3752087"/>
            <a:ext cx="3666475" cy="2798134"/>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a:spcAft>
                <a:spcPts val="600"/>
              </a:spcAft>
            </a:pPr>
            <a:r>
              <a:rPr lang="en-US" sz="2400" b="1" kern="0" dirty="0">
                <a:solidFill>
                  <a:srgbClr val="005486"/>
                </a:solidFill>
              </a:rPr>
              <a:t>Potential Impact</a:t>
            </a:r>
          </a:p>
          <a:p>
            <a:pPr marL="460375" indent="-342900">
              <a:spcAft>
                <a:spcPts val="600"/>
              </a:spcAft>
              <a:buFont typeface="Arial" panose="020B0604020202020204" pitchFamily="34" charset="0"/>
              <a:buChar char="•"/>
            </a:pPr>
            <a:r>
              <a:rPr lang="en-US" sz="1400" kern="0" dirty="0">
                <a:solidFill>
                  <a:prstClr val="black"/>
                </a:solidFill>
              </a:rPr>
              <a:t>Substantial cost and efficiency improvements accrue to the transportation industry from reducing vehicle weight through improved specific conductivity</a:t>
            </a:r>
          </a:p>
          <a:p>
            <a:pPr marL="460375" indent="-342900">
              <a:spcAft>
                <a:spcPts val="600"/>
              </a:spcAft>
              <a:buFont typeface="Arial" panose="020B0604020202020204" pitchFamily="34" charset="0"/>
              <a:buChar char="•"/>
            </a:pPr>
            <a:r>
              <a:rPr lang="en-US" sz="1400" kern="0" dirty="0">
                <a:solidFill>
                  <a:prstClr val="black"/>
                </a:solidFill>
              </a:rPr>
              <a:t>Reduced carbon emissions result from more efficient transportation</a:t>
            </a:r>
          </a:p>
          <a:p>
            <a:pPr marL="460375" indent="-342900">
              <a:spcAft>
                <a:spcPts val="600"/>
              </a:spcAft>
              <a:buFont typeface="Arial" panose="020B0604020202020204" pitchFamily="34" charset="0"/>
              <a:buChar char="•"/>
            </a:pPr>
            <a:r>
              <a:rPr lang="en-US" sz="1400" kern="0" dirty="0">
                <a:solidFill>
                  <a:prstClr val="black"/>
                </a:solidFill>
              </a:rPr>
              <a:t>Example: The US airline industry could save $</a:t>
            </a:r>
            <a:r>
              <a:rPr lang="en-US" sz="1400" kern="0">
                <a:solidFill>
                  <a:prstClr val="black"/>
                </a:solidFill>
              </a:rPr>
              <a:t>4 million</a:t>
            </a:r>
            <a:r>
              <a:rPr lang="en-US" sz="1400" kern="0" dirty="0">
                <a:solidFill>
                  <a:prstClr val="black"/>
                </a:solidFill>
              </a:rPr>
              <a:t>/year in fuel and reduce carbon emissions by </a:t>
            </a:r>
            <a:r>
              <a:rPr lang="en-US" sz="1400" kern="0">
                <a:solidFill>
                  <a:prstClr val="black"/>
                </a:solidFill>
              </a:rPr>
              <a:t>23 million </a:t>
            </a:r>
            <a:r>
              <a:rPr lang="en-US" sz="1400" kern="0" dirty="0">
                <a:solidFill>
                  <a:prstClr val="black"/>
                </a:solidFill>
              </a:rPr>
              <a:t>kg/year.</a:t>
            </a:r>
          </a:p>
          <a:p>
            <a:pPr marL="460375" indent="-342900">
              <a:spcAft>
                <a:spcPts val="600"/>
              </a:spcAft>
              <a:buFont typeface="Arial" panose="020B0604020202020204" pitchFamily="34" charset="0"/>
              <a:buChar char="•"/>
            </a:pPr>
            <a:endParaRPr lang="en-US" sz="1400" kern="0" dirty="0">
              <a:solidFill>
                <a:prstClr val="black"/>
              </a:solidFill>
            </a:endParaRPr>
          </a:p>
          <a:p>
            <a:pPr marL="460375" indent="-342900">
              <a:spcAft>
                <a:spcPts val="600"/>
              </a:spcAft>
              <a:buFont typeface="Arial" panose="020B0604020202020204" pitchFamily="34" charset="0"/>
              <a:buChar char="•"/>
            </a:pPr>
            <a:endParaRPr lang="en-US" sz="1400" kern="0" dirty="0">
              <a:solidFill>
                <a:prstClr val="black"/>
              </a:solidFill>
            </a:endParaRPr>
          </a:p>
        </p:txBody>
      </p:sp>
      <p:sp>
        <p:nvSpPr>
          <p:cNvPr id="32" name="Rectangle 31">
            <a:extLst>
              <a:ext uri="{FF2B5EF4-FFF2-40B4-BE49-F238E27FC236}">
                <a16:creationId xmlns:a16="http://schemas.microsoft.com/office/drawing/2014/main" id="{D78B9234-C1A6-4DAC-937B-6A281B6B9C52}"/>
              </a:ext>
            </a:extLst>
          </p:cNvPr>
          <p:cNvSpPr/>
          <p:nvPr/>
        </p:nvSpPr>
        <p:spPr>
          <a:xfrm>
            <a:off x="8037298" y="1197409"/>
            <a:ext cx="3664377" cy="2382931"/>
          </a:xfrm>
          <a:prstGeom prst="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Franklin Gothic Medium" panose="020B0603020102020204" pitchFamily="34" charset="0"/>
              </a:rPr>
              <a:t>Optional Image</a:t>
            </a:r>
          </a:p>
        </p:txBody>
      </p:sp>
      <p:pic>
        <p:nvPicPr>
          <p:cNvPr id="34" name="Picture 33">
            <a:extLst>
              <a:ext uri="{FF2B5EF4-FFF2-40B4-BE49-F238E27FC236}">
                <a16:creationId xmlns:a16="http://schemas.microsoft.com/office/drawing/2014/main" id="{A2465EBB-996F-4FCC-B0B6-B138408A2A1A}"/>
              </a:ext>
            </a:extLst>
          </p:cNvPr>
          <p:cNvPicPr>
            <a:picLocks noChangeAspect="1"/>
          </p:cNvPicPr>
          <p:nvPr/>
        </p:nvPicPr>
        <p:blipFill>
          <a:blip r:embed="rId3"/>
          <a:stretch>
            <a:fillRect/>
          </a:stretch>
        </p:blipFill>
        <p:spPr>
          <a:xfrm>
            <a:off x="0" y="0"/>
            <a:ext cx="12192000" cy="1133300"/>
          </a:xfrm>
          <a:prstGeom prst="rect">
            <a:avLst/>
          </a:prstGeom>
        </p:spPr>
      </p:pic>
      <p:pic>
        <p:nvPicPr>
          <p:cNvPr id="2" name="Picture 1">
            <a:extLst>
              <a:ext uri="{FF2B5EF4-FFF2-40B4-BE49-F238E27FC236}">
                <a16:creationId xmlns:a16="http://schemas.microsoft.com/office/drawing/2014/main" id="{94F5A90E-FAAD-42CC-8CB3-D3703F4BC09F}"/>
              </a:ext>
            </a:extLst>
          </p:cNvPr>
          <p:cNvPicPr>
            <a:picLocks noChangeAspect="1"/>
          </p:cNvPicPr>
          <p:nvPr/>
        </p:nvPicPr>
        <p:blipFill>
          <a:blip r:embed="rId4"/>
          <a:stretch>
            <a:fillRect/>
          </a:stretch>
        </p:blipFill>
        <p:spPr>
          <a:xfrm>
            <a:off x="8007396" y="1197408"/>
            <a:ext cx="3694280" cy="2382932"/>
          </a:xfrm>
          <a:prstGeom prst="rect">
            <a:avLst/>
          </a:prstGeom>
        </p:spPr>
      </p:pic>
    </p:spTree>
    <p:extLst>
      <p:ext uri="{BB962C8B-B14F-4D97-AF65-F5344CB8AC3E}">
        <p14:creationId xmlns:p14="http://schemas.microsoft.com/office/powerpoint/2010/main" val="252256392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1326</TotalTime>
  <Words>331</Words>
  <Application>Microsoft Office PowerPoint</Application>
  <PresentationFormat>Widescreen</PresentationFormat>
  <Paragraphs>29</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Franklin Gothic Book</vt:lpstr>
      <vt:lpstr>Franklin Gothic Medium</vt:lpstr>
      <vt:lpstr>system-ui</vt:lpstr>
      <vt:lpstr>Trebuchet MS</vt:lpstr>
      <vt:lpstr>Wingdings 3</vt:lpstr>
      <vt:lpstr>Facet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Frenzl, John</dc:creator>
  <cp:lastModifiedBy>Steve Lieberman</cp:lastModifiedBy>
  <cp:revision>46</cp:revision>
  <dcterms:created xsi:type="dcterms:W3CDTF">2021-02-02T16:35:29Z</dcterms:created>
  <dcterms:modified xsi:type="dcterms:W3CDTF">2021-08-01T04:53:59Z</dcterms:modified>
</cp:coreProperties>
</file>