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3946" autoAdjust="0"/>
  </p:normalViewPr>
  <p:slideViewPr>
    <p:cSldViewPr snapToGrid="0" snapToObjects="1">
      <p:cViewPr varScale="1">
        <p:scale>
          <a:sx n="51" d="100"/>
          <a:sy n="51" d="100"/>
        </p:scale>
        <p:origin x="10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7/25/2021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1684879173"/>
              </p:ext>
            </p:extLst>
          </p:nvPr>
        </p:nvGraphicFramePr>
        <p:xfrm>
          <a:off x="263261" y="1023237"/>
          <a:ext cx="6816270" cy="2483414"/>
        </p:xfrm>
        <a:graphic>
          <a:graphicData uri="http://schemas.openxmlformats.org/drawingml/2006/table">
            <a:tbl>
              <a:tblPr firstRow="1" bandRow="1">
                <a:tableStyleId>{8799B23B-EC83-4686-B30A-512413B5E67A}</a:tableStyleId>
              </a:tblPr>
              <a:tblGrid>
                <a:gridCol w="2451659">
                  <a:extLst>
                    <a:ext uri="{9D8B030D-6E8A-4147-A177-3AD203B41FA5}">
                      <a16:colId xmlns:a16="http://schemas.microsoft.com/office/drawing/2014/main" val="2644748259"/>
                    </a:ext>
                  </a:extLst>
                </a:gridCol>
                <a:gridCol w="4364611">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smtClean="0">
                          <a:solidFill>
                            <a:schemeClr val="bg1"/>
                          </a:solidFill>
                          <a:latin typeface="Franklin Gothic Book" panose="020B0503020102020204" pitchFamily="34" charset="0"/>
                        </a:rPr>
                        <a:t>University of Maryland </a:t>
                      </a:r>
                      <a:r>
                        <a:rPr lang="en-US" sz="1800" i="1" dirty="0" smtClean="0">
                          <a:solidFill>
                            <a:schemeClr val="bg1"/>
                          </a:solidFill>
                          <a:latin typeface="Franklin Gothic Book" panose="020B0503020102020204" pitchFamily="34" charset="0"/>
                        </a:rPr>
                        <a:t>Nanocarbon-Metal</a:t>
                      </a:r>
                      <a:r>
                        <a:rPr lang="en-US" sz="1800" i="1" baseline="0" dirty="0" smtClean="0">
                          <a:solidFill>
                            <a:schemeClr val="bg1"/>
                          </a:solidFill>
                          <a:latin typeface="Franklin Gothic Book" panose="020B0503020102020204" pitchFamily="34" charset="0"/>
                        </a:rPr>
                        <a:t> </a:t>
                      </a:r>
                      <a:r>
                        <a:rPr lang="en-US" sz="1800" i="1" dirty="0" smtClean="0">
                          <a:solidFill>
                            <a:schemeClr val="bg1"/>
                          </a:solidFill>
                          <a:latin typeface="Franklin Gothic Book" panose="020B0503020102020204" pitchFamily="34" charset="0"/>
                        </a:rPr>
                        <a:t>Composites </a:t>
                      </a:r>
                      <a:r>
                        <a:rPr lang="en-US" sz="1800" i="1" dirty="0" smtClean="0">
                          <a:solidFill>
                            <a:schemeClr val="bg1"/>
                          </a:solidFill>
                          <a:latin typeface="Franklin Gothic Book" panose="020B0503020102020204" pitchFamily="34" charset="0"/>
                        </a:rPr>
                        <a:t>Team</a:t>
                      </a:r>
                      <a:endParaRPr lang="en-US" sz="1800" i="1" dirty="0">
                        <a:solidFill>
                          <a:schemeClr val="bg1"/>
                        </a:solidFill>
                        <a:latin typeface="Franklin Gothic Book" panose="020B0503020102020204" pitchFamily="34" charset="0"/>
                      </a:endParaRP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smtClean="0">
                          <a:solidFill>
                            <a:schemeClr val="tx1">
                              <a:lumMod val="75000"/>
                              <a:lumOff val="25000"/>
                            </a:schemeClr>
                          </a:solidFill>
                          <a:latin typeface="Times New Roman" panose="02020603050405020304" pitchFamily="18" charset="0"/>
                          <a:cs typeface="Times New Roman" panose="02020603050405020304" pitchFamily="18" charset="0"/>
                        </a:rPr>
                        <a:t>Lourdes Salamanca-Riba, University of Maryland</a:t>
                      </a:r>
                      <a:endParaRPr lang="en-US" sz="1400" dirty="0">
                        <a:solidFill>
                          <a:schemeClr val="tx1">
                            <a:lumMod val="75000"/>
                            <a:lumOff val="2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smtClean="0">
                          <a:solidFill>
                            <a:schemeClr val="tx1">
                              <a:lumMod val="75000"/>
                              <a:lumOff val="25000"/>
                            </a:schemeClr>
                          </a:solidFill>
                          <a:latin typeface="Times New Roman" panose="02020603050405020304" pitchFamily="18" charset="0"/>
                          <a:cs typeface="Times New Roman" panose="02020603050405020304" pitchFamily="18" charset="0"/>
                        </a:rPr>
                        <a:t>College Park, MD</a:t>
                      </a:r>
                      <a:endParaRPr lang="en-US" sz="1400" dirty="0">
                        <a:solidFill>
                          <a:schemeClr val="tx1">
                            <a:lumMod val="75000"/>
                            <a:lumOff val="2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04241950"/>
                  </a:ext>
                </a:extLst>
              </a:tr>
              <a:tr h="65461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err="1" smtClean="0">
                          <a:solidFill>
                            <a:schemeClr val="tx1">
                              <a:lumMod val="75000"/>
                              <a:lumOff val="25000"/>
                            </a:schemeClr>
                          </a:solidFill>
                          <a:latin typeface="Times New Roman" panose="02020603050405020304" pitchFamily="18" charset="0"/>
                          <a:cs typeface="Times New Roman" panose="02020603050405020304" pitchFamily="18" charset="0"/>
                        </a:rPr>
                        <a:t>Oded</a:t>
                      </a:r>
                      <a:r>
                        <a:rPr lang="en-US" sz="1400" dirty="0" smtClean="0">
                          <a:solidFill>
                            <a:schemeClr val="tx1">
                              <a:lumMod val="75000"/>
                              <a:lumOff val="25000"/>
                            </a:schemeClr>
                          </a:solidFill>
                          <a:latin typeface="Times New Roman" panose="02020603050405020304" pitchFamily="18" charset="0"/>
                          <a:cs typeface="Times New Roman" panose="02020603050405020304" pitchFamily="18" charset="0"/>
                        </a:rPr>
                        <a:t> Rabin, University of Maryland</a:t>
                      </a:r>
                      <a:endParaRPr lang="en-US" sz="1400" dirty="0">
                        <a:solidFill>
                          <a:schemeClr val="tx1">
                            <a:lumMod val="75000"/>
                            <a:lumOff val="2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smtClean="0">
                          <a:solidFill>
                            <a:schemeClr val="tx1">
                              <a:lumMod val="75000"/>
                              <a:lumOff val="25000"/>
                            </a:schemeClr>
                          </a:solidFill>
                          <a:latin typeface="Times New Roman" panose="02020603050405020304" pitchFamily="18" charset="0"/>
                          <a:cs typeface="Times New Roman" panose="02020603050405020304" pitchFamily="18" charset="0"/>
                        </a:rPr>
                        <a:t>Nano Carbon-Aluminum-Copper</a:t>
                      </a:r>
                      <a:r>
                        <a:rPr lang="en-US" sz="1400" baseline="0" dirty="0" smtClean="0">
                          <a:solidFill>
                            <a:schemeClr val="tx1">
                              <a:lumMod val="75000"/>
                              <a:lumOff val="25000"/>
                            </a:schemeClr>
                          </a:solidFill>
                          <a:latin typeface="Times New Roman" panose="02020603050405020304" pitchFamily="18" charset="0"/>
                          <a:cs typeface="Times New Roman" panose="02020603050405020304" pitchFamily="18" charset="0"/>
                        </a:rPr>
                        <a:t> composites with High Electrical Conductivity for Power Transmission Lines</a:t>
                      </a:r>
                      <a:endParaRPr lang="en-US" sz="1400" dirty="0">
                        <a:solidFill>
                          <a:schemeClr val="tx1">
                            <a:lumMod val="75000"/>
                            <a:lumOff val="2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1" y="3741809"/>
            <a:ext cx="3278226"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prstClr val="black"/>
                </a:solidFill>
                <a:effectLst/>
                <a:uLnTx/>
                <a:uFillTx/>
              </a:rPr>
              <a:t>Al 1350 containing Graphene nanoribbons and copper nanoribbons</a:t>
            </a:r>
            <a:r>
              <a:rPr kumimoji="0" lang="en-US" sz="1600" b="0" i="0" u="none" strike="noStrike" kern="0" cap="none" spc="0" normalizeH="0" baseline="0" noProof="0" dirty="0" smtClean="0">
                <a:ln>
                  <a:noFill/>
                </a:ln>
                <a:solidFill>
                  <a:prstClr val="black"/>
                </a:solidFill>
                <a:effectLst/>
                <a:uLnTx/>
                <a:uFillTx/>
              </a:rPr>
              <a:t>.</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kern="0" noProof="0" dirty="0" smtClean="0">
                <a:solidFill>
                  <a:prstClr val="black"/>
                </a:solidFill>
              </a:rPr>
              <a:t>Copper nanoribbons create a continuous path for electrons across grain boundaries</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kern="0" dirty="0">
                <a:solidFill>
                  <a:prstClr val="black"/>
                </a:solidFill>
              </a:rPr>
              <a:t>Graphene nanoribbons increase strength</a:t>
            </a: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3759200" y="3741808"/>
            <a:ext cx="4278098"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sz="1400" kern="0" dirty="0" smtClean="0">
                <a:solidFill>
                  <a:prstClr val="black"/>
                </a:solidFill>
              </a:rPr>
              <a:t>Al 1350 is mixed with particles of activated carbon and copper</a:t>
            </a:r>
          </a:p>
          <a:p>
            <a:pPr marL="460375" indent="-342900">
              <a:spcAft>
                <a:spcPts val="600"/>
              </a:spcAft>
              <a:buFont typeface="Arial" panose="020B0604020202020204" pitchFamily="34" charset="0"/>
              <a:buChar char="•"/>
            </a:pPr>
            <a:r>
              <a:rPr lang="en-US" sz="1400" kern="0" dirty="0" smtClean="0">
                <a:solidFill>
                  <a:prstClr val="black"/>
                </a:solidFill>
              </a:rPr>
              <a:t>The mixture is heated in an induction furnace until the aluminum is melted</a:t>
            </a:r>
          </a:p>
          <a:p>
            <a:pPr marL="460375" indent="-342900">
              <a:spcAft>
                <a:spcPts val="600"/>
              </a:spcAft>
              <a:buFont typeface="Arial" panose="020B0604020202020204" pitchFamily="34" charset="0"/>
              <a:buChar char="•"/>
            </a:pPr>
            <a:r>
              <a:rPr lang="en-US" sz="1400" kern="0" dirty="0" smtClean="0">
                <a:solidFill>
                  <a:prstClr val="black"/>
                </a:solidFill>
              </a:rPr>
              <a:t>The Al/C/Cu mixture is stirred for five minutes</a:t>
            </a:r>
          </a:p>
          <a:p>
            <a:pPr marL="460375" indent="-342900">
              <a:spcAft>
                <a:spcPts val="600"/>
              </a:spcAft>
              <a:buFont typeface="Arial" panose="020B0604020202020204" pitchFamily="34" charset="0"/>
              <a:buChar char="•"/>
            </a:pPr>
            <a:r>
              <a:rPr lang="en-US" sz="1400" kern="0" dirty="0" smtClean="0">
                <a:solidFill>
                  <a:prstClr val="black"/>
                </a:solidFill>
              </a:rPr>
              <a:t>A current is applied to the mixture via a graphite rod and a graphite crucible as cathode and anode.</a:t>
            </a:r>
          </a:p>
          <a:p>
            <a:pPr marL="460375" indent="-342900">
              <a:spcAft>
                <a:spcPts val="600"/>
              </a:spcAft>
              <a:buFont typeface="Arial" panose="020B0604020202020204" pitchFamily="34" charset="0"/>
              <a:buChar char="•"/>
            </a:pPr>
            <a:r>
              <a:rPr lang="en-US" sz="1400" kern="0" dirty="0" smtClean="0">
                <a:solidFill>
                  <a:prstClr val="black"/>
                </a:solidFill>
              </a:rPr>
              <a:t>The current  induces growth of graphene nanoribbons and copper nanoribbons </a:t>
            </a:r>
            <a:endParaRPr lang="en-US" sz="1400" kern="0" dirty="0">
              <a:solidFill>
                <a:prstClr val="black"/>
              </a:solidFill>
            </a:endParaRP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255012" y="3741807"/>
            <a:ext cx="3765978"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sz="1400" kern="0" dirty="0" smtClean="0">
                <a:solidFill>
                  <a:prstClr val="black"/>
                </a:solidFill>
              </a:rPr>
              <a:t>The composites will have high electrical conductivity of 39 MS/m  and high strength</a:t>
            </a:r>
          </a:p>
          <a:p>
            <a:pPr marL="460375" indent="-342900">
              <a:spcAft>
                <a:spcPts val="600"/>
              </a:spcAft>
              <a:buFont typeface="Arial" panose="020B0604020202020204" pitchFamily="34" charset="0"/>
              <a:buChar char="•"/>
            </a:pPr>
            <a:r>
              <a:rPr lang="en-US" sz="1400" kern="0" dirty="0" smtClean="0">
                <a:solidFill>
                  <a:prstClr val="black"/>
                </a:solidFill>
              </a:rPr>
              <a:t>The composites will replace current aluminum cables in power transmission lines and other conductors in airplanes, cars and other modes of transportations where weight is an issue</a:t>
            </a:r>
          </a:p>
          <a:p>
            <a:pPr marL="460375" indent="-342900">
              <a:spcAft>
                <a:spcPts val="600"/>
              </a:spcAft>
              <a:buFont typeface="Arial" panose="020B0604020202020204" pitchFamily="34" charset="0"/>
              <a:buChar char="•"/>
            </a:pPr>
            <a:r>
              <a:rPr lang="en-US" sz="1400" kern="0" dirty="0" smtClean="0">
                <a:solidFill>
                  <a:prstClr val="black"/>
                </a:solidFill>
              </a:rPr>
              <a:t>The lighter conductors will reduce fuel consumption</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023237"/>
          </a:xfrm>
          <a:prstGeom prst="rect">
            <a:avLst/>
          </a:prstGeom>
        </p:spPr>
      </p:pic>
      <p:grpSp>
        <p:nvGrpSpPr>
          <p:cNvPr id="3" name="Group 2"/>
          <p:cNvGrpSpPr/>
          <p:nvPr/>
        </p:nvGrpSpPr>
        <p:grpSpPr>
          <a:xfrm>
            <a:off x="7342792" y="907502"/>
            <a:ext cx="4678198" cy="2755993"/>
            <a:chOff x="7342792" y="907502"/>
            <a:chExt cx="4678198" cy="2755993"/>
          </a:xfrm>
        </p:grpSpPr>
        <p:pic>
          <p:nvPicPr>
            <p:cNvPr id="13" name="Picture 12"/>
            <p:cNvPicPr>
              <a:picLocks noChangeAspect="1"/>
            </p:cNvPicPr>
            <p:nvPr/>
          </p:nvPicPr>
          <p:blipFill>
            <a:blip r:embed="rId4"/>
            <a:stretch>
              <a:fillRect/>
            </a:stretch>
          </p:blipFill>
          <p:spPr>
            <a:xfrm>
              <a:off x="10559241" y="971560"/>
              <a:ext cx="1461749" cy="2691935"/>
            </a:xfrm>
            <a:prstGeom prst="rect">
              <a:avLst/>
            </a:prstGeom>
          </p:spPr>
        </p:pic>
        <p:sp>
          <p:nvSpPr>
            <p:cNvPr id="2" name="TextBox 1"/>
            <p:cNvSpPr txBox="1"/>
            <p:nvPr/>
          </p:nvSpPr>
          <p:spPr>
            <a:xfrm>
              <a:off x="7342793" y="3061963"/>
              <a:ext cx="3517830" cy="523220"/>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Graphene nanoribbons (top) and </a:t>
              </a:r>
            </a:p>
            <a:p>
              <a:r>
                <a:rPr lang="en-US" sz="1400" dirty="0" smtClean="0">
                  <a:latin typeface="Times New Roman" panose="02020603050405020304" pitchFamily="18" charset="0"/>
                  <a:cs typeface="Times New Roman" panose="02020603050405020304" pitchFamily="18" charset="0"/>
                </a:rPr>
                <a:t>copper nanoribbons (right</a:t>
              </a:r>
              <a:r>
                <a:rPr lang="en-US" sz="1400" dirty="0" smtClean="0">
                  <a:latin typeface="Times New Roman" panose="02020603050405020304" pitchFamily="18" charset="0"/>
                  <a:cs typeface="Times New Roman" panose="02020603050405020304" pitchFamily="18" charset="0"/>
                </a:rPr>
                <a:t>) (from Hitachi)</a:t>
              </a:r>
              <a:endParaRPr lang="en-US" sz="1400" dirty="0">
                <a:latin typeface="Times New Roman" panose="02020603050405020304" pitchFamily="18" charset="0"/>
                <a:cs typeface="Times New Roman" panose="02020603050405020304" pitchFamily="18" charset="0"/>
              </a:endParaRPr>
            </a:p>
          </p:txBody>
        </p:sp>
        <p:pic>
          <p:nvPicPr>
            <p:cNvPr id="15" name="Picture 14"/>
            <p:cNvPicPr>
              <a:picLocks noChangeAspect="1"/>
            </p:cNvPicPr>
            <p:nvPr/>
          </p:nvPicPr>
          <p:blipFill>
            <a:blip r:embed="rId5"/>
            <a:stretch>
              <a:fillRect/>
            </a:stretch>
          </p:blipFill>
          <p:spPr>
            <a:xfrm>
              <a:off x="7342792" y="907502"/>
              <a:ext cx="3092482" cy="2188641"/>
            </a:xfrm>
            <a:prstGeom prst="rect">
              <a:avLst/>
            </a:prstGeom>
          </p:spPr>
        </p:pic>
      </p:grpSp>
      <p:sp>
        <p:nvSpPr>
          <p:cNvPr id="4" name="Rectangle 3"/>
          <p:cNvSpPr/>
          <p:nvPr/>
        </p:nvSpPr>
        <p:spPr>
          <a:xfrm>
            <a:off x="7342792" y="907502"/>
            <a:ext cx="4678198" cy="275599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2563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TotalTime>
  <Words>317</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Franklin Gothic Book</vt:lpstr>
      <vt:lpstr>Franklin Gothic Medium</vt:lpstr>
      <vt:lpstr>system-ui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L. Salamanca-Riba</cp:lastModifiedBy>
  <cp:revision>42</cp:revision>
  <dcterms:created xsi:type="dcterms:W3CDTF">2021-02-02T16:35:29Z</dcterms:created>
  <dcterms:modified xsi:type="dcterms:W3CDTF">2021-07-25T18:53:02Z</dcterms:modified>
</cp:coreProperties>
</file>