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
  </p:notesMasterIdLst>
  <p:sldIdLst>
    <p:sldId id="257" r:id="rId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gele, Jennifer" initials="WJ" lastIdx="1" clrIdx="0">
    <p:extLst>
      <p:ext uri="{19B8F6BF-5375-455C-9EA6-DF929625EA0E}">
        <p15:presenceInfo xmlns:p15="http://schemas.microsoft.com/office/powerpoint/2012/main" userId="S::jwiegele@nrel.gov::e81e5088-4209-4973-bdcc-aa8b1ac87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1D4"/>
    <a:srgbClr val="465D6D"/>
    <a:srgbClr val="B5C2CC"/>
    <a:srgbClr val="57C6D1"/>
    <a:srgbClr val="595959"/>
    <a:srgbClr val="005486"/>
    <a:srgbClr val="74C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3"/>
    <p:restoredTop sz="94643"/>
  </p:normalViewPr>
  <p:slideViewPr>
    <p:cSldViewPr>
      <p:cViewPr varScale="1">
        <p:scale>
          <a:sx n="53" d="100"/>
          <a:sy n="53" d="100"/>
        </p:scale>
        <p:origin x="49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CBB57C2-1043-2344-973F-01C2CD6A3E0E}" type="datetimeFigureOut">
              <a:rPr lang="en-US" smtClean="0"/>
              <a:t>2/16/2021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3A82E2A-64F1-544C-B761-78BB8277A903}" type="slidenum">
              <a:rPr lang="en-US" smtClean="0"/>
              <a:t>‹#›</a:t>
            </a:fld>
            <a:endParaRPr lang="en-US"/>
          </a:p>
        </p:txBody>
      </p:sp>
    </p:spTree>
    <p:extLst>
      <p:ext uri="{BB962C8B-B14F-4D97-AF65-F5344CB8AC3E}">
        <p14:creationId xmlns:p14="http://schemas.microsoft.com/office/powerpoint/2010/main" val="40692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EF662D-A9B9-8C43-8252-78BCBD923E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60326"/>
            <a:ext cx="20184557" cy="11369675"/>
          </a:xfrm>
          <a:prstGeom prst="rect">
            <a:avLst/>
          </a:prstGeom>
        </p:spPr>
      </p:pic>
      <p:sp>
        <p:nvSpPr>
          <p:cNvPr id="2" name="Holder 2"/>
          <p:cNvSpPr>
            <a:spLocks noGrp="1"/>
          </p:cNvSpPr>
          <p:nvPr>
            <p:ph type="ctrTitle" hasCustomPrompt="1"/>
          </p:nvPr>
        </p:nvSpPr>
        <p:spPr>
          <a:xfrm>
            <a:off x="8411225" y="8474075"/>
            <a:ext cx="10175225" cy="830997"/>
          </a:xfrm>
          <a:prstGeom prst="rect">
            <a:avLst/>
          </a:prstGeom>
        </p:spPr>
        <p:txBody>
          <a:bodyPr wrap="square" lIns="0" tIns="0" rIns="0" bIns="0">
            <a:spAutoFit/>
          </a:bodyPr>
          <a:lstStyle>
            <a:lvl1pPr algn="ctr">
              <a:defRPr sz="5400" b="0" i="0">
                <a:solidFill>
                  <a:schemeClr val="bg1"/>
                </a:solidFill>
                <a:latin typeface="Franklin Gothic Medium" panose="020B0603020102020204" pitchFamily="34" charset="0"/>
              </a:defRPr>
            </a:lvl1pPr>
          </a:lstStyle>
          <a:p>
            <a:r>
              <a:rPr lang="en-US" dirty="0"/>
              <a:t>Presentation Title</a:t>
            </a:r>
            <a:endParaRPr dirty="0"/>
          </a:p>
        </p:txBody>
      </p:sp>
      <p:pic>
        <p:nvPicPr>
          <p:cNvPr id="3" name="Picture 2">
            <a:extLst>
              <a:ext uri="{FF2B5EF4-FFF2-40B4-BE49-F238E27FC236}">
                <a16:creationId xmlns:a16="http://schemas.microsoft.com/office/drawing/2014/main" id="{F8AC228D-C663-114C-9637-363EA05D243E}"/>
              </a:ext>
            </a:extLst>
          </p:cNvPr>
          <p:cNvPicPr>
            <a:picLocks noChangeAspect="1"/>
          </p:cNvPicPr>
          <p:nvPr userDrawn="1"/>
        </p:nvPicPr>
        <p:blipFill>
          <a:blip r:embed="rId3"/>
          <a:stretch>
            <a:fillRect/>
          </a:stretch>
        </p:blipFill>
        <p:spPr>
          <a:xfrm>
            <a:off x="8411225" y="1235075"/>
            <a:ext cx="10384971" cy="2743200"/>
          </a:xfrm>
          <a:prstGeom prst="rect">
            <a:avLst/>
          </a:prstGeom>
        </p:spPr>
      </p:pic>
      <p:pic>
        <p:nvPicPr>
          <p:cNvPr id="9" name="Picture 8">
            <a:extLst>
              <a:ext uri="{FF2B5EF4-FFF2-40B4-BE49-F238E27FC236}">
                <a16:creationId xmlns:a16="http://schemas.microsoft.com/office/drawing/2014/main" id="{6AAB209E-9756-FF4D-BDE6-78FE95B654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09450" y="4432570"/>
            <a:ext cx="2971800" cy="30923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Holder 2"/>
          <p:cNvSpPr>
            <a:spLocks noGrp="1"/>
          </p:cNvSpPr>
          <p:nvPr>
            <p:ph type="title"/>
          </p:nvPr>
        </p:nvSpPr>
        <p:spPr>
          <a:xfrm>
            <a:off x="1005205" y="1"/>
            <a:ext cx="18093690" cy="1539874"/>
          </a:xfrm>
          <a:prstGeom prst="rect">
            <a:avLst/>
          </a:prstGeom>
          <a:solidFill>
            <a:srgbClr val="54C1D4"/>
          </a:solidFill>
        </p:spPr>
        <p:txBody>
          <a:bodyPr lIns="457200" tIns="274320" rIns="457200" bIns="274320" anchor="ctr" anchorCtr="0"/>
          <a:lstStyle>
            <a:lvl1pPr>
              <a:defRPr sz="5750" b="0" i="0">
                <a:solidFill>
                  <a:schemeClr val="bg1"/>
                </a:solidFill>
                <a:latin typeface="Franklin Gothic Medium"/>
                <a:cs typeface="Franklin Gothic Medium"/>
              </a:defRPr>
            </a:lvl1pPr>
          </a:lstStyle>
          <a:p>
            <a:r>
              <a:rPr lang="en-US"/>
              <a:t>Click to edit Master title style</a:t>
            </a:r>
            <a:endParaRPr dirty="0"/>
          </a:p>
        </p:txBody>
      </p:sp>
      <p:sp>
        <p:nvSpPr>
          <p:cNvPr id="3" name="Holder 3"/>
          <p:cNvSpPr>
            <a:spLocks noGrp="1"/>
          </p:cNvSpPr>
          <p:nvPr>
            <p:ph type="body" idx="1"/>
          </p:nvPr>
        </p:nvSpPr>
        <p:spPr>
          <a:xfrm>
            <a:off x="1005205" y="2601150"/>
            <a:ext cx="18093690" cy="7464171"/>
          </a:xfrm>
          <a:prstGeom prst="rect">
            <a:avLst/>
          </a:prstGeom>
        </p:spPr>
        <p:txBody>
          <a:bodyPr lIns="0" tIns="0" rIns="0" bIns="0"/>
          <a:lstStyle>
            <a:lvl1pPr>
              <a:defRPr sz="4800" b="0" i="0">
                <a:latin typeface="Franklin Gothic Book" panose="020B0503020102020204" pitchFamily="34" charset="0"/>
              </a:defRPr>
            </a:lvl1pPr>
          </a:lstStyle>
          <a:p>
            <a:pPr lvl="0"/>
            <a:r>
              <a:rPr lang="en-US" dirty="0"/>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en-US"/>
              <a:t>Edit Master text styles</a:t>
            </a:r>
          </a:p>
        </p:txBody>
      </p:sp>
      <p:sp>
        <p:nvSpPr>
          <p:cNvPr id="10" name="Slide Number Placeholder 5">
            <a:extLst>
              <a:ext uri="{FF2B5EF4-FFF2-40B4-BE49-F238E27FC236}">
                <a16:creationId xmlns:a16="http://schemas.microsoft.com/office/drawing/2014/main" id="{6A11E29C-6AD2-0846-939B-D4398044D40E}"/>
              </a:ext>
            </a:extLst>
          </p:cNvPr>
          <p:cNvSpPr>
            <a:spLocks noGrp="1"/>
          </p:cNvSpPr>
          <p:nvPr>
            <p:ph type="sldNum" sz="quarter" idx="4"/>
          </p:nvPr>
        </p:nvSpPr>
        <p:spPr>
          <a:xfrm>
            <a:off x="19424650" y="10836275"/>
            <a:ext cx="685800" cy="418098"/>
          </a:xfrm>
          <a:prstGeom prst="rect">
            <a:avLst/>
          </a:prstGeom>
        </p:spPr>
        <p:txBody>
          <a:bodyPr/>
          <a:lstStyle>
            <a:lvl1pPr algn="ctr">
              <a:defRPr b="0" i="0">
                <a:solidFill>
                  <a:schemeClr val="bg1"/>
                </a:solidFill>
                <a:latin typeface="Franklin Gothic Medium" panose="020B0603020102020204" pitchFamily="34" charset="0"/>
              </a:defRPr>
            </a:lvl1pPr>
          </a:lstStyle>
          <a:p>
            <a:fld id="{00D414F6-50DE-7C4D-9647-F708F2004FA6}" type="slidenum">
              <a:rPr lang="en-US" smtClean="0"/>
              <a:pPr/>
              <a:t>‹#›</a:t>
            </a:fld>
            <a:endParaRPr lang="en-US" dirty="0"/>
          </a:p>
        </p:txBody>
      </p:sp>
      <p:sp>
        <p:nvSpPr>
          <p:cNvPr id="11" name="Holder 2">
            <a:extLst>
              <a:ext uri="{FF2B5EF4-FFF2-40B4-BE49-F238E27FC236}">
                <a16:creationId xmlns:a16="http://schemas.microsoft.com/office/drawing/2014/main" id="{4ABADCF1-4666-9A43-811D-561D418941F5}"/>
              </a:ext>
            </a:extLst>
          </p:cNvPr>
          <p:cNvSpPr>
            <a:spLocks noGrp="1"/>
          </p:cNvSpPr>
          <p:nvPr>
            <p:ph type="title"/>
          </p:nvPr>
        </p:nvSpPr>
        <p:spPr>
          <a:xfrm>
            <a:off x="1005205" y="1"/>
            <a:ext cx="18093690" cy="1539874"/>
          </a:xfrm>
          <a:prstGeom prst="rect">
            <a:avLst/>
          </a:prstGeom>
          <a:solidFill>
            <a:srgbClr val="54C1D4"/>
          </a:solidFill>
        </p:spPr>
        <p:txBody>
          <a:bodyPr lIns="457200" tIns="274320" rIns="457200" bIns="274320" anchor="ctr" anchorCtr="0"/>
          <a:lstStyle>
            <a:lvl1pPr>
              <a:defRPr sz="5750" b="0" i="0">
                <a:solidFill>
                  <a:schemeClr val="bg1"/>
                </a:solidFill>
                <a:latin typeface="Franklin Gothic Medium"/>
                <a:cs typeface="Franklin Gothic Medium"/>
              </a:defRPr>
            </a:lvl1pPr>
          </a:lstStyle>
          <a:p>
            <a:r>
              <a:rPr lang="en-US"/>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07B339-DC23-4947-AD1A-A61264E88E43}"/>
              </a:ext>
            </a:extLst>
          </p:cNvPr>
          <p:cNvPicPr>
            <a:picLocks noChangeAspect="1"/>
          </p:cNvPicPr>
          <p:nvPr userDrawn="1"/>
        </p:nvPicPr>
        <p:blipFill rotWithShape="1">
          <a:blip r:embed="rId2"/>
          <a:srcRect l="10437" t="2486" r="602" b="20509"/>
          <a:stretch/>
        </p:blipFill>
        <p:spPr>
          <a:xfrm>
            <a:off x="-8891" y="0"/>
            <a:ext cx="20100290" cy="11309349"/>
          </a:xfrm>
          <a:prstGeom prst="rect">
            <a:avLst/>
          </a:prstGeom>
        </p:spPr>
      </p:pic>
      <p:pic>
        <p:nvPicPr>
          <p:cNvPr id="29" name="Picture 28">
            <a:extLst>
              <a:ext uri="{FF2B5EF4-FFF2-40B4-BE49-F238E27FC236}">
                <a16:creationId xmlns:a16="http://schemas.microsoft.com/office/drawing/2014/main" id="{A86B54BE-58A9-FE4E-B7CA-46EA41F4A30B}"/>
              </a:ext>
            </a:extLst>
          </p:cNvPr>
          <p:cNvPicPr>
            <a:picLocks noChangeAspect="1"/>
          </p:cNvPicPr>
          <p:nvPr userDrawn="1"/>
        </p:nvPicPr>
        <p:blipFill>
          <a:blip r:embed="rId3">
            <a:alphaModFix amt="94000"/>
          </a:blip>
          <a:stretch>
            <a:fillRect/>
          </a:stretch>
        </p:blipFill>
        <p:spPr>
          <a:xfrm>
            <a:off x="-25402" y="-136525"/>
            <a:ext cx="20288251" cy="11658599"/>
          </a:xfrm>
          <a:prstGeom prst="rect">
            <a:avLst/>
          </a:prstGeom>
        </p:spPr>
      </p:pic>
      <p:sp>
        <p:nvSpPr>
          <p:cNvPr id="2" name="Holder 2"/>
          <p:cNvSpPr>
            <a:spLocks noGrp="1"/>
          </p:cNvSpPr>
          <p:nvPr>
            <p:ph type="ctrTitle" hasCustomPrompt="1"/>
          </p:nvPr>
        </p:nvSpPr>
        <p:spPr>
          <a:xfrm>
            <a:off x="7080250" y="339163"/>
            <a:ext cx="12573000" cy="1231106"/>
          </a:xfrm>
          <a:prstGeom prst="rect">
            <a:avLst/>
          </a:prstGeom>
        </p:spPr>
        <p:txBody>
          <a:bodyPr wrap="square" lIns="0" tIns="0" rIns="0" bIns="0">
            <a:spAutoFit/>
          </a:bodyPr>
          <a:lstStyle>
            <a:lvl1pPr>
              <a:defRPr sz="8000" b="0" i="0">
                <a:solidFill>
                  <a:srgbClr val="54C1D4"/>
                </a:solidFill>
                <a:latin typeface="Franklin Gothic Medium" panose="020B0603020102020204" pitchFamily="34" charset="0"/>
              </a:defRPr>
            </a:lvl1pPr>
          </a:lstStyle>
          <a:p>
            <a:r>
              <a:rPr lang="en-US" dirty="0"/>
              <a:t>Team Name</a:t>
            </a:r>
            <a:endParaRPr dirty="0"/>
          </a:p>
        </p:txBody>
      </p:sp>
      <p:sp>
        <p:nvSpPr>
          <p:cNvPr id="12" name="object 3">
            <a:extLst>
              <a:ext uri="{FF2B5EF4-FFF2-40B4-BE49-F238E27FC236}">
                <a16:creationId xmlns:a16="http://schemas.microsoft.com/office/drawing/2014/main" id="{A92F47BF-A8A1-9342-B9BD-EAC0D064F6EB}"/>
              </a:ext>
            </a:extLst>
          </p:cNvPr>
          <p:cNvSpPr/>
          <p:nvPr userDrawn="1"/>
        </p:nvSpPr>
        <p:spPr>
          <a:xfrm>
            <a:off x="984250" y="-1"/>
            <a:ext cx="5638800" cy="1997076"/>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rgbClr val="54C1D4"/>
          </a:solidFill>
        </p:spPr>
        <p:txBody>
          <a:bodyPr wrap="square" lIns="0" tIns="0" rIns="0" bIns="0" rtlCol="0"/>
          <a:lstStyle/>
          <a:p>
            <a:endParaRPr/>
          </a:p>
        </p:txBody>
      </p:sp>
      <p:pic>
        <p:nvPicPr>
          <p:cNvPr id="4" name="Picture 3">
            <a:extLst>
              <a:ext uri="{FF2B5EF4-FFF2-40B4-BE49-F238E27FC236}">
                <a16:creationId xmlns:a16="http://schemas.microsoft.com/office/drawing/2014/main" id="{C4B1B198-0F0E-1D44-920C-CFE9C1B649FE}"/>
              </a:ext>
            </a:extLst>
          </p:cNvPr>
          <p:cNvPicPr>
            <a:picLocks noChangeAspect="1"/>
          </p:cNvPicPr>
          <p:nvPr userDrawn="1"/>
        </p:nvPicPr>
        <p:blipFill>
          <a:blip r:embed="rId4"/>
          <a:stretch>
            <a:fillRect/>
          </a:stretch>
        </p:blipFill>
        <p:spPr>
          <a:xfrm>
            <a:off x="1289050" y="293358"/>
            <a:ext cx="5007429" cy="1322717"/>
          </a:xfrm>
          <a:prstGeom prst="rect">
            <a:avLst/>
          </a:prstGeom>
        </p:spPr>
      </p:pic>
      <p:sp>
        <p:nvSpPr>
          <p:cNvPr id="6" name="TextBox 5">
            <a:extLst>
              <a:ext uri="{FF2B5EF4-FFF2-40B4-BE49-F238E27FC236}">
                <a16:creationId xmlns:a16="http://schemas.microsoft.com/office/drawing/2014/main" id="{C2AF619A-B600-48CD-B7DD-D609DC94CAA4}"/>
              </a:ext>
            </a:extLst>
          </p:cNvPr>
          <p:cNvSpPr txBox="1"/>
          <p:nvPr userDrawn="1"/>
        </p:nvSpPr>
        <p:spPr>
          <a:xfrm>
            <a:off x="13776677" y="9810622"/>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Average Recharge Power</a:t>
            </a:r>
          </a:p>
        </p:txBody>
      </p:sp>
      <p:sp>
        <p:nvSpPr>
          <p:cNvPr id="7" name="TextBox 6">
            <a:extLst>
              <a:ext uri="{FF2B5EF4-FFF2-40B4-BE49-F238E27FC236}">
                <a16:creationId xmlns:a16="http://schemas.microsoft.com/office/drawing/2014/main" id="{ED3811F4-E5C9-478A-ADFB-2B76FE66D855}"/>
              </a:ext>
            </a:extLst>
          </p:cNvPr>
          <p:cNvSpPr txBox="1"/>
          <p:nvPr userDrawn="1"/>
        </p:nvSpPr>
        <p:spPr>
          <a:xfrm>
            <a:off x="13785848" y="8014415"/>
            <a:ext cx="27758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Wave Energy Conversion Method</a:t>
            </a:r>
          </a:p>
        </p:txBody>
      </p:sp>
      <p:sp>
        <p:nvSpPr>
          <p:cNvPr id="33" name="TextBox 32">
            <a:extLst>
              <a:ext uri="{FF2B5EF4-FFF2-40B4-BE49-F238E27FC236}">
                <a16:creationId xmlns:a16="http://schemas.microsoft.com/office/drawing/2014/main" id="{8F9FDC7C-29E4-4032-AA2B-1C8A3E24F5FE}"/>
              </a:ext>
            </a:extLst>
          </p:cNvPr>
          <p:cNvSpPr txBox="1"/>
          <p:nvPr userDrawn="1"/>
        </p:nvSpPr>
        <p:spPr>
          <a:xfrm>
            <a:off x="6980996" y="9764708"/>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Total Energy Storage Capacity</a:t>
            </a:r>
          </a:p>
        </p:txBody>
      </p:sp>
      <p:sp>
        <p:nvSpPr>
          <p:cNvPr id="35" name="TextBox 34">
            <a:extLst>
              <a:ext uri="{FF2B5EF4-FFF2-40B4-BE49-F238E27FC236}">
                <a16:creationId xmlns:a16="http://schemas.microsoft.com/office/drawing/2014/main" id="{7F848C8A-869C-4DC7-BC5D-AD6780C01684}"/>
              </a:ext>
            </a:extLst>
          </p:cNvPr>
          <p:cNvSpPr txBox="1"/>
          <p:nvPr userDrawn="1"/>
        </p:nvSpPr>
        <p:spPr>
          <a:xfrm>
            <a:off x="6980996" y="8014415"/>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Number of System Bodies</a:t>
            </a:r>
          </a:p>
        </p:txBody>
      </p:sp>
      <p:sp>
        <p:nvSpPr>
          <p:cNvPr id="37" name="TextBox 36">
            <a:extLst>
              <a:ext uri="{FF2B5EF4-FFF2-40B4-BE49-F238E27FC236}">
                <a16:creationId xmlns:a16="http://schemas.microsoft.com/office/drawing/2014/main" id="{52B7AC14-5B76-4060-84C5-506010228330}"/>
              </a:ext>
            </a:extLst>
          </p:cNvPr>
          <p:cNvSpPr txBox="1"/>
          <p:nvPr userDrawn="1"/>
        </p:nvSpPr>
        <p:spPr>
          <a:xfrm>
            <a:off x="1014343" y="10136614"/>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Max Depth</a:t>
            </a:r>
          </a:p>
        </p:txBody>
      </p:sp>
      <p:sp>
        <p:nvSpPr>
          <p:cNvPr id="39" name="TextBox 38">
            <a:extLst>
              <a:ext uri="{FF2B5EF4-FFF2-40B4-BE49-F238E27FC236}">
                <a16:creationId xmlns:a16="http://schemas.microsoft.com/office/drawing/2014/main" id="{5C32BFEF-F599-450C-B628-731A38877573}"/>
              </a:ext>
            </a:extLst>
          </p:cNvPr>
          <p:cNvSpPr txBox="1"/>
          <p:nvPr userDrawn="1"/>
        </p:nvSpPr>
        <p:spPr>
          <a:xfrm>
            <a:off x="983544" y="9082985"/>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Max Length</a:t>
            </a:r>
          </a:p>
        </p:txBody>
      </p:sp>
      <p:sp>
        <p:nvSpPr>
          <p:cNvPr id="41" name="TextBox 40">
            <a:extLst>
              <a:ext uri="{FF2B5EF4-FFF2-40B4-BE49-F238E27FC236}">
                <a16:creationId xmlns:a16="http://schemas.microsoft.com/office/drawing/2014/main" id="{57AD4887-93DB-4D34-8A69-E85B622C7277}"/>
              </a:ext>
            </a:extLst>
          </p:cNvPr>
          <p:cNvSpPr txBox="1"/>
          <p:nvPr userDrawn="1"/>
        </p:nvSpPr>
        <p:spPr>
          <a:xfrm>
            <a:off x="983544" y="8014415"/>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Dry Weight</a:t>
            </a:r>
          </a:p>
        </p:txBody>
      </p:sp>
      <p:sp>
        <p:nvSpPr>
          <p:cNvPr id="43" name="TextBox 42">
            <a:extLst>
              <a:ext uri="{FF2B5EF4-FFF2-40B4-BE49-F238E27FC236}">
                <a16:creationId xmlns:a16="http://schemas.microsoft.com/office/drawing/2014/main" id="{1E2E833F-F040-4235-A687-EF13229F04A7}"/>
              </a:ext>
            </a:extLst>
          </p:cNvPr>
          <p:cNvSpPr txBox="1"/>
          <p:nvPr userDrawn="1"/>
        </p:nvSpPr>
        <p:spPr>
          <a:xfrm>
            <a:off x="983544" y="5847692"/>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Team</a:t>
            </a:r>
          </a:p>
        </p:txBody>
      </p:sp>
      <p:sp>
        <p:nvSpPr>
          <p:cNvPr id="45" name="TextBox 44">
            <a:extLst>
              <a:ext uri="{FF2B5EF4-FFF2-40B4-BE49-F238E27FC236}">
                <a16:creationId xmlns:a16="http://schemas.microsoft.com/office/drawing/2014/main" id="{A5A4C2C1-FBB7-45F4-AA6F-7D5D86FAAEE4}"/>
              </a:ext>
            </a:extLst>
          </p:cNvPr>
          <p:cNvSpPr txBox="1"/>
          <p:nvPr userDrawn="1"/>
        </p:nvSpPr>
        <p:spPr>
          <a:xfrm>
            <a:off x="983544" y="2482100"/>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Description</a:t>
            </a:r>
          </a:p>
        </p:txBody>
      </p:sp>
      <p:sp>
        <p:nvSpPr>
          <p:cNvPr id="48" name="Text Placeholder 46">
            <a:extLst>
              <a:ext uri="{FF2B5EF4-FFF2-40B4-BE49-F238E27FC236}">
                <a16:creationId xmlns:a16="http://schemas.microsoft.com/office/drawing/2014/main" id="{6A7E3F7F-62B7-4FC4-BD5D-5AAD890F7621}"/>
              </a:ext>
            </a:extLst>
          </p:cNvPr>
          <p:cNvSpPr>
            <a:spLocks noGrp="1"/>
          </p:cNvSpPr>
          <p:nvPr>
            <p:ph type="body" sz="quarter" idx="11" hasCustomPrompt="1"/>
          </p:nvPr>
        </p:nvSpPr>
        <p:spPr>
          <a:xfrm>
            <a:off x="2965450" y="5847693"/>
            <a:ext cx="7543800" cy="1953998"/>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List or describe the team members and their affiliations</a:t>
            </a:r>
          </a:p>
        </p:txBody>
      </p:sp>
      <p:sp>
        <p:nvSpPr>
          <p:cNvPr id="49" name="Text Placeholder 46">
            <a:extLst>
              <a:ext uri="{FF2B5EF4-FFF2-40B4-BE49-F238E27FC236}">
                <a16:creationId xmlns:a16="http://schemas.microsoft.com/office/drawing/2014/main" id="{A7E8BE5E-2803-4D37-8CD3-A9DA01422B4F}"/>
              </a:ext>
            </a:extLst>
          </p:cNvPr>
          <p:cNvSpPr>
            <a:spLocks noGrp="1"/>
          </p:cNvSpPr>
          <p:nvPr>
            <p:ph type="body" sz="quarter" idx="12" hasCustomPrompt="1"/>
          </p:nvPr>
        </p:nvSpPr>
        <p:spPr>
          <a:xfrm>
            <a:off x="2965450" y="8021530"/>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Weight in kg</a:t>
            </a:r>
          </a:p>
        </p:txBody>
      </p:sp>
      <p:sp>
        <p:nvSpPr>
          <p:cNvPr id="50" name="Text Placeholder 46">
            <a:extLst>
              <a:ext uri="{FF2B5EF4-FFF2-40B4-BE49-F238E27FC236}">
                <a16:creationId xmlns:a16="http://schemas.microsoft.com/office/drawing/2014/main" id="{7B034398-62BF-4CB3-9C20-E940C3652601}"/>
              </a:ext>
            </a:extLst>
          </p:cNvPr>
          <p:cNvSpPr>
            <a:spLocks noGrp="1"/>
          </p:cNvSpPr>
          <p:nvPr>
            <p:ph type="body" sz="quarter" idx="13" hasCustomPrompt="1"/>
          </p:nvPr>
        </p:nvSpPr>
        <p:spPr>
          <a:xfrm>
            <a:off x="2965450" y="9153904"/>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Length in mm</a:t>
            </a:r>
          </a:p>
        </p:txBody>
      </p:sp>
      <p:sp>
        <p:nvSpPr>
          <p:cNvPr id="51" name="Text Placeholder 46">
            <a:extLst>
              <a:ext uri="{FF2B5EF4-FFF2-40B4-BE49-F238E27FC236}">
                <a16:creationId xmlns:a16="http://schemas.microsoft.com/office/drawing/2014/main" id="{37CE5685-258A-4D4A-B221-DAB8860CC824}"/>
              </a:ext>
            </a:extLst>
          </p:cNvPr>
          <p:cNvSpPr>
            <a:spLocks noGrp="1"/>
          </p:cNvSpPr>
          <p:nvPr>
            <p:ph type="body" sz="quarter" idx="14" hasCustomPrompt="1"/>
          </p:nvPr>
        </p:nvSpPr>
        <p:spPr>
          <a:xfrm>
            <a:off x="2962862" y="10315969"/>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Depth rating in m</a:t>
            </a:r>
          </a:p>
        </p:txBody>
      </p:sp>
      <p:sp>
        <p:nvSpPr>
          <p:cNvPr id="52" name="Text Placeholder 46">
            <a:extLst>
              <a:ext uri="{FF2B5EF4-FFF2-40B4-BE49-F238E27FC236}">
                <a16:creationId xmlns:a16="http://schemas.microsoft.com/office/drawing/2014/main" id="{99AA9A1E-CB8F-4269-851D-55D164938FA1}"/>
              </a:ext>
            </a:extLst>
          </p:cNvPr>
          <p:cNvSpPr>
            <a:spLocks noGrp="1"/>
          </p:cNvSpPr>
          <p:nvPr>
            <p:ph type="body" sz="quarter" idx="15" hasCustomPrompt="1"/>
          </p:nvPr>
        </p:nvSpPr>
        <p:spPr>
          <a:xfrm>
            <a:off x="9862909" y="8053432"/>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1 or 2</a:t>
            </a:r>
          </a:p>
        </p:txBody>
      </p:sp>
      <p:sp>
        <p:nvSpPr>
          <p:cNvPr id="53" name="Text Placeholder 46">
            <a:extLst>
              <a:ext uri="{FF2B5EF4-FFF2-40B4-BE49-F238E27FC236}">
                <a16:creationId xmlns:a16="http://schemas.microsoft.com/office/drawing/2014/main" id="{98ED89B0-D749-4448-9AC7-7D32F7EFE134}"/>
              </a:ext>
            </a:extLst>
          </p:cNvPr>
          <p:cNvSpPr>
            <a:spLocks noGrp="1"/>
          </p:cNvSpPr>
          <p:nvPr>
            <p:ph type="body" sz="quarter" idx="16" hasCustomPrompt="1"/>
          </p:nvPr>
        </p:nvSpPr>
        <p:spPr>
          <a:xfrm>
            <a:off x="9862909" y="9766078"/>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Total </a:t>
            </a:r>
            <a:r>
              <a:rPr lang="en-US" dirty="0" err="1"/>
              <a:t>Wh</a:t>
            </a:r>
            <a:endParaRPr lang="en-US" dirty="0"/>
          </a:p>
        </p:txBody>
      </p:sp>
      <p:sp>
        <p:nvSpPr>
          <p:cNvPr id="54" name="Text Placeholder 46">
            <a:extLst>
              <a:ext uri="{FF2B5EF4-FFF2-40B4-BE49-F238E27FC236}">
                <a16:creationId xmlns:a16="http://schemas.microsoft.com/office/drawing/2014/main" id="{2904360E-29A3-440A-BE93-1B77CE28BA49}"/>
              </a:ext>
            </a:extLst>
          </p:cNvPr>
          <p:cNvSpPr>
            <a:spLocks noGrp="1"/>
          </p:cNvSpPr>
          <p:nvPr>
            <p:ph type="body" sz="quarter" idx="17" hasCustomPrompt="1"/>
          </p:nvPr>
        </p:nvSpPr>
        <p:spPr>
          <a:xfrm>
            <a:off x="16545121" y="8005548"/>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Point absorber, attenuator, etc.</a:t>
            </a:r>
          </a:p>
        </p:txBody>
      </p:sp>
      <p:sp>
        <p:nvSpPr>
          <p:cNvPr id="55" name="Text Placeholder 46">
            <a:extLst>
              <a:ext uri="{FF2B5EF4-FFF2-40B4-BE49-F238E27FC236}">
                <a16:creationId xmlns:a16="http://schemas.microsoft.com/office/drawing/2014/main" id="{DFEA545C-28C3-433E-9321-D8D487A475A5}"/>
              </a:ext>
            </a:extLst>
          </p:cNvPr>
          <p:cNvSpPr>
            <a:spLocks noGrp="1"/>
          </p:cNvSpPr>
          <p:nvPr>
            <p:ph type="body" sz="quarter" idx="18" hasCustomPrompt="1"/>
          </p:nvPr>
        </p:nvSpPr>
        <p:spPr>
          <a:xfrm>
            <a:off x="16561681" y="9810622"/>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Power in W</a:t>
            </a:r>
          </a:p>
        </p:txBody>
      </p:sp>
      <p:sp>
        <p:nvSpPr>
          <p:cNvPr id="57" name="Picture Placeholder 56">
            <a:extLst>
              <a:ext uri="{FF2B5EF4-FFF2-40B4-BE49-F238E27FC236}">
                <a16:creationId xmlns:a16="http://schemas.microsoft.com/office/drawing/2014/main" id="{424AF6EC-DE10-4F17-9427-9DE60A5794B7}"/>
              </a:ext>
            </a:extLst>
          </p:cNvPr>
          <p:cNvSpPr>
            <a:spLocks noGrp="1"/>
          </p:cNvSpPr>
          <p:nvPr>
            <p:ph type="pic" sz="quarter" idx="19" hasCustomPrompt="1"/>
          </p:nvPr>
        </p:nvSpPr>
        <p:spPr>
          <a:xfrm>
            <a:off x="10737850" y="2573338"/>
            <a:ext cx="9155113" cy="5227637"/>
          </a:xfrm>
          <a:prstGeom prst="rect">
            <a:avLst/>
          </a:prstGeom>
        </p:spPr>
        <p:txBody>
          <a:bodyPr/>
          <a:lstStyle>
            <a:lvl1pPr>
              <a:defRPr>
                <a:solidFill>
                  <a:schemeClr val="bg1"/>
                </a:solidFill>
                <a:latin typeface="Franklin Gothic Book" panose="020B0503020102020204" pitchFamily="34" charset="0"/>
              </a:defRPr>
            </a:lvl1pPr>
          </a:lstStyle>
          <a:p>
            <a:r>
              <a:rPr lang="en-US" dirty="0"/>
              <a:t>Insert a picture of the prototype design in recharge mode</a:t>
            </a:r>
          </a:p>
        </p:txBody>
      </p:sp>
      <p:sp>
        <p:nvSpPr>
          <p:cNvPr id="60" name="Text Placeholder 59">
            <a:extLst>
              <a:ext uri="{FF2B5EF4-FFF2-40B4-BE49-F238E27FC236}">
                <a16:creationId xmlns:a16="http://schemas.microsoft.com/office/drawing/2014/main" id="{53CD5D06-24CF-424F-AB19-9C40B7BAC51C}"/>
              </a:ext>
            </a:extLst>
          </p:cNvPr>
          <p:cNvSpPr>
            <a:spLocks noGrp="1"/>
          </p:cNvSpPr>
          <p:nvPr>
            <p:ph type="body" sz="quarter" idx="20" hasCustomPrompt="1"/>
          </p:nvPr>
        </p:nvSpPr>
        <p:spPr>
          <a:xfrm>
            <a:off x="2962862" y="2577116"/>
            <a:ext cx="7543800" cy="3062287"/>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Describe the prototype design in three or fewer sentences</a:t>
            </a:r>
          </a:p>
        </p:txBody>
      </p:sp>
    </p:spTree>
    <p:extLst>
      <p:ext uri="{BB962C8B-B14F-4D97-AF65-F5344CB8AC3E}">
        <p14:creationId xmlns:p14="http://schemas.microsoft.com/office/powerpoint/2010/main" val="2215591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67159EF-67FD-C643-938A-810E92FA6DDF}"/>
              </a:ext>
            </a:extLst>
          </p:cNvPr>
          <p:cNvSpPr/>
          <p:nvPr userDrawn="1"/>
        </p:nvSpPr>
        <p:spPr>
          <a:xfrm>
            <a:off x="19356320" y="10750175"/>
            <a:ext cx="747780" cy="566222"/>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chemeClr val="bg1">
              <a:lumMod val="65000"/>
            </a:schemeClr>
          </a:solidFill>
        </p:spPr>
        <p:txBody>
          <a:bodyPr wrap="square" lIns="0" tIns="0" rIns="0" bIns="0" rtlCol="0"/>
          <a:lstStyle/>
          <a:p>
            <a:endParaRPr>
              <a:solidFill>
                <a:schemeClr val="tx1">
                  <a:lumMod val="50000"/>
                  <a:lumOff val="50000"/>
                </a:schemeClr>
              </a:solidFill>
            </a:endParaRPr>
          </a:p>
        </p:txBody>
      </p:sp>
      <p:sp>
        <p:nvSpPr>
          <p:cNvPr id="9" name="object 3">
            <a:extLst>
              <a:ext uri="{FF2B5EF4-FFF2-40B4-BE49-F238E27FC236}">
                <a16:creationId xmlns:a16="http://schemas.microsoft.com/office/drawing/2014/main" id="{BB523BA6-F91C-7045-B475-D736B27296BD}"/>
              </a:ext>
            </a:extLst>
          </p:cNvPr>
          <p:cNvSpPr/>
          <p:nvPr userDrawn="1"/>
        </p:nvSpPr>
        <p:spPr>
          <a:xfrm>
            <a:off x="-29712" y="10750175"/>
            <a:ext cx="19424015" cy="566222"/>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rgbClr val="E3E4E6"/>
          </a:solidFill>
        </p:spPr>
        <p:txBody>
          <a:bodyPr wrap="square" lIns="0" tIns="0" rIns="0" bIns="0" rtlCol="0"/>
          <a:lstStyle/>
          <a:p>
            <a:endParaRPr/>
          </a:p>
        </p:txBody>
      </p:sp>
      <p:sp>
        <p:nvSpPr>
          <p:cNvPr id="11" name="object 5">
            <a:extLst>
              <a:ext uri="{FF2B5EF4-FFF2-40B4-BE49-F238E27FC236}">
                <a16:creationId xmlns:a16="http://schemas.microsoft.com/office/drawing/2014/main" id="{6D85ECF8-301A-8446-9F95-AAD024E361D9}"/>
              </a:ext>
            </a:extLst>
          </p:cNvPr>
          <p:cNvSpPr txBox="1"/>
          <p:nvPr userDrawn="1"/>
        </p:nvSpPr>
        <p:spPr>
          <a:xfrm>
            <a:off x="341316" y="10860052"/>
            <a:ext cx="10396529" cy="270587"/>
          </a:xfrm>
          <a:prstGeom prst="rect">
            <a:avLst/>
          </a:prstGeom>
        </p:spPr>
        <p:txBody>
          <a:bodyPr vert="horz" wrap="square" lIns="0" tIns="16510" rIns="0" bIns="0" rtlCol="0">
            <a:spAutoFit/>
          </a:bodyPr>
          <a:lstStyle/>
          <a:p>
            <a:pPr>
              <a:lnSpc>
                <a:spcPct val="100000"/>
              </a:lnSpc>
              <a:spcBef>
                <a:spcPts val="130"/>
              </a:spcBef>
            </a:pPr>
            <a:r>
              <a:rPr lang="en-US" sz="1650" spc="30" dirty="0">
                <a:solidFill>
                  <a:srgbClr val="666666"/>
                </a:solidFill>
                <a:latin typeface="Franklin Gothic Book" panose="020B0503020102020204" pitchFamily="34" charset="0"/>
                <a:cs typeface="ITC Franklin Gothic Std"/>
              </a:rPr>
              <a:t>AMERICAN-MADE WATER PRIZE | POWERING THE BLUE ECONOMY: OCEAN OBSERVING PRIZE</a:t>
            </a:r>
            <a:endParaRPr sz="1650" dirty="0">
              <a:latin typeface="Franklin Gothic Book" panose="020B0503020102020204" pitchFamily="34" charset="0"/>
              <a:cs typeface="ITC Franklin Gothic Std"/>
            </a:endParaRPr>
          </a:p>
        </p:txBody>
      </p:sp>
      <p:sp>
        <p:nvSpPr>
          <p:cNvPr id="12" name="object 6">
            <a:extLst>
              <a:ext uri="{FF2B5EF4-FFF2-40B4-BE49-F238E27FC236}">
                <a16:creationId xmlns:a16="http://schemas.microsoft.com/office/drawing/2014/main" id="{0EFE15CB-3958-1A48-9B42-139419EC093B}"/>
              </a:ext>
            </a:extLst>
          </p:cNvPr>
          <p:cNvSpPr txBox="1"/>
          <p:nvPr userDrawn="1"/>
        </p:nvSpPr>
        <p:spPr>
          <a:xfrm>
            <a:off x="9279434" y="10860052"/>
            <a:ext cx="2977515" cy="270587"/>
          </a:xfrm>
          <a:prstGeom prst="rect">
            <a:avLst/>
          </a:prstGeom>
        </p:spPr>
        <p:txBody>
          <a:bodyPr vert="horz" wrap="square" lIns="0" tIns="16510" rIns="0" bIns="0" rtlCol="0">
            <a:spAutoFit/>
          </a:bodyPr>
          <a:lstStyle/>
          <a:p>
            <a:pPr>
              <a:lnSpc>
                <a:spcPct val="100000"/>
              </a:lnSpc>
              <a:spcBef>
                <a:spcPts val="130"/>
              </a:spcBef>
            </a:pPr>
            <a:r>
              <a:rPr sz="1650" spc="30" dirty="0">
                <a:solidFill>
                  <a:srgbClr val="666666"/>
                </a:solidFill>
                <a:latin typeface="Franklin Gothic Book" panose="020B0503020102020204" pitchFamily="34" charset="0"/>
                <a:cs typeface="ITC Franklin Gothic Std"/>
              </a:rPr>
              <a:t>U.S. </a:t>
            </a:r>
            <a:r>
              <a:rPr sz="1650" spc="35" dirty="0">
                <a:solidFill>
                  <a:srgbClr val="666666"/>
                </a:solidFill>
                <a:latin typeface="Franklin Gothic Book" panose="020B0503020102020204" pitchFamily="34" charset="0"/>
                <a:cs typeface="ITC Franklin Gothic Std"/>
              </a:rPr>
              <a:t>DEPARTMENT </a:t>
            </a:r>
            <a:r>
              <a:rPr sz="1650" spc="25" dirty="0">
                <a:solidFill>
                  <a:srgbClr val="666666"/>
                </a:solidFill>
                <a:latin typeface="Franklin Gothic Book" panose="020B0503020102020204" pitchFamily="34" charset="0"/>
                <a:cs typeface="ITC Franklin Gothic Std"/>
              </a:rPr>
              <a:t>OF</a:t>
            </a:r>
            <a:r>
              <a:rPr sz="1650" spc="65" dirty="0">
                <a:solidFill>
                  <a:srgbClr val="666666"/>
                </a:solidFill>
                <a:latin typeface="Franklin Gothic Book" panose="020B0503020102020204" pitchFamily="34" charset="0"/>
                <a:cs typeface="ITC Franklin Gothic Std"/>
              </a:rPr>
              <a:t> </a:t>
            </a:r>
            <a:r>
              <a:rPr sz="1650" spc="35" dirty="0">
                <a:solidFill>
                  <a:srgbClr val="666666"/>
                </a:solidFill>
                <a:latin typeface="Franklin Gothic Book" panose="020B0503020102020204" pitchFamily="34" charset="0"/>
                <a:cs typeface="ITC Franklin Gothic Std"/>
              </a:rPr>
              <a:t>ENERGY</a:t>
            </a:r>
            <a:endParaRPr sz="1650" dirty="0">
              <a:latin typeface="Franklin Gothic Book" panose="020B0503020102020204" pitchFamily="34" charset="0"/>
              <a:cs typeface="ITC Franklin Gothic Std"/>
            </a:endParaRPr>
          </a:p>
        </p:txBody>
      </p:sp>
      <p:sp>
        <p:nvSpPr>
          <p:cNvPr id="13" name="object 7">
            <a:extLst>
              <a:ext uri="{FF2B5EF4-FFF2-40B4-BE49-F238E27FC236}">
                <a16:creationId xmlns:a16="http://schemas.microsoft.com/office/drawing/2014/main" id="{D180F876-0ECB-4143-9998-115A97F42465}"/>
              </a:ext>
            </a:extLst>
          </p:cNvPr>
          <p:cNvSpPr/>
          <p:nvPr userDrawn="1"/>
        </p:nvSpPr>
        <p:spPr>
          <a:xfrm>
            <a:off x="9127034" y="10874010"/>
            <a:ext cx="0" cy="288290"/>
          </a:xfrm>
          <a:custGeom>
            <a:avLst/>
            <a:gdLst/>
            <a:ahLst/>
            <a:cxnLst/>
            <a:rect l="l" t="t" r="r" b="b"/>
            <a:pathLst>
              <a:path h="288290">
                <a:moveTo>
                  <a:pt x="0" y="0"/>
                </a:moveTo>
                <a:lnTo>
                  <a:pt x="0" y="287949"/>
                </a:lnTo>
              </a:path>
            </a:pathLst>
          </a:custGeom>
          <a:ln w="3175">
            <a:solidFill>
              <a:srgbClr val="666666"/>
            </a:solidFill>
          </a:ln>
        </p:spPr>
        <p:txBody>
          <a:bodyPr wrap="square" lIns="0" tIns="0" rIns="0" bIns="0" rtlCol="0"/>
          <a:lstStyle/>
          <a:p>
            <a:endParaRPr/>
          </a:p>
        </p:txBody>
      </p:sp>
      <p:sp>
        <p:nvSpPr>
          <p:cNvPr id="7" name="Slide Number Placeholder 5">
            <a:extLst>
              <a:ext uri="{FF2B5EF4-FFF2-40B4-BE49-F238E27FC236}">
                <a16:creationId xmlns:a16="http://schemas.microsoft.com/office/drawing/2014/main" id="{E8C0B977-86B9-FC4C-8424-527A77FC4424}"/>
              </a:ext>
            </a:extLst>
          </p:cNvPr>
          <p:cNvSpPr>
            <a:spLocks noGrp="1"/>
          </p:cNvSpPr>
          <p:nvPr>
            <p:ph type="sldNum" sz="quarter" idx="4"/>
          </p:nvPr>
        </p:nvSpPr>
        <p:spPr>
          <a:xfrm>
            <a:off x="19424650" y="10836275"/>
            <a:ext cx="685800" cy="418098"/>
          </a:xfrm>
          <a:prstGeom prst="rect">
            <a:avLst/>
          </a:prstGeom>
        </p:spPr>
        <p:txBody>
          <a:bodyPr/>
          <a:lstStyle>
            <a:lvl1pPr algn="ctr">
              <a:defRPr b="0" i="0">
                <a:solidFill>
                  <a:schemeClr val="bg1"/>
                </a:solidFill>
                <a:latin typeface="Franklin Gothic Medium" panose="020B0603020102020204" pitchFamily="34" charset="0"/>
              </a:defRPr>
            </a:lvl1pPr>
          </a:lstStyle>
          <a:p>
            <a:fld id="{00D414F6-50DE-7C4D-9647-F708F2004F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6C4F874-87CF-4250-A4EF-72DA92746EE9}"/>
              </a:ext>
            </a:extLst>
          </p:cNvPr>
          <p:cNvSpPr>
            <a:spLocks noGrp="1"/>
          </p:cNvSpPr>
          <p:nvPr>
            <p:ph type="ctrTitle"/>
          </p:nvPr>
        </p:nvSpPr>
        <p:spPr/>
        <p:txBody>
          <a:bodyPr/>
          <a:lstStyle/>
          <a:p>
            <a:r>
              <a:rPr lang="en-US" dirty="0"/>
              <a:t>Maiden Wave Energy LLC</a:t>
            </a:r>
          </a:p>
        </p:txBody>
      </p:sp>
      <p:sp>
        <p:nvSpPr>
          <p:cNvPr id="23" name="Text Placeholder 22">
            <a:extLst>
              <a:ext uri="{FF2B5EF4-FFF2-40B4-BE49-F238E27FC236}">
                <a16:creationId xmlns:a16="http://schemas.microsoft.com/office/drawing/2014/main" id="{0AF63EA5-D9CE-46A8-BED3-CA196ECA2FD9}"/>
              </a:ext>
            </a:extLst>
          </p:cNvPr>
          <p:cNvSpPr>
            <a:spLocks noGrp="1"/>
          </p:cNvSpPr>
          <p:nvPr>
            <p:ph type="body" sz="quarter" idx="11"/>
          </p:nvPr>
        </p:nvSpPr>
        <p:spPr>
          <a:xfrm>
            <a:off x="2813050" y="5915735"/>
            <a:ext cx="7543800" cy="1953998"/>
          </a:xfrm>
        </p:spPr>
        <p:txBody>
          <a:bodyPr/>
          <a:lstStyle/>
          <a:p>
            <a:pPr>
              <a:spcBef>
                <a:spcPts val="600"/>
              </a:spcBef>
            </a:pPr>
            <a:r>
              <a:rPr lang="en-US" dirty="0"/>
              <a:t>Solomon D. Spector, Inventor</a:t>
            </a:r>
          </a:p>
          <a:p>
            <a:pPr>
              <a:spcBef>
                <a:spcPts val="600"/>
              </a:spcBef>
            </a:pPr>
            <a:r>
              <a:rPr lang="en-US" dirty="0"/>
              <a:t>Jon M. Richter, Legal Agreements</a:t>
            </a:r>
          </a:p>
          <a:p>
            <a:pPr>
              <a:spcBef>
                <a:spcPts val="600"/>
              </a:spcBef>
            </a:pPr>
            <a:r>
              <a:rPr lang="en-US" dirty="0"/>
              <a:t>Joshua R. Reid, Business Development</a:t>
            </a:r>
          </a:p>
          <a:p>
            <a:pPr>
              <a:spcBef>
                <a:spcPts val="600"/>
              </a:spcBef>
            </a:pPr>
            <a:r>
              <a:rPr lang="en-US" dirty="0"/>
              <a:t>Michael J. Benton, Materials Engineering, Express Testing, Inc.</a:t>
            </a:r>
          </a:p>
          <a:p>
            <a:pPr>
              <a:spcBef>
                <a:spcPts val="600"/>
              </a:spcBef>
            </a:pPr>
            <a:r>
              <a:rPr lang="en-US" dirty="0"/>
              <a:t>Patrick H. Scanlon, Metal Fabrication</a:t>
            </a:r>
          </a:p>
        </p:txBody>
      </p:sp>
      <p:sp>
        <p:nvSpPr>
          <p:cNvPr id="24" name="Text Placeholder 23">
            <a:extLst>
              <a:ext uri="{FF2B5EF4-FFF2-40B4-BE49-F238E27FC236}">
                <a16:creationId xmlns:a16="http://schemas.microsoft.com/office/drawing/2014/main" id="{190B0B19-E4F3-4B4D-8633-3376234B19CB}"/>
              </a:ext>
            </a:extLst>
          </p:cNvPr>
          <p:cNvSpPr>
            <a:spLocks noGrp="1"/>
          </p:cNvSpPr>
          <p:nvPr>
            <p:ph type="body" sz="quarter" idx="12"/>
          </p:nvPr>
        </p:nvSpPr>
        <p:spPr/>
        <p:txBody>
          <a:bodyPr/>
          <a:lstStyle/>
          <a:p>
            <a:r>
              <a:rPr lang="en-US" dirty="0"/>
              <a:t>175kg</a:t>
            </a:r>
          </a:p>
        </p:txBody>
      </p:sp>
      <p:sp>
        <p:nvSpPr>
          <p:cNvPr id="25" name="Text Placeholder 24">
            <a:extLst>
              <a:ext uri="{FF2B5EF4-FFF2-40B4-BE49-F238E27FC236}">
                <a16:creationId xmlns:a16="http://schemas.microsoft.com/office/drawing/2014/main" id="{7A4B293C-90C3-475F-BE98-2388CEA3854D}"/>
              </a:ext>
            </a:extLst>
          </p:cNvPr>
          <p:cNvSpPr>
            <a:spLocks noGrp="1"/>
          </p:cNvSpPr>
          <p:nvPr>
            <p:ph type="body" sz="quarter" idx="13"/>
          </p:nvPr>
        </p:nvSpPr>
        <p:spPr/>
        <p:txBody>
          <a:bodyPr/>
          <a:lstStyle/>
          <a:p>
            <a:r>
              <a:rPr lang="en-US" dirty="0"/>
              <a:t>6,860 mm</a:t>
            </a:r>
          </a:p>
        </p:txBody>
      </p:sp>
      <p:sp>
        <p:nvSpPr>
          <p:cNvPr id="26" name="Text Placeholder 25">
            <a:extLst>
              <a:ext uri="{FF2B5EF4-FFF2-40B4-BE49-F238E27FC236}">
                <a16:creationId xmlns:a16="http://schemas.microsoft.com/office/drawing/2014/main" id="{90810915-B2AF-40E0-894D-36267286589C}"/>
              </a:ext>
            </a:extLst>
          </p:cNvPr>
          <p:cNvSpPr>
            <a:spLocks noGrp="1"/>
          </p:cNvSpPr>
          <p:nvPr>
            <p:ph type="body" sz="quarter" idx="14"/>
          </p:nvPr>
        </p:nvSpPr>
        <p:spPr>
          <a:xfrm>
            <a:off x="2962862" y="10150475"/>
            <a:ext cx="3812588" cy="1014224"/>
          </a:xfrm>
        </p:spPr>
        <p:txBody>
          <a:bodyPr/>
          <a:lstStyle/>
          <a:p>
            <a:r>
              <a:rPr lang="en-US" dirty="0"/>
              <a:t>Our winch-</a:t>
            </a:r>
            <a:r>
              <a:rPr lang="en-US" dirty="0" err="1"/>
              <a:t>lowerable</a:t>
            </a:r>
            <a:r>
              <a:rPr lang="en-US" dirty="0"/>
              <a:t> capsule is intended to meet the 30m depth requirement</a:t>
            </a:r>
          </a:p>
        </p:txBody>
      </p:sp>
      <p:sp>
        <p:nvSpPr>
          <p:cNvPr id="27" name="Text Placeholder 26">
            <a:extLst>
              <a:ext uri="{FF2B5EF4-FFF2-40B4-BE49-F238E27FC236}">
                <a16:creationId xmlns:a16="http://schemas.microsoft.com/office/drawing/2014/main" id="{6081A24F-9E27-4BE5-A70C-3B89C60358BC}"/>
              </a:ext>
            </a:extLst>
          </p:cNvPr>
          <p:cNvSpPr>
            <a:spLocks noGrp="1"/>
          </p:cNvSpPr>
          <p:nvPr>
            <p:ph type="body" sz="quarter" idx="15"/>
          </p:nvPr>
        </p:nvSpPr>
        <p:spPr/>
        <p:txBody>
          <a:bodyPr/>
          <a:lstStyle/>
          <a:p>
            <a:r>
              <a:rPr lang="en-US" dirty="0"/>
              <a:t>1 body (with a capsule on a winch lowered below it)</a:t>
            </a:r>
          </a:p>
        </p:txBody>
      </p:sp>
      <p:sp>
        <p:nvSpPr>
          <p:cNvPr id="28" name="Text Placeholder 27">
            <a:extLst>
              <a:ext uri="{FF2B5EF4-FFF2-40B4-BE49-F238E27FC236}">
                <a16:creationId xmlns:a16="http://schemas.microsoft.com/office/drawing/2014/main" id="{EBF7DBDA-C2C6-4106-9EB8-DEAE31208FF4}"/>
              </a:ext>
            </a:extLst>
          </p:cNvPr>
          <p:cNvSpPr>
            <a:spLocks noGrp="1"/>
          </p:cNvSpPr>
          <p:nvPr>
            <p:ph type="body" sz="quarter" idx="16"/>
          </p:nvPr>
        </p:nvSpPr>
        <p:spPr/>
        <p:txBody>
          <a:bodyPr/>
          <a:lstStyle/>
          <a:p>
            <a:r>
              <a:rPr lang="en-US" dirty="0"/>
              <a:t>606 </a:t>
            </a:r>
            <a:r>
              <a:rPr lang="en-US" dirty="0" err="1"/>
              <a:t>Wh</a:t>
            </a:r>
            <a:endParaRPr lang="en-US" dirty="0"/>
          </a:p>
        </p:txBody>
      </p:sp>
      <p:sp>
        <p:nvSpPr>
          <p:cNvPr id="29" name="Text Placeholder 28">
            <a:extLst>
              <a:ext uri="{FF2B5EF4-FFF2-40B4-BE49-F238E27FC236}">
                <a16:creationId xmlns:a16="http://schemas.microsoft.com/office/drawing/2014/main" id="{85360859-4F40-45E5-B8BC-98C0DA376DBB}"/>
              </a:ext>
            </a:extLst>
          </p:cNvPr>
          <p:cNvSpPr>
            <a:spLocks noGrp="1"/>
          </p:cNvSpPr>
          <p:nvPr>
            <p:ph type="body" sz="quarter" idx="17"/>
          </p:nvPr>
        </p:nvSpPr>
        <p:spPr/>
        <p:txBody>
          <a:bodyPr/>
          <a:lstStyle/>
          <a:p>
            <a:r>
              <a:rPr lang="en-US" dirty="0"/>
              <a:t>Multi-Point Absorber</a:t>
            </a:r>
          </a:p>
        </p:txBody>
      </p:sp>
      <p:sp>
        <p:nvSpPr>
          <p:cNvPr id="30" name="Text Placeholder 29">
            <a:extLst>
              <a:ext uri="{FF2B5EF4-FFF2-40B4-BE49-F238E27FC236}">
                <a16:creationId xmlns:a16="http://schemas.microsoft.com/office/drawing/2014/main" id="{B350411A-F115-4DA6-8CD9-6E9715F38B34}"/>
              </a:ext>
            </a:extLst>
          </p:cNvPr>
          <p:cNvSpPr>
            <a:spLocks noGrp="1"/>
          </p:cNvSpPr>
          <p:nvPr>
            <p:ph type="body" sz="quarter" idx="18"/>
          </p:nvPr>
        </p:nvSpPr>
        <p:spPr/>
        <p:txBody>
          <a:bodyPr/>
          <a:lstStyle/>
          <a:p>
            <a:r>
              <a:rPr lang="en-US" dirty="0"/>
              <a:t>350 watts</a:t>
            </a:r>
          </a:p>
        </p:txBody>
      </p:sp>
      <p:sp>
        <p:nvSpPr>
          <p:cNvPr id="31" name="Picture Placeholder 30">
            <a:extLst>
              <a:ext uri="{FF2B5EF4-FFF2-40B4-BE49-F238E27FC236}">
                <a16:creationId xmlns:a16="http://schemas.microsoft.com/office/drawing/2014/main" id="{4858467B-0A3E-47E3-A28C-56D251AB7E58}"/>
              </a:ext>
            </a:extLst>
          </p:cNvPr>
          <p:cNvSpPr>
            <a:spLocks noGrp="1"/>
          </p:cNvSpPr>
          <p:nvPr>
            <p:ph type="pic" sz="quarter" idx="19"/>
          </p:nvPr>
        </p:nvSpPr>
        <p:spPr/>
      </p:sp>
      <p:sp>
        <p:nvSpPr>
          <p:cNvPr id="32" name="Text Placeholder 31">
            <a:extLst>
              <a:ext uri="{FF2B5EF4-FFF2-40B4-BE49-F238E27FC236}">
                <a16:creationId xmlns:a16="http://schemas.microsoft.com/office/drawing/2014/main" id="{192762F1-05D3-4F5C-9A26-B01B977E7C1D}"/>
              </a:ext>
            </a:extLst>
          </p:cNvPr>
          <p:cNvSpPr>
            <a:spLocks noGrp="1"/>
          </p:cNvSpPr>
          <p:nvPr>
            <p:ph type="body" sz="quarter" idx="20"/>
          </p:nvPr>
        </p:nvSpPr>
        <p:spPr/>
        <p:txBody>
          <a:bodyPr/>
          <a:lstStyle/>
          <a:p>
            <a:r>
              <a:rPr lang="en-US" dirty="0"/>
              <a:t>Self propelled, autonomous, surface WEC powered device that can produce energy from the up and down motion of the waves. Our device is configured for high ruggedness and durability in the toughest of sea conditions. We utilize a winch to deploy a CTD and safely dock it in a berth internal of our device for transport.</a:t>
            </a:r>
          </a:p>
        </p:txBody>
      </p:sp>
      <p:sp>
        <p:nvSpPr>
          <p:cNvPr id="4" name="Slide Number Placeholder 3">
            <a:extLst>
              <a:ext uri="{FF2B5EF4-FFF2-40B4-BE49-F238E27FC236}">
                <a16:creationId xmlns:a16="http://schemas.microsoft.com/office/drawing/2014/main" id="{54068FB1-1995-E54D-B7B8-2CBB0B74ACE4}"/>
              </a:ext>
            </a:extLst>
          </p:cNvPr>
          <p:cNvSpPr>
            <a:spLocks noGrp="1"/>
          </p:cNvSpPr>
          <p:nvPr>
            <p:ph type="sldNum" sz="quarter" idx="4294967295"/>
          </p:nvPr>
        </p:nvSpPr>
        <p:spPr>
          <a:xfrm>
            <a:off x="19418300" y="10836275"/>
            <a:ext cx="685800" cy="417513"/>
          </a:xfrm>
          <a:prstGeom prst="rect">
            <a:avLst/>
          </a:prstGeom>
        </p:spPr>
        <p:txBody>
          <a:bodyPr/>
          <a:lstStyle/>
          <a:p>
            <a:fld id="{00D414F6-50DE-7C4D-9647-F708F2004FA6}" type="slidenum">
              <a:rPr lang="en-US" smtClean="0"/>
              <a:pPr/>
              <a:t>1</a:t>
            </a:fld>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4050" y="2606675"/>
            <a:ext cx="8991600" cy="5105400"/>
          </a:xfrm>
          <a:prstGeom prst="rect">
            <a:avLst/>
          </a:prstGeom>
          <a:noFill/>
          <a:ln>
            <a:noFill/>
          </a:ln>
        </p:spPr>
      </p:pic>
    </p:spTree>
    <p:extLst>
      <p:ext uri="{BB962C8B-B14F-4D97-AF65-F5344CB8AC3E}">
        <p14:creationId xmlns:p14="http://schemas.microsoft.com/office/powerpoint/2010/main" val="43992063"/>
      </p:ext>
    </p:extLst>
  </p:cSld>
  <p:clrMapOvr>
    <a:masterClrMapping/>
  </p:clrMapOvr>
</p:sld>
</file>

<file path=ppt/theme/theme1.xml><?xml version="1.0" encoding="utf-8"?>
<a:theme xmlns:a="http://schemas.openxmlformats.org/drawingml/2006/main" name="Battery Recycling Priz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12306-BatteryPrize-powerpoint-sodano-jfrenzl-R4" id="{71CBB06C-0911-4949-98FE-8F3F069C4F0C}" vid="{917747E2-3EFE-574A-87AD-FB740C1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5A8267F3A2D04C9FA1BE2F7575CDB3" ma:contentTypeVersion="10" ma:contentTypeDescription="Create a new document." ma:contentTypeScope="" ma:versionID="7831b6f25ba2eca838f2c13fd690ffc5">
  <xsd:schema xmlns:xsd="http://www.w3.org/2001/XMLSchema" xmlns:xs="http://www.w3.org/2001/XMLSchema" xmlns:p="http://schemas.microsoft.com/office/2006/metadata/properties" xmlns:ns3="5feac61e-621d-428c-b27a-7ca9c8541d55" xmlns:ns4="925862da-7227-46ff-a2f7-bb802eb99a22" targetNamespace="http://schemas.microsoft.com/office/2006/metadata/properties" ma:root="true" ma:fieldsID="70f3d3f18441c4f02bacc8bd78d6a8aa" ns3:_="" ns4:_="">
    <xsd:import namespace="5feac61e-621d-428c-b27a-7ca9c8541d55"/>
    <xsd:import namespace="925862da-7227-46ff-a2f7-bb802eb99a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ac61e-621d-428c-b27a-7ca9c8541d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862da-7227-46ff-a2f7-bb802eb99a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1C2B3-A771-4ED4-A9A4-ED9A09C4DFC6}">
  <ds:schemaRefs>
    <ds:schemaRef ds:uri="http://purl.org/dc/elements/1.1/"/>
    <ds:schemaRef ds:uri="http://www.w3.org/XML/1998/namespace"/>
    <ds:schemaRef ds:uri="5feac61e-621d-428c-b27a-7ca9c8541d55"/>
    <ds:schemaRef ds:uri="http://schemas.microsoft.com/office/2006/documentManagement/types"/>
    <ds:schemaRef ds:uri="925862da-7227-46ff-a2f7-bb802eb99a22"/>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82D4DA3-C587-441D-B284-4DB140BAEBB2}">
  <ds:schemaRefs>
    <ds:schemaRef ds:uri="http://schemas.microsoft.com/sharepoint/v3/contenttype/forms"/>
  </ds:schemaRefs>
</ds:datastoreItem>
</file>

<file path=customXml/itemProps3.xml><?xml version="1.0" encoding="utf-8"?>
<ds:datastoreItem xmlns:ds="http://schemas.openxmlformats.org/officeDocument/2006/customXml" ds:itemID="{55010687-98E2-4DA7-9FAB-2879E9BDC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eac61e-621d-428c-b27a-7ca9c8541d55"/>
    <ds:schemaRef ds:uri="925862da-7227-46ff-a2f7-bb802eb99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Battery Recycling Prize</Template>
  <TotalTime>886</TotalTime>
  <Words>139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Franklin Gothic Book</vt:lpstr>
      <vt:lpstr>Franklin Gothic Medium</vt:lpstr>
      <vt:lpstr>Battery Recycling Prize</vt:lpstr>
      <vt:lpstr>Maiden Wave Energy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Recycling Prize</dc:title>
  <dc:creator>Frenzl, John</dc:creator>
  <cp:lastModifiedBy>Dademon</cp:lastModifiedBy>
  <cp:revision>99</cp:revision>
  <dcterms:created xsi:type="dcterms:W3CDTF">2019-02-01T19:43:24Z</dcterms:created>
  <dcterms:modified xsi:type="dcterms:W3CDTF">2021-02-16T19:42:43Z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2019-02-01T00:00:00Z</vt:filetime>
  </property>
  <property fmtid="{D5CDD505-2E9C-101B-9397-08002B2CF9AE}" pid="3" name="Creator">
    <vt:lpwstr>Adobe Illustrator CC 22.1 (Macintosh)</vt:lpwstr>
  </property>
  <property fmtid="{D5CDD505-2E9C-101B-9397-08002B2CF9AE}" pid="4" name="LastSaved">
    <vt:filetime>2019-02-01T00:00:00Z</vt:filetime>
  </property>
  <property fmtid="{D5CDD505-2E9C-101B-9397-08002B2CF9AE}" pid="5" name="ContentTypeId">
    <vt:lpwstr>0x0101003C5A8267F3A2D04C9FA1BE2F7575CDB3</vt:lpwstr>
  </property>
</Properties>
</file>