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6"/>
  </p:notesMasterIdLst>
  <p:sldIdLst>
    <p:sldId id="257" r:id="rId5"/>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egele, Jennifer" initials="WJ" lastIdx="1" clrIdx="0">
    <p:extLst>
      <p:ext uri="{19B8F6BF-5375-455C-9EA6-DF929625EA0E}">
        <p15:presenceInfo xmlns:p15="http://schemas.microsoft.com/office/powerpoint/2012/main" userId="S::jwiegele@nrel.gov::e81e5088-4209-4973-bdcc-aa8b1ac876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C1D4"/>
    <a:srgbClr val="465D6D"/>
    <a:srgbClr val="B5C2CC"/>
    <a:srgbClr val="57C6D1"/>
    <a:srgbClr val="595959"/>
    <a:srgbClr val="005486"/>
    <a:srgbClr val="74C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93"/>
    <p:restoredTop sz="94643"/>
  </p:normalViewPr>
  <p:slideViewPr>
    <p:cSldViewPr>
      <p:cViewPr varScale="1">
        <p:scale>
          <a:sx n="70" d="100"/>
          <a:sy n="70" d="100"/>
        </p:scale>
        <p:origin x="36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DCBB57C2-1043-2344-973F-01C2CD6A3E0E}" type="datetimeFigureOut">
              <a:rPr lang="en-US" smtClean="0"/>
              <a:t>2/16/2021</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3A82E2A-64F1-544C-B761-78BB8277A903}" type="slidenum">
              <a:rPr lang="en-US" smtClean="0"/>
              <a:t>‹#›</a:t>
            </a:fld>
            <a:endParaRPr lang="en-US"/>
          </a:p>
        </p:txBody>
      </p:sp>
    </p:spTree>
    <p:extLst>
      <p:ext uri="{BB962C8B-B14F-4D97-AF65-F5344CB8AC3E}">
        <p14:creationId xmlns:p14="http://schemas.microsoft.com/office/powerpoint/2010/main" val="406921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Master" Target="../slideMasters/slideMaster1.xml"/><Relationship Id="rId4" Type="http://schemas.openxmlformats.org/officeDocument/2006/relationships/image" Target="../media/image6.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1EF662D-A9B9-8C43-8252-78BCBD923E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0" y="-60326"/>
            <a:ext cx="20184557" cy="11369675"/>
          </a:xfrm>
          <a:prstGeom prst="rect">
            <a:avLst/>
          </a:prstGeom>
        </p:spPr>
      </p:pic>
      <p:sp>
        <p:nvSpPr>
          <p:cNvPr id="2" name="Holder 2"/>
          <p:cNvSpPr>
            <a:spLocks noGrp="1"/>
          </p:cNvSpPr>
          <p:nvPr>
            <p:ph type="ctrTitle" hasCustomPrompt="1"/>
          </p:nvPr>
        </p:nvSpPr>
        <p:spPr>
          <a:xfrm>
            <a:off x="8411225" y="8474075"/>
            <a:ext cx="10175225" cy="830997"/>
          </a:xfrm>
          <a:prstGeom prst="rect">
            <a:avLst/>
          </a:prstGeom>
        </p:spPr>
        <p:txBody>
          <a:bodyPr wrap="square" lIns="0" tIns="0" rIns="0" bIns="0">
            <a:spAutoFit/>
          </a:bodyPr>
          <a:lstStyle>
            <a:lvl1pPr algn="ctr">
              <a:defRPr sz="5400" b="0" i="0">
                <a:solidFill>
                  <a:schemeClr val="bg1"/>
                </a:solidFill>
                <a:latin typeface="Franklin Gothic Medium" panose="020B0603020102020204" pitchFamily="34" charset="0"/>
              </a:defRPr>
            </a:lvl1pPr>
          </a:lstStyle>
          <a:p>
            <a:r>
              <a:rPr lang="en-US" dirty="0"/>
              <a:t>Presentation Title</a:t>
            </a:r>
            <a:endParaRPr dirty="0"/>
          </a:p>
        </p:txBody>
      </p:sp>
      <p:pic>
        <p:nvPicPr>
          <p:cNvPr id="3" name="Picture 2">
            <a:extLst>
              <a:ext uri="{FF2B5EF4-FFF2-40B4-BE49-F238E27FC236}">
                <a16:creationId xmlns:a16="http://schemas.microsoft.com/office/drawing/2014/main" id="{F8AC228D-C663-114C-9637-363EA05D243E}"/>
              </a:ext>
            </a:extLst>
          </p:cNvPr>
          <p:cNvPicPr>
            <a:picLocks noChangeAspect="1"/>
          </p:cNvPicPr>
          <p:nvPr userDrawn="1"/>
        </p:nvPicPr>
        <p:blipFill>
          <a:blip r:embed="rId3"/>
          <a:stretch>
            <a:fillRect/>
          </a:stretch>
        </p:blipFill>
        <p:spPr>
          <a:xfrm>
            <a:off x="8411225" y="1235075"/>
            <a:ext cx="10384971" cy="2743200"/>
          </a:xfrm>
          <a:prstGeom prst="rect">
            <a:avLst/>
          </a:prstGeom>
        </p:spPr>
      </p:pic>
      <p:pic>
        <p:nvPicPr>
          <p:cNvPr id="9" name="Picture 8">
            <a:extLst>
              <a:ext uri="{FF2B5EF4-FFF2-40B4-BE49-F238E27FC236}">
                <a16:creationId xmlns:a16="http://schemas.microsoft.com/office/drawing/2014/main" id="{6AAB209E-9756-FF4D-BDE6-78FE95B654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09450" y="4432570"/>
            <a:ext cx="2971800" cy="309235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Holder 2"/>
          <p:cNvSpPr>
            <a:spLocks noGrp="1"/>
          </p:cNvSpPr>
          <p:nvPr>
            <p:ph type="title"/>
          </p:nvPr>
        </p:nvSpPr>
        <p:spPr>
          <a:xfrm>
            <a:off x="1005205" y="1"/>
            <a:ext cx="18093690" cy="1539874"/>
          </a:xfrm>
          <a:prstGeom prst="rect">
            <a:avLst/>
          </a:prstGeom>
          <a:solidFill>
            <a:srgbClr val="54C1D4"/>
          </a:solidFill>
        </p:spPr>
        <p:txBody>
          <a:bodyPr lIns="457200" tIns="274320" rIns="457200" bIns="274320" anchor="ctr" anchorCtr="0"/>
          <a:lstStyle>
            <a:lvl1pPr>
              <a:defRPr sz="5750" b="0" i="0">
                <a:solidFill>
                  <a:schemeClr val="bg1"/>
                </a:solidFill>
                <a:latin typeface="Franklin Gothic Medium"/>
                <a:cs typeface="Franklin Gothic Medium"/>
              </a:defRPr>
            </a:lvl1pPr>
          </a:lstStyle>
          <a:p>
            <a:r>
              <a:rPr lang="en-US"/>
              <a:t>Click to edit Master title style</a:t>
            </a:r>
            <a:endParaRPr dirty="0"/>
          </a:p>
        </p:txBody>
      </p:sp>
      <p:sp>
        <p:nvSpPr>
          <p:cNvPr id="3" name="Holder 3"/>
          <p:cNvSpPr>
            <a:spLocks noGrp="1"/>
          </p:cNvSpPr>
          <p:nvPr>
            <p:ph type="body" idx="1"/>
          </p:nvPr>
        </p:nvSpPr>
        <p:spPr>
          <a:xfrm>
            <a:off x="1005205" y="2601150"/>
            <a:ext cx="18093690" cy="7464171"/>
          </a:xfrm>
          <a:prstGeom prst="rect">
            <a:avLst/>
          </a:prstGeom>
        </p:spPr>
        <p:txBody>
          <a:bodyPr lIns="0" tIns="0" rIns="0" bIns="0"/>
          <a:lstStyle>
            <a:lvl1pPr>
              <a:defRPr sz="4800" b="0" i="0">
                <a:latin typeface="Franklin Gothic Book" panose="020B0503020102020204" pitchFamily="34" charset="0"/>
              </a:defRPr>
            </a:lvl1pPr>
          </a:lstStyle>
          <a:p>
            <a:pPr lvl="0"/>
            <a:r>
              <a:rPr lang="en-US" dirty="0"/>
              <a:t>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pPr lvl="0"/>
            <a:r>
              <a:rPr lang="en-US"/>
              <a:t>Edit Master text styles</a:t>
            </a: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pPr lvl="0"/>
            <a:r>
              <a:rPr lang="en-US"/>
              <a:t>Edit Master text styles</a:t>
            </a:r>
          </a:p>
        </p:txBody>
      </p:sp>
      <p:sp>
        <p:nvSpPr>
          <p:cNvPr id="10" name="Slide Number Placeholder 5">
            <a:extLst>
              <a:ext uri="{FF2B5EF4-FFF2-40B4-BE49-F238E27FC236}">
                <a16:creationId xmlns:a16="http://schemas.microsoft.com/office/drawing/2014/main" id="{6A11E29C-6AD2-0846-939B-D4398044D40E}"/>
              </a:ext>
            </a:extLst>
          </p:cNvPr>
          <p:cNvSpPr>
            <a:spLocks noGrp="1"/>
          </p:cNvSpPr>
          <p:nvPr>
            <p:ph type="sldNum" sz="quarter" idx="4"/>
          </p:nvPr>
        </p:nvSpPr>
        <p:spPr>
          <a:xfrm>
            <a:off x="19424650" y="10836275"/>
            <a:ext cx="685800" cy="418098"/>
          </a:xfrm>
          <a:prstGeom prst="rect">
            <a:avLst/>
          </a:prstGeom>
        </p:spPr>
        <p:txBody>
          <a:bodyPr/>
          <a:lstStyle>
            <a:lvl1pPr algn="ctr">
              <a:defRPr b="0" i="0">
                <a:solidFill>
                  <a:schemeClr val="bg1"/>
                </a:solidFill>
                <a:latin typeface="Franklin Gothic Medium" panose="020B0603020102020204" pitchFamily="34" charset="0"/>
              </a:defRPr>
            </a:lvl1pPr>
          </a:lstStyle>
          <a:p>
            <a:fld id="{00D414F6-50DE-7C4D-9647-F708F2004FA6}" type="slidenum">
              <a:rPr lang="en-US" smtClean="0"/>
              <a:pPr/>
              <a:t>‹#›</a:t>
            </a:fld>
            <a:endParaRPr lang="en-US" dirty="0"/>
          </a:p>
        </p:txBody>
      </p:sp>
      <p:sp>
        <p:nvSpPr>
          <p:cNvPr id="11" name="Holder 2">
            <a:extLst>
              <a:ext uri="{FF2B5EF4-FFF2-40B4-BE49-F238E27FC236}">
                <a16:creationId xmlns:a16="http://schemas.microsoft.com/office/drawing/2014/main" id="{4ABADCF1-4666-9A43-811D-561D418941F5}"/>
              </a:ext>
            </a:extLst>
          </p:cNvPr>
          <p:cNvSpPr>
            <a:spLocks noGrp="1"/>
          </p:cNvSpPr>
          <p:nvPr>
            <p:ph type="title"/>
          </p:nvPr>
        </p:nvSpPr>
        <p:spPr>
          <a:xfrm>
            <a:off x="1005205" y="1"/>
            <a:ext cx="18093690" cy="1539874"/>
          </a:xfrm>
          <a:prstGeom prst="rect">
            <a:avLst/>
          </a:prstGeom>
          <a:solidFill>
            <a:srgbClr val="54C1D4"/>
          </a:solidFill>
        </p:spPr>
        <p:txBody>
          <a:bodyPr lIns="457200" tIns="274320" rIns="457200" bIns="274320" anchor="ctr" anchorCtr="0"/>
          <a:lstStyle>
            <a:lvl1pPr>
              <a:defRPr sz="5750" b="0" i="0">
                <a:solidFill>
                  <a:schemeClr val="bg1"/>
                </a:solidFill>
                <a:latin typeface="Franklin Gothic Medium"/>
                <a:cs typeface="Franklin Gothic Medium"/>
              </a:defRPr>
            </a:lvl1pPr>
          </a:lstStyle>
          <a:p>
            <a:r>
              <a:rPr lang="en-US"/>
              <a:t>Click to edit Master 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07B339-DC23-4947-AD1A-A61264E88E43}"/>
              </a:ext>
            </a:extLst>
          </p:cNvPr>
          <p:cNvPicPr>
            <a:picLocks noChangeAspect="1"/>
          </p:cNvPicPr>
          <p:nvPr userDrawn="1"/>
        </p:nvPicPr>
        <p:blipFill rotWithShape="1">
          <a:blip r:embed="rId2"/>
          <a:srcRect l="10437" t="2486" r="602" b="20509"/>
          <a:stretch/>
        </p:blipFill>
        <p:spPr>
          <a:xfrm>
            <a:off x="-8891" y="0"/>
            <a:ext cx="20100290" cy="11309349"/>
          </a:xfrm>
          <a:prstGeom prst="rect">
            <a:avLst/>
          </a:prstGeom>
        </p:spPr>
      </p:pic>
      <p:pic>
        <p:nvPicPr>
          <p:cNvPr id="29" name="Picture 28">
            <a:extLst>
              <a:ext uri="{FF2B5EF4-FFF2-40B4-BE49-F238E27FC236}">
                <a16:creationId xmlns:a16="http://schemas.microsoft.com/office/drawing/2014/main" id="{A86B54BE-58A9-FE4E-B7CA-46EA41F4A30B}"/>
              </a:ext>
            </a:extLst>
          </p:cNvPr>
          <p:cNvPicPr>
            <a:picLocks noChangeAspect="1"/>
          </p:cNvPicPr>
          <p:nvPr userDrawn="1"/>
        </p:nvPicPr>
        <p:blipFill>
          <a:blip r:embed="rId3">
            <a:alphaModFix amt="94000"/>
          </a:blip>
          <a:stretch>
            <a:fillRect/>
          </a:stretch>
        </p:blipFill>
        <p:spPr>
          <a:xfrm>
            <a:off x="-25402" y="-136525"/>
            <a:ext cx="20288251" cy="11658599"/>
          </a:xfrm>
          <a:prstGeom prst="rect">
            <a:avLst/>
          </a:prstGeom>
        </p:spPr>
      </p:pic>
      <p:sp>
        <p:nvSpPr>
          <p:cNvPr id="2" name="Holder 2"/>
          <p:cNvSpPr>
            <a:spLocks noGrp="1"/>
          </p:cNvSpPr>
          <p:nvPr>
            <p:ph type="ctrTitle" hasCustomPrompt="1"/>
          </p:nvPr>
        </p:nvSpPr>
        <p:spPr>
          <a:xfrm>
            <a:off x="7080250" y="339163"/>
            <a:ext cx="12573000" cy="1231106"/>
          </a:xfrm>
          <a:prstGeom prst="rect">
            <a:avLst/>
          </a:prstGeom>
        </p:spPr>
        <p:txBody>
          <a:bodyPr wrap="square" lIns="0" tIns="0" rIns="0" bIns="0">
            <a:spAutoFit/>
          </a:bodyPr>
          <a:lstStyle>
            <a:lvl1pPr>
              <a:defRPr sz="8000" b="0" i="0">
                <a:solidFill>
                  <a:srgbClr val="54C1D4"/>
                </a:solidFill>
                <a:latin typeface="Franklin Gothic Medium" panose="020B0603020102020204" pitchFamily="34" charset="0"/>
              </a:defRPr>
            </a:lvl1pPr>
          </a:lstStyle>
          <a:p>
            <a:r>
              <a:rPr lang="en-US" dirty="0"/>
              <a:t>Team Name</a:t>
            </a:r>
            <a:endParaRPr dirty="0"/>
          </a:p>
        </p:txBody>
      </p:sp>
      <p:sp>
        <p:nvSpPr>
          <p:cNvPr id="12" name="object 3">
            <a:extLst>
              <a:ext uri="{FF2B5EF4-FFF2-40B4-BE49-F238E27FC236}">
                <a16:creationId xmlns:a16="http://schemas.microsoft.com/office/drawing/2014/main" id="{A92F47BF-A8A1-9342-B9BD-EAC0D064F6EB}"/>
              </a:ext>
            </a:extLst>
          </p:cNvPr>
          <p:cNvSpPr/>
          <p:nvPr userDrawn="1"/>
        </p:nvSpPr>
        <p:spPr>
          <a:xfrm>
            <a:off x="984250" y="-1"/>
            <a:ext cx="5638800" cy="1997076"/>
          </a:xfrm>
          <a:custGeom>
            <a:avLst/>
            <a:gdLst/>
            <a:ahLst/>
            <a:cxnLst/>
            <a:rect l="l" t="t" r="r" b="b"/>
            <a:pathLst>
              <a:path w="19424015" h="554990">
                <a:moveTo>
                  <a:pt x="0" y="554956"/>
                </a:moveTo>
                <a:lnTo>
                  <a:pt x="19423492" y="554956"/>
                </a:lnTo>
                <a:lnTo>
                  <a:pt x="19423492" y="0"/>
                </a:lnTo>
                <a:lnTo>
                  <a:pt x="0" y="0"/>
                </a:lnTo>
                <a:lnTo>
                  <a:pt x="0" y="554956"/>
                </a:lnTo>
                <a:close/>
              </a:path>
            </a:pathLst>
          </a:custGeom>
          <a:solidFill>
            <a:srgbClr val="54C1D4"/>
          </a:solidFill>
        </p:spPr>
        <p:txBody>
          <a:bodyPr wrap="square" lIns="0" tIns="0" rIns="0" bIns="0" rtlCol="0"/>
          <a:lstStyle/>
          <a:p>
            <a:endParaRPr/>
          </a:p>
        </p:txBody>
      </p:sp>
      <p:pic>
        <p:nvPicPr>
          <p:cNvPr id="4" name="Picture 3">
            <a:extLst>
              <a:ext uri="{FF2B5EF4-FFF2-40B4-BE49-F238E27FC236}">
                <a16:creationId xmlns:a16="http://schemas.microsoft.com/office/drawing/2014/main" id="{C4B1B198-0F0E-1D44-920C-CFE9C1B649FE}"/>
              </a:ext>
            </a:extLst>
          </p:cNvPr>
          <p:cNvPicPr>
            <a:picLocks noChangeAspect="1"/>
          </p:cNvPicPr>
          <p:nvPr userDrawn="1"/>
        </p:nvPicPr>
        <p:blipFill>
          <a:blip r:embed="rId4"/>
          <a:stretch>
            <a:fillRect/>
          </a:stretch>
        </p:blipFill>
        <p:spPr>
          <a:xfrm>
            <a:off x="1289050" y="293358"/>
            <a:ext cx="5007429" cy="1322717"/>
          </a:xfrm>
          <a:prstGeom prst="rect">
            <a:avLst/>
          </a:prstGeom>
        </p:spPr>
      </p:pic>
      <p:sp>
        <p:nvSpPr>
          <p:cNvPr id="6" name="TextBox 5">
            <a:extLst>
              <a:ext uri="{FF2B5EF4-FFF2-40B4-BE49-F238E27FC236}">
                <a16:creationId xmlns:a16="http://schemas.microsoft.com/office/drawing/2014/main" id="{C2AF619A-B600-48CD-B7DD-D609DC94CAA4}"/>
              </a:ext>
            </a:extLst>
          </p:cNvPr>
          <p:cNvSpPr txBox="1"/>
          <p:nvPr userDrawn="1"/>
        </p:nvSpPr>
        <p:spPr>
          <a:xfrm>
            <a:off x="13776677" y="9810622"/>
            <a:ext cx="2590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Franklin Gothic Book" panose="020B0503020102020204" pitchFamily="34" charset="0"/>
              </a:rPr>
              <a:t>Average Recharge Power</a:t>
            </a:r>
          </a:p>
        </p:txBody>
      </p:sp>
      <p:sp>
        <p:nvSpPr>
          <p:cNvPr id="7" name="TextBox 6">
            <a:extLst>
              <a:ext uri="{FF2B5EF4-FFF2-40B4-BE49-F238E27FC236}">
                <a16:creationId xmlns:a16="http://schemas.microsoft.com/office/drawing/2014/main" id="{ED3811F4-E5C9-478A-ADFB-2B76FE66D855}"/>
              </a:ext>
            </a:extLst>
          </p:cNvPr>
          <p:cNvSpPr txBox="1"/>
          <p:nvPr userDrawn="1"/>
        </p:nvSpPr>
        <p:spPr>
          <a:xfrm>
            <a:off x="13785848" y="8014415"/>
            <a:ext cx="27758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Franklin Gothic Book" panose="020B0503020102020204" pitchFamily="34" charset="0"/>
              </a:rPr>
              <a:t>Wave Energy Conversion Method</a:t>
            </a:r>
          </a:p>
        </p:txBody>
      </p:sp>
      <p:sp>
        <p:nvSpPr>
          <p:cNvPr id="33" name="TextBox 32">
            <a:extLst>
              <a:ext uri="{FF2B5EF4-FFF2-40B4-BE49-F238E27FC236}">
                <a16:creationId xmlns:a16="http://schemas.microsoft.com/office/drawing/2014/main" id="{8F9FDC7C-29E4-4032-AA2B-1C8A3E24F5FE}"/>
              </a:ext>
            </a:extLst>
          </p:cNvPr>
          <p:cNvSpPr txBox="1"/>
          <p:nvPr userDrawn="1"/>
        </p:nvSpPr>
        <p:spPr>
          <a:xfrm>
            <a:off x="6980996" y="9764708"/>
            <a:ext cx="2590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Franklin Gothic Book" panose="020B0503020102020204" pitchFamily="34" charset="0"/>
              </a:rPr>
              <a:t>Total Energy Storage Capacity</a:t>
            </a:r>
          </a:p>
        </p:txBody>
      </p:sp>
      <p:sp>
        <p:nvSpPr>
          <p:cNvPr id="35" name="TextBox 34">
            <a:extLst>
              <a:ext uri="{FF2B5EF4-FFF2-40B4-BE49-F238E27FC236}">
                <a16:creationId xmlns:a16="http://schemas.microsoft.com/office/drawing/2014/main" id="{7F848C8A-869C-4DC7-BC5D-AD6780C01684}"/>
              </a:ext>
            </a:extLst>
          </p:cNvPr>
          <p:cNvSpPr txBox="1"/>
          <p:nvPr userDrawn="1"/>
        </p:nvSpPr>
        <p:spPr>
          <a:xfrm>
            <a:off x="6980996" y="8014415"/>
            <a:ext cx="2590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Franklin Gothic Book" panose="020B0503020102020204" pitchFamily="34" charset="0"/>
              </a:rPr>
              <a:t>Number of System Bodies</a:t>
            </a:r>
          </a:p>
        </p:txBody>
      </p:sp>
      <p:sp>
        <p:nvSpPr>
          <p:cNvPr id="37" name="TextBox 36">
            <a:extLst>
              <a:ext uri="{FF2B5EF4-FFF2-40B4-BE49-F238E27FC236}">
                <a16:creationId xmlns:a16="http://schemas.microsoft.com/office/drawing/2014/main" id="{52B7AC14-5B76-4060-84C5-506010228330}"/>
              </a:ext>
            </a:extLst>
          </p:cNvPr>
          <p:cNvSpPr txBox="1"/>
          <p:nvPr userDrawn="1"/>
        </p:nvSpPr>
        <p:spPr>
          <a:xfrm>
            <a:off x="1014343" y="10136614"/>
            <a:ext cx="2590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Franklin Gothic Book" panose="020B0503020102020204" pitchFamily="34" charset="0"/>
              </a:rPr>
              <a:t>Max Depth</a:t>
            </a:r>
          </a:p>
        </p:txBody>
      </p:sp>
      <p:sp>
        <p:nvSpPr>
          <p:cNvPr id="39" name="TextBox 38">
            <a:extLst>
              <a:ext uri="{FF2B5EF4-FFF2-40B4-BE49-F238E27FC236}">
                <a16:creationId xmlns:a16="http://schemas.microsoft.com/office/drawing/2014/main" id="{5C32BFEF-F599-450C-B628-731A38877573}"/>
              </a:ext>
            </a:extLst>
          </p:cNvPr>
          <p:cNvSpPr txBox="1"/>
          <p:nvPr userDrawn="1"/>
        </p:nvSpPr>
        <p:spPr>
          <a:xfrm>
            <a:off x="983544" y="9082985"/>
            <a:ext cx="2590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Franklin Gothic Book" panose="020B0503020102020204" pitchFamily="34" charset="0"/>
              </a:rPr>
              <a:t>Max Length</a:t>
            </a:r>
          </a:p>
        </p:txBody>
      </p:sp>
      <p:sp>
        <p:nvSpPr>
          <p:cNvPr id="41" name="TextBox 40">
            <a:extLst>
              <a:ext uri="{FF2B5EF4-FFF2-40B4-BE49-F238E27FC236}">
                <a16:creationId xmlns:a16="http://schemas.microsoft.com/office/drawing/2014/main" id="{57AD4887-93DB-4D34-8A69-E85B622C7277}"/>
              </a:ext>
            </a:extLst>
          </p:cNvPr>
          <p:cNvSpPr txBox="1"/>
          <p:nvPr userDrawn="1"/>
        </p:nvSpPr>
        <p:spPr>
          <a:xfrm>
            <a:off x="983544" y="8014415"/>
            <a:ext cx="2590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Franklin Gothic Book" panose="020B0503020102020204" pitchFamily="34" charset="0"/>
              </a:rPr>
              <a:t>Dry Weight</a:t>
            </a:r>
          </a:p>
        </p:txBody>
      </p:sp>
      <p:sp>
        <p:nvSpPr>
          <p:cNvPr id="43" name="TextBox 42">
            <a:extLst>
              <a:ext uri="{FF2B5EF4-FFF2-40B4-BE49-F238E27FC236}">
                <a16:creationId xmlns:a16="http://schemas.microsoft.com/office/drawing/2014/main" id="{1E2E833F-F040-4235-A687-EF13229F04A7}"/>
              </a:ext>
            </a:extLst>
          </p:cNvPr>
          <p:cNvSpPr txBox="1"/>
          <p:nvPr userDrawn="1"/>
        </p:nvSpPr>
        <p:spPr>
          <a:xfrm>
            <a:off x="983544" y="5847692"/>
            <a:ext cx="2590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Franklin Gothic Book" panose="020B0503020102020204" pitchFamily="34" charset="0"/>
              </a:rPr>
              <a:t>Team</a:t>
            </a:r>
          </a:p>
        </p:txBody>
      </p:sp>
      <p:sp>
        <p:nvSpPr>
          <p:cNvPr id="45" name="TextBox 44">
            <a:extLst>
              <a:ext uri="{FF2B5EF4-FFF2-40B4-BE49-F238E27FC236}">
                <a16:creationId xmlns:a16="http://schemas.microsoft.com/office/drawing/2014/main" id="{A5A4C2C1-FBB7-45F4-AA6F-7D5D86FAAEE4}"/>
              </a:ext>
            </a:extLst>
          </p:cNvPr>
          <p:cNvSpPr txBox="1"/>
          <p:nvPr userDrawn="1"/>
        </p:nvSpPr>
        <p:spPr>
          <a:xfrm>
            <a:off x="983544" y="2482100"/>
            <a:ext cx="2590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Franklin Gothic Book" panose="020B0503020102020204" pitchFamily="34" charset="0"/>
              </a:rPr>
              <a:t>Description</a:t>
            </a:r>
          </a:p>
        </p:txBody>
      </p:sp>
      <p:sp>
        <p:nvSpPr>
          <p:cNvPr id="48" name="Text Placeholder 46">
            <a:extLst>
              <a:ext uri="{FF2B5EF4-FFF2-40B4-BE49-F238E27FC236}">
                <a16:creationId xmlns:a16="http://schemas.microsoft.com/office/drawing/2014/main" id="{6A7E3F7F-62B7-4FC4-BD5D-5AAD890F7621}"/>
              </a:ext>
            </a:extLst>
          </p:cNvPr>
          <p:cNvSpPr>
            <a:spLocks noGrp="1"/>
          </p:cNvSpPr>
          <p:nvPr>
            <p:ph type="body" sz="quarter" idx="11" hasCustomPrompt="1"/>
          </p:nvPr>
        </p:nvSpPr>
        <p:spPr>
          <a:xfrm>
            <a:off x="2965450" y="5847693"/>
            <a:ext cx="7543800" cy="1953998"/>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dirty="0"/>
              <a:t>List or describe the team members and their affiliations</a:t>
            </a:r>
          </a:p>
        </p:txBody>
      </p:sp>
      <p:sp>
        <p:nvSpPr>
          <p:cNvPr id="49" name="Text Placeholder 46">
            <a:extLst>
              <a:ext uri="{FF2B5EF4-FFF2-40B4-BE49-F238E27FC236}">
                <a16:creationId xmlns:a16="http://schemas.microsoft.com/office/drawing/2014/main" id="{A7E8BE5E-2803-4D37-8CD3-A9DA01422B4F}"/>
              </a:ext>
            </a:extLst>
          </p:cNvPr>
          <p:cNvSpPr>
            <a:spLocks noGrp="1"/>
          </p:cNvSpPr>
          <p:nvPr>
            <p:ph type="body" sz="quarter" idx="12" hasCustomPrompt="1"/>
          </p:nvPr>
        </p:nvSpPr>
        <p:spPr>
          <a:xfrm>
            <a:off x="2965450" y="8021530"/>
            <a:ext cx="3331029" cy="848730"/>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dirty="0"/>
              <a:t>Weight in kg</a:t>
            </a:r>
          </a:p>
        </p:txBody>
      </p:sp>
      <p:sp>
        <p:nvSpPr>
          <p:cNvPr id="50" name="Text Placeholder 46">
            <a:extLst>
              <a:ext uri="{FF2B5EF4-FFF2-40B4-BE49-F238E27FC236}">
                <a16:creationId xmlns:a16="http://schemas.microsoft.com/office/drawing/2014/main" id="{7B034398-62BF-4CB3-9C20-E940C3652601}"/>
              </a:ext>
            </a:extLst>
          </p:cNvPr>
          <p:cNvSpPr>
            <a:spLocks noGrp="1"/>
          </p:cNvSpPr>
          <p:nvPr>
            <p:ph type="body" sz="quarter" idx="13" hasCustomPrompt="1"/>
          </p:nvPr>
        </p:nvSpPr>
        <p:spPr>
          <a:xfrm>
            <a:off x="2965450" y="9153904"/>
            <a:ext cx="3331029" cy="848730"/>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dirty="0"/>
              <a:t>Length in mm</a:t>
            </a:r>
          </a:p>
        </p:txBody>
      </p:sp>
      <p:sp>
        <p:nvSpPr>
          <p:cNvPr id="51" name="Text Placeholder 46">
            <a:extLst>
              <a:ext uri="{FF2B5EF4-FFF2-40B4-BE49-F238E27FC236}">
                <a16:creationId xmlns:a16="http://schemas.microsoft.com/office/drawing/2014/main" id="{37CE5685-258A-4D4A-B221-DAB8860CC824}"/>
              </a:ext>
            </a:extLst>
          </p:cNvPr>
          <p:cNvSpPr>
            <a:spLocks noGrp="1"/>
          </p:cNvSpPr>
          <p:nvPr>
            <p:ph type="body" sz="quarter" idx="14" hasCustomPrompt="1"/>
          </p:nvPr>
        </p:nvSpPr>
        <p:spPr>
          <a:xfrm>
            <a:off x="2962862" y="10315969"/>
            <a:ext cx="3331029" cy="848730"/>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dirty="0"/>
              <a:t>Depth rating in m</a:t>
            </a:r>
          </a:p>
        </p:txBody>
      </p:sp>
      <p:sp>
        <p:nvSpPr>
          <p:cNvPr id="52" name="Text Placeholder 46">
            <a:extLst>
              <a:ext uri="{FF2B5EF4-FFF2-40B4-BE49-F238E27FC236}">
                <a16:creationId xmlns:a16="http://schemas.microsoft.com/office/drawing/2014/main" id="{99AA9A1E-CB8F-4269-851D-55D164938FA1}"/>
              </a:ext>
            </a:extLst>
          </p:cNvPr>
          <p:cNvSpPr>
            <a:spLocks noGrp="1"/>
          </p:cNvSpPr>
          <p:nvPr>
            <p:ph type="body" sz="quarter" idx="15" hasCustomPrompt="1"/>
          </p:nvPr>
        </p:nvSpPr>
        <p:spPr>
          <a:xfrm>
            <a:off x="9862909" y="8053432"/>
            <a:ext cx="3331029" cy="848730"/>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dirty="0"/>
              <a:t>1 or 2</a:t>
            </a:r>
          </a:p>
        </p:txBody>
      </p:sp>
      <p:sp>
        <p:nvSpPr>
          <p:cNvPr id="53" name="Text Placeholder 46">
            <a:extLst>
              <a:ext uri="{FF2B5EF4-FFF2-40B4-BE49-F238E27FC236}">
                <a16:creationId xmlns:a16="http://schemas.microsoft.com/office/drawing/2014/main" id="{98ED89B0-D749-4448-9AC7-7D32F7EFE134}"/>
              </a:ext>
            </a:extLst>
          </p:cNvPr>
          <p:cNvSpPr>
            <a:spLocks noGrp="1"/>
          </p:cNvSpPr>
          <p:nvPr>
            <p:ph type="body" sz="quarter" idx="16" hasCustomPrompt="1"/>
          </p:nvPr>
        </p:nvSpPr>
        <p:spPr>
          <a:xfrm>
            <a:off x="9862909" y="9766078"/>
            <a:ext cx="3331029" cy="848730"/>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dirty="0"/>
              <a:t>Total </a:t>
            </a:r>
            <a:r>
              <a:rPr lang="en-US" dirty="0" err="1"/>
              <a:t>Wh</a:t>
            </a:r>
            <a:endParaRPr lang="en-US" dirty="0"/>
          </a:p>
        </p:txBody>
      </p:sp>
      <p:sp>
        <p:nvSpPr>
          <p:cNvPr id="54" name="Text Placeholder 46">
            <a:extLst>
              <a:ext uri="{FF2B5EF4-FFF2-40B4-BE49-F238E27FC236}">
                <a16:creationId xmlns:a16="http://schemas.microsoft.com/office/drawing/2014/main" id="{2904360E-29A3-440A-BE93-1B77CE28BA49}"/>
              </a:ext>
            </a:extLst>
          </p:cNvPr>
          <p:cNvSpPr>
            <a:spLocks noGrp="1"/>
          </p:cNvSpPr>
          <p:nvPr>
            <p:ph type="body" sz="quarter" idx="17" hasCustomPrompt="1"/>
          </p:nvPr>
        </p:nvSpPr>
        <p:spPr>
          <a:xfrm>
            <a:off x="16545121" y="8005548"/>
            <a:ext cx="3331029" cy="848730"/>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dirty="0"/>
              <a:t>Point absorber, attenuator, etc.</a:t>
            </a:r>
          </a:p>
        </p:txBody>
      </p:sp>
      <p:sp>
        <p:nvSpPr>
          <p:cNvPr id="55" name="Text Placeholder 46">
            <a:extLst>
              <a:ext uri="{FF2B5EF4-FFF2-40B4-BE49-F238E27FC236}">
                <a16:creationId xmlns:a16="http://schemas.microsoft.com/office/drawing/2014/main" id="{DFEA545C-28C3-433E-9321-D8D487A475A5}"/>
              </a:ext>
            </a:extLst>
          </p:cNvPr>
          <p:cNvSpPr>
            <a:spLocks noGrp="1"/>
          </p:cNvSpPr>
          <p:nvPr>
            <p:ph type="body" sz="quarter" idx="18" hasCustomPrompt="1"/>
          </p:nvPr>
        </p:nvSpPr>
        <p:spPr>
          <a:xfrm>
            <a:off x="16561681" y="9810622"/>
            <a:ext cx="3331029" cy="848730"/>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dirty="0"/>
              <a:t>Power in W</a:t>
            </a:r>
          </a:p>
        </p:txBody>
      </p:sp>
      <p:sp>
        <p:nvSpPr>
          <p:cNvPr id="57" name="Picture Placeholder 56">
            <a:extLst>
              <a:ext uri="{FF2B5EF4-FFF2-40B4-BE49-F238E27FC236}">
                <a16:creationId xmlns:a16="http://schemas.microsoft.com/office/drawing/2014/main" id="{424AF6EC-DE10-4F17-9427-9DE60A5794B7}"/>
              </a:ext>
            </a:extLst>
          </p:cNvPr>
          <p:cNvSpPr>
            <a:spLocks noGrp="1"/>
          </p:cNvSpPr>
          <p:nvPr>
            <p:ph type="pic" sz="quarter" idx="19" hasCustomPrompt="1"/>
          </p:nvPr>
        </p:nvSpPr>
        <p:spPr>
          <a:xfrm>
            <a:off x="10737850" y="2573338"/>
            <a:ext cx="9155113" cy="5227637"/>
          </a:xfrm>
          <a:prstGeom prst="rect">
            <a:avLst/>
          </a:prstGeom>
        </p:spPr>
        <p:txBody>
          <a:bodyPr/>
          <a:lstStyle>
            <a:lvl1pPr>
              <a:defRPr>
                <a:solidFill>
                  <a:schemeClr val="bg1"/>
                </a:solidFill>
                <a:latin typeface="Franklin Gothic Book" panose="020B0503020102020204" pitchFamily="34" charset="0"/>
              </a:defRPr>
            </a:lvl1pPr>
          </a:lstStyle>
          <a:p>
            <a:r>
              <a:rPr lang="en-US" dirty="0"/>
              <a:t>Insert a picture of the prototype design in recharge mode</a:t>
            </a:r>
          </a:p>
        </p:txBody>
      </p:sp>
      <p:sp>
        <p:nvSpPr>
          <p:cNvPr id="60" name="Text Placeholder 59">
            <a:extLst>
              <a:ext uri="{FF2B5EF4-FFF2-40B4-BE49-F238E27FC236}">
                <a16:creationId xmlns:a16="http://schemas.microsoft.com/office/drawing/2014/main" id="{53CD5D06-24CF-424F-AB19-9C40B7BAC51C}"/>
              </a:ext>
            </a:extLst>
          </p:cNvPr>
          <p:cNvSpPr>
            <a:spLocks noGrp="1"/>
          </p:cNvSpPr>
          <p:nvPr>
            <p:ph type="body" sz="quarter" idx="20" hasCustomPrompt="1"/>
          </p:nvPr>
        </p:nvSpPr>
        <p:spPr>
          <a:xfrm>
            <a:off x="2962862" y="2577116"/>
            <a:ext cx="7543800" cy="3062287"/>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dirty="0"/>
              <a:t>Describe the prototype design in three or fewer sentences</a:t>
            </a:r>
          </a:p>
        </p:txBody>
      </p:sp>
    </p:spTree>
    <p:extLst>
      <p:ext uri="{BB962C8B-B14F-4D97-AF65-F5344CB8AC3E}">
        <p14:creationId xmlns:p14="http://schemas.microsoft.com/office/powerpoint/2010/main" val="2215591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F67159EF-67FD-C643-938A-810E92FA6DDF}"/>
              </a:ext>
            </a:extLst>
          </p:cNvPr>
          <p:cNvSpPr/>
          <p:nvPr userDrawn="1"/>
        </p:nvSpPr>
        <p:spPr>
          <a:xfrm>
            <a:off x="19356320" y="10750175"/>
            <a:ext cx="747780" cy="566222"/>
          </a:xfrm>
          <a:custGeom>
            <a:avLst/>
            <a:gdLst/>
            <a:ahLst/>
            <a:cxnLst/>
            <a:rect l="l" t="t" r="r" b="b"/>
            <a:pathLst>
              <a:path w="19424015" h="554990">
                <a:moveTo>
                  <a:pt x="0" y="554956"/>
                </a:moveTo>
                <a:lnTo>
                  <a:pt x="19423492" y="554956"/>
                </a:lnTo>
                <a:lnTo>
                  <a:pt x="19423492" y="0"/>
                </a:lnTo>
                <a:lnTo>
                  <a:pt x="0" y="0"/>
                </a:lnTo>
                <a:lnTo>
                  <a:pt x="0" y="554956"/>
                </a:lnTo>
                <a:close/>
              </a:path>
            </a:pathLst>
          </a:custGeom>
          <a:solidFill>
            <a:schemeClr val="bg1">
              <a:lumMod val="65000"/>
            </a:schemeClr>
          </a:solidFill>
        </p:spPr>
        <p:txBody>
          <a:bodyPr wrap="square" lIns="0" tIns="0" rIns="0" bIns="0" rtlCol="0"/>
          <a:lstStyle/>
          <a:p>
            <a:endParaRPr>
              <a:solidFill>
                <a:schemeClr val="tx1">
                  <a:lumMod val="50000"/>
                  <a:lumOff val="50000"/>
                </a:schemeClr>
              </a:solidFill>
            </a:endParaRPr>
          </a:p>
        </p:txBody>
      </p:sp>
      <p:sp>
        <p:nvSpPr>
          <p:cNvPr id="9" name="object 3">
            <a:extLst>
              <a:ext uri="{FF2B5EF4-FFF2-40B4-BE49-F238E27FC236}">
                <a16:creationId xmlns:a16="http://schemas.microsoft.com/office/drawing/2014/main" id="{BB523BA6-F91C-7045-B475-D736B27296BD}"/>
              </a:ext>
            </a:extLst>
          </p:cNvPr>
          <p:cNvSpPr/>
          <p:nvPr userDrawn="1"/>
        </p:nvSpPr>
        <p:spPr>
          <a:xfrm>
            <a:off x="-29712" y="10750175"/>
            <a:ext cx="19424015" cy="566222"/>
          </a:xfrm>
          <a:custGeom>
            <a:avLst/>
            <a:gdLst/>
            <a:ahLst/>
            <a:cxnLst/>
            <a:rect l="l" t="t" r="r" b="b"/>
            <a:pathLst>
              <a:path w="19424015" h="554990">
                <a:moveTo>
                  <a:pt x="0" y="554956"/>
                </a:moveTo>
                <a:lnTo>
                  <a:pt x="19423492" y="554956"/>
                </a:lnTo>
                <a:lnTo>
                  <a:pt x="19423492" y="0"/>
                </a:lnTo>
                <a:lnTo>
                  <a:pt x="0" y="0"/>
                </a:lnTo>
                <a:lnTo>
                  <a:pt x="0" y="554956"/>
                </a:lnTo>
                <a:close/>
              </a:path>
            </a:pathLst>
          </a:custGeom>
          <a:solidFill>
            <a:srgbClr val="E3E4E6"/>
          </a:solidFill>
        </p:spPr>
        <p:txBody>
          <a:bodyPr wrap="square" lIns="0" tIns="0" rIns="0" bIns="0" rtlCol="0"/>
          <a:lstStyle/>
          <a:p>
            <a:endParaRPr/>
          </a:p>
        </p:txBody>
      </p:sp>
      <p:sp>
        <p:nvSpPr>
          <p:cNvPr id="11" name="object 5">
            <a:extLst>
              <a:ext uri="{FF2B5EF4-FFF2-40B4-BE49-F238E27FC236}">
                <a16:creationId xmlns:a16="http://schemas.microsoft.com/office/drawing/2014/main" id="{6D85ECF8-301A-8446-9F95-AAD024E361D9}"/>
              </a:ext>
            </a:extLst>
          </p:cNvPr>
          <p:cNvSpPr txBox="1"/>
          <p:nvPr userDrawn="1"/>
        </p:nvSpPr>
        <p:spPr>
          <a:xfrm>
            <a:off x="341316" y="10860052"/>
            <a:ext cx="10396529" cy="270587"/>
          </a:xfrm>
          <a:prstGeom prst="rect">
            <a:avLst/>
          </a:prstGeom>
        </p:spPr>
        <p:txBody>
          <a:bodyPr vert="horz" wrap="square" lIns="0" tIns="16510" rIns="0" bIns="0" rtlCol="0">
            <a:spAutoFit/>
          </a:bodyPr>
          <a:lstStyle/>
          <a:p>
            <a:pPr>
              <a:lnSpc>
                <a:spcPct val="100000"/>
              </a:lnSpc>
              <a:spcBef>
                <a:spcPts val="130"/>
              </a:spcBef>
            </a:pPr>
            <a:r>
              <a:rPr lang="en-US" sz="1650" spc="30" dirty="0">
                <a:solidFill>
                  <a:srgbClr val="666666"/>
                </a:solidFill>
                <a:latin typeface="Franklin Gothic Book" panose="020B0503020102020204" pitchFamily="34" charset="0"/>
                <a:cs typeface="ITC Franklin Gothic Std"/>
              </a:rPr>
              <a:t>AMERICAN-MADE WATER PRIZE | POWERING THE BLUE ECONOMY: OCEAN OBSERVING PRIZE</a:t>
            </a:r>
            <a:endParaRPr sz="1650" dirty="0">
              <a:latin typeface="Franklin Gothic Book" panose="020B0503020102020204" pitchFamily="34" charset="0"/>
              <a:cs typeface="ITC Franklin Gothic Std"/>
            </a:endParaRPr>
          </a:p>
        </p:txBody>
      </p:sp>
      <p:sp>
        <p:nvSpPr>
          <p:cNvPr id="12" name="object 6">
            <a:extLst>
              <a:ext uri="{FF2B5EF4-FFF2-40B4-BE49-F238E27FC236}">
                <a16:creationId xmlns:a16="http://schemas.microsoft.com/office/drawing/2014/main" id="{0EFE15CB-3958-1A48-9B42-139419EC093B}"/>
              </a:ext>
            </a:extLst>
          </p:cNvPr>
          <p:cNvSpPr txBox="1"/>
          <p:nvPr userDrawn="1"/>
        </p:nvSpPr>
        <p:spPr>
          <a:xfrm>
            <a:off x="9279434" y="10860052"/>
            <a:ext cx="2977515" cy="270587"/>
          </a:xfrm>
          <a:prstGeom prst="rect">
            <a:avLst/>
          </a:prstGeom>
        </p:spPr>
        <p:txBody>
          <a:bodyPr vert="horz" wrap="square" lIns="0" tIns="16510" rIns="0" bIns="0" rtlCol="0">
            <a:spAutoFit/>
          </a:bodyPr>
          <a:lstStyle/>
          <a:p>
            <a:pPr>
              <a:lnSpc>
                <a:spcPct val="100000"/>
              </a:lnSpc>
              <a:spcBef>
                <a:spcPts val="130"/>
              </a:spcBef>
            </a:pPr>
            <a:r>
              <a:rPr sz="1650" spc="30" dirty="0">
                <a:solidFill>
                  <a:srgbClr val="666666"/>
                </a:solidFill>
                <a:latin typeface="Franklin Gothic Book" panose="020B0503020102020204" pitchFamily="34" charset="0"/>
                <a:cs typeface="ITC Franklin Gothic Std"/>
              </a:rPr>
              <a:t>U.S. </a:t>
            </a:r>
            <a:r>
              <a:rPr sz="1650" spc="35" dirty="0">
                <a:solidFill>
                  <a:srgbClr val="666666"/>
                </a:solidFill>
                <a:latin typeface="Franklin Gothic Book" panose="020B0503020102020204" pitchFamily="34" charset="0"/>
                <a:cs typeface="ITC Franklin Gothic Std"/>
              </a:rPr>
              <a:t>DEPARTMENT </a:t>
            </a:r>
            <a:r>
              <a:rPr sz="1650" spc="25" dirty="0">
                <a:solidFill>
                  <a:srgbClr val="666666"/>
                </a:solidFill>
                <a:latin typeface="Franklin Gothic Book" panose="020B0503020102020204" pitchFamily="34" charset="0"/>
                <a:cs typeface="ITC Franklin Gothic Std"/>
              </a:rPr>
              <a:t>OF</a:t>
            </a:r>
            <a:r>
              <a:rPr sz="1650" spc="65" dirty="0">
                <a:solidFill>
                  <a:srgbClr val="666666"/>
                </a:solidFill>
                <a:latin typeface="Franklin Gothic Book" panose="020B0503020102020204" pitchFamily="34" charset="0"/>
                <a:cs typeface="ITC Franklin Gothic Std"/>
              </a:rPr>
              <a:t> </a:t>
            </a:r>
            <a:r>
              <a:rPr sz="1650" spc="35" dirty="0">
                <a:solidFill>
                  <a:srgbClr val="666666"/>
                </a:solidFill>
                <a:latin typeface="Franklin Gothic Book" panose="020B0503020102020204" pitchFamily="34" charset="0"/>
                <a:cs typeface="ITC Franklin Gothic Std"/>
              </a:rPr>
              <a:t>ENERGY</a:t>
            </a:r>
            <a:endParaRPr sz="1650" dirty="0">
              <a:latin typeface="Franklin Gothic Book" panose="020B0503020102020204" pitchFamily="34" charset="0"/>
              <a:cs typeface="ITC Franklin Gothic Std"/>
            </a:endParaRPr>
          </a:p>
        </p:txBody>
      </p:sp>
      <p:sp>
        <p:nvSpPr>
          <p:cNvPr id="13" name="object 7">
            <a:extLst>
              <a:ext uri="{FF2B5EF4-FFF2-40B4-BE49-F238E27FC236}">
                <a16:creationId xmlns:a16="http://schemas.microsoft.com/office/drawing/2014/main" id="{D180F876-0ECB-4143-9998-115A97F42465}"/>
              </a:ext>
            </a:extLst>
          </p:cNvPr>
          <p:cNvSpPr/>
          <p:nvPr userDrawn="1"/>
        </p:nvSpPr>
        <p:spPr>
          <a:xfrm>
            <a:off x="9127034" y="10874010"/>
            <a:ext cx="0" cy="288290"/>
          </a:xfrm>
          <a:custGeom>
            <a:avLst/>
            <a:gdLst/>
            <a:ahLst/>
            <a:cxnLst/>
            <a:rect l="l" t="t" r="r" b="b"/>
            <a:pathLst>
              <a:path h="288290">
                <a:moveTo>
                  <a:pt x="0" y="0"/>
                </a:moveTo>
                <a:lnTo>
                  <a:pt x="0" y="287949"/>
                </a:lnTo>
              </a:path>
            </a:pathLst>
          </a:custGeom>
          <a:ln w="3175">
            <a:solidFill>
              <a:srgbClr val="666666"/>
            </a:solidFill>
          </a:ln>
        </p:spPr>
        <p:txBody>
          <a:bodyPr wrap="square" lIns="0" tIns="0" rIns="0" bIns="0" rtlCol="0"/>
          <a:lstStyle/>
          <a:p>
            <a:endParaRPr/>
          </a:p>
        </p:txBody>
      </p:sp>
      <p:sp>
        <p:nvSpPr>
          <p:cNvPr id="7" name="Slide Number Placeholder 5">
            <a:extLst>
              <a:ext uri="{FF2B5EF4-FFF2-40B4-BE49-F238E27FC236}">
                <a16:creationId xmlns:a16="http://schemas.microsoft.com/office/drawing/2014/main" id="{E8C0B977-86B9-FC4C-8424-527A77FC4424}"/>
              </a:ext>
            </a:extLst>
          </p:cNvPr>
          <p:cNvSpPr>
            <a:spLocks noGrp="1"/>
          </p:cNvSpPr>
          <p:nvPr>
            <p:ph type="sldNum" sz="quarter" idx="4"/>
          </p:nvPr>
        </p:nvSpPr>
        <p:spPr>
          <a:xfrm>
            <a:off x="19424650" y="10836275"/>
            <a:ext cx="685800" cy="418098"/>
          </a:xfrm>
          <a:prstGeom prst="rect">
            <a:avLst/>
          </a:prstGeom>
        </p:spPr>
        <p:txBody>
          <a:bodyPr/>
          <a:lstStyle>
            <a:lvl1pPr algn="ctr">
              <a:defRPr b="0" i="0">
                <a:solidFill>
                  <a:schemeClr val="bg1"/>
                </a:solidFill>
                <a:latin typeface="Franklin Gothic Medium" panose="020B0603020102020204" pitchFamily="34" charset="0"/>
              </a:defRPr>
            </a:lvl1pPr>
          </a:lstStyle>
          <a:p>
            <a:fld id="{00D414F6-50DE-7C4D-9647-F708F2004FA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26C4F874-87CF-4250-A4EF-72DA92746EE9}"/>
              </a:ext>
            </a:extLst>
          </p:cNvPr>
          <p:cNvSpPr>
            <a:spLocks noGrp="1"/>
          </p:cNvSpPr>
          <p:nvPr>
            <p:ph type="ctrTitle"/>
          </p:nvPr>
        </p:nvSpPr>
        <p:spPr>
          <a:xfrm>
            <a:off x="7080250" y="339163"/>
            <a:ext cx="12573000" cy="923330"/>
          </a:xfrm>
        </p:spPr>
        <p:txBody>
          <a:bodyPr/>
          <a:lstStyle/>
          <a:p>
            <a:r>
              <a:rPr lang="en-US" sz="6000" dirty="0"/>
              <a:t>Wave Powered Oceanographic Gliders</a:t>
            </a:r>
          </a:p>
        </p:txBody>
      </p:sp>
      <p:sp>
        <p:nvSpPr>
          <p:cNvPr id="23" name="Text Placeholder 22">
            <a:extLst>
              <a:ext uri="{FF2B5EF4-FFF2-40B4-BE49-F238E27FC236}">
                <a16:creationId xmlns:a16="http://schemas.microsoft.com/office/drawing/2014/main" id="{0AF63EA5-D9CE-46A8-BED3-CA196ECA2FD9}"/>
              </a:ext>
            </a:extLst>
          </p:cNvPr>
          <p:cNvSpPr>
            <a:spLocks noGrp="1"/>
          </p:cNvSpPr>
          <p:nvPr>
            <p:ph type="body" sz="quarter" idx="11"/>
          </p:nvPr>
        </p:nvSpPr>
        <p:spPr/>
        <p:txBody>
          <a:bodyPr/>
          <a:lstStyle/>
          <a:p>
            <a:r>
              <a:rPr lang="en-US" dirty="0"/>
              <a:t>Dr. Davis </a:t>
            </a:r>
            <a:r>
              <a:rPr lang="en-US" dirty="0" err="1"/>
              <a:t>Moye</a:t>
            </a:r>
            <a:r>
              <a:rPr lang="en-US" dirty="0"/>
              <a:t> (</a:t>
            </a:r>
            <a:r>
              <a:rPr lang="en-US" dirty="0" err="1"/>
              <a:t>Moye</a:t>
            </a:r>
            <a:r>
              <a:rPr lang="en-US" dirty="0"/>
              <a:t> Consultants, USA)</a:t>
            </a:r>
          </a:p>
          <a:p>
            <a:r>
              <a:rPr lang="en-US" dirty="0"/>
              <a:t>Dr. Ronan Costello (Wave Venture Ltd, UK)</a:t>
            </a:r>
          </a:p>
          <a:p>
            <a:r>
              <a:rPr lang="en-US" dirty="0"/>
              <a:t>Ben Kennedy (Wave Venture Ltd, UK)</a:t>
            </a:r>
          </a:p>
          <a:p>
            <a:r>
              <a:rPr lang="en-US" dirty="0"/>
              <a:t>Dr. Simone Giorgi (Wave Venture Ltd, UK)</a:t>
            </a:r>
          </a:p>
          <a:p>
            <a:endParaRPr lang="en-US" dirty="0"/>
          </a:p>
        </p:txBody>
      </p:sp>
      <p:sp>
        <p:nvSpPr>
          <p:cNvPr id="24" name="Text Placeholder 23">
            <a:extLst>
              <a:ext uri="{FF2B5EF4-FFF2-40B4-BE49-F238E27FC236}">
                <a16:creationId xmlns:a16="http://schemas.microsoft.com/office/drawing/2014/main" id="{190B0B19-E4F3-4B4D-8633-3376234B19CB}"/>
              </a:ext>
            </a:extLst>
          </p:cNvPr>
          <p:cNvSpPr>
            <a:spLocks noGrp="1"/>
          </p:cNvSpPr>
          <p:nvPr>
            <p:ph type="body" sz="quarter" idx="12"/>
          </p:nvPr>
        </p:nvSpPr>
        <p:spPr/>
        <p:txBody>
          <a:bodyPr/>
          <a:lstStyle/>
          <a:p>
            <a:r>
              <a:rPr lang="en-US" dirty="0"/>
              <a:t>250 kg</a:t>
            </a:r>
          </a:p>
          <a:p>
            <a:endParaRPr lang="en-US" dirty="0"/>
          </a:p>
        </p:txBody>
      </p:sp>
      <p:sp>
        <p:nvSpPr>
          <p:cNvPr id="25" name="Text Placeholder 24">
            <a:extLst>
              <a:ext uri="{FF2B5EF4-FFF2-40B4-BE49-F238E27FC236}">
                <a16:creationId xmlns:a16="http://schemas.microsoft.com/office/drawing/2014/main" id="{7A4B293C-90C3-475F-BE98-2388CEA3854D}"/>
              </a:ext>
            </a:extLst>
          </p:cNvPr>
          <p:cNvSpPr>
            <a:spLocks noGrp="1"/>
          </p:cNvSpPr>
          <p:nvPr>
            <p:ph type="body" sz="quarter" idx="13"/>
          </p:nvPr>
        </p:nvSpPr>
        <p:spPr/>
        <p:txBody>
          <a:bodyPr/>
          <a:lstStyle/>
          <a:p>
            <a:r>
              <a:rPr lang="en-US" dirty="0"/>
              <a:t>5067 mm</a:t>
            </a:r>
          </a:p>
        </p:txBody>
      </p:sp>
      <p:sp>
        <p:nvSpPr>
          <p:cNvPr id="26" name="Text Placeholder 25">
            <a:extLst>
              <a:ext uri="{FF2B5EF4-FFF2-40B4-BE49-F238E27FC236}">
                <a16:creationId xmlns:a16="http://schemas.microsoft.com/office/drawing/2014/main" id="{90810915-B2AF-40E0-894D-36267286589C}"/>
              </a:ext>
            </a:extLst>
          </p:cNvPr>
          <p:cNvSpPr>
            <a:spLocks noGrp="1"/>
          </p:cNvSpPr>
          <p:nvPr>
            <p:ph type="body" sz="quarter" idx="14"/>
          </p:nvPr>
        </p:nvSpPr>
        <p:spPr/>
        <p:txBody>
          <a:bodyPr/>
          <a:lstStyle/>
          <a:p>
            <a:r>
              <a:rPr lang="en-US" dirty="0"/>
              <a:t>30m</a:t>
            </a:r>
          </a:p>
        </p:txBody>
      </p:sp>
      <p:sp>
        <p:nvSpPr>
          <p:cNvPr id="27" name="Text Placeholder 26">
            <a:extLst>
              <a:ext uri="{FF2B5EF4-FFF2-40B4-BE49-F238E27FC236}">
                <a16:creationId xmlns:a16="http://schemas.microsoft.com/office/drawing/2014/main" id="{6081A24F-9E27-4BE5-A70C-3B89C60358BC}"/>
              </a:ext>
            </a:extLst>
          </p:cNvPr>
          <p:cNvSpPr>
            <a:spLocks noGrp="1"/>
          </p:cNvSpPr>
          <p:nvPr>
            <p:ph type="body" sz="quarter" idx="15"/>
          </p:nvPr>
        </p:nvSpPr>
        <p:spPr/>
        <p:txBody>
          <a:bodyPr/>
          <a:lstStyle/>
          <a:p>
            <a:r>
              <a:rPr lang="en-US" dirty="0"/>
              <a:t>212 W</a:t>
            </a:r>
          </a:p>
          <a:p>
            <a:endParaRPr lang="en-US" dirty="0"/>
          </a:p>
        </p:txBody>
      </p:sp>
      <p:sp>
        <p:nvSpPr>
          <p:cNvPr id="28" name="Text Placeholder 27">
            <a:extLst>
              <a:ext uri="{FF2B5EF4-FFF2-40B4-BE49-F238E27FC236}">
                <a16:creationId xmlns:a16="http://schemas.microsoft.com/office/drawing/2014/main" id="{EBF7DBDA-C2C6-4106-9EB8-DEAE31208FF4}"/>
              </a:ext>
            </a:extLst>
          </p:cNvPr>
          <p:cNvSpPr>
            <a:spLocks noGrp="1"/>
          </p:cNvSpPr>
          <p:nvPr>
            <p:ph type="body" sz="quarter" idx="16"/>
          </p:nvPr>
        </p:nvSpPr>
        <p:spPr/>
        <p:txBody>
          <a:bodyPr/>
          <a:lstStyle/>
          <a:p>
            <a:r>
              <a:rPr lang="en-US" dirty="0"/>
              <a:t>960 </a:t>
            </a:r>
            <a:r>
              <a:rPr lang="en-US" dirty="0" err="1"/>
              <a:t>Wh</a:t>
            </a:r>
            <a:endParaRPr lang="en-US" dirty="0"/>
          </a:p>
        </p:txBody>
      </p:sp>
      <p:sp>
        <p:nvSpPr>
          <p:cNvPr id="29" name="Text Placeholder 28">
            <a:extLst>
              <a:ext uri="{FF2B5EF4-FFF2-40B4-BE49-F238E27FC236}">
                <a16:creationId xmlns:a16="http://schemas.microsoft.com/office/drawing/2014/main" id="{85360859-4F40-45E5-B8BC-98C0DA376DBB}"/>
              </a:ext>
            </a:extLst>
          </p:cNvPr>
          <p:cNvSpPr>
            <a:spLocks noGrp="1"/>
          </p:cNvSpPr>
          <p:nvPr>
            <p:ph type="body" sz="quarter" idx="17"/>
          </p:nvPr>
        </p:nvSpPr>
        <p:spPr/>
        <p:txBody>
          <a:bodyPr/>
          <a:lstStyle/>
          <a:p>
            <a:r>
              <a:rPr lang="en-IE" sz="1800" dirty="0">
                <a:effectLst/>
                <a:latin typeface="Calibri" panose="020F0502020204030204" pitchFamily="34" charset="0"/>
                <a:ea typeface="Roboto"/>
              </a:rPr>
              <a:t>Floating oscillating wave surge converter</a:t>
            </a:r>
            <a:endParaRPr lang="en-US" dirty="0"/>
          </a:p>
        </p:txBody>
      </p:sp>
      <p:sp>
        <p:nvSpPr>
          <p:cNvPr id="30" name="Text Placeholder 29">
            <a:extLst>
              <a:ext uri="{FF2B5EF4-FFF2-40B4-BE49-F238E27FC236}">
                <a16:creationId xmlns:a16="http://schemas.microsoft.com/office/drawing/2014/main" id="{B350411A-F115-4DA6-8CD9-6E9715F38B34}"/>
              </a:ext>
            </a:extLst>
          </p:cNvPr>
          <p:cNvSpPr>
            <a:spLocks noGrp="1"/>
          </p:cNvSpPr>
          <p:nvPr>
            <p:ph type="body" sz="quarter" idx="18"/>
          </p:nvPr>
        </p:nvSpPr>
        <p:spPr/>
        <p:txBody>
          <a:bodyPr/>
          <a:lstStyle/>
          <a:p>
            <a:r>
              <a:rPr lang="en-US" dirty="0"/>
              <a:t>212 W</a:t>
            </a:r>
          </a:p>
        </p:txBody>
      </p:sp>
      <p:sp>
        <p:nvSpPr>
          <p:cNvPr id="32" name="Text Placeholder 31">
            <a:extLst>
              <a:ext uri="{FF2B5EF4-FFF2-40B4-BE49-F238E27FC236}">
                <a16:creationId xmlns:a16="http://schemas.microsoft.com/office/drawing/2014/main" id="{192762F1-05D3-4F5C-9A26-B01B977E7C1D}"/>
              </a:ext>
            </a:extLst>
          </p:cNvPr>
          <p:cNvSpPr>
            <a:spLocks noGrp="1"/>
          </p:cNvSpPr>
          <p:nvPr>
            <p:ph type="body" sz="quarter" idx="20"/>
          </p:nvPr>
        </p:nvSpPr>
        <p:spPr/>
        <p:txBody>
          <a:bodyPr/>
          <a:lstStyle/>
          <a:p>
            <a:r>
              <a:rPr lang="en-US" dirty="0"/>
              <a:t>The proposed single body device is an Autonomous Underwater Glider (AUG), which uses much lower energy than most other underwater vehicles and can cover extended areas without large consumption of energy. </a:t>
            </a:r>
          </a:p>
          <a:p>
            <a:r>
              <a:rPr lang="en-US" dirty="0"/>
              <a:t>The approach to wave energy absorption is based on the oscillating surge wave energy converter (OSWEC) principle. In propulsion we have added a propeller to supplement gliding functionality and increase maximum speed.</a:t>
            </a:r>
          </a:p>
          <a:p>
            <a:endParaRPr lang="en-US" dirty="0"/>
          </a:p>
          <a:p>
            <a:endParaRPr lang="en-US" dirty="0"/>
          </a:p>
        </p:txBody>
      </p:sp>
      <p:sp>
        <p:nvSpPr>
          <p:cNvPr id="4" name="Slide Number Placeholder 3">
            <a:extLst>
              <a:ext uri="{FF2B5EF4-FFF2-40B4-BE49-F238E27FC236}">
                <a16:creationId xmlns:a16="http://schemas.microsoft.com/office/drawing/2014/main" id="{54068FB1-1995-E54D-B7B8-2CBB0B74ACE4}"/>
              </a:ext>
            </a:extLst>
          </p:cNvPr>
          <p:cNvSpPr>
            <a:spLocks noGrp="1"/>
          </p:cNvSpPr>
          <p:nvPr>
            <p:ph type="sldNum" sz="quarter" idx="4294967295"/>
          </p:nvPr>
        </p:nvSpPr>
        <p:spPr>
          <a:xfrm>
            <a:off x="19418300" y="10836275"/>
            <a:ext cx="685800" cy="417513"/>
          </a:xfrm>
          <a:prstGeom prst="rect">
            <a:avLst/>
          </a:prstGeom>
        </p:spPr>
        <p:txBody>
          <a:bodyPr/>
          <a:lstStyle/>
          <a:p>
            <a:fld id="{00D414F6-50DE-7C4D-9647-F708F2004FA6}" type="slidenum">
              <a:rPr lang="en-US" smtClean="0"/>
              <a:pPr/>
              <a:t>1</a:t>
            </a:fld>
            <a:endParaRPr lang="en-US" dirty="0"/>
          </a:p>
        </p:txBody>
      </p:sp>
      <p:pic>
        <p:nvPicPr>
          <p:cNvPr id="16" name="Picture 15">
            <a:extLst>
              <a:ext uri="{FF2B5EF4-FFF2-40B4-BE49-F238E27FC236}">
                <a16:creationId xmlns:a16="http://schemas.microsoft.com/office/drawing/2014/main" id="{4A4D3029-65C8-4B4D-B7DB-AAE382D2A18F}"/>
              </a:ext>
            </a:extLst>
          </p:cNvPr>
          <p:cNvPicPr>
            <a:picLocks noChangeAspect="1"/>
          </p:cNvPicPr>
          <p:nvPr/>
        </p:nvPicPr>
        <p:blipFill>
          <a:blip r:embed="rId2"/>
          <a:stretch>
            <a:fillRect/>
          </a:stretch>
        </p:blipFill>
        <p:spPr>
          <a:xfrm>
            <a:off x="12762826" y="1808362"/>
            <a:ext cx="5447809" cy="5236245"/>
          </a:xfrm>
          <a:prstGeom prst="rect">
            <a:avLst/>
          </a:prstGeom>
        </p:spPr>
      </p:pic>
    </p:spTree>
    <p:extLst>
      <p:ext uri="{BB962C8B-B14F-4D97-AF65-F5344CB8AC3E}">
        <p14:creationId xmlns:p14="http://schemas.microsoft.com/office/powerpoint/2010/main" val="43992063"/>
      </p:ext>
    </p:extLst>
  </p:cSld>
  <p:clrMapOvr>
    <a:masterClrMapping/>
  </p:clrMapOvr>
</p:sld>
</file>

<file path=ppt/theme/theme1.xml><?xml version="1.0" encoding="utf-8"?>
<a:theme xmlns:a="http://schemas.openxmlformats.org/drawingml/2006/main" name="Battery Recycling Priz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12306-BatteryPrize-powerpoint-sodano-jfrenzl-R4" id="{71CBB06C-0911-4949-98FE-8F3F069C4F0C}" vid="{917747E2-3EFE-574A-87AD-FB740C1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5A8267F3A2D04C9FA1BE2F7575CDB3" ma:contentTypeVersion="10" ma:contentTypeDescription="Create a new document." ma:contentTypeScope="" ma:versionID="7831b6f25ba2eca838f2c13fd690ffc5">
  <xsd:schema xmlns:xsd="http://www.w3.org/2001/XMLSchema" xmlns:xs="http://www.w3.org/2001/XMLSchema" xmlns:p="http://schemas.microsoft.com/office/2006/metadata/properties" xmlns:ns3="5feac61e-621d-428c-b27a-7ca9c8541d55" xmlns:ns4="925862da-7227-46ff-a2f7-bb802eb99a22" targetNamespace="http://schemas.microsoft.com/office/2006/metadata/properties" ma:root="true" ma:fieldsID="70f3d3f18441c4f02bacc8bd78d6a8aa" ns3:_="" ns4:_="">
    <xsd:import namespace="5feac61e-621d-428c-b27a-7ca9c8541d55"/>
    <xsd:import namespace="925862da-7227-46ff-a2f7-bb802eb99a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eac61e-621d-428c-b27a-7ca9c8541d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5862da-7227-46ff-a2f7-bb802eb99a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71C2B3-A771-4ED4-A9A4-ED9A09C4DFC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82D4DA3-C587-441D-B284-4DB140BAEBB2}">
  <ds:schemaRefs>
    <ds:schemaRef ds:uri="http://schemas.microsoft.com/sharepoint/v3/contenttype/forms"/>
  </ds:schemaRefs>
</ds:datastoreItem>
</file>

<file path=customXml/itemProps3.xml><?xml version="1.0" encoding="utf-8"?>
<ds:datastoreItem xmlns:ds="http://schemas.openxmlformats.org/officeDocument/2006/customXml" ds:itemID="{55010687-98E2-4DA7-9FAB-2879E9BDCE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eac61e-621d-428c-b27a-7ca9c8541d55"/>
    <ds:schemaRef ds:uri="925862da-7227-46ff-a2f7-bb802eb99a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Battery Recycling Prize</Template>
  <TotalTime>889</TotalTime>
  <Words>132</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Franklin Gothic Book</vt:lpstr>
      <vt:lpstr>Franklin Gothic Medium</vt:lpstr>
      <vt:lpstr>Battery Recycling Prize</vt:lpstr>
      <vt:lpstr>Wave Powered Oceanographic Gliders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Battery Recycling Prize</dc:title>
  <dc:creator>Frenzl, John</dc:creator>
  <cp:lastModifiedBy>Simone Giorgi</cp:lastModifiedBy>
  <cp:revision>102</cp:revision>
  <dcterms:created xsi:type="dcterms:W3CDTF">2019-02-01T19:43:24Z</dcterms:created>
  <dcterms:modified xsi:type="dcterms:W3CDTF">2021-02-16T16:16:11Z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2019-02-01T00:00:00Z</vt:filetime>
  </property>
  <property fmtid="{D5CDD505-2E9C-101B-9397-08002B2CF9AE}" pid="3" name="Creator">
    <vt:lpwstr>Adobe Illustrator CC 22.1 (Macintosh)</vt:lpwstr>
  </property>
  <property fmtid="{D5CDD505-2E9C-101B-9397-08002B2CF9AE}" pid="4" name="LastSaved">
    <vt:filetime>2019-02-01T00:00:00Z</vt:filetime>
  </property>
  <property fmtid="{D5CDD505-2E9C-101B-9397-08002B2CF9AE}" pid="5" name="ContentTypeId">
    <vt:lpwstr>0x0101003C5A8267F3A2D04C9FA1BE2F7575CDB3</vt:lpwstr>
  </property>
</Properties>
</file>