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1" d="100"/>
          <a:sy n="91" d="100"/>
        </p:scale>
        <p:origin x="1494"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A9308-873B-425E-B949-CAE55C55E44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12544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A9308-873B-425E-B949-CAE55C55E44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265090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A9308-873B-425E-B949-CAE55C55E44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74104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A9308-873B-425E-B949-CAE55C55E44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279593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A9308-873B-425E-B949-CAE55C55E44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213572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A9308-873B-425E-B949-CAE55C55E44C}"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134137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A9308-873B-425E-B949-CAE55C55E44C}" type="datetimeFigureOut">
              <a:rPr lang="en-US" smtClean="0"/>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86853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A9308-873B-425E-B949-CAE55C55E44C}" type="datetimeFigureOut">
              <a:rPr lang="en-US" smtClean="0"/>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334829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A9308-873B-425E-B949-CAE55C55E44C}" type="datetimeFigureOut">
              <a:rPr lang="en-US" smtClean="0"/>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300958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1A9308-873B-425E-B949-CAE55C55E44C}"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93938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1A9308-873B-425E-B949-CAE55C55E44C}"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DCDEA-89CD-4C16-BC26-23D371B08911}" type="slidenum">
              <a:rPr lang="en-US" smtClean="0"/>
              <a:t>‹#›</a:t>
            </a:fld>
            <a:endParaRPr lang="en-US"/>
          </a:p>
        </p:txBody>
      </p:sp>
    </p:spTree>
    <p:extLst>
      <p:ext uri="{BB962C8B-B14F-4D97-AF65-F5344CB8AC3E}">
        <p14:creationId xmlns:p14="http://schemas.microsoft.com/office/powerpoint/2010/main" val="364573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A9308-873B-425E-B949-CAE55C55E44C}" type="datetimeFigureOut">
              <a:rPr lang="en-US" smtClean="0"/>
              <a:t>1/30/2021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DCDEA-89CD-4C16-BC26-23D371B08911}" type="slidenum">
              <a:rPr lang="en-US" smtClean="0"/>
              <a:t>‹#›</a:t>
            </a:fld>
            <a:endParaRPr lang="en-US"/>
          </a:p>
        </p:txBody>
      </p:sp>
    </p:spTree>
    <p:extLst>
      <p:ext uri="{BB962C8B-B14F-4D97-AF65-F5344CB8AC3E}">
        <p14:creationId xmlns:p14="http://schemas.microsoft.com/office/powerpoint/2010/main" val="2226085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iver running through a valley&#10;&#10;Description automatically generated with low confidence">
            <a:extLst>
              <a:ext uri="{FF2B5EF4-FFF2-40B4-BE49-F238E27FC236}">
                <a16:creationId xmlns:a16="http://schemas.microsoft.com/office/drawing/2014/main" id="{CB237C44-700F-4903-94E6-6896DC382D16}"/>
              </a:ext>
              <a:ext uri="{C183D7F6-B498-43B3-948B-1728B52AA6E4}">
                <adec:decorative xmlns:adec="http://schemas.microsoft.com/office/drawing/2017/decorative" val="0"/>
              </a:ext>
            </a:extLst>
          </p:cNvPr>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14959" y="21903"/>
            <a:ext cx="9142910" cy="6849385"/>
          </a:xfrm>
          <a:prstGeom prst="rect">
            <a:avLst/>
          </a:prstGeom>
          <a:ln w="25400">
            <a:solidFill>
              <a:schemeClr val="tx1"/>
            </a:solidFill>
          </a:ln>
        </p:spPr>
      </p:pic>
      <p:pic>
        <p:nvPicPr>
          <p:cNvPr id="147" name="Picture 146">
            <a:extLst>
              <a:ext uri="{FF2B5EF4-FFF2-40B4-BE49-F238E27FC236}">
                <a16:creationId xmlns:a16="http://schemas.microsoft.com/office/drawing/2014/main" id="{636909BB-1AB0-4973-8DA9-DACD877F5507}"/>
              </a:ext>
            </a:extLst>
          </p:cNvPr>
          <p:cNvPicPr>
            <a:picLocks noChangeAspect="1"/>
          </p:cNvPicPr>
          <p:nvPr/>
        </p:nvPicPr>
        <p:blipFill>
          <a:blip r:embed="rId3"/>
          <a:stretch>
            <a:fillRect/>
          </a:stretch>
        </p:blipFill>
        <p:spPr>
          <a:xfrm>
            <a:off x="13110" y="5050684"/>
            <a:ext cx="4625429" cy="1807316"/>
          </a:xfrm>
          <a:prstGeom prst="rect">
            <a:avLst/>
          </a:prstGeom>
        </p:spPr>
      </p:pic>
      <p:sp>
        <p:nvSpPr>
          <p:cNvPr id="2" name="Title 1">
            <a:extLst>
              <a:ext uri="{FF2B5EF4-FFF2-40B4-BE49-F238E27FC236}">
                <a16:creationId xmlns:a16="http://schemas.microsoft.com/office/drawing/2014/main" id="{1CFB7657-00A7-4137-B7C7-8D8A9528211B}"/>
              </a:ext>
            </a:extLst>
          </p:cNvPr>
          <p:cNvSpPr>
            <a:spLocks noGrp="1"/>
          </p:cNvSpPr>
          <p:nvPr>
            <p:ph type="ctrTitle"/>
          </p:nvPr>
        </p:nvSpPr>
        <p:spPr>
          <a:xfrm>
            <a:off x="-148976" y="-115866"/>
            <a:ext cx="9144000" cy="541538"/>
          </a:xfrm>
        </p:spPr>
        <p:txBody>
          <a:bodyPr>
            <a:normAutofit/>
          </a:bodyPr>
          <a:lstStyle/>
          <a:p>
            <a:pPr algn="r"/>
            <a:r>
              <a:rPr lang="en-US" sz="2400" b="1" dirty="0"/>
              <a:t>Groundbreaking Hydro Prize Summary Slide</a:t>
            </a:r>
          </a:p>
        </p:txBody>
      </p:sp>
      <p:sp>
        <p:nvSpPr>
          <p:cNvPr id="7" name="Rectangle: Rounded Corners 6">
            <a:extLst>
              <a:ext uri="{FF2B5EF4-FFF2-40B4-BE49-F238E27FC236}">
                <a16:creationId xmlns:a16="http://schemas.microsoft.com/office/drawing/2014/main" id="{AAC3C05D-08C8-4BEB-B412-4B661AD72D48}"/>
              </a:ext>
            </a:extLst>
          </p:cNvPr>
          <p:cNvSpPr/>
          <p:nvPr/>
        </p:nvSpPr>
        <p:spPr>
          <a:xfrm>
            <a:off x="5760720" y="5967984"/>
            <a:ext cx="3035808" cy="2926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6A650A3-61E5-4901-B7F5-6B44101C39FB}"/>
              </a:ext>
            </a:extLst>
          </p:cNvPr>
          <p:cNvSpPr txBox="1"/>
          <p:nvPr/>
        </p:nvSpPr>
        <p:spPr>
          <a:xfrm>
            <a:off x="5895704" y="3035548"/>
            <a:ext cx="3185160" cy="3539430"/>
          </a:xfrm>
          <a:prstGeom prst="rect">
            <a:avLst/>
          </a:prstGeom>
          <a:noFill/>
        </p:spPr>
        <p:txBody>
          <a:bodyPr wrap="square" rtlCol="0">
            <a:spAutoFit/>
          </a:bodyPr>
          <a:lstStyle/>
          <a:p>
            <a:pPr algn="r"/>
            <a:r>
              <a:rPr lang="en-US" sz="1400" b="1" dirty="0"/>
              <a:t>Photo 8-28-10 by Clay Koplin – Snyder Falls Creek basin near Cordova, Alaska where inaccessibility, mixed and uncertain geology, foundation design and construction challenges killed hydro project feasibility. Beavers use local materials to build dams on site.  Glaciers occasionally block rivers to form ice dams.  Alaskan oil companies use freezing technologies to keep permafrost frozen, and to build new frozen roads and structures.  The </a:t>
            </a:r>
            <a:r>
              <a:rPr lang="en-US" sz="1400" b="1" dirty="0">
                <a:solidFill>
                  <a:srgbClr val="0070C0"/>
                </a:solidFill>
              </a:rPr>
              <a:t>ColdFeat</a:t>
            </a:r>
            <a:r>
              <a:rPr lang="en-US" sz="1400" b="1" dirty="0"/>
              <a:t> concept draws from these observations to offer a frozen ground hydropower foundation solution from local materials already on site.</a:t>
            </a:r>
          </a:p>
        </p:txBody>
      </p:sp>
      <p:sp>
        <p:nvSpPr>
          <p:cNvPr id="8" name="Oval 7">
            <a:extLst>
              <a:ext uri="{FF2B5EF4-FFF2-40B4-BE49-F238E27FC236}">
                <a16:creationId xmlns:a16="http://schemas.microsoft.com/office/drawing/2014/main" id="{CECC52A4-DBC6-4FA7-B9A7-1858D5C06517}"/>
              </a:ext>
            </a:extLst>
          </p:cNvPr>
          <p:cNvSpPr/>
          <p:nvPr/>
        </p:nvSpPr>
        <p:spPr>
          <a:xfrm>
            <a:off x="4716780" y="4244340"/>
            <a:ext cx="441960" cy="4495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rock, outdoor, nature, rocky&#10;&#10;Description automatically generated">
            <a:extLst>
              <a:ext uri="{FF2B5EF4-FFF2-40B4-BE49-F238E27FC236}">
                <a16:creationId xmlns:a16="http://schemas.microsoft.com/office/drawing/2014/main" id="{93959E05-45B1-4E93-8E08-60138352E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8" y="21903"/>
            <a:ext cx="2189910" cy="2919880"/>
          </a:xfrm>
          <a:prstGeom prst="rect">
            <a:avLst/>
          </a:prstGeom>
        </p:spPr>
      </p:pic>
      <p:sp>
        <p:nvSpPr>
          <p:cNvPr id="26" name="Rectangle 25">
            <a:extLst>
              <a:ext uri="{FF2B5EF4-FFF2-40B4-BE49-F238E27FC236}">
                <a16:creationId xmlns:a16="http://schemas.microsoft.com/office/drawing/2014/main" id="{9AC1D88D-55CA-4B51-B1A4-210CE3017C81}"/>
              </a:ext>
            </a:extLst>
          </p:cNvPr>
          <p:cNvSpPr/>
          <p:nvPr/>
        </p:nvSpPr>
        <p:spPr>
          <a:xfrm>
            <a:off x="4136743" y="4695022"/>
            <a:ext cx="908821" cy="2971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A6511225-C75E-448D-82CE-6802A826D844}"/>
              </a:ext>
            </a:extLst>
          </p:cNvPr>
          <p:cNvCxnSpPr>
            <a:cxnSpLocks/>
            <a:endCxn id="43" idx="0"/>
          </p:cNvCxnSpPr>
          <p:nvPr/>
        </p:nvCxnSpPr>
        <p:spPr>
          <a:xfrm flipH="1">
            <a:off x="1072072" y="5553201"/>
            <a:ext cx="109456" cy="5853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8D63BB-E078-41DA-BB2D-3741761A2F58}"/>
              </a:ext>
            </a:extLst>
          </p:cNvPr>
          <p:cNvCxnSpPr>
            <a:cxnSpLocks/>
          </p:cNvCxnSpPr>
          <p:nvPr/>
        </p:nvCxnSpPr>
        <p:spPr>
          <a:xfrm>
            <a:off x="181674" y="5499814"/>
            <a:ext cx="888983" cy="6391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29B421C-82C0-4740-85CF-FF605D812646}"/>
              </a:ext>
            </a:extLst>
          </p:cNvPr>
          <p:cNvSpPr txBox="1"/>
          <p:nvPr/>
        </p:nvSpPr>
        <p:spPr>
          <a:xfrm>
            <a:off x="125344" y="6138532"/>
            <a:ext cx="1893455" cy="523220"/>
          </a:xfrm>
          <a:prstGeom prst="rect">
            <a:avLst/>
          </a:prstGeom>
          <a:noFill/>
        </p:spPr>
        <p:txBody>
          <a:bodyPr wrap="square" rtlCol="0">
            <a:spAutoFit/>
          </a:bodyPr>
          <a:lstStyle/>
          <a:p>
            <a:pPr algn="ctr"/>
            <a:r>
              <a:rPr lang="en-US" sz="1400" b="1" dirty="0">
                <a:solidFill>
                  <a:srgbClr val="C00000"/>
                </a:solidFill>
              </a:rPr>
              <a:t>Foundation &amp; Dam Anchors</a:t>
            </a:r>
          </a:p>
        </p:txBody>
      </p:sp>
      <p:sp>
        <p:nvSpPr>
          <p:cNvPr id="50" name="TextBox 49">
            <a:extLst>
              <a:ext uri="{FF2B5EF4-FFF2-40B4-BE49-F238E27FC236}">
                <a16:creationId xmlns:a16="http://schemas.microsoft.com/office/drawing/2014/main" id="{B90B6067-D644-4C85-A2AC-B8677FF49AE5}"/>
              </a:ext>
            </a:extLst>
          </p:cNvPr>
          <p:cNvSpPr txBox="1"/>
          <p:nvPr/>
        </p:nvSpPr>
        <p:spPr>
          <a:xfrm>
            <a:off x="146577" y="4551070"/>
            <a:ext cx="1326708" cy="307777"/>
          </a:xfrm>
          <a:prstGeom prst="rect">
            <a:avLst/>
          </a:prstGeom>
          <a:noFill/>
        </p:spPr>
        <p:txBody>
          <a:bodyPr wrap="square" rtlCol="0">
            <a:spAutoFit/>
          </a:bodyPr>
          <a:lstStyle/>
          <a:p>
            <a:r>
              <a:rPr lang="en-US" sz="1400" b="1" dirty="0">
                <a:solidFill>
                  <a:schemeClr val="bg1"/>
                </a:solidFill>
              </a:rPr>
              <a:t>Low Head Dam</a:t>
            </a:r>
          </a:p>
        </p:txBody>
      </p:sp>
      <p:cxnSp>
        <p:nvCxnSpPr>
          <p:cNvPr id="51" name="Straight Connector 50">
            <a:extLst>
              <a:ext uri="{FF2B5EF4-FFF2-40B4-BE49-F238E27FC236}">
                <a16:creationId xmlns:a16="http://schemas.microsoft.com/office/drawing/2014/main" id="{F6114818-F65E-4C86-AE8E-FBA2258CAAAB}"/>
              </a:ext>
            </a:extLst>
          </p:cNvPr>
          <p:cNvCxnSpPr>
            <a:cxnSpLocks/>
          </p:cNvCxnSpPr>
          <p:nvPr/>
        </p:nvCxnSpPr>
        <p:spPr>
          <a:xfrm flipH="1" flipV="1">
            <a:off x="1118692" y="4858847"/>
            <a:ext cx="252762" cy="35213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AFAE780-D6E2-445C-8C1C-A50BD0775454}"/>
              </a:ext>
            </a:extLst>
          </p:cNvPr>
          <p:cNvSpPr txBox="1"/>
          <p:nvPr/>
        </p:nvSpPr>
        <p:spPr>
          <a:xfrm>
            <a:off x="1371454" y="4527464"/>
            <a:ext cx="1610661" cy="523220"/>
          </a:xfrm>
          <a:prstGeom prst="rect">
            <a:avLst/>
          </a:prstGeom>
          <a:noFill/>
        </p:spPr>
        <p:txBody>
          <a:bodyPr wrap="square" rtlCol="0">
            <a:spAutoFit/>
          </a:bodyPr>
          <a:lstStyle/>
          <a:p>
            <a:pPr algn="ctr"/>
            <a:r>
              <a:rPr lang="en-US" sz="1400" b="1" dirty="0">
                <a:solidFill>
                  <a:schemeClr val="bg1">
                    <a:lumMod val="95000"/>
                  </a:schemeClr>
                </a:solidFill>
              </a:rPr>
              <a:t>Graded glacial    till, frozen</a:t>
            </a:r>
          </a:p>
        </p:txBody>
      </p:sp>
      <p:cxnSp>
        <p:nvCxnSpPr>
          <p:cNvPr id="55" name="Straight Connector 54">
            <a:extLst>
              <a:ext uri="{FF2B5EF4-FFF2-40B4-BE49-F238E27FC236}">
                <a16:creationId xmlns:a16="http://schemas.microsoft.com/office/drawing/2014/main" id="{75A5BE5F-F2E5-4DC5-A358-C3BBC9089EDA}"/>
              </a:ext>
            </a:extLst>
          </p:cNvPr>
          <p:cNvCxnSpPr>
            <a:cxnSpLocks/>
          </p:cNvCxnSpPr>
          <p:nvPr/>
        </p:nvCxnSpPr>
        <p:spPr>
          <a:xfrm flipH="1">
            <a:off x="1902680" y="4991668"/>
            <a:ext cx="140092" cy="56153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E281086-1388-45EE-95A9-DFDED6D0926E}"/>
              </a:ext>
            </a:extLst>
          </p:cNvPr>
          <p:cNvSpPr txBox="1"/>
          <p:nvPr/>
        </p:nvSpPr>
        <p:spPr>
          <a:xfrm>
            <a:off x="1823970" y="6187794"/>
            <a:ext cx="749728" cy="523220"/>
          </a:xfrm>
          <a:prstGeom prst="rect">
            <a:avLst/>
          </a:prstGeom>
          <a:noFill/>
        </p:spPr>
        <p:txBody>
          <a:bodyPr wrap="square" rtlCol="0">
            <a:spAutoFit/>
          </a:bodyPr>
          <a:lstStyle/>
          <a:p>
            <a:pPr algn="ctr"/>
            <a:r>
              <a:rPr lang="en-US" sz="1400" b="1" dirty="0">
                <a:solidFill>
                  <a:srgbClr val="0070C0"/>
                </a:solidFill>
              </a:rPr>
              <a:t>Freeze Pipes</a:t>
            </a:r>
          </a:p>
        </p:txBody>
      </p:sp>
      <p:cxnSp>
        <p:nvCxnSpPr>
          <p:cNvPr id="64" name="Straight Connector 63">
            <a:extLst>
              <a:ext uri="{FF2B5EF4-FFF2-40B4-BE49-F238E27FC236}">
                <a16:creationId xmlns:a16="http://schemas.microsoft.com/office/drawing/2014/main" id="{1959388C-838E-4AD0-979C-FDBA3386EC06}"/>
              </a:ext>
            </a:extLst>
          </p:cNvPr>
          <p:cNvCxnSpPr>
            <a:cxnSpLocks/>
            <a:endCxn id="62" idx="0"/>
          </p:cNvCxnSpPr>
          <p:nvPr/>
        </p:nvCxnSpPr>
        <p:spPr>
          <a:xfrm>
            <a:off x="1579769" y="5878384"/>
            <a:ext cx="619065" cy="3094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994196B-2C21-447F-BF08-9B519593558D}"/>
              </a:ext>
            </a:extLst>
          </p:cNvPr>
          <p:cNvCxnSpPr>
            <a:cxnSpLocks/>
            <a:endCxn id="62" idx="0"/>
          </p:cNvCxnSpPr>
          <p:nvPr/>
        </p:nvCxnSpPr>
        <p:spPr>
          <a:xfrm flipH="1">
            <a:off x="2198834" y="5885110"/>
            <a:ext cx="259778" cy="30268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ED6E2C11-B563-4845-A44C-4B1D7ABC482A}"/>
              </a:ext>
            </a:extLst>
          </p:cNvPr>
          <p:cNvSpPr txBox="1"/>
          <p:nvPr/>
        </p:nvSpPr>
        <p:spPr>
          <a:xfrm>
            <a:off x="2330997" y="6229046"/>
            <a:ext cx="1597866" cy="523220"/>
          </a:xfrm>
          <a:prstGeom prst="rect">
            <a:avLst/>
          </a:prstGeom>
          <a:noFill/>
        </p:spPr>
        <p:txBody>
          <a:bodyPr wrap="square" rtlCol="0">
            <a:spAutoFit/>
          </a:bodyPr>
          <a:lstStyle/>
          <a:p>
            <a:pPr algn="ctr"/>
            <a:r>
              <a:rPr lang="en-US" sz="1400" b="1" dirty="0">
                <a:solidFill>
                  <a:schemeClr val="bg1">
                    <a:lumMod val="85000"/>
                  </a:schemeClr>
                </a:solidFill>
              </a:rPr>
              <a:t>Undisturbed glacial till, frozen</a:t>
            </a:r>
          </a:p>
        </p:txBody>
      </p:sp>
      <p:cxnSp>
        <p:nvCxnSpPr>
          <p:cNvPr id="72" name="Straight Connector 71">
            <a:extLst>
              <a:ext uri="{FF2B5EF4-FFF2-40B4-BE49-F238E27FC236}">
                <a16:creationId xmlns:a16="http://schemas.microsoft.com/office/drawing/2014/main" id="{E82CF6F7-5CEB-4EDC-A0F4-F13E493929FA}"/>
              </a:ext>
            </a:extLst>
          </p:cNvPr>
          <p:cNvCxnSpPr>
            <a:cxnSpLocks/>
          </p:cNvCxnSpPr>
          <p:nvPr/>
        </p:nvCxnSpPr>
        <p:spPr>
          <a:xfrm>
            <a:off x="2877397" y="5997364"/>
            <a:ext cx="161068" cy="30912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935A89C-2863-46FB-8E93-CE9FDD22EFC0}"/>
              </a:ext>
            </a:extLst>
          </p:cNvPr>
          <p:cNvSpPr/>
          <p:nvPr/>
        </p:nvSpPr>
        <p:spPr>
          <a:xfrm>
            <a:off x="14959" y="5379676"/>
            <a:ext cx="4654344" cy="812699"/>
          </a:xfrm>
          <a:prstGeom prst="rect">
            <a:avLst/>
          </a:prstGeom>
          <a:blipFill dpi="0" rotWithShape="1">
            <a:blip r:embed="rId5">
              <a:alphaModFix amt="25000"/>
            </a:blip>
            <a:srcRect/>
            <a:tile tx="0" ty="0" sx="100000" sy="100000" flip="none" algn="tl"/>
          </a:blipFill>
          <a:ln w="19050">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760D7B6-3DE1-4803-806C-FECAAB1BB10C}"/>
              </a:ext>
            </a:extLst>
          </p:cNvPr>
          <p:cNvSpPr txBox="1"/>
          <p:nvPr/>
        </p:nvSpPr>
        <p:spPr>
          <a:xfrm>
            <a:off x="3764516" y="6407789"/>
            <a:ext cx="921316" cy="307777"/>
          </a:xfrm>
          <a:prstGeom prst="rect">
            <a:avLst/>
          </a:prstGeom>
          <a:noFill/>
        </p:spPr>
        <p:txBody>
          <a:bodyPr wrap="square" rtlCol="0">
            <a:spAutoFit/>
          </a:bodyPr>
          <a:lstStyle/>
          <a:p>
            <a:pPr algn="ctr"/>
            <a:r>
              <a:rPr lang="en-US" sz="1400" b="1" dirty="0">
                <a:solidFill>
                  <a:schemeClr val="bg1">
                    <a:lumMod val="50000"/>
                  </a:schemeClr>
                </a:solidFill>
              </a:rPr>
              <a:t>Bedrock</a:t>
            </a:r>
          </a:p>
        </p:txBody>
      </p:sp>
      <p:sp>
        <p:nvSpPr>
          <p:cNvPr id="78" name="Cloud 77">
            <a:extLst>
              <a:ext uri="{FF2B5EF4-FFF2-40B4-BE49-F238E27FC236}">
                <a16:creationId xmlns:a16="http://schemas.microsoft.com/office/drawing/2014/main" id="{E2DB13C7-9C6B-48E0-8DE4-9FD88E42C54F}"/>
              </a:ext>
            </a:extLst>
          </p:cNvPr>
          <p:cNvSpPr/>
          <p:nvPr/>
        </p:nvSpPr>
        <p:spPr>
          <a:xfrm flipH="1">
            <a:off x="3823197" y="6400142"/>
            <a:ext cx="800100" cy="4500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2E0E05E3-D32C-4479-B151-49F0634C7265}"/>
              </a:ext>
            </a:extLst>
          </p:cNvPr>
          <p:cNvCxnSpPr>
            <a:cxnSpLocks/>
          </p:cNvCxnSpPr>
          <p:nvPr/>
        </p:nvCxnSpPr>
        <p:spPr>
          <a:xfrm flipV="1">
            <a:off x="3764516" y="6720106"/>
            <a:ext cx="164347" cy="11599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F54687-EA65-41B7-88A7-D19153BB2299}"/>
              </a:ext>
            </a:extLst>
          </p:cNvPr>
          <p:cNvCxnSpPr>
            <a:cxnSpLocks/>
            <a:endCxn id="78" idx="3"/>
          </p:cNvCxnSpPr>
          <p:nvPr/>
        </p:nvCxnSpPr>
        <p:spPr>
          <a:xfrm flipH="1">
            <a:off x="4223247" y="6306493"/>
            <a:ext cx="261484" cy="11938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B638EE0-158C-49DA-88E8-3253BB6E9508}"/>
              </a:ext>
            </a:extLst>
          </p:cNvPr>
          <p:cNvSpPr txBox="1"/>
          <p:nvPr/>
        </p:nvSpPr>
        <p:spPr>
          <a:xfrm>
            <a:off x="5131071" y="5114270"/>
            <a:ext cx="1044119" cy="523220"/>
          </a:xfrm>
          <a:prstGeom prst="rect">
            <a:avLst/>
          </a:prstGeom>
          <a:noFill/>
          <a:ln>
            <a:solidFill>
              <a:schemeClr val="tx1"/>
            </a:solidFill>
          </a:ln>
        </p:spPr>
        <p:txBody>
          <a:bodyPr wrap="square" rtlCol="0">
            <a:spAutoFit/>
          </a:bodyPr>
          <a:lstStyle/>
          <a:p>
            <a:pPr algn="ctr"/>
            <a:r>
              <a:rPr lang="en-US" sz="1400" b="1" dirty="0"/>
              <a:t>Freezing brine tubes</a:t>
            </a:r>
          </a:p>
        </p:txBody>
      </p:sp>
      <p:cxnSp>
        <p:nvCxnSpPr>
          <p:cNvPr id="91" name="Straight Connector 90">
            <a:extLst>
              <a:ext uri="{FF2B5EF4-FFF2-40B4-BE49-F238E27FC236}">
                <a16:creationId xmlns:a16="http://schemas.microsoft.com/office/drawing/2014/main" id="{8BBAB814-FAC6-49AB-9B08-F3E29B86032C}"/>
              </a:ext>
            </a:extLst>
          </p:cNvPr>
          <p:cNvCxnSpPr>
            <a:cxnSpLocks/>
            <a:endCxn id="88" idx="1"/>
          </p:cNvCxnSpPr>
          <p:nvPr/>
        </p:nvCxnSpPr>
        <p:spPr>
          <a:xfrm>
            <a:off x="4311841" y="5212689"/>
            <a:ext cx="819230" cy="1631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Arrow: Bent 92">
            <a:extLst>
              <a:ext uri="{FF2B5EF4-FFF2-40B4-BE49-F238E27FC236}">
                <a16:creationId xmlns:a16="http://schemas.microsoft.com/office/drawing/2014/main" id="{1F02FA38-F982-4F27-8840-B41C93F5072B}"/>
              </a:ext>
            </a:extLst>
          </p:cNvPr>
          <p:cNvSpPr/>
          <p:nvPr/>
        </p:nvSpPr>
        <p:spPr>
          <a:xfrm flipH="1">
            <a:off x="4480055" y="5725918"/>
            <a:ext cx="989115" cy="474801"/>
          </a:xfrm>
          <a:prstGeom prst="bentArrow">
            <a:avLst/>
          </a:prstGeom>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Box 94">
            <a:extLst>
              <a:ext uri="{FF2B5EF4-FFF2-40B4-BE49-F238E27FC236}">
                <a16:creationId xmlns:a16="http://schemas.microsoft.com/office/drawing/2014/main" id="{6DEF2781-6875-4028-A2BE-96C0AB043173}"/>
              </a:ext>
            </a:extLst>
          </p:cNvPr>
          <p:cNvSpPr txBox="1"/>
          <p:nvPr/>
        </p:nvSpPr>
        <p:spPr>
          <a:xfrm>
            <a:off x="4781742" y="6186065"/>
            <a:ext cx="1432265" cy="523220"/>
          </a:xfrm>
          <a:prstGeom prst="rect">
            <a:avLst/>
          </a:prstGeom>
          <a:noFill/>
          <a:ln w="25400">
            <a:solidFill>
              <a:srgbClr val="FFFF00"/>
            </a:solidFill>
          </a:ln>
        </p:spPr>
        <p:txBody>
          <a:bodyPr wrap="square" rtlCol="0">
            <a:spAutoFit/>
          </a:bodyPr>
          <a:lstStyle/>
          <a:p>
            <a:pPr algn="ctr"/>
            <a:r>
              <a:rPr lang="en-US" sz="1400" b="1" dirty="0">
                <a:solidFill>
                  <a:srgbClr val="0070C0"/>
                </a:solidFill>
              </a:rPr>
              <a:t>Frozen Solid Dam Foundation</a:t>
            </a:r>
          </a:p>
        </p:txBody>
      </p:sp>
      <p:sp>
        <p:nvSpPr>
          <p:cNvPr id="97" name="Subtitle 2">
            <a:extLst>
              <a:ext uri="{FF2B5EF4-FFF2-40B4-BE49-F238E27FC236}">
                <a16:creationId xmlns:a16="http://schemas.microsoft.com/office/drawing/2014/main" id="{8914FC67-0D62-4733-91B5-9998B7739164}"/>
              </a:ext>
            </a:extLst>
          </p:cNvPr>
          <p:cNvSpPr txBox="1">
            <a:spLocks/>
          </p:cNvSpPr>
          <p:nvPr/>
        </p:nvSpPr>
        <p:spPr>
          <a:xfrm>
            <a:off x="2442935" y="567833"/>
            <a:ext cx="2715805" cy="1410219"/>
          </a:xfrm>
          <a:prstGeom prst="rect">
            <a:avLst/>
          </a:prstGeom>
          <a:ln w="25400">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u="sng" dirty="0"/>
              <a:t>Challenges: </a:t>
            </a:r>
            <a:r>
              <a:rPr lang="en-US" sz="1400" b="1" dirty="0"/>
              <a:t>Uncertainty of subsurface geology, water management, and mobilizing equipment and materials to build a conventional steel reinforced concrete or earth fill dam are costly, risky, and time consuming</a:t>
            </a:r>
          </a:p>
        </p:txBody>
      </p:sp>
      <p:sp>
        <p:nvSpPr>
          <p:cNvPr id="3" name="Subtitle 2">
            <a:extLst>
              <a:ext uri="{FF2B5EF4-FFF2-40B4-BE49-F238E27FC236}">
                <a16:creationId xmlns:a16="http://schemas.microsoft.com/office/drawing/2014/main" id="{0A85667A-AE63-41A4-BE70-4CA1E4FE311A}"/>
              </a:ext>
            </a:extLst>
          </p:cNvPr>
          <p:cNvSpPr>
            <a:spLocks noGrp="1"/>
          </p:cNvSpPr>
          <p:nvPr>
            <p:ph type="subTitle" idx="1"/>
          </p:nvPr>
        </p:nvSpPr>
        <p:spPr>
          <a:xfrm>
            <a:off x="-148976" y="6555397"/>
            <a:ext cx="2484882" cy="395519"/>
          </a:xfrm>
        </p:spPr>
        <p:txBody>
          <a:bodyPr>
            <a:normAutofit lnSpcReduction="10000"/>
          </a:bodyPr>
          <a:lstStyle/>
          <a:p>
            <a:pPr algn="r"/>
            <a:r>
              <a:rPr lang="en-US" b="1" dirty="0">
                <a:solidFill>
                  <a:srgbClr val="0070C0"/>
                </a:solidFill>
              </a:rPr>
              <a:t>ColdFeat Solution</a:t>
            </a:r>
            <a:endParaRPr lang="en-US" dirty="0"/>
          </a:p>
        </p:txBody>
      </p:sp>
      <p:sp>
        <p:nvSpPr>
          <p:cNvPr id="105" name="Subtitle 2">
            <a:extLst>
              <a:ext uri="{FF2B5EF4-FFF2-40B4-BE49-F238E27FC236}">
                <a16:creationId xmlns:a16="http://schemas.microsoft.com/office/drawing/2014/main" id="{9889518F-84AB-4D21-BF77-0110935F09A5}"/>
              </a:ext>
            </a:extLst>
          </p:cNvPr>
          <p:cNvSpPr txBox="1">
            <a:spLocks/>
          </p:cNvSpPr>
          <p:nvPr/>
        </p:nvSpPr>
        <p:spPr>
          <a:xfrm>
            <a:off x="5737860" y="709788"/>
            <a:ext cx="3362793" cy="27143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4000" b="1" dirty="0">
                <a:solidFill>
                  <a:srgbClr val="0070C0"/>
                </a:solidFill>
              </a:rPr>
              <a:t>ColdFeat </a:t>
            </a:r>
            <a:r>
              <a:rPr lang="en-US" sz="4000" dirty="0"/>
              <a:t> Adaptive Hydropower Foundation</a:t>
            </a:r>
          </a:p>
          <a:p>
            <a:pPr algn="r"/>
            <a:endParaRPr lang="en-US" sz="4000" dirty="0"/>
          </a:p>
        </p:txBody>
      </p:sp>
      <p:sp>
        <p:nvSpPr>
          <p:cNvPr id="115" name="Arrow: Curved Up 114">
            <a:extLst>
              <a:ext uri="{FF2B5EF4-FFF2-40B4-BE49-F238E27FC236}">
                <a16:creationId xmlns:a16="http://schemas.microsoft.com/office/drawing/2014/main" id="{B1DAA4DA-799C-4A08-BE79-6D9D81E0320C}"/>
              </a:ext>
            </a:extLst>
          </p:cNvPr>
          <p:cNvSpPr/>
          <p:nvPr/>
        </p:nvSpPr>
        <p:spPr>
          <a:xfrm rot="10800000">
            <a:off x="1813141" y="240417"/>
            <a:ext cx="922257" cy="318176"/>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Subtitle 2">
            <a:extLst>
              <a:ext uri="{FF2B5EF4-FFF2-40B4-BE49-F238E27FC236}">
                <a16:creationId xmlns:a16="http://schemas.microsoft.com/office/drawing/2014/main" id="{25DD1BE1-EBF8-497F-BF1C-7260A172E28A}"/>
              </a:ext>
            </a:extLst>
          </p:cNvPr>
          <p:cNvSpPr txBox="1">
            <a:spLocks/>
          </p:cNvSpPr>
          <p:nvPr/>
        </p:nvSpPr>
        <p:spPr>
          <a:xfrm>
            <a:off x="13110" y="3033593"/>
            <a:ext cx="3348204" cy="1258169"/>
          </a:xfrm>
          <a:prstGeom prst="rect">
            <a:avLst/>
          </a:prstGeom>
          <a:ln>
            <a:solidFill>
              <a:schemeClr val="tx1"/>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u="sng" dirty="0"/>
              <a:t>Solution</a:t>
            </a:r>
            <a:r>
              <a:rPr lang="en-US" sz="1400" b="1" dirty="0"/>
              <a:t>: Anchors are driven into stream bed with a length exposed for dam anchoring. Steel freeze pipes are core-drilled into existing streambed. Freezing brine circulates through tubes in freeze pipes to freeze materials into a solid dam foundation.</a:t>
            </a:r>
          </a:p>
        </p:txBody>
      </p:sp>
      <p:sp>
        <p:nvSpPr>
          <p:cNvPr id="122" name="Arrow: Curved Up 121">
            <a:extLst>
              <a:ext uri="{FF2B5EF4-FFF2-40B4-BE49-F238E27FC236}">
                <a16:creationId xmlns:a16="http://schemas.microsoft.com/office/drawing/2014/main" id="{F7428DA5-7510-423B-B91F-A83FE5280756}"/>
              </a:ext>
            </a:extLst>
          </p:cNvPr>
          <p:cNvSpPr/>
          <p:nvPr/>
        </p:nvSpPr>
        <p:spPr>
          <a:xfrm rot="5400000" flipV="1">
            <a:off x="2950043" y="4531326"/>
            <a:ext cx="1147508" cy="324966"/>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Rectangle 132">
            <a:extLst>
              <a:ext uri="{FF2B5EF4-FFF2-40B4-BE49-F238E27FC236}">
                <a16:creationId xmlns:a16="http://schemas.microsoft.com/office/drawing/2014/main" id="{0ACECFA8-F2AD-4626-A79A-CFECB8F7136C}"/>
              </a:ext>
            </a:extLst>
          </p:cNvPr>
          <p:cNvSpPr/>
          <p:nvPr/>
        </p:nvSpPr>
        <p:spPr>
          <a:xfrm flipH="1">
            <a:off x="0" y="5043787"/>
            <a:ext cx="4654344" cy="18309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6F91FF30-3EB5-4AD5-AC32-D588E226F108}"/>
              </a:ext>
            </a:extLst>
          </p:cNvPr>
          <p:cNvSpPr/>
          <p:nvPr/>
        </p:nvSpPr>
        <p:spPr>
          <a:xfrm>
            <a:off x="-17122" y="21903"/>
            <a:ext cx="2182024" cy="2920374"/>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A4BBB68D-7D47-4D97-A7F0-ADE99345BBBE}"/>
              </a:ext>
            </a:extLst>
          </p:cNvPr>
          <p:cNvSpPr txBox="1"/>
          <p:nvPr/>
        </p:nvSpPr>
        <p:spPr>
          <a:xfrm>
            <a:off x="-111988" y="5169620"/>
            <a:ext cx="1610661" cy="307777"/>
          </a:xfrm>
          <a:prstGeom prst="rect">
            <a:avLst/>
          </a:prstGeom>
          <a:noFill/>
        </p:spPr>
        <p:txBody>
          <a:bodyPr wrap="square" rtlCol="0">
            <a:spAutoFit/>
          </a:bodyPr>
          <a:lstStyle/>
          <a:p>
            <a:pPr algn="ctr"/>
            <a:r>
              <a:rPr lang="en-US" sz="1400" b="1" dirty="0"/>
              <a:t>streambed</a:t>
            </a:r>
          </a:p>
        </p:txBody>
      </p:sp>
      <p:sp>
        <p:nvSpPr>
          <p:cNvPr id="151" name="TextBox 150">
            <a:extLst>
              <a:ext uri="{FF2B5EF4-FFF2-40B4-BE49-F238E27FC236}">
                <a16:creationId xmlns:a16="http://schemas.microsoft.com/office/drawing/2014/main" id="{209C7CDA-EE97-4651-9134-E2D5A0B4B6E0}"/>
              </a:ext>
            </a:extLst>
          </p:cNvPr>
          <p:cNvSpPr txBox="1"/>
          <p:nvPr/>
        </p:nvSpPr>
        <p:spPr>
          <a:xfrm>
            <a:off x="4423024" y="4652411"/>
            <a:ext cx="425382" cy="369332"/>
          </a:xfrm>
          <a:prstGeom prst="rect">
            <a:avLst/>
          </a:prstGeom>
          <a:noFill/>
        </p:spPr>
        <p:txBody>
          <a:bodyPr wrap="square">
            <a:spAutoFit/>
          </a:bodyPr>
          <a:lstStyle/>
          <a:p>
            <a:r>
              <a:rPr lang="en-US" sz="1800" b="1" dirty="0">
                <a:solidFill>
                  <a:schemeClr val="accent5">
                    <a:lumMod val="50000"/>
                  </a:schemeClr>
                </a:solidFill>
              </a:rPr>
              <a:t>B</a:t>
            </a:r>
            <a:endParaRPr lang="en-US" dirty="0">
              <a:solidFill>
                <a:schemeClr val="accent5">
                  <a:lumMod val="50000"/>
                </a:schemeClr>
              </a:solidFill>
            </a:endParaRPr>
          </a:p>
        </p:txBody>
      </p:sp>
      <p:sp>
        <p:nvSpPr>
          <p:cNvPr id="152" name="TextBox 151">
            <a:extLst>
              <a:ext uri="{FF2B5EF4-FFF2-40B4-BE49-F238E27FC236}">
                <a16:creationId xmlns:a16="http://schemas.microsoft.com/office/drawing/2014/main" id="{122FA653-BCF4-43E3-9435-56F9CD9AD646}"/>
              </a:ext>
            </a:extLst>
          </p:cNvPr>
          <p:cNvSpPr txBox="1"/>
          <p:nvPr/>
        </p:nvSpPr>
        <p:spPr>
          <a:xfrm>
            <a:off x="2194073" y="4984285"/>
            <a:ext cx="1084689" cy="369332"/>
          </a:xfrm>
          <a:prstGeom prst="rect">
            <a:avLst/>
          </a:prstGeom>
          <a:noFill/>
        </p:spPr>
        <p:txBody>
          <a:bodyPr wrap="square">
            <a:spAutoFit/>
          </a:bodyPr>
          <a:lstStyle/>
          <a:p>
            <a:r>
              <a:rPr lang="en-US" b="1" dirty="0">
                <a:solidFill>
                  <a:schemeClr val="accent5">
                    <a:lumMod val="50000"/>
                  </a:schemeClr>
                </a:solidFill>
              </a:rPr>
              <a:t>Detail B</a:t>
            </a:r>
            <a:endParaRPr lang="en-US" dirty="0">
              <a:solidFill>
                <a:schemeClr val="accent5">
                  <a:lumMod val="50000"/>
                </a:schemeClr>
              </a:solidFill>
            </a:endParaRPr>
          </a:p>
        </p:txBody>
      </p:sp>
      <p:sp>
        <p:nvSpPr>
          <p:cNvPr id="153" name="TextBox 152">
            <a:extLst>
              <a:ext uri="{FF2B5EF4-FFF2-40B4-BE49-F238E27FC236}">
                <a16:creationId xmlns:a16="http://schemas.microsoft.com/office/drawing/2014/main" id="{CF579C4D-1CF8-4DC7-8DAE-DD92E4BA160F}"/>
              </a:ext>
            </a:extLst>
          </p:cNvPr>
          <p:cNvSpPr txBox="1"/>
          <p:nvPr/>
        </p:nvSpPr>
        <p:spPr>
          <a:xfrm>
            <a:off x="4791188" y="4285985"/>
            <a:ext cx="425382" cy="369332"/>
          </a:xfrm>
          <a:prstGeom prst="rect">
            <a:avLst/>
          </a:prstGeom>
          <a:noFill/>
        </p:spPr>
        <p:txBody>
          <a:bodyPr wrap="square">
            <a:spAutoFit/>
          </a:bodyPr>
          <a:lstStyle/>
          <a:p>
            <a:r>
              <a:rPr lang="en-US" sz="1800" b="1" dirty="0">
                <a:solidFill>
                  <a:srgbClr val="C00000"/>
                </a:solidFill>
              </a:rPr>
              <a:t>A</a:t>
            </a:r>
            <a:endParaRPr lang="en-US" dirty="0">
              <a:solidFill>
                <a:srgbClr val="C00000"/>
              </a:solidFill>
            </a:endParaRPr>
          </a:p>
        </p:txBody>
      </p:sp>
      <p:sp>
        <p:nvSpPr>
          <p:cNvPr id="154" name="TextBox 153">
            <a:extLst>
              <a:ext uri="{FF2B5EF4-FFF2-40B4-BE49-F238E27FC236}">
                <a16:creationId xmlns:a16="http://schemas.microsoft.com/office/drawing/2014/main" id="{EFB31F3C-82A6-4C67-9A09-C135F6317C4F}"/>
              </a:ext>
            </a:extLst>
          </p:cNvPr>
          <p:cNvSpPr txBox="1"/>
          <p:nvPr/>
        </p:nvSpPr>
        <p:spPr>
          <a:xfrm>
            <a:off x="1221411" y="2325707"/>
            <a:ext cx="1044119" cy="369332"/>
          </a:xfrm>
          <a:prstGeom prst="rect">
            <a:avLst/>
          </a:prstGeom>
          <a:noFill/>
        </p:spPr>
        <p:txBody>
          <a:bodyPr wrap="square">
            <a:spAutoFit/>
          </a:bodyPr>
          <a:lstStyle/>
          <a:p>
            <a:r>
              <a:rPr lang="en-US" sz="1800" b="1" dirty="0">
                <a:solidFill>
                  <a:srgbClr val="C00000"/>
                </a:solidFill>
              </a:rPr>
              <a:t>Detail A</a:t>
            </a:r>
            <a:endParaRPr lang="en-US" dirty="0">
              <a:solidFill>
                <a:srgbClr val="C00000"/>
              </a:solidFill>
            </a:endParaRPr>
          </a:p>
        </p:txBody>
      </p:sp>
      <p:sp>
        <p:nvSpPr>
          <p:cNvPr id="155" name="Arc 154">
            <a:extLst>
              <a:ext uri="{FF2B5EF4-FFF2-40B4-BE49-F238E27FC236}">
                <a16:creationId xmlns:a16="http://schemas.microsoft.com/office/drawing/2014/main" id="{8F9346E3-731E-42B2-B4E5-89858DC24DCD}"/>
              </a:ext>
            </a:extLst>
          </p:cNvPr>
          <p:cNvSpPr/>
          <p:nvPr/>
        </p:nvSpPr>
        <p:spPr>
          <a:xfrm>
            <a:off x="-203581" y="2503751"/>
            <a:ext cx="5145217" cy="3404241"/>
          </a:xfrm>
          <a:prstGeom prst="arc">
            <a:avLst>
              <a:gd name="adj1" fmla="val 15751213"/>
              <a:gd name="adj2" fmla="val 22938"/>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697C6E80-EBF0-4B0E-9147-5F0217312605}"/>
              </a:ext>
            </a:extLst>
          </p:cNvPr>
          <p:cNvSpPr/>
          <p:nvPr/>
        </p:nvSpPr>
        <p:spPr>
          <a:xfrm>
            <a:off x="2634615" y="4806173"/>
            <a:ext cx="1506461" cy="249924"/>
          </a:xfrm>
          <a:custGeom>
            <a:avLst/>
            <a:gdLst>
              <a:gd name="connsiteX0" fmla="*/ 1506461 w 1506461"/>
              <a:gd name="connsiteY0" fmla="*/ 28586 h 249924"/>
              <a:gd name="connsiteX1" fmla="*/ 434406 w 1506461"/>
              <a:gd name="connsiteY1" fmla="*/ 18075 h 249924"/>
              <a:gd name="connsiteX2" fmla="*/ 45523 w 1506461"/>
              <a:gd name="connsiteY2" fmla="*/ 238793 h 249924"/>
            </a:gdLst>
            <a:ahLst/>
            <a:cxnLst>
              <a:cxn ang="0">
                <a:pos x="connsiteX0" y="connsiteY0"/>
              </a:cxn>
              <a:cxn ang="0">
                <a:pos x="connsiteX1" y="connsiteY1"/>
              </a:cxn>
              <a:cxn ang="0">
                <a:pos x="connsiteX2" y="connsiteY2"/>
              </a:cxn>
            </a:cxnLst>
            <a:rect l="l" t="t" r="r" b="b"/>
            <a:pathLst>
              <a:path w="1506461" h="249924">
                <a:moveTo>
                  <a:pt x="1506461" y="28586"/>
                </a:moveTo>
                <a:cubicBezTo>
                  <a:pt x="1092178" y="5813"/>
                  <a:pt x="677896" y="-16960"/>
                  <a:pt x="434406" y="18075"/>
                </a:cubicBezTo>
                <a:cubicBezTo>
                  <a:pt x="190916" y="53110"/>
                  <a:pt x="-117387" y="305358"/>
                  <a:pt x="45523" y="238793"/>
                </a:cubicBezTo>
              </a:path>
            </a:pathLst>
          </a:custGeom>
          <a:noFill/>
          <a:ln w="25400">
            <a:solidFill>
              <a:schemeClr val="accent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599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TotalTime>
  <Words>214</Words>
  <Application>Microsoft Office PowerPoint</Application>
  <PresentationFormat>On-screen Show (4:3)</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Groundbreaking Hydro Prize Summary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Groundbreaking Hydro Prize Summary Slide</dc:title>
  <dc:creator>Clay Koplin</dc:creator>
  <cp:lastModifiedBy>Clay Koplin</cp:lastModifiedBy>
  <cp:revision>25</cp:revision>
  <dcterms:created xsi:type="dcterms:W3CDTF">2021-01-30T19:59:45Z</dcterms:created>
  <dcterms:modified xsi:type="dcterms:W3CDTF">2021-01-31T01:41:16Z</dcterms:modified>
</cp:coreProperties>
</file>