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464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056FE-E5F3-F941-AC02-DFC46C2CD683}" type="datetimeFigureOut">
              <a:t>1/31/21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D412-B3F9-204E-A262-D46B40C48D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9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620B-C04B-6E4D-830A-287E72F476C4}" type="datetimeFigureOut"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AC08-D43E-534F-B23E-2AC8B75A1A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08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620B-C04B-6E4D-830A-287E72F476C4}" type="datetimeFigureOut"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AC08-D43E-534F-B23E-2AC8B75A1A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620B-C04B-6E4D-830A-287E72F476C4}" type="datetimeFigureOut"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AC08-D43E-534F-B23E-2AC8B75A1A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2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620B-C04B-6E4D-830A-287E72F476C4}" type="datetimeFigureOut"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AC08-D43E-534F-B23E-2AC8B75A1A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1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620B-C04B-6E4D-830A-287E72F476C4}" type="datetimeFigureOut"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AC08-D43E-534F-B23E-2AC8B75A1A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6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620B-C04B-6E4D-830A-287E72F476C4}" type="datetimeFigureOut">
              <a:t>1/31/21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AC08-D43E-534F-B23E-2AC8B75A1A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6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620B-C04B-6E4D-830A-287E72F476C4}" type="datetimeFigureOut">
              <a:t>1/31/21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AC08-D43E-534F-B23E-2AC8B75A1A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5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620B-C04B-6E4D-830A-287E72F476C4}" type="datetimeFigureOut">
              <a:t>1/31/21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AC08-D43E-534F-B23E-2AC8B75A1A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2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620B-C04B-6E4D-830A-287E72F476C4}" type="datetimeFigureOut">
              <a:t>1/31/21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AC08-D43E-534F-B23E-2AC8B75A1A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5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620B-C04B-6E4D-830A-287E72F476C4}" type="datetimeFigureOut">
              <a:t>1/31/21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AC08-D43E-534F-B23E-2AC8B75A1A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9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620B-C04B-6E4D-830A-287E72F476C4}" type="datetimeFigureOut">
              <a:t>1/31/21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AC08-D43E-534F-B23E-2AC8B75A1A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0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D620B-C04B-6E4D-830A-287E72F476C4}" type="datetimeFigureOut"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AAC08-D43E-534F-B23E-2AC8B75A1A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7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701800" cy="99888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61" y="2664671"/>
            <a:ext cx="840557" cy="356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52" y="2059267"/>
            <a:ext cx="486566" cy="4607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135937"/>
            <a:ext cx="897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Terra-</a:t>
            </a:r>
            <a:r>
              <a:rPr lang="en-US" sz="2400" b="1" dirty="0" err="1"/>
              <a:t>Modulor</a:t>
            </a:r>
            <a:r>
              <a:rPr lang="en-US" sz="2400" b="1" dirty="0"/>
              <a:t>™:  A prefabricated, modular hydropower foundation for a wide range of soils and </a:t>
            </a:r>
            <a:r>
              <a:rPr lang="en-US" sz="2400" b="1" dirty="0" err="1"/>
              <a:t>subsurfaces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09319" y="2037969"/>
            <a:ext cx="3816681" cy="169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b="1" dirty="0"/>
              <a:t>GZA </a:t>
            </a:r>
            <a:r>
              <a:rPr lang="en-US" sz="1400" b="1" dirty="0" err="1"/>
              <a:t>GeoEnvironmental</a:t>
            </a:r>
            <a:r>
              <a:rPr lang="en-US" sz="1400" b="1" dirty="0"/>
              <a:t>, Inc.</a:t>
            </a:r>
            <a:r>
              <a:rPr lang="en-US" sz="1400" dirty="0"/>
              <a:t> (Norwood, MA): Chad Cox, PE/ Bin Wang, PE</a:t>
            </a:r>
            <a:endParaRPr lang="en-US" sz="1200" dirty="0"/>
          </a:p>
          <a:p>
            <a:pPr>
              <a:lnSpc>
                <a:spcPct val="114000"/>
              </a:lnSpc>
            </a:pPr>
            <a:r>
              <a:rPr lang="en-US" sz="1400" b="1" dirty="0"/>
              <a:t>Littoral Power Systems, Inc.</a:t>
            </a:r>
            <a:r>
              <a:rPr lang="en-US" sz="1400" dirty="0"/>
              <a:t> (New Bedford, MA): David Duquette/ Alex </a:t>
            </a:r>
            <a:r>
              <a:rPr lang="en-US" sz="1400" dirty="0" err="1"/>
              <a:t>Matathia</a:t>
            </a:r>
            <a:endParaRPr lang="en-US" sz="1400" dirty="0"/>
          </a:p>
          <a:p>
            <a:pPr>
              <a:lnSpc>
                <a:spcPct val="114000"/>
              </a:lnSpc>
            </a:pPr>
            <a:endParaRPr lang="en-US" dirty="0"/>
          </a:p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E43FE81-BCAC-4CA6-B4EC-F4C9793B2577}"/>
              </a:ext>
            </a:extLst>
          </p:cNvPr>
          <p:cNvSpPr txBox="1"/>
          <p:nvPr/>
        </p:nvSpPr>
        <p:spPr>
          <a:xfrm>
            <a:off x="2057400" y="0"/>
            <a:ext cx="7086600" cy="824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b="1" dirty="0"/>
              <a:t>Groundbreaking Hydro Prize Competition, DOE Water Power Technologies Office</a:t>
            </a:r>
          </a:p>
          <a:p>
            <a:pPr>
              <a:lnSpc>
                <a:spcPct val="114000"/>
              </a:lnSpc>
            </a:pPr>
            <a:r>
              <a:rPr lang="en-US" sz="1400" dirty="0"/>
              <a:t>submitted 1/31/21 </a:t>
            </a:r>
          </a:p>
          <a:p>
            <a:pPr algn="ctr">
              <a:lnSpc>
                <a:spcPct val="114000"/>
              </a:lnSpc>
            </a:pPr>
            <a:endParaRPr lang="en-US" sz="1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3FCFF39-B136-4E62-B47F-1070C6895458}"/>
              </a:ext>
            </a:extLst>
          </p:cNvPr>
          <p:cNvSpPr txBox="1"/>
          <p:nvPr/>
        </p:nvSpPr>
        <p:spPr>
          <a:xfrm>
            <a:off x="4673599" y="2090420"/>
            <a:ext cx="4174497" cy="2516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A3466"/>
                </a:solidFill>
                <a:latin typeface="Calibri" panose="020F0502020204030204" pitchFamily="34" charset="0"/>
                <a:ea typeface="Droid Sans"/>
                <a:cs typeface="Calibri" panose="020F0502020204030204" pitchFamily="34" charset="0"/>
                <a:sym typeface="Droid Sans"/>
              </a:rPr>
              <a:t>Standard modular hydropower is poised to accelerate the growth of clean, low-head hydropower in the US … but most of the most promising sites have </a:t>
            </a:r>
            <a:r>
              <a:rPr lang="en-US" sz="1400" b="1" u="sng" dirty="0">
                <a:solidFill>
                  <a:srgbClr val="0A3466"/>
                </a:solidFill>
                <a:latin typeface="Calibri" panose="020F0502020204030204" pitchFamily="34" charset="0"/>
                <a:ea typeface="Droid Sans"/>
                <a:cs typeface="Calibri" panose="020F0502020204030204" pitchFamily="34" charset="0"/>
                <a:sym typeface="Droid Sans"/>
              </a:rPr>
              <a:t>soil</a:t>
            </a:r>
            <a:r>
              <a:rPr lang="en-US" sz="1400" b="1" dirty="0">
                <a:solidFill>
                  <a:srgbClr val="0A3466"/>
                </a:solidFill>
                <a:latin typeface="Calibri" panose="020F0502020204030204" pitchFamily="34" charset="0"/>
                <a:ea typeface="Droid Sans"/>
                <a:cs typeface="Calibri" panose="020F0502020204030204" pitchFamily="34" charset="0"/>
                <a:sym typeface="Droid Sans"/>
              </a:rPr>
              <a:t> riverbed conditions. </a:t>
            </a:r>
          </a:p>
          <a:p>
            <a:pPr marL="285750" indent="-285750"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A3466"/>
                </a:solidFill>
                <a:latin typeface="Calibri" panose="020F0502020204030204" pitchFamily="34" charset="0"/>
                <a:ea typeface="Droid Sans"/>
                <a:cs typeface="Calibri" panose="020F0502020204030204" pitchFamily="34" charset="0"/>
                <a:sym typeface="Droid Sans"/>
              </a:rPr>
              <a:t>When building hydro plants, traditional methods for dealing with soil riverbeds are expensive and time-consuming.</a:t>
            </a:r>
          </a:p>
          <a:p>
            <a:pPr marL="285750" indent="-285750"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A3466"/>
                </a:solidFill>
                <a:latin typeface="Calibri" panose="020F0502020204030204" pitchFamily="34" charset="0"/>
                <a:cs typeface="Calibri" panose="020F0502020204030204" pitchFamily="34" charset="0"/>
                <a:sym typeface="Droid Sans"/>
              </a:rPr>
              <a:t>In order to prosecute these sites inexpensively, we have developed a </a:t>
            </a:r>
            <a:r>
              <a:rPr lang="en-US" sz="1400" b="1" u="sng" dirty="0">
                <a:solidFill>
                  <a:srgbClr val="0A3466"/>
                </a:solidFill>
                <a:latin typeface="Calibri" panose="020F0502020204030204" pitchFamily="34" charset="0"/>
                <a:cs typeface="Calibri" panose="020F0502020204030204" pitchFamily="34" charset="0"/>
                <a:sym typeface="Droid Sans"/>
              </a:rPr>
              <a:t>low-cost</a:t>
            </a:r>
            <a:r>
              <a:rPr lang="en-US" sz="1400" b="1" dirty="0">
                <a:solidFill>
                  <a:srgbClr val="0A3466"/>
                </a:solidFill>
                <a:latin typeface="Calibri" panose="020F0502020204030204" pitchFamily="34" charset="0"/>
                <a:cs typeface="Calibri" panose="020F0502020204030204" pitchFamily="34" charset="0"/>
                <a:sym typeface="Droid Sans"/>
              </a:rPr>
              <a:t>, </a:t>
            </a:r>
            <a:r>
              <a:rPr lang="en-US" sz="1400" b="1" u="sng" dirty="0">
                <a:solidFill>
                  <a:srgbClr val="0A3466"/>
                </a:solidFill>
                <a:latin typeface="Calibri" panose="020F0502020204030204" pitchFamily="34" charset="0"/>
                <a:cs typeface="Calibri" panose="020F0502020204030204" pitchFamily="34" charset="0"/>
                <a:sym typeface="Droid Sans"/>
              </a:rPr>
              <a:t>rapidly deployable</a:t>
            </a:r>
            <a:r>
              <a:rPr lang="en-US" sz="1400" b="1" dirty="0">
                <a:solidFill>
                  <a:srgbClr val="0A3466"/>
                </a:solidFill>
                <a:latin typeface="Calibri" panose="020F0502020204030204" pitchFamily="34" charset="0"/>
                <a:cs typeface="Calibri" panose="020F0502020204030204" pitchFamily="34" charset="0"/>
                <a:sym typeface="Droid Sans"/>
              </a:rPr>
              <a:t>, </a:t>
            </a:r>
            <a:r>
              <a:rPr lang="en-US" sz="1400" b="1" u="sng" dirty="0">
                <a:solidFill>
                  <a:srgbClr val="0A3466"/>
                </a:solidFill>
                <a:latin typeface="Calibri" panose="020F0502020204030204" pitchFamily="34" charset="0"/>
                <a:cs typeface="Calibri" panose="020F0502020204030204" pitchFamily="34" charset="0"/>
                <a:sym typeface="Droid Sans"/>
              </a:rPr>
              <a:t>prefabricated</a:t>
            </a:r>
            <a:r>
              <a:rPr lang="en-US" sz="1400" b="1" dirty="0">
                <a:solidFill>
                  <a:srgbClr val="0A3466"/>
                </a:solidFill>
                <a:latin typeface="Calibri" panose="020F0502020204030204" pitchFamily="34" charset="0"/>
                <a:cs typeface="Calibri" panose="020F0502020204030204" pitchFamily="34" charset="0"/>
                <a:sym typeface="Droid Sans"/>
              </a:rPr>
              <a:t> foundation system.  </a:t>
            </a:r>
          </a:p>
        </p:txBody>
      </p:sp>
      <p:pic>
        <p:nvPicPr>
          <p:cNvPr id="11" name="Picture 10" descr="Soilrock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5" b="8800"/>
          <a:stretch/>
        </p:blipFill>
        <p:spPr>
          <a:xfrm>
            <a:off x="1095628" y="3202368"/>
            <a:ext cx="2738904" cy="14692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50096" y="4783377"/>
            <a:ext cx="2584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Source: ORNL NSD Report 2014</a:t>
            </a:r>
          </a:p>
        </p:txBody>
      </p:sp>
    </p:spTree>
    <p:extLst>
      <p:ext uri="{BB962C8B-B14F-4D97-AF65-F5344CB8AC3E}">
        <p14:creationId xmlns:p14="http://schemas.microsoft.com/office/powerpoint/2010/main" val="438662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153</Words>
  <Application>Microsoft Macintosh PowerPoint</Application>
  <PresentationFormat>On-screen Show (16:9)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Kathie</dc:creator>
  <cp:lastModifiedBy>Kathie</cp:lastModifiedBy>
  <cp:revision>20</cp:revision>
  <dcterms:created xsi:type="dcterms:W3CDTF">2021-01-29T20:58:40Z</dcterms:created>
  <dcterms:modified xsi:type="dcterms:W3CDTF">2021-01-31T21:19:18Z</dcterms:modified>
</cp:coreProperties>
</file>