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F26B43"/>
          </p15:clr>
        </p15:guide>
        <p15:guide id="3" pos="2160" userDrawn="1">
          <p15:clr>
            <a:srgbClr val="A4A3A4"/>
          </p15:clr>
        </p15:guide>
        <p15:guide id="4" pos="720" userDrawn="1">
          <p15:clr>
            <a:srgbClr val="A4A3A4"/>
          </p15:clr>
        </p15:guide>
        <p15:guide id="5" pos="3600" userDrawn="1">
          <p15:clr>
            <a:srgbClr val="A4A3A4"/>
          </p15:clr>
        </p15:guide>
        <p15:guide id="6" pos="5016" userDrawn="1">
          <p15:clr>
            <a:srgbClr val="A4A3A4"/>
          </p15:clr>
        </p15:guide>
        <p15:guide id="7" pos="1152" userDrawn="1">
          <p15:clr>
            <a:srgbClr val="F26B43"/>
          </p15:clr>
        </p15:guide>
        <p15:guide id="8" pos="4608" userDrawn="1">
          <p15:clr>
            <a:srgbClr val="F26B43"/>
          </p15:clr>
        </p15:guide>
        <p15:guide id="9" pos="1728" userDrawn="1">
          <p15:clr>
            <a:srgbClr val="5ACBF0"/>
          </p15:clr>
        </p15:guide>
        <p15:guide id="10" pos="4032" userDrawn="1">
          <p15:clr>
            <a:srgbClr val="5ACBF0"/>
          </p15:clr>
        </p15:guide>
        <p15:guide id="11" pos="1440" userDrawn="1">
          <p15:clr>
            <a:srgbClr val="FBAE40"/>
          </p15:clr>
        </p15:guide>
        <p15:guide id="12" pos="4344" userDrawn="1">
          <p15:clr>
            <a:srgbClr val="FBAE40"/>
          </p15:clr>
        </p15:guide>
        <p15:guide id="13" orient="horz" pos="312" userDrawn="1">
          <p15:clr>
            <a:srgbClr val="000000"/>
          </p15:clr>
        </p15:guide>
        <p15:guide id="14" pos="288" userDrawn="1">
          <p15:clr>
            <a:srgbClr val="000000"/>
          </p15:clr>
        </p15:guide>
        <p15:guide id="15" orient="horz" pos="4032" userDrawn="1">
          <p15:clr>
            <a:srgbClr val="000000"/>
          </p15:clr>
        </p15:guide>
        <p15:guide id="16" pos="5472" userDrawn="1">
          <p15:clr>
            <a:srgbClr val="000000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elanie Venter-Roit" initials="MV [7]" lastIdx="1" clrIdx="6"/>
  <p:cmAuthor id="1" name="Melanie Venter-Roit" initials="MV" lastIdx="19" clrIdx="0"/>
  <p:cmAuthor id="8" name="Mark Braby" initials="MB" lastIdx="2" clrIdx="7">
    <p:extLst>
      <p:ext uri="{19B8F6BF-5375-455C-9EA6-DF929625EA0E}">
        <p15:presenceInfo xmlns:p15="http://schemas.microsoft.com/office/powerpoint/2012/main" userId="S::mark.braby@chargepoint.com::a918622d-e3fd-4a09-bf7c-415d43d750b4" providerId="AD"/>
      </p:ext>
    </p:extLst>
  </p:cmAuthor>
  <p:cmAuthor id="2" name="Melanie Venter-Roit" initials="MV [2]" lastIdx="1" clrIdx="1"/>
  <p:cmAuthor id="9" name="Eric Clifton" initials="EC" lastIdx="8" clrIdx="8">
    <p:extLst>
      <p:ext uri="{19B8F6BF-5375-455C-9EA6-DF929625EA0E}">
        <p15:presenceInfo xmlns:p15="http://schemas.microsoft.com/office/powerpoint/2012/main" userId="S::eclifton@orison.com::b256a31a-dced-413f-bfeb-85dad5131a4c" providerId="AD"/>
      </p:ext>
    </p:extLst>
  </p:cmAuthor>
  <p:cmAuthor id="3" name="Melanie Venter-Roit" initials="MV [3]" lastIdx="1" clrIdx="2"/>
  <p:cmAuthor id="10" name="Mark Braby" initials="MB [2]" lastIdx="7" clrIdx="9">
    <p:extLst>
      <p:ext uri="{19B8F6BF-5375-455C-9EA6-DF929625EA0E}">
        <p15:presenceInfo xmlns:p15="http://schemas.microsoft.com/office/powerpoint/2012/main" userId="S::mbraby@orison.com::6778ef92-59c1-4a48-991f-7c755548ccdc" providerId="AD"/>
      </p:ext>
    </p:extLst>
  </p:cmAuthor>
  <p:cmAuthor id="4" name="Melanie Venter-Roit" initials="MV [4]" lastIdx="1" clrIdx="3"/>
  <p:cmAuthor id="5" name="Melanie Venter-Roit" initials="MV [5]" lastIdx="1" clrIdx="4"/>
  <p:cmAuthor id="6" name="Melanie Venter-Roit" initials="MV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545C"/>
    <a:srgbClr val="E7E6E6"/>
    <a:srgbClr val="969093"/>
    <a:srgbClr val="819097"/>
    <a:srgbClr val="9C9881"/>
    <a:srgbClr val="2F2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3"/>
  </p:normalViewPr>
  <p:slideViewPr>
    <p:cSldViewPr snapToGrid="0">
      <p:cViewPr varScale="1">
        <p:scale>
          <a:sx n="100" d="100"/>
          <a:sy n="100" d="100"/>
        </p:scale>
        <p:origin x="1432" y="168"/>
      </p:cViewPr>
      <p:guideLst>
        <p:guide orient="horz" pos="2160"/>
        <p:guide pos="2880"/>
        <p:guide pos="2160"/>
        <p:guide pos="720"/>
        <p:guide pos="3600"/>
        <p:guide pos="5016"/>
        <p:guide pos="1152"/>
        <p:guide pos="4608"/>
        <p:guide pos="1728"/>
        <p:guide pos="4032"/>
        <p:guide pos="1440"/>
        <p:guide pos="4344"/>
        <p:guide orient="horz" pos="312"/>
        <p:guide pos="288"/>
        <p:guide orient="horz" pos="4032"/>
        <p:guide pos="54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96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988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88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504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98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97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92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159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38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265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43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142B0-6A6A-AB43-AF25-4BC465D47775}" type="datetimeFigureOut">
              <a:rPr lang="es-ES" smtClean="0"/>
              <a:t>10/8/20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16025-C0C5-B646-A670-9F0D558BC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83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7CAA4C-1BAE-9B43-919C-0A09666551B5}"/>
              </a:ext>
            </a:extLst>
          </p:cNvPr>
          <p:cNvSpPr/>
          <p:nvPr/>
        </p:nvSpPr>
        <p:spPr>
          <a:xfrm>
            <a:off x="339919" y="557788"/>
            <a:ext cx="6699270" cy="584775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r>
              <a:rPr lang="en-US" sz="3200" b="1">
                <a:solidFill>
                  <a:srgbClr val="2F2B2A"/>
                </a:solidFill>
                <a:latin typeface="Roboto"/>
                <a:ea typeface="Roboto" panose="02000000000000000000" pitchFamily="2" charset="0"/>
                <a:cs typeface="Roboto" panose="02000000000000000000" pitchFamily="2" charset="0"/>
              </a:rPr>
              <a:t>The Orison Home Battery System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543394-30E9-194F-84DD-F992011B1255}"/>
              </a:ext>
            </a:extLst>
          </p:cNvPr>
          <p:cNvSpPr/>
          <p:nvPr/>
        </p:nvSpPr>
        <p:spPr>
          <a:xfrm>
            <a:off x="486614" y="1168472"/>
            <a:ext cx="8289448" cy="16174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US" sz="1400" dirty="0">
                <a:solidFill>
                  <a:srgbClr val="4F545C"/>
                </a:solidFill>
                <a:latin typeface="Roboto Light"/>
                <a:ea typeface="Roboto Light" panose="02000000000000000000" pitchFamily="2" charset="0"/>
                <a:cs typeface="Roboto Light" panose="02000000000000000000" pitchFamily="2" charset="0"/>
              </a:rPr>
              <a:t>Orison’s mission: Put energy control into the hands of all energy consumers, while allowing them to have personal energy security, freedom and choice. </a:t>
            </a:r>
            <a:r>
              <a:rPr lang="en-US" sz="1400" dirty="0">
                <a:solidFill>
                  <a:srgbClr val="4F545C"/>
                </a:solidFill>
                <a:latin typeface="Roboto Light"/>
                <a:ea typeface="Roboto Light" panose="02000000000000000000" pitchFamily="2" charset="0"/>
                <a:cs typeface="Calibri"/>
              </a:rPr>
              <a:t>And, </a:t>
            </a:r>
            <a:r>
              <a:rPr lang="en-US" sz="1400" dirty="0">
                <a:solidFill>
                  <a:srgbClr val="4F545C"/>
                </a:solidFill>
                <a:latin typeface="Roboto Light"/>
                <a:ea typeface="+mn-lt"/>
                <a:cs typeface="+mn-lt"/>
              </a:rPr>
              <a:t>enable the rapid adoption of clean, renewable energy. </a:t>
            </a:r>
            <a:endParaRPr lang="en-US" sz="1400" dirty="0">
              <a:latin typeface="Roboto Light"/>
              <a:ea typeface="+mn-lt"/>
              <a:cs typeface="+mn-lt"/>
            </a:endParaRPr>
          </a:p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US" sz="1400" dirty="0">
                <a:solidFill>
                  <a:srgbClr val="4F545C"/>
                </a:solidFill>
                <a:latin typeface="Roboto Light"/>
                <a:ea typeface="Roboto Light" panose="02000000000000000000" pitchFamily="2" charset="0"/>
                <a:cs typeface="Roboto Light" panose="02000000000000000000" pitchFamily="2" charset="0"/>
              </a:rPr>
              <a:t>We’re making this possible with just three core components. Expand your storage capacity for less with the Orison Panel+ expansion units. 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B86790D-AC34-9142-986B-BA9C079CD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3151" y="102742"/>
            <a:ext cx="1376737" cy="501058"/>
          </a:xfrm>
          <a:prstGeom prst="rect">
            <a:avLst/>
          </a:prstGeom>
        </p:spPr>
      </p:pic>
      <p:pic>
        <p:nvPicPr>
          <p:cNvPr id="6" name="Google Shape;191;p7">
            <a:extLst>
              <a:ext uri="{FF2B5EF4-FFF2-40B4-BE49-F238E27FC236}">
                <a16:creationId xmlns:a16="http://schemas.microsoft.com/office/drawing/2014/main" id="{C29F1C95-9F7E-4948-AC5E-17E4980394DD}"/>
              </a:ext>
            </a:extLst>
          </p:cNvPr>
          <p:cNvPicPr preferRelativeResize="0"/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502"/>
          <a:stretch/>
        </p:blipFill>
        <p:spPr>
          <a:xfrm>
            <a:off x="3113759" y="2860335"/>
            <a:ext cx="2745337" cy="2783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96;p7">
            <a:extLst>
              <a:ext uri="{FF2B5EF4-FFF2-40B4-BE49-F238E27FC236}">
                <a16:creationId xmlns:a16="http://schemas.microsoft.com/office/drawing/2014/main" id="{33432ADC-70F9-B544-9F00-CA58A26B727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12691" y="3454179"/>
            <a:ext cx="758869" cy="12956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97;p7">
            <a:extLst>
              <a:ext uri="{FF2B5EF4-FFF2-40B4-BE49-F238E27FC236}">
                <a16:creationId xmlns:a16="http://schemas.microsoft.com/office/drawing/2014/main" id="{D7E21493-6681-6646-9C7B-700E3841D3A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44264" y="3211738"/>
            <a:ext cx="1878571" cy="17071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9647362-BCFA-B54E-A2B2-E59DB3874426}"/>
              </a:ext>
            </a:extLst>
          </p:cNvPr>
          <p:cNvSpPr/>
          <p:nvPr/>
        </p:nvSpPr>
        <p:spPr>
          <a:xfrm>
            <a:off x="810021" y="5460130"/>
            <a:ext cx="2043013" cy="90338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400" b="1">
                <a:solidFill>
                  <a:srgbClr val="4F545C"/>
                </a:solidFill>
                <a:latin typeface="Roboto"/>
                <a:ea typeface="Roboto" panose="02000000000000000000" pitchFamily="2" charset="0"/>
                <a:cs typeface="Roboto" panose="02000000000000000000" pitchFamily="2" charset="0"/>
              </a:rPr>
              <a:t>Energy Monitor </a:t>
            </a:r>
            <a:endParaRPr lang="en-US" sz="1400" b="1">
              <a:solidFill>
                <a:srgbClr val="4F545C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1400">
                <a:solidFill>
                  <a:srgbClr val="4F545C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Measures current on each breaker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C4C257-8665-F649-98BC-E91201A1BAE9}"/>
              </a:ext>
            </a:extLst>
          </p:cNvPr>
          <p:cNvSpPr/>
          <p:nvPr/>
        </p:nvSpPr>
        <p:spPr>
          <a:xfrm>
            <a:off x="3547146" y="5460130"/>
            <a:ext cx="2043013" cy="90742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400" b="1">
                <a:solidFill>
                  <a:srgbClr val="4F545C"/>
                </a:solidFill>
                <a:latin typeface="Roboto"/>
                <a:ea typeface="Roboto" panose="02000000000000000000" pitchFamily="2" charset="0"/>
                <a:cs typeface="Roboto" panose="02000000000000000000" pitchFamily="2" charset="0"/>
              </a:rPr>
              <a:t>Panel</a:t>
            </a:r>
          </a:p>
          <a:p>
            <a:pPr algn="ctr">
              <a:lnSpc>
                <a:spcPct val="130000"/>
              </a:lnSpc>
            </a:pPr>
            <a:r>
              <a:rPr lang="en-US" sz="1400">
                <a:solidFill>
                  <a:srgbClr val="4F545C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2.2 kWh Scalable Battery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B90A52-4949-3F4A-A354-E900E24F6312}"/>
              </a:ext>
            </a:extLst>
          </p:cNvPr>
          <p:cNvSpPr/>
          <p:nvPr/>
        </p:nvSpPr>
        <p:spPr>
          <a:xfrm>
            <a:off x="6293693" y="5460130"/>
            <a:ext cx="2043013" cy="90986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400" b="1">
                <a:solidFill>
                  <a:srgbClr val="4F545C"/>
                </a:solidFill>
                <a:latin typeface="Roboto"/>
                <a:ea typeface="Roboto" panose="02000000000000000000" pitchFamily="2" charset="0"/>
                <a:cs typeface="Roboto" panose="02000000000000000000" pitchFamily="2" charset="0"/>
              </a:rPr>
              <a:t>App </a:t>
            </a:r>
          </a:p>
          <a:p>
            <a:pPr algn="ctr">
              <a:lnSpc>
                <a:spcPct val="130000"/>
              </a:lnSpc>
            </a:pPr>
            <a:r>
              <a:rPr lang="en-US" sz="1400">
                <a:solidFill>
                  <a:srgbClr val="4F545C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Smart Analytics &amp; Visualization</a:t>
            </a:r>
          </a:p>
        </p:txBody>
      </p:sp>
    </p:spTree>
    <p:extLst>
      <p:ext uri="{BB962C8B-B14F-4D97-AF65-F5344CB8AC3E}">
        <p14:creationId xmlns:p14="http://schemas.microsoft.com/office/powerpoint/2010/main" val="3040414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66CA1B99-A385-894F-9DD9-C65C13B44E72}" vid="{18702BA2-328D-0D4C-94BF-44C48529FBB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0ca98e3-2625-4434-b20d-1b93182f7993">
      <UserInfo>
        <DisplayName>Eric Clifton</DisplayName>
        <AccountId>17</AccountId>
        <AccountType/>
      </UserInfo>
      <UserInfo>
        <DisplayName>Mark Braby</DisplayName>
        <AccountId>42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AF03615A54394A9C96394457C238FC" ma:contentTypeVersion="11" ma:contentTypeDescription="Create a new document." ma:contentTypeScope="" ma:versionID="169b71142e110f867cccd203d242d48a">
  <xsd:schema xmlns:xsd="http://www.w3.org/2001/XMLSchema" xmlns:xs="http://www.w3.org/2001/XMLSchema" xmlns:p="http://schemas.microsoft.com/office/2006/metadata/properties" xmlns:ns2="d4eab90d-2835-4e97-9fc7-12606cf548a1" xmlns:ns3="60ca98e3-2625-4434-b20d-1b93182f7993" targetNamespace="http://schemas.microsoft.com/office/2006/metadata/properties" ma:root="true" ma:fieldsID="83301b47d6d1168772840f85edaae635" ns2:_="" ns3:_="">
    <xsd:import namespace="d4eab90d-2835-4e97-9fc7-12606cf548a1"/>
    <xsd:import namespace="60ca98e3-2625-4434-b20d-1b93182f79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b90d-2835-4e97-9fc7-12606cf548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ca98e3-2625-4434-b20d-1b93182f799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E7FF08-674C-4C29-A333-4EBF7AE323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776AEF-1E47-414B-8B6B-21729223BFBC}">
  <ds:schemaRefs>
    <ds:schemaRef ds:uri="http://schemas.microsoft.com/office/2006/metadata/properties"/>
    <ds:schemaRef ds:uri="http://schemas.microsoft.com/office/infopath/2007/PartnerControls"/>
    <ds:schemaRef ds:uri="60ca98e3-2625-4434-b20d-1b93182f7993"/>
  </ds:schemaRefs>
</ds:datastoreItem>
</file>

<file path=customXml/itemProps3.xml><?xml version="1.0" encoding="utf-8"?>
<ds:datastoreItem xmlns:ds="http://schemas.openxmlformats.org/officeDocument/2006/customXml" ds:itemID="{A1A71AEF-FD29-4B3D-896A-AD449FDB9B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eab90d-2835-4e97-9fc7-12606cf548a1"/>
    <ds:schemaRef ds:uri="60ca98e3-2625-4434-b20d-1b93182f79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88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Roboto</vt:lpstr>
      <vt:lpstr>Roboto Light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Ryan Quinto</dc:creator>
  <cp:lastModifiedBy>Orison Info</cp:lastModifiedBy>
  <cp:revision>218</cp:revision>
  <dcterms:created xsi:type="dcterms:W3CDTF">2020-05-07T09:10:23Z</dcterms:created>
  <dcterms:modified xsi:type="dcterms:W3CDTF">2020-08-11T03:52:43Z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0x010100F3AF03615A54394A9C96394457C238FC</vt:lpwstr>
  </property>
</Properties>
</file>