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27D1-A7AB-4CEE-AB16-6E128F1C2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42EE9-5D3B-42E9-8273-8065FD1E7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DA871-B724-4570-9E55-BDBAD955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0779-0F09-4E34-9951-D8B6336B4295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3215B-7CFD-4CB0-AA93-66F919471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A99CC-25BE-4303-B565-9E8FBC9F7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1229-913D-49A8-922A-7631D15D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8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267E-FA0D-4D73-A185-AA7E21B0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8A43B-0194-4417-B348-AB69E2178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C948B-2516-452C-A784-F1D224D6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0779-0F09-4E34-9951-D8B6336B4295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C8F7B-0071-4613-A867-5020EEF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4459E-0579-4C86-9750-D78F32BF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1229-913D-49A8-922A-7631D15D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9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35B72-5839-45D1-99A3-B5D576F7B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1F86A-A91E-4698-9797-29AC0A11E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31B63-1003-4798-9E03-F5024DE81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0779-0F09-4E34-9951-D8B6336B4295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4415D-DAE6-4D34-911D-176EB83A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3A2F4-39D4-4354-9239-2307D77E8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1229-913D-49A8-922A-7631D15D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2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B19AF-6A9C-451C-AA90-E214B9E5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AC2A8-7A3A-48ED-B2D4-D9E9345F8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0A447-38D6-4554-A5A2-1D38D4E2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0779-0F09-4E34-9951-D8B6336B4295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3DBB6-F867-419E-8E92-FFA4EDCB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C96BC-DC65-40D2-88E4-DFB0D676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1229-913D-49A8-922A-7631D15D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7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5B4CB-AFC5-4C47-98B9-E9F3F51B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0306B-5DAA-482B-B13C-C76C033D5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C14D6-C8C6-4451-BDEE-DFE1C166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0779-0F09-4E34-9951-D8B6336B4295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D664B-2698-4601-A65A-06AEAFA10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44AE3-F8C9-4C7B-9F1E-DC33E6D7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1229-913D-49A8-922A-7631D15D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2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759D6-B703-42E1-BED2-14F8D56C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6DC97-2C11-47EB-9D1B-4746F2962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08D5B-38A7-4FF8-800C-5F2E0B903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9BC22-65E4-427C-9CD0-198F2F97A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0779-0F09-4E34-9951-D8B6336B4295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C6EBC-AB6C-4635-BE3A-FF76A1C17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E1766-1811-44D4-B253-825F3F63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1229-913D-49A8-922A-7631D15D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0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8BD5-E970-42BC-8983-4429F7816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206E7-1EC6-41B0-9AA9-DAC100DA6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C2AB8-68D7-40D1-947B-C6A0FD24A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A767F4-4035-4AAA-A08E-4261488F5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12C32E-2874-4A88-8C29-DAC66F8E9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5EF049-3588-46A1-A29E-865AB3C6A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0779-0F09-4E34-9951-D8B6336B4295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29DEBA-8BD1-46A8-B552-02209A3AD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4E2180-B3E4-4EE6-9C64-CD0BB03BD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1229-913D-49A8-922A-7631D15D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7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5728-E78C-40B0-A926-F9A423CC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25CDD9-BA7F-4B01-B24F-B4F36CB4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0779-0F09-4E34-9951-D8B6336B4295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3FE92C-8420-4A72-8D13-1ED45F494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B53F7-6AC4-4C3E-99D3-3B791C32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1229-913D-49A8-922A-7631D15D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BDB17C-B169-49E6-8C8D-A0E251E6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0779-0F09-4E34-9951-D8B6336B4295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45A74-D5FC-4FD0-A87A-4A8F7AEB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1561B-B3A3-4650-B407-C1825CE6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1229-913D-49A8-922A-7631D15D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7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AC104-B0F4-4EF4-8A27-2B71854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FCDF2-F8B3-42B0-8BB8-46346C6C6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543AA-81DC-4991-BF97-331DE3C1C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AD895-FAEA-45AA-B275-8DBABBEA3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0779-0F09-4E34-9951-D8B6336B4295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01742-0053-422F-9976-8B0A89F9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A8A81-9926-4A6B-83FD-14FF89DF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1229-913D-49A8-922A-7631D15D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6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F22DE-544F-4AFA-A951-BCA38C8E6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370C72-0FAD-41E8-90D0-D8084FB36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831B5-3FFB-4324-8B4A-8BC604BFB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70047-58B6-4CD5-9074-1D14B263D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0779-0F09-4E34-9951-D8B6336B4295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8220E-0846-4193-915E-D4AFE98C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39C2E-D268-45AA-B8EF-B29DBD79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1229-913D-49A8-922A-7631D15D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AA7CF6-713D-4071-A6D6-BB2AF905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5969F-49CA-4739-99D7-B787C5D8C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F4DD9-45CA-42AA-B032-62EBEAD8A1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70779-0F09-4E34-9951-D8B6336B4295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1B51B-98F4-4800-AFCA-1CC5185A1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C9E8B-338F-4192-B7E1-DF1F40B52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C1229-913D-49A8-922A-7631D15DF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he inside of a building&#10;&#10;Description automatically generated">
            <a:extLst>
              <a:ext uri="{FF2B5EF4-FFF2-40B4-BE49-F238E27FC236}">
                <a16:creationId xmlns:a16="http://schemas.microsoft.com/office/drawing/2014/main" id="{41ED654A-96C1-421D-9DF2-ADF5A94B8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659" y="4399589"/>
            <a:ext cx="2263977" cy="16979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415446-454B-4384-9E3E-663449C36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610" y="4345585"/>
            <a:ext cx="2225773" cy="18883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7C221-B61D-4C5B-8968-695CDE0F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9B8720-E526-BD45-92D7-B4028BF31DD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9DA0A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9DA0A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7FB69A1-1846-46B5-9984-00841F378546}"/>
              </a:ext>
            </a:extLst>
          </p:cNvPr>
          <p:cNvSpPr txBox="1">
            <a:spLocks/>
          </p:cNvSpPr>
          <p:nvPr/>
        </p:nvSpPr>
        <p:spPr bwMode="auto">
          <a:xfrm>
            <a:off x="241300" y="930119"/>
            <a:ext cx="5757848" cy="1598800"/>
          </a:xfrm>
          <a:prstGeom prst="rect">
            <a:avLst/>
          </a:prstGeom>
          <a:solidFill>
            <a:srgbClr val="D1E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Clr>
                <a:schemeClr val="accent2"/>
              </a:buClr>
              <a:buSzPct val="120000"/>
              <a:buFont typeface="Lucida Grande"/>
              <a:buChar char="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185B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Opportunity/Technology Summary</a:t>
            </a:r>
          </a:p>
          <a:p>
            <a:pPr marL="115888" marR="0" lvl="0" indent="-1158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Next generation of Distribution Automation using medium voltage Power Flow Control Technology, $1M+ ROI per device deployed</a:t>
            </a:r>
          </a:p>
          <a:p>
            <a:pPr marL="115888" marR="0" lvl="0" indent="-1158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Equipment is targeting Distribution Automation / Distribution Modernization Market, </a:t>
            </a:r>
            <a:r>
              <a:rPr kumimoji="0" lang="en-US" alt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$1 Trillion in spending expected 2020-2030</a:t>
            </a:r>
          </a:p>
          <a:p>
            <a:pPr marL="115888" marR="0" lvl="0" indent="-1158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Core IP has been developed into Minimum Viable Product with support from American Made Solar and NYSERDA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578E33-9ECF-4203-B436-8BA90BBF2077}"/>
              </a:ext>
            </a:extLst>
          </p:cNvPr>
          <p:cNvSpPr txBox="1">
            <a:spLocks/>
          </p:cNvSpPr>
          <p:nvPr/>
        </p:nvSpPr>
        <p:spPr>
          <a:xfrm>
            <a:off x="241300" y="2610830"/>
            <a:ext cx="5770548" cy="738639"/>
          </a:xfrm>
          <a:prstGeom prst="rect">
            <a:avLst/>
          </a:prstGeom>
          <a:solidFill>
            <a:srgbClr val="9DA0A3">
              <a:lumMod val="40000"/>
              <a:lumOff val="60000"/>
            </a:srgbClr>
          </a:solidFill>
        </p:spPr>
        <p:txBody>
          <a:bodyPr/>
          <a:lstStyle>
            <a:lvl1pPr marL="287338" indent="-287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7338" marR="0" lvl="0" indent="-287338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185B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Commercialization Summary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Switched Source has developed diversified partners and stakeholders to assist technology manufacturing, development and demonstration: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6B9D181-ACCB-4ED3-99DE-9DFA09294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18" y="6324799"/>
            <a:ext cx="11852365" cy="44543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glow rad="228600">
              <a:schemeClr val="tx2">
                <a:alpha val="40000"/>
              </a:schemeClr>
            </a:glo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Increases solar hosting </a:t>
            </a:r>
            <a:r>
              <a:rPr lang="en-US" b="1" i="1" kern="0" dirty="0">
                <a:solidFill>
                  <a:prstClr val="black"/>
                </a:solidFill>
                <a:latin typeface="Arial"/>
              </a:rPr>
              <a:t>on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distribution circuits by up to 100%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100154-F1C3-44D3-AED8-E766535661E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848058" y="125452"/>
            <a:ext cx="8063346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Font typeface="Lucida Grande"/>
              <a:buChar char="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Phase-EQ: Increasing the Solar Hosting Capacity of the Grid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>
                <a:solidFill>
                  <a:prstClr val="black"/>
                </a:solidFill>
              </a:rPr>
              <a:t>Switched Source LLC Vestal, NY</a:t>
            </a:r>
            <a:endParaRPr kumimoji="0" lang="en-US" altLang="en-US" sz="1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CB43DB-B00F-4C00-9D49-7881CD6A7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9"/>
            <a:ext cx="2143961" cy="803985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26E5E08-241E-487B-90FD-689A5547A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949173"/>
              </p:ext>
            </p:extLst>
          </p:nvPr>
        </p:nvGraphicFramePr>
        <p:xfrm>
          <a:off x="6137436" y="929831"/>
          <a:ext cx="5884747" cy="3413760"/>
        </p:xfrm>
        <a:graphic>
          <a:graphicData uri="http://schemas.openxmlformats.org/drawingml/2006/table">
            <a:tbl>
              <a:tblPr firstRow="1" bandRow="1"/>
              <a:tblGrid>
                <a:gridCol w="651291">
                  <a:extLst>
                    <a:ext uri="{9D8B030D-6E8A-4147-A177-3AD203B41FA5}">
                      <a16:colId xmlns:a16="http://schemas.microsoft.com/office/drawing/2014/main" val="474391096"/>
                    </a:ext>
                  </a:extLst>
                </a:gridCol>
                <a:gridCol w="2105891">
                  <a:extLst>
                    <a:ext uri="{9D8B030D-6E8A-4147-A177-3AD203B41FA5}">
                      <a16:colId xmlns:a16="http://schemas.microsoft.com/office/drawing/2014/main" val="3703631660"/>
                    </a:ext>
                  </a:extLst>
                </a:gridCol>
                <a:gridCol w="775855">
                  <a:extLst>
                    <a:ext uri="{9D8B030D-6E8A-4147-A177-3AD203B41FA5}">
                      <a16:colId xmlns:a16="http://schemas.microsoft.com/office/drawing/2014/main" val="1850415907"/>
                    </a:ext>
                  </a:extLst>
                </a:gridCol>
                <a:gridCol w="2351710">
                  <a:extLst>
                    <a:ext uri="{9D8B030D-6E8A-4147-A177-3AD203B41FA5}">
                      <a16:colId xmlns:a16="http://schemas.microsoft.com/office/drawing/2014/main" val="1133440460"/>
                    </a:ext>
                  </a:extLst>
                </a:gridCol>
              </a:tblGrid>
              <a:tr h="2574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>
                    <a:lnL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MILESTONE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RESULTS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023709"/>
                  </a:ext>
                </a:extLst>
              </a:tr>
              <a:tr h="43771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SET!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Develop System-Level Simulation Models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i="1" dirty="0">
                          <a:solidFill>
                            <a:schemeClr val="tx1"/>
                          </a:solidFill>
                        </a:rPr>
                        <a:t>Models complete, show 2x solar hosting increase!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114541"/>
                  </a:ext>
                </a:extLst>
              </a:tr>
              <a:tr h="617950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GO!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Dispatch Algorithm/Software Development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i="1" dirty="0">
                          <a:solidFill>
                            <a:schemeClr val="tx1"/>
                          </a:solidFill>
                        </a:rPr>
                        <a:t>Algorithms established for Voltage Optimization and Solar Integration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763907"/>
                  </a:ext>
                </a:extLst>
              </a:tr>
              <a:tr h="4377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System Impact Studies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i="1" dirty="0">
                          <a:solidFill>
                            <a:schemeClr val="tx1"/>
                          </a:solidFill>
                        </a:rPr>
                        <a:t>Detailed system results for real utility circuits in CYME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81517"/>
                  </a:ext>
                </a:extLst>
              </a:tr>
              <a:tr h="25747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Phase-EQ Prototype Build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i="1" dirty="0">
                          <a:solidFill>
                            <a:schemeClr val="tx1"/>
                          </a:solidFill>
                        </a:rPr>
                        <a:t>Unit shipped 7/15/2020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723888"/>
                  </a:ext>
                </a:extLst>
              </a:tr>
              <a:tr h="437714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AFTER GO!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Performance Testing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i="1" dirty="0">
                          <a:solidFill>
                            <a:schemeClr val="tx1"/>
                          </a:solidFill>
                        </a:rPr>
                        <a:t>Controls currently being tested in Switched Source lab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31530"/>
                  </a:ext>
                </a:extLst>
              </a:tr>
              <a:tr h="4377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Pilot Project with Partner Utility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i="1" dirty="0">
                          <a:solidFill>
                            <a:schemeClr val="tx1"/>
                          </a:solidFill>
                        </a:rPr>
                        <a:t>Demonstration Agreement executed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41189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BC1FC79A-AE5E-4AEA-B73F-C46F10EF121A}"/>
              </a:ext>
            </a:extLst>
          </p:cNvPr>
          <p:cNvSpPr/>
          <p:nvPr/>
        </p:nvSpPr>
        <p:spPr>
          <a:xfrm>
            <a:off x="7879731" y="4570818"/>
            <a:ext cx="1714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Beta Unit built during GO! Phase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28A8799-AC04-4CA0-B1D4-B61A3FEFAC13}"/>
              </a:ext>
            </a:extLst>
          </p:cNvPr>
          <p:cNvSpPr/>
          <p:nvPr/>
        </p:nvSpPr>
        <p:spPr>
          <a:xfrm>
            <a:off x="8413993" y="527019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102CCB-D2E0-4288-879F-95CD721EC5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06" t="32178" r="6250" b="17411"/>
          <a:stretch/>
        </p:blipFill>
        <p:spPr>
          <a:xfrm>
            <a:off x="241063" y="4153848"/>
            <a:ext cx="5770547" cy="19437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DC81AB-E458-4E8A-8921-AF04E12FA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14" y="3502016"/>
            <a:ext cx="5829096" cy="6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80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6048E0E3E09E47BE6780B47B02B4AD" ma:contentTypeVersion="4" ma:contentTypeDescription="Create a new document." ma:contentTypeScope="" ma:versionID="e46b12e1f895e2d1f1604b296da0effe">
  <xsd:schema xmlns:xsd="http://www.w3.org/2001/XMLSchema" xmlns:xs="http://www.w3.org/2001/XMLSchema" xmlns:p="http://schemas.microsoft.com/office/2006/metadata/properties" xmlns:ns3="96d06d59-728b-43d7-aeb6-5d4f5a920df5" targetNamespace="http://schemas.microsoft.com/office/2006/metadata/properties" ma:root="true" ma:fieldsID="85d5c32bf51f3b86d9d442862e869f9f" ns3:_="">
    <xsd:import namespace="96d06d59-728b-43d7-aeb6-5d4f5a920d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06d59-728b-43d7-aeb6-5d4f5a920d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957CA4-FC54-4992-B5F3-A516E9D9333B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96d06d59-728b-43d7-aeb6-5d4f5a920df5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74907A9-ADE6-4145-89B7-7328D9051E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EF93B4-E54A-4BB0-B0BA-4BA4B885DE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d06d59-728b-43d7-aeb6-5d4f5a920d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198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Murray</dc:creator>
  <cp:lastModifiedBy>Lane Nelson</cp:lastModifiedBy>
  <cp:revision>4</cp:revision>
  <dcterms:created xsi:type="dcterms:W3CDTF">2020-08-06T16:17:55Z</dcterms:created>
  <dcterms:modified xsi:type="dcterms:W3CDTF">2020-08-06T21:15:57Z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0x010100706048E0E3E09E47BE6780B47B02B4AD</vt:lpwstr>
  </property>
</Properties>
</file>