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oraj Sharma" initials="SS" lastIdx="1" clrIdx="0">
    <p:extLst>
      <p:ext uri="{19B8F6BF-5375-455C-9EA6-DF929625EA0E}">
        <p15:presenceInfo xmlns:p15="http://schemas.microsoft.com/office/powerpoint/2012/main" userId="1df31473f0ed08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AB36-7743-471B-802D-298D2B087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06CD3-023D-4ADA-850F-ABEBBD4D7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0764-9B2C-4B10-BBCB-43C0B992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071E-D200-44A7-99D8-F012A46E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DF7E-4156-46CB-92A4-0DE6C851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0786-02E0-4CBB-A927-7DD980D7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0F293-AAFF-401C-80FF-88179E88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772DF-8BDC-42E8-9938-2C46200F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DD0A-CA7D-45FB-A9A2-342006B7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47735-F7CB-43B2-AE67-817EAC6F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6778F-ABCD-47C7-85C5-E79918817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88DAD-6A5C-4FC7-AEF2-0548C86D9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D3CF8-73C6-4F0A-8029-1EC639D1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2299-45BC-42AD-9DE2-681EA8E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B8E68-765A-4CB5-9858-A880E47D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5029200"/>
          </a:xfrm>
        </p:spPr>
        <p:txBody>
          <a:bodyPr/>
          <a:lstStyle>
            <a:lvl1pPr marL="342891" indent="-342891">
              <a:buFont typeface="Wingdings" pitchFamily="2" charset="2"/>
              <a:buChar char="§"/>
              <a:defRPr sz="2800" b="0" i="0">
                <a:latin typeface="Gill Sans MT"/>
                <a:cs typeface="Gill Sans MT"/>
              </a:defRPr>
            </a:lvl1pPr>
            <a:lvl2pPr>
              <a:defRPr sz="2400" b="0" i="0">
                <a:latin typeface="Gill Sans MT"/>
                <a:cs typeface="Gill Sans MT"/>
              </a:defRPr>
            </a:lvl2pPr>
            <a:lvl3pPr>
              <a:defRPr sz="2000" b="0" i="0">
                <a:latin typeface="Gill Sans MT"/>
                <a:cs typeface="Gill Sans MT"/>
              </a:defRPr>
            </a:lvl3pPr>
            <a:lvl4pPr marL="1600160" indent="-228594">
              <a:buFont typeface="Courier New" pitchFamily="49" charset="0"/>
              <a:buChar char="o"/>
              <a:defRPr sz="1800" b="0" i="0">
                <a:latin typeface="Gill Sans MT"/>
                <a:cs typeface="Gill Sans MT"/>
              </a:defRPr>
            </a:lvl4pPr>
            <a:lvl5pPr>
              <a:defRPr sz="1800" b="0" i="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5029200"/>
          </a:xfrm>
        </p:spPr>
        <p:txBody>
          <a:bodyPr/>
          <a:lstStyle>
            <a:lvl1pPr marL="342891" indent="-342891">
              <a:buFont typeface="Wingdings" pitchFamily="2" charset="2"/>
              <a:buChar char="§"/>
              <a:defRPr sz="2800" b="0" i="0">
                <a:latin typeface="Gill Sans MT"/>
                <a:cs typeface="Gill Sans MT"/>
              </a:defRPr>
            </a:lvl1pPr>
            <a:lvl2pPr>
              <a:defRPr sz="2400" b="0" i="0">
                <a:latin typeface="Gill Sans MT"/>
                <a:cs typeface="Gill Sans MT"/>
              </a:defRPr>
            </a:lvl2pPr>
            <a:lvl3pPr>
              <a:defRPr sz="2000" b="0" i="0">
                <a:latin typeface="Gill Sans MT"/>
                <a:cs typeface="Gill Sans MT"/>
              </a:defRPr>
            </a:lvl3pPr>
            <a:lvl4pPr marL="1600160" indent="-228594">
              <a:buFont typeface="Courier New" pitchFamily="49" charset="0"/>
              <a:buChar char="o"/>
              <a:defRPr sz="1800" b="0" i="0">
                <a:latin typeface="Gill Sans MT"/>
                <a:cs typeface="Gill Sans MT"/>
              </a:defRPr>
            </a:lvl4pPr>
            <a:lvl5pPr>
              <a:defRPr sz="1800" b="0" i="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71701" y="6381753"/>
            <a:ext cx="6384925" cy="476251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fld id="{0E55537C-E725-4615-B610-F614B8B2A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862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0E57-99EE-4B72-B7AE-155F785C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F6CF-C7FA-4644-8C1B-B5F61E4A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D1BE8-BD9D-4547-9A30-247CA0AA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6A587-10AE-4A87-8EF8-6A16C18F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53C9-F4C2-4AF3-9929-B8404CE6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E9D8F-0D5D-4BDF-BE98-C3EEE72D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453A3-8E37-4E55-9539-99D63A5EF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283F6-DBB8-4982-8043-7BDCCFA8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099E-B112-45D4-84F8-3E8ABBE5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617BC-BF19-4AC8-97E2-FB347799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4ECF-08C4-4EFD-B6C9-1175D102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D994-12F6-4A87-8059-F5F1BBF6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0F8EB-A6E2-4450-87F8-8605E9D1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6DA28-E47D-42DD-B4C4-01FA58AB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10BAC-2C35-4D85-8E7C-CBFA2E0F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3C037-CC8A-4C61-8884-1915B906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8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2495-3E5F-4608-AD66-2A07D6D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DF40-919D-47D1-A313-C37491DD0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188AD-365C-4467-9655-67E0F56F7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E17A0-622F-4281-84D7-715FACE7C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84D4-B056-4E09-8491-F4A3F23AA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D24EC-25F1-4017-8A9D-B123E982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52AAD-5326-4B89-93DD-D9ADED26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1E485F-A558-4257-98A7-F61B071F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68EF-1CEB-42A3-8C2B-2E1E28E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18D64-1962-4497-A5AC-F96AFA0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10786-8F5F-4099-9852-FC0ACB24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84671-3A92-415C-AF43-B47AEFC3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D36C3-B21A-4ECE-B77E-C6A2B869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3C099-AF23-492F-81E4-4D61CE84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9D1A7-63CC-4C7A-BCFF-1990D15F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7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0B36-46A4-425B-8B2D-DDB93463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6D28-1374-4E22-A873-A1D4A9A1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97F39-DD5F-4C91-AA7A-B46A534E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90CB4-9313-471D-90AE-CA9CE5DE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B50D6-0F82-4190-B029-44B2DD96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1F2AC-F222-40CD-B96E-1EA44F13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586B-7E18-4EBA-A34A-8AD6FA1B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D132D-AF9B-4F50-B2DF-CAE7E7B6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7ED2-C2BA-43B7-9FDE-3A5DADFBF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0BC12-9D30-451C-943F-AC6DC658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16F09-5D88-4B6F-B0EC-B6A19CD7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098B8-CC08-48DA-8687-8EE8EBB8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3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6E46B-6E9E-4F11-8ABF-699A5331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64F2-B715-4250-9F99-A04DADC41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73CC4-7E11-471E-9B6D-23BFF740E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FE88-103C-47D8-9A61-F4566CA936C4}" type="datetimeFigureOut">
              <a:rPr lang="en-US" smtClean="0"/>
              <a:t>6/22/20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09D1-837F-41C9-8D84-4E4DA7470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8C9B8-1621-4CAD-9125-13D86ED5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7049-60BB-4594-9B30-521F5D4E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47ACBB9-BF0B-4774-AC05-0D65CAB38E9B}"/>
              </a:ext>
            </a:extLst>
          </p:cNvPr>
          <p:cNvSpPr/>
          <p:nvPr/>
        </p:nvSpPr>
        <p:spPr>
          <a:xfrm>
            <a:off x="5855230" y="3701494"/>
            <a:ext cx="3128166" cy="157117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893322-9FAB-4785-91A1-A791CB60C550}"/>
              </a:ext>
            </a:extLst>
          </p:cNvPr>
          <p:cNvSpPr/>
          <p:nvPr/>
        </p:nvSpPr>
        <p:spPr>
          <a:xfrm>
            <a:off x="3339231" y="3731536"/>
            <a:ext cx="2383690" cy="303121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CEF761-74DE-462E-86CA-8B803A25D0BF}"/>
              </a:ext>
            </a:extLst>
          </p:cNvPr>
          <p:cNvSpPr/>
          <p:nvPr/>
        </p:nvSpPr>
        <p:spPr>
          <a:xfrm>
            <a:off x="111739" y="4011024"/>
            <a:ext cx="3085069" cy="274299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225195-3D30-4F04-AE7E-B3E6C2C72B68}"/>
              </a:ext>
            </a:extLst>
          </p:cNvPr>
          <p:cNvSpPr/>
          <p:nvPr/>
        </p:nvSpPr>
        <p:spPr>
          <a:xfrm>
            <a:off x="96838" y="1075032"/>
            <a:ext cx="3085069" cy="284867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90BF73-6962-49EA-96EF-749F60F97544}"/>
              </a:ext>
            </a:extLst>
          </p:cNvPr>
          <p:cNvSpPr/>
          <p:nvPr/>
        </p:nvSpPr>
        <p:spPr>
          <a:xfrm>
            <a:off x="3303853" y="1075032"/>
            <a:ext cx="5679543" cy="1941218"/>
          </a:xfrm>
          <a:prstGeom prst="rect">
            <a:avLst/>
          </a:prstGeom>
          <a:solidFill>
            <a:schemeClr val="bg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68AB4B-9EA4-4814-8D9A-DA42507712FA}"/>
              </a:ext>
            </a:extLst>
          </p:cNvPr>
          <p:cNvSpPr/>
          <p:nvPr/>
        </p:nvSpPr>
        <p:spPr>
          <a:xfrm>
            <a:off x="1298153" y="159441"/>
            <a:ext cx="6205818" cy="71306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Durable Antireflective, Anti-Soiling, and Self-Cleaning Glass</a:t>
            </a:r>
            <a:r>
              <a:rPr lang="x-none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for Solar Modules</a:t>
            </a:r>
            <a:endParaRPr lang="en-US" b="1" dirty="0"/>
          </a:p>
        </p:txBody>
      </p:sp>
      <p:pic>
        <p:nvPicPr>
          <p:cNvPr id="7" name="Picture 2" descr="American-Made Solar Prize Logo">
            <a:extLst>
              <a:ext uri="{FF2B5EF4-FFF2-40B4-BE49-F238E27FC236}">
                <a16:creationId xmlns:a16="http://schemas.microsoft.com/office/drawing/2014/main" id="{5DAF92C4-AB89-42AB-977B-D2E9A3C9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9" y="45151"/>
            <a:ext cx="832760" cy="9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B9B4E-8CF4-4BFB-918A-ADD97CE23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6" t="41452" r="11501" b="42946"/>
          <a:stretch/>
        </p:blipFill>
        <p:spPr>
          <a:xfrm>
            <a:off x="7556499" y="184201"/>
            <a:ext cx="1349925" cy="272603"/>
          </a:xfrm>
          <a:prstGeom prst="rect">
            <a:avLst/>
          </a:prstGeom>
          <a:ln w="12700">
            <a:noFill/>
          </a:ln>
          <a:effectLst>
            <a:softEdge rad="127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15142-21AA-4BDF-B6F1-EF51B877B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49" t="15070" r="19742" b="15919"/>
          <a:stretch/>
        </p:blipFill>
        <p:spPr>
          <a:xfrm>
            <a:off x="7531702" y="531447"/>
            <a:ext cx="456598" cy="522480"/>
          </a:xfrm>
          <a:prstGeom prst="rect">
            <a:avLst/>
          </a:prstGeom>
          <a:ln w="12700">
            <a:noFill/>
          </a:ln>
          <a:effectLst>
            <a:softEdge rad="12700"/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D7AE0D-E041-457D-A330-CF7F7BA3E713}"/>
              </a:ext>
            </a:extLst>
          </p:cNvPr>
          <p:cNvSpPr txBox="1"/>
          <p:nvPr/>
        </p:nvSpPr>
        <p:spPr>
          <a:xfrm>
            <a:off x="241507" y="1474078"/>
            <a:ext cx="142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dirty="0"/>
              <a:t>Reflection</a:t>
            </a:r>
            <a:r>
              <a:rPr lang="en-US" sz="1000" dirty="0"/>
              <a:t> at the air/glass interface due to an instantaneous change in the index of refraction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69B805-F928-4DD1-9F28-E52AFAC45FA5}"/>
              </a:ext>
            </a:extLst>
          </p:cNvPr>
          <p:cNvSpPr txBox="1"/>
          <p:nvPr/>
        </p:nvSpPr>
        <p:spPr>
          <a:xfrm>
            <a:off x="3393789" y="5759840"/>
            <a:ext cx="2274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Demonstrated </a:t>
            </a:r>
            <a:r>
              <a:rPr lang="en-US" sz="1000" b="1" dirty="0"/>
              <a:t>broad angle </a:t>
            </a:r>
            <a:r>
              <a:rPr lang="en-US" sz="1000" dirty="0"/>
              <a:t>(0.4% at 0° incidence) and</a:t>
            </a:r>
            <a:r>
              <a:rPr lang="en-US" sz="1000" b="1" dirty="0"/>
              <a:t> broadband antireflection </a:t>
            </a:r>
            <a:r>
              <a:rPr lang="en-US" sz="1000" dirty="0"/>
              <a:t>(4.9% at 65°)</a:t>
            </a:r>
          </a:p>
          <a:p>
            <a:pPr>
              <a:spcAft>
                <a:spcPts val="600"/>
              </a:spcAft>
            </a:pPr>
            <a:r>
              <a:rPr lang="en-US" sz="1000" b="1" dirty="0"/>
              <a:t>Irregular</a:t>
            </a:r>
            <a:r>
              <a:rPr lang="en-US" sz="1000" dirty="0"/>
              <a:t> like nanostructures on the </a:t>
            </a:r>
            <a:r>
              <a:rPr lang="en-US" sz="1000" dirty="0" err="1"/>
              <a:t>glasswing</a:t>
            </a:r>
            <a:r>
              <a:rPr lang="en-US" sz="1000" dirty="0"/>
              <a:t> butterfly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7316A4-7EF9-441A-B342-7CF0DBA8F9BA}"/>
              </a:ext>
            </a:extLst>
          </p:cNvPr>
          <p:cNvSpPr txBox="1"/>
          <p:nvPr/>
        </p:nvSpPr>
        <p:spPr>
          <a:xfrm>
            <a:off x="273167" y="5842337"/>
            <a:ext cx="2907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dirty="0"/>
              <a:t>Superomniphobic </a:t>
            </a:r>
            <a:r>
              <a:rPr lang="en-US" sz="1000" dirty="0"/>
              <a:t>glass repellent to a wide array of liquids and particles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Particulates adhere weakly to surface and are easily removed by dew condensation</a:t>
            </a:r>
          </a:p>
          <a:p>
            <a:pPr>
              <a:spcAft>
                <a:spcPts val="600"/>
              </a:spcAft>
            </a:pPr>
            <a:endParaRPr lang="en-US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987A34-D076-49A5-B69D-75185C9500CB}"/>
              </a:ext>
            </a:extLst>
          </p:cNvPr>
          <p:cNvSpPr txBox="1"/>
          <p:nvPr/>
        </p:nvSpPr>
        <p:spPr>
          <a:xfrm>
            <a:off x="5898218" y="4140768"/>
            <a:ext cx="30421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Improve </a:t>
            </a:r>
            <a:r>
              <a:rPr lang="en-US" sz="1000" b="1" dirty="0"/>
              <a:t>scalability </a:t>
            </a:r>
            <a:r>
              <a:rPr lang="en-US" sz="1000" dirty="0"/>
              <a:t>of processing to &gt; 20 cm x 20 cm areas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Demonstrated less than 5% decrease in transmission with soiling</a:t>
            </a:r>
          </a:p>
          <a:p>
            <a:pPr>
              <a:spcAft>
                <a:spcPts val="600"/>
              </a:spcAft>
            </a:pPr>
            <a:r>
              <a:rPr lang="en-US" sz="1000" dirty="0"/>
              <a:t>Demonstrate silicon minimodule environmental durability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6D2D70-1856-4A05-8191-26943B96DFCE}"/>
              </a:ext>
            </a:extLst>
          </p:cNvPr>
          <p:cNvSpPr/>
          <p:nvPr/>
        </p:nvSpPr>
        <p:spPr>
          <a:xfrm>
            <a:off x="5855230" y="5707233"/>
            <a:ext cx="3138322" cy="104678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ACF9F3-6A58-48EB-B7A2-1358A1BE07D2}"/>
              </a:ext>
            </a:extLst>
          </p:cNvPr>
          <p:cNvSpPr txBox="1"/>
          <p:nvPr/>
        </p:nvSpPr>
        <p:spPr>
          <a:xfrm>
            <a:off x="5917661" y="5787500"/>
            <a:ext cx="3017520" cy="823302"/>
          </a:xfrm>
          <a:prstGeom prst="rect">
            <a:avLst/>
          </a:prstGeom>
          <a:noFill/>
        </p:spPr>
        <p:txBody>
          <a:bodyPr wrap="square" numCol="3" spcCol="45720" rtlCol="0">
            <a:spAutoFit/>
          </a:bodyPr>
          <a:lstStyle/>
          <a:p>
            <a:r>
              <a:rPr lang="en-US" sz="950" b="1" dirty="0"/>
              <a:t>Corning</a:t>
            </a:r>
          </a:p>
          <a:p>
            <a:pPr>
              <a:tabLst>
                <a:tab pos="561975" algn="l"/>
                <a:tab pos="623888" algn="l"/>
              </a:tabLst>
            </a:pPr>
            <a:r>
              <a:rPr lang="en-US" sz="950" dirty="0"/>
              <a:t>Dr. Carl E. Crossland</a:t>
            </a:r>
          </a:p>
          <a:p>
            <a:pPr>
              <a:tabLst>
                <a:tab pos="742950" algn="l"/>
              </a:tabLst>
            </a:pPr>
            <a:endParaRPr lang="en-US" sz="950" dirty="0"/>
          </a:p>
          <a:p>
            <a:endParaRPr lang="en-US" sz="950" b="1" dirty="0"/>
          </a:p>
          <a:p>
            <a:r>
              <a:rPr lang="en-US" sz="950" b="1" dirty="0"/>
              <a:t>Pitt</a:t>
            </a:r>
          </a:p>
          <a:p>
            <a:pPr marL="57150" indent="-57150"/>
            <a:r>
              <a:rPr lang="en-US" sz="950" dirty="0"/>
              <a:t>Dr. Paul W. Leu</a:t>
            </a:r>
          </a:p>
          <a:p>
            <a:r>
              <a:rPr lang="en-US" sz="950" dirty="0" err="1"/>
              <a:t>Sajad</a:t>
            </a:r>
            <a:r>
              <a:rPr lang="en-US" sz="950" dirty="0"/>
              <a:t> </a:t>
            </a:r>
            <a:r>
              <a:rPr lang="en-US" sz="950" dirty="0" err="1"/>
              <a:t>Haghanifar</a:t>
            </a:r>
            <a:endParaRPr lang="en-US" sz="950" dirty="0"/>
          </a:p>
          <a:p>
            <a:r>
              <a:rPr lang="en-US" sz="950" dirty="0" err="1"/>
              <a:t>Sooraj</a:t>
            </a:r>
            <a:r>
              <a:rPr lang="en-US" sz="950" dirty="0"/>
              <a:t> Sharma</a:t>
            </a:r>
          </a:p>
          <a:p>
            <a:r>
              <a:rPr lang="en-US" sz="950" dirty="0"/>
              <a:t>Benjamin Bailey</a:t>
            </a:r>
          </a:p>
          <a:p>
            <a:r>
              <a:rPr lang="en-US" sz="950" b="1" dirty="0"/>
              <a:t>NETL</a:t>
            </a:r>
          </a:p>
          <a:p>
            <a:pPr marL="57150" indent="-57150"/>
            <a:r>
              <a:rPr lang="en-US" sz="950" dirty="0"/>
              <a:t>Dr. Paul Ohodnicki</a:t>
            </a:r>
          </a:p>
          <a:p>
            <a:pPr marL="57150" indent="-57150"/>
            <a:r>
              <a:rPr lang="en-US" sz="950" dirty="0"/>
              <a:t>Dr. Bryan D. </a:t>
            </a:r>
            <a:r>
              <a:rPr lang="en-US" sz="950" dirty="0" err="1"/>
              <a:t>Morreale</a:t>
            </a:r>
            <a:r>
              <a:rPr lang="en-US" sz="950" u="sng" dirty="0"/>
              <a:t> </a:t>
            </a:r>
          </a:p>
        </p:txBody>
      </p:sp>
      <p:pic>
        <p:nvPicPr>
          <p:cNvPr id="1028" name="Picture 4" descr="https://lh3.googleusercontent.com/YzgD3D9Kl0uY8O7h4CyLyxw67PUwW9QSx5U_cZPoqp0DAmapWJLEijLu0PdF7N-m4E21cSZJvpsvxCZn0e6kmH49tatUnOvcSDywC_ZGY79L-fnRlTncMnOlbcjw7d6cFxTHuh4n">
            <a:extLst>
              <a:ext uri="{FF2B5EF4-FFF2-40B4-BE49-F238E27FC236}">
                <a16:creationId xmlns:a16="http://schemas.microsoft.com/office/drawing/2014/main" id="{BAEBFE6D-9DCE-45B5-95E2-D3AD73CB0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8"/>
          <a:stretch/>
        </p:blipFill>
        <p:spPr bwMode="auto">
          <a:xfrm>
            <a:off x="1628954" y="1531546"/>
            <a:ext cx="1380946" cy="1048682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JcPyj_khIIgasF36MwqGRztLED29hQxaP0sCPWvJJLdrr2kME9c49lYF_k2GOKREGTibc5Bp5mBeCpj51b5qL1huu17PlCVyiveVc99c_-jw8sZxOwoJry-PJJJOoi7gEwbIzQJP">
            <a:extLst>
              <a:ext uri="{FF2B5EF4-FFF2-40B4-BE49-F238E27FC236}">
                <a16:creationId xmlns:a16="http://schemas.microsoft.com/office/drawing/2014/main" id="{0BDC7986-D152-4041-B65A-CE834BD62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/>
          <a:stretch/>
        </p:blipFill>
        <p:spPr bwMode="auto">
          <a:xfrm>
            <a:off x="214197" y="2724844"/>
            <a:ext cx="1322503" cy="1041268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E00F1-E90F-4DF5-A264-22C095D3D215}"/>
              </a:ext>
            </a:extLst>
          </p:cNvPr>
          <p:cNvSpPr txBox="1"/>
          <p:nvPr/>
        </p:nvSpPr>
        <p:spPr>
          <a:xfrm>
            <a:off x="1594677" y="2675759"/>
            <a:ext cx="1492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Soiling </a:t>
            </a:r>
            <a:r>
              <a:rPr lang="en-US" sz="1050" dirty="0"/>
              <a:t>from particulates/pollutants  lead to as much as ~60% efficiency loss!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546282-912D-4546-AD08-AE97BFFDD0A6}"/>
              </a:ext>
            </a:extLst>
          </p:cNvPr>
          <p:cNvSpPr/>
          <p:nvPr/>
        </p:nvSpPr>
        <p:spPr>
          <a:xfrm>
            <a:off x="96838" y="1066361"/>
            <a:ext cx="3085069" cy="3608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Efficiency Loss Issues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E9C73E-69DF-43F8-A931-370425E81691}"/>
              </a:ext>
            </a:extLst>
          </p:cNvPr>
          <p:cNvSpPr/>
          <p:nvPr/>
        </p:nvSpPr>
        <p:spPr>
          <a:xfrm>
            <a:off x="3303853" y="1079061"/>
            <a:ext cx="5689699" cy="34245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Ready! Goals Met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E7EBB4-F9E1-4346-98BA-C5D0AB0EA0BF}"/>
              </a:ext>
            </a:extLst>
          </p:cNvPr>
          <p:cNvSpPr/>
          <p:nvPr/>
        </p:nvSpPr>
        <p:spPr>
          <a:xfrm>
            <a:off x="120058" y="4027769"/>
            <a:ext cx="3061849" cy="361089"/>
          </a:xfrm>
          <a:prstGeom prst="rect">
            <a:avLst/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Anti-Soiling and Self-Cleaning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5D019B-8732-4C57-AFFA-1E86CA3919AC}"/>
              </a:ext>
            </a:extLst>
          </p:cNvPr>
          <p:cNvSpPr/>
          <p:nvPr/>
        </p:nvSpPr>
        <p:spPr>
          <a:xfrm>
            <a:off x="3339229" y="3731537"/>
            <a:ext cx="2383690" cy="3610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Antireflection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D25441-0875-405B-9CA0-4632FF081635}"/>
              </a:ext>
            </a:extLst>
          </p:cNvPr>
          <p:cNvSpPr/>
          <p:nvPr/>
        </p:nvSpPr>
        <p:spPr>
          <a:xfrm>
            <a:off x="5855230" y="3708725"/>
            <a:ext cx="3145520" cy="383901"/>
          </a:xfrm>
          <a:prstGeom prst="rect">
            <a:avLst/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Proposed Work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611149-96B2-4603-A0CC-DBEC146B5A89}"/>
              </a:ext>
            </a:extLst>
          </p:cNvPr>
          <p:cNvSpPr/>
          <p:nvPr/>
        </p:nvSpPr>
        <p:spPr>
          <a:xfrm>
            <a:off x="5828798" y="5368956"/>
            <a:ext cx="3184267" cy="3610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Key Personnel/Organizations</a:t>
            </a:r>
          </a:p>
        </p:txBody>
      </p: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B046DAFD-ED58-5D4D-9E5B-68A7771460E9}"/>
              </a:ext>
            </a:extLst>
          </p:cNvPr>
          <p:cNvGrpSpPr/>
          <p:nvPr/>
        </p:nvGrpSpPr>
        <p:grpSpPr>
          <a:xfrm>
            <a:off x="609687" y="4443414"/>
            <a:ext cx="2387511" cy="1418087"/>
            <a:chOff x="6660824" y="546693"/>
            <a:chExt cx="3963268" cy="2377440"/>
          </a:xfrm>
        </p:grpSpPr>
        <p:pic>
          <p:nvPicPr>
            <p:cNvPr id="1229" name="Picture 1228">
              <a:extLst>
                <a:ext uri="{FF2B5EF4-FFF2-40B4-BE49-F238E27FC236}">
                  <a16:creationId xmlns:a16="http://schemas.microsoft.com/office/drawing/2014/main" id="{BEA0329C-1462-4945-9CD6-8146FD38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91" r="648" b="28047"/>
            <a:stretch/>
          </p:blipFill>
          <p:spPr>
            <a:xfrm>
              <a:off x="6660824" y="546693"/>
              <a:ext cx="3592893" cy="2377440"/>
            </a:xfrm>
            <a:prstGeom prst="rect">
              <a:avLst/>
            </a:prstGeom>
          </p:spPr>
        </p:pic>
        <p:sp>
          <p:nvSpPr>
            <p:cNvPr id="1231" name="Rectangle 1230">
              <a:extLst>
                <a:ext uri="{FF2B5EF4-FFF2-40B4-BE49-F238E27FC236}">
                  <a16:creationId xmlns:a16="http://schemas.microsoft.com/office/drawing/2014/main" id="{717FEBCC-BD34-AB4A-B550-C3879CE1C5DA}"/>
                </a:ext>
              </a:extLst>
            </p:cNvPr>
            <p:cNvSpPr/>
            <p:nvPr/>
          </p:nvSpPr>
          <p:spPr>
            <a:xfrm>
              <a:off x="7842441" y="658964"/>
              <a:ext cx="792769" cy="2302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Milk</a:t>
              </a:r>
            </a:p>
          </p:txBody>
        </p:sp>
        <p:sp>
          <p:nvSpPr>
            <p:cNvPr id="1232" name="Rectangle 1231">
              <a:extLst>
                <a:ext uri="{FF2B5EF4-FFF2-40B4-BE49-F238E27FC236}">
                  <a16:creationId xmlns:a16="http://schemas.microsoft.com/office/drawing/2014/main" id="{1E74AD62-EA33-EA4A-B505-CB83827588C2}"/>
                </a:ext>
              </a:extLst>
            </p:cNvPr>
            <p:cNvSpPr/>
            <p:nvPr/>
          </p:nvSpPr>
          <p:spPr>
            <a:xfrm>
              <a:off x="9117986" y="713840"/>
              <a:ext cx="936894" cy="2294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Blood</a:t>
              </a:r>
            </a:p>
          </p:txBody>
        </p:sp>
        <p:sp>
          <p:nvSpPr>
            <p:cNvPr id="1233" name="Rectangle 1232">
              <a:extLst>
                <a:ext uri="{FF2B5EF4-FFF2-40B4-BE49-F238E27FC236}">
                  <a16:creationId xmlns:a16="http://schemas.microsoft.com/office/drawing/2014/main" id="{31CF89C1-E6E6-5746-9739-CCE72CC8F9E4}"/>
                </a:ext>
              </a:extLst>
            </p:cNvPr>
            <p:cNvSpPr/>
            <p:nvPr/>
          </p:nvSpPr>
          <p:spPr>
            <a:xfrm>
              <a:off x="9436052" y="1915035"/>
              <a:ext cx="935056" cy="2524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Water</a:t>
              </a:r>
            </a:p>
          </p:txBody>
        </p:sp>
        <p:sp>
          <p:nvSpPr>
            <p:cNvPr id="1234" name="Rectangle 1233">
              <a:extLst>
                <a:ext uri="{FF2B5EF4-FFF2-40B4-BE49-F238E27FC236}">
                  <a16:creationId xmlns:a16="http://schemas.microsoft.com/office/drawing/2014/main" id="{8A87277D-A9FE-8443-9C91-BC061F5BF7FF}"/>
                </a:ext>
              </a:extLst>
            </p:cNvPr>
            <p:cNvSpPr/>
            <p:nvPr/>
          </p:nvSpPr>
          <p:spPr>
            <a:xfrm>
              <a:off x="7297043" y="1137989"/>
              <a:ext cx="881539" cy="2523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Coffee</a:t>
              </a:r>
            </a:p>
          </p:txBody>
        </p:sp>
        <p:sp>
          <p:nvSpPr>
            <p:cNvPr id="1235" name="Rectangle 1234">
              <a:extLst>
                <a:ext uri="{FF2B5EF4-FFF2-40B4-BE49-F238E27FC236}">
                  <a16:creationId xmlns:a16="http://schemas.microsoft.com/office/drawing/2014/main" id="{7EF8E128-C87C-504D-A3A9-F729BD41AC88}"/>
                </a:ext>
              </a:extLst>
            </p:cNvPr>
            <p:cNvSpPr/>
            <p:nvPr/>
          </p:nvSpPr>
          <p:spPr>
            <a:xfrm>
              <a:off x="8616440" y="987891"/>
              <a:ext cx="1080046" cy="62604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Ethylene Glycol</a:t>
              </a:r>
            </a:p>
          </p:txBody>
        </p:sp>
        <p:sp>
          <p:nvSpPr>
            <p:cNvPr id="1236" name="Rectangle 1235">
              <a:extLst>
                <a:ext uri="{FF2B5EF4-FFF2-40B4-BE49-F238E27FC236}">
                  <a16:creationId xmlns:a16="http://schemas.microsoft.com/office/drawing/2014/main" id="{6DB6958F-BDC8-D74A-876F-C9E3779F142E}"/>
                </a:ext>
              </a:extLst>
            </p:cNvPr>
            <p:cNvSpPr/>
            <p:nvPr/>
          </p:nvSpPr>
          <p:spPr>
            <a:xfrm>
              <a:off x="7599345" y="1758831"/>
              <a:ext cx="1222236" cy="24900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Cranberry Juice</a:t>
              </a:r>
            </a:p>
          </p:txBody>
        </p:sp>
        <p:sp>
          <p:nvSpPr>
            <p:cNvPr id="1237" name="Rectangle 1236">
              <a:extLst>
                <a:ext uri="{FF2B5EF4-FFF2-40B4-BE49-F238E27FC236}">
                  <a16:creationId xmlns:a16="http://schemas.microsoft.com/office/drawing/2014/main" id="{7D01D339-5AB9-8744-941B-3251B7A829D8}"/>
                </a:ext>
              </a:extLst>
            </p:cNvPr>
            <p:cNvSpPr/>
            <p:nvPr/>
          </p:nvSpPr>
          <p:spPr>
            <a:xfrm>
              <a:off x="9673206" y="1368509"/>
              <a:ext cx="950886" cy="25607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Orange Juice</a:t>
              </a:r>
            </a:p>
          </p:txBody>
        </p:sp>
      </p:grp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1D922821-EDC5-244B-A869-8E4331CF4B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32" y="659330"/>
            <a:ext cx="1003650" cy="309459"/>
          </a:xfrm>
          <a:prstGeom prst="rect">
            <a:avLst/>
          </a:prstGeom>
        </p:spPr>
      </p:pic>
      <p:pic>
        <p:nvPicPr>
          <p:cNvPr id="618" name="Picture 6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1A35BF-568A-7946-A5F5-2CA05ABA9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781" y="4119591"/>
            <a:ext cx="2202586" cy="159625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FFD38F-CCAB-B747-AA44-1DE004FD9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73741"/>
              </p:ext>
            </p:extLst>
          </p:nvPr>
        </p:nvGraphicFramePr>
        <p:xfrm>
          <a:off x="3314009" y="1420142"/>
          <a:ext cx="5679543" cy="2236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426">
                  <a:extLst>
                    <a:ext uri="{9D8B030D-6E8A-4147-A177-3AD203B41FA5}">
                      <a16:colId xmlns:a16="http://schemas.microsoft.com/office/drawing/2014/main" val="3301990305"/>
                    </a:ext>
                  </a:extLst>
                </a:gridCol>
                <a:gridCol w="1541124">
                  <a:extLst>
                    <a:ext uri="{9D8B030D-6E8A-4147-A177-3AD203B41FA5}">
                      <a16:colId xmlns:a16="http://schemas.microsoft.com/office/drawing/2014/main" val="1929744104"/>
                    </a:ext>
                  </a:extLst>
                </a:gridCol>
                <a:gridCol w="1360069">
                  <a:extLst>
                    <a:ext uri="{9D8B030D-6E8A-4147-A177-3AD203B41FA5}">
                      <a16:colId xmlns:a16="http://schemas.microsoft.com/office/drawing/2014/main" val="382634110"/>
                    </a:ext>
                  </a:extLst>
                </a:gridCol>
                <a:gridCol w="1104924">
                  <a:extLst>
                    <a:ext uri="{9D8B030D-6E8A-4147-A177-3AD203B41FA5}">
                      <a16:colId xmlns:a16="http://schemas.microsoft.com/office/drawing/2014/main" val="2115617524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Performance Metrics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Units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Goals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Actual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53490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Scalable Fabrication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Area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&gt; 10 cm x 10 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10 cm x 10 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77723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Broadband Antireflection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% Reflection (wavelengths 400 to 1100 nm)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&lt;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0.4%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76432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Broad Angle Antireflection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% Reflection at 45°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&lt;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4.9% at 65°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017934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Static Water Contact Angle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Degrees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&gt; 155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162.1 </a:t>
                      </a:r>
                      <a:r>
                        <a:rPr lang="en-US" sz="10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1000">
                          <a:effectLst/>
                        </a:rPr>
                        <a:t> 2.0°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485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Water Contact Angle Hysteresis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Degrees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&lt;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3.2 </a:t>
                      </a:r>
                      <a:r>
                        <a:rPr lang="en-US" sz="1000">
                          <a:effectLst/>
                          <a:sym typeface="Symbol" pitchFamily="2" charset="2"/>
                        </a:rPr>
                        <a:t></a:t>
                      </a:r>
                      <a:r>
                        <a:rPr lang="en-US" sz="1000">
                          <a:effectLst/>
                        </a:rPr>
                        <a:t> 0.7°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27844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Self-Cleaning Tests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% Decrease in Transmission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&lt;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80992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$/m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&lt; 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sym typeface="Symbol" pitchFamily="2" charset="2"/>
                        </a:rPr>
                        <a:t></a:t>
                      </a:r>
                      <a:r>
                        <a:rPr lang="en-US" sz="1000">
                          <a:effectLst/>
                        </a:rPr>
                        <a:t> 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35338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Mechanical Durability (ASTM D1044 Abrasion Tests)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% Change in Optical and Wetting Properties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&lt; 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&lt; 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85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5890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286</Words>
  <Application>Microsoft Macintosh PowerPoint</Application>
  <PresentationFormat>On-screen Show (4:3)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Gill Sans MT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Durable Antireflective, Anti-Soiling, and Self-Cleaning Glass for Solar Modules Leu / University of Pittsburgh</dc:title>
  <dc:creator>Haghanifar, Sajad</dc:creator>
  <cp:lastModifiedBy>Leu, Paul W</cp:lastModifiedBy>
  <cp:revision>194</cp:revision>
  <dcterms:created xsi:type="dcterms:W3CDTF">2018-09-26T13:10:12Z</dcterms:created>
  <dcterms:modified xsi:type="dcterms:W3CDTF">2020-06-22T16:23:59Z</dcterms:modified>
</cp:coreProperties>
</file>