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swald" pitchFamily="2" charset="77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568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94fd36f7f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94fd36f7f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7653" r="1561"/>
          <a:stretch/>
        </p:blipFill>
        <p:spPr>
          <a:xfrm>
            <a:off x="4031900" y="1390180"/>
            <a:ext cx="1465774" cy="106448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91100" y="383700"/>
            <a:ext cx="4074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The operating system for solar energy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00" y="111300"/>
            <a:ext cx="866124" cy="8661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91100" y="35100"/>
            <a:ext cx="4074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1C618C"/>
                </a:solidFill>
                <a:latin typeface="Montserrat"/>
                <a:ea typeface="Montserrat"/>
                <a:cs typeface="Montserrat"/>
                <a:sym typeface="Montserrat"/>
              </a:rPr>
              <a:t>Wattch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25800" y="1115563"/>
            <a:ext cx="4074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1600" b="1">
                <a:solidFill>
                  <a:srgbClr val="E06666"/>
                </a:solidFill>
                <a:latin typeface="Open Sans"/>
                <a:ea typeface="Open Sans"/>
                <a:cs typeface="Open Sans"/>
                <a:sym typeface="Open Sans"/>
              </a:rPr>
              <a:t>PROBLEM</a:t>
            </a:r>
            <a:endParaRPr sz="1600" b="1">
              <a:solidFill>
                <a:srgbClr val="E0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091100" y="708900"/>
            <a:ext cx="4074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Manage energy assets </a:t>
            </a:r>
            <a:r>
              <a:rPr lang="en" sz="1200" b="1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easily</a:t>
            </a:r>
            <a:r>
              <a:rPr lang="en" sz="12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sz="1200" b="1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intelligently</a:t>
            </a:r>
            <a:endParaRPr sz="1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25800" y="1483775"/>
            <a:ext cx="3906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The US solar industry is experiencing </a:t>
            </a:r>
            <a:r>
              <a:rPr lang="en" sz="900" b="1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explosive growth</a:t>
            </a:r>
            <a:r>
              <a:rPr lang="en" sz="9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. Today, almost half of all projects are less than 3 years old. As these sites continue to age, O&amp;M becomes increasingly important. Existing monitoring tools are </a:t>
            </a:r>
            <a:r>
              <a:rPr lang="en" sz="900" i="1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simply not keeping up</a:t>
            </a:r>
            <a:r>
              <a:rPr lang="en" sz="9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 b="1">
              <a:solidFill>
                <a:srgbClr val="E0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78350" y="2191650"/>
            <a:ext cx="21510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15B8A"/>
                </a:solidFill>
                <a:latin typeface="Oswald"/>
                <a:ea typeface="Oswald"/>
                <a:cs typeface="Oswald"/>
                <a:sym typeface="Oswald"/>
              </a:rPr>
              <a:t>VENDOR-SPECIFIC TOOLS</a:t>
            </a:r>
            <a:endParaRPr sz="900">
              <a:solidFill>
                <a:srgbClr val="315B8A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667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"/>
              <a:buFont typeface="Open Sans"/>
              <a:buChar char="●"/>
            </a:pPr>
            <a:r>
              <a:rPr lang="en" sz="6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Create data silos</a:t>
            </a:r>
            <a:endParaRPr sz="6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667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"/>
              <a:buFont typeface="Open Sans"/>
              <a:buChar char="●"/>
            </a:pPr>
            <a:r>
              <a:rPr lang="en" sz="6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Restrict data access</a:t>
            </a:r>
            <a:endParaRPr sz="6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667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"/>
              <a:buFont typeface="Open Sans"/>
              <a:buChar char="●"/>
            </a:pPr>
            <a:r>
              <a:rPr lang="en" sz="6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Lack software engineering best practice</a:t>
            </a:r>
            <a:endParaRPr sz="6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0000"/>
                </a:solidFill>
                <a:latin typeface="Oswald"/>
                <a:ea typeface="Oswald"/>
                <a:cs typeface="Oswald"/>
                <a:sym typeface="Oswald"/>
              </a:rPr>
              <a:t>➔ SCALABILITY &amp; SECURITY PROBLEMS</a:t>
            </a:r>
            <a:endParaRPr sz="6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162100" y="2191663"/>
            <a:ext cx="19320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15B8A"/>
                </a:solidFill>
                <a:latin typeface="Oswald"/>
                <a:ea typeface="Oswald"/>
                <a:cs typeface="Oswald"/>
                <a:sym typeface="Oswald"/>
              </a:rPr>
              <a:t>VENDOR-AGNOSTIC TOOLS</a:t>
            </a:r>
            <a:endParaRPr sz="900">
              <a:solidFill>
                <a:srgbClr val="315B8A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667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"/>
              <a:buFont typeface="Open Sans"/>
              <a:buChar char="●"/>
            </a:pPr>
            <a:r>
              <a:rPr lang="en" sz="6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Focused on European market</a:t>
            </a:r>
            <a:endParaRPr sz="6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667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"/>
              <a:buFont typeface="Open Sans"/>
              <a:buChar char="●"/>
            </a:pPr>
            <a:r>
              <a:rPr lang="en" sz="6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High capital cost for hardware</a:t>
            </a:r>
            <a:endParaRPr sz="6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667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"/>
              <a:buFont typeface="Open Sans"/>
              <a:buChar char="●"/>
            </a:pPr>
            <a:r>
              <a:rPr lang="en" sz="6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Limited feature set</a:t>
            </a:r>
            <a:endParaRPr sz="6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0000"/>
                </a:solidFill>
                <a:latin typeface="Oswald"/>
                <a:ea typeface="Oswald"/>
                <a:cs typeface="Oswald"/>
                <a:sym typeface="Oswald"/>
              </a:rPr>
              <a:t>➔ NOT MEETING THE NEEDS OF AMERICAN SOLAR INSTALLERS</a:t>
            </a:r>
            <a:endParaRPr sz="6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315B8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966625" y="145225"/>
            <a:ext cx="4074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1600" b="1">
                <a:solidFill>
                  <a:srgbClr val="27AE60"/>
                </a:solidFill>
                <a:latin typeface="Open Sans"/>
                <a:ea typeface="Open Sans"/>
                <a:cs typeface="Open Sans"/>
                <a:sym typeface="Open Sans"/>
              </a:rPr>
              <a:t>SOLUTION</a:t>
            </a:r>
            <a:endParaRPr sz="1600" b="1">
              <a:solidFill>
                <a:srgbClr val="27AE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264275" y="618625"/>
            <a:ext cx="37038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The Wattch platform combines </a:t>
            </a:r>
            <a:r>
              <a:rPr lang="en" sz="900" b="1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robust hardware</a:t>
            </a:r>
            <a:r>
              <a:rPr lang="en" sz="9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 with a highly-scalable, secure, vendor-agnostic </a:t>
            </a:r>
            <a:r>
              <a:rPr lang="en" sz="900" b="1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SaaS platform</a:t>
            </a:r>
            <a:r>
              <a:rPr lang="en" sz="9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, to unlock:</a:t>
            </a:r>
            <a:endParaRPr sz="900">
              <a:solidFill>
                <a:srgbClr val="1C618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1C618C"/>
              </a:buClr>
              <a:buSzPts val="900"/>
              <a:buFont typeface="Open Sans"/>
              <a:buChar char="●"/>
            </a:pPr>
            <a:r>
              <a:rPr lang="en" sz="9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Predictive maintenance</a:t>
            </a:r>
            <a:endParaRPr sz="900">
              <a:solidFill>
                <a:srgbClr val="1C618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1C618C"/>
              </a:buClr>
              <a:buSzPts val="900"/>
              <a:buFont typeface="Open Sans"/>
              <a:buChar char="●"/>
            </a:pPr>
            <a:r>
              <a:rPr lang="en" sz="9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Automated diagnostics</a:t>
            </a:r>
            <a:endParaRPr sz="900">
              <a:solidFill>
                <a:srgbClr val="1C618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1C618C"/>
              </a:buClr>
              <a:buSzPts val="900"/>
              <a:buFont typeface="Open Sans"/>
              <a:buChar char="●"/>
            </a:pPr>
            <a:r>
              <a:rPr lang="en" sz="9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Intelligent energy yield forecasts</a:t>
            </a:r>
            <a:endParaRPr sz="900">
              <a:solidFill>
                <a:srgbClr val="1C618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25800" y="3135950"/>
            <a:ext cx="4074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OUR </a:t>
            </a:r>
            <a:r>
              <a:rPr lang="en" sz="1600" b="1">
                <a:solidFill>
                  <a:srgbClr val="1C618C"/>
                </a:solidFill>
                <a:latin typeface="Open Sans"/>
                <a:ea typeface="Open Sans"/>
                <a:cs typeface="Open Sans"/>
                <a:sym typeface="Open Sans"/>
              </a:rPr>
              <a:t>TEAM</a:t>
            </a:r>
            <a:endParaRPr sz="1600" b="1">
              <a:solidFill>
                <a:srgbClr val="1C618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5">
            <a:alphaModFix/>
          </a:blip>
          <a:srcRect t="16033" b="14977"/>
          <a:stretch/>
        </p:blipFill>
        <p:spPr>
          <a:xfrm>
            <a:off x="213300" y="3546913"/>
            <a:ext cx="1465775" cy="135018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1711475" y="3550875"/>
            <a:ext cx="18537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Alex, Ryan, &amp; Jared </a:t>
            </a:r>
            <a:endParaRPr sz="9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Georgia Tech Solar Racing alumni</a:t>
            </a:r>
            <a:endParaRPr sz="10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2156" y="4225585"/>
            <a:ext cx="361823" cy="22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7">
            <a:alphaModFix/>
          </a:blip>
          <a:srcRect t="23202" b="22485"/>
          <a:stretch/>
        </p:blipFill>
        <p:spPr>
          <a:xfrm>
            <a:off x="3084241" y="4248440"/>
            <a:ext cx="513870" cy="17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21492" y="4207670"/>
            <a:ext cx="361827" cy="25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18338" y="4561861"/>
            <a:ext cx="582986" cy="11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10">
            <a:alphaModFix/>
          </a:blip>
          <a:srcRect t="21852" b="22530"/>
          <a:stretch/>
        </p:blipFill>
        <p:spPr>
          <a:xfrm>
            <a:off x="2472262" y="4774987"/>
            <a:ext cx="400095" cy="11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55880" y="4225583"/>
            <a:ext cx="181240" cy="22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12">
            <a:alphaModFix/>
          </a:blip>
          <a:srcRect t="35049" b="41279"/>
          <a:stretch/>
        </p:blipFill>
        <p:spPr>
          <a:xfrm>
            <a:off x="1752143" y="4789536"/>
            <a:ext cx="669888" cy="8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49998" y="4561053"/>
            <a:ext cx="400092" cy="12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99765" y="4537932"/>
            <a:ext cx="669889" cy="1482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3"/>
          <p:cNvCxnSpPr/>
          <p:nvPr/>
        </p:nvCxnSpPr>
        <p:spPr>
          <a:xfrm>
            <a:off x="213300" y="3476063"/>
            <a:ext cx="2496300" cy="0"/>
          </a:xfrm>
          <a:prstGeom prst="straightConnector1">
            <a:avLst/>
          </a:prstGeom>
          <a:noFill/>
          <a:ln w="9525" cap="flat" cmpd="sng">
            <a:solidFill>
              <a:srgbClr val="315B8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3"/>
          <p:cNvCxnSpPr/>
          <p:nvPr/>
        </p:nvCxnSpPr>
        <p:spPr>
          <a:xfrm>
            <a:off x="178350" y="1483750"/>
            <a:ext cx="2496300" cy="0"/>
          </a:xfrm>
          <a:prstGeom prst="straightConnector1">
            <a:avLst/>
          </a:prstGeom>
          <a:noFill/>
          <a:ln w="9525" cap="flat" cmpd="sng">
            <a:solidFill>
              <a:srgbClr val="315B8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3"/>
          <p:cNvCxnSpPr/>
          <p:nvPr/>
        </p:nvCxnSpPr>
        <p:spPr>
          <a:xfrm>
            <a:off x="6471700" y="544513"/>
            <a:ext cx="2496300" cy="0"/>
          </a:xfrm>
          <a:prstGeom prst="straightConnector1">
            <a:avLst/>
          </a:prstGeom>
          <a:noFill/>
          <a:ln w="9525" cap="flat" cmpd="sng">
            <a:solidFill>
              <a:srgbClr val="315B8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13"/>
          <p:cNvSpPr txBox="1"/>
          <p:nvPr/>
        </p:nvSpPr>
        <p:spPr>
          <a:xfrm>
            <a:off x="1711475" y="3849163"/>
            <a:ext cx="1853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Years of experience at leading software &amp; hardware organizations including:</a:t>
            </a:r>
            <a:endParaRPr sz="10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8259600" y="2579000"/>
            <a:ext cx="241800" cy="18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125375" y="2480400"/>
            <a:ext cx="4872626" cy="246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3"/>
          <p:cNvGrpSpPr/>
          <p:nvPr/>
        </p:nvGrpSpPr>
        <p:grpSpPr>
          <a:xfrm>
            <a:off x="5698307" y="1888280"/>
            <a:ext cx="1318378" cy="871911"/>
            <a:chOff x="6789797" y="437154"/>
            <a:chExt cx="985924" cy="675900"/>
          </a:xfrm>
        </p:grpSpPr>
        <p:pic>
          <p:nvPicPr>
            <p:cNvPr id="84" name="Google Shape;84;p1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6789797" y="437154"/>
              <a:ext cx="985924" cy="67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3"/>
            <p:cNvSpPr/>
            <p:nvPr/>
          </p:nvSpPr>
          <p:spPr>
            <a:xfrm>
              <a:off x="7325750" y="570975"/>
              <a:ext cx="266100" cy="18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6" name="Google Shape;8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68175" y="570950"/>
              <a:ext cx="181251" cy="18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13"/>
          <p:cNvPicPr preferRelativeResize="0"/>
          <p:nvPr/>
        </p:nvPicPr>
        <p:blipFill rotWithShape="1">
          <a:blip r:embed="rId17">
            <a:alphaModFix/>
          </a:blip>
          <a:srcRect r="8617"/>
          <a:stretch/>
        </p:blipFill>
        <p:spPr>
          <a:xfrm>
            <a:off x="5912275" y="2032250"/>
            <a:ext cx="929599" cy="5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356450" y="1483738"/>
            <a:ext cx="1318375" cy="796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Macintosh PowerPoint</Application>
  <PresentationFormat>On-screen Show (16:9)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Sans</vt:lpstr>
      <vt:lpstr>Montserrat</vt:lpstr>
      <vt:lpstr>Oswald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Nussey, Robert A</cp:lastModifiedBy>
  <cp:revision>1</cp:revision>
  <dcterms:modified xsi:type="dcterms:W3CDTF">2020-06-22T14:33:24Z</dcterms:modified>
</cp:coreProperties>
</file>