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  <p:sldMasterId id="2147483988" r:id="rId2"/>
  </p:sldMasterIdLst>
  <p:notesMasterIdLst>
    <p:notesMasterId r:id="rId22"/>
  </p:notesMasterIdLst>
  <p:handoutMasterIdLst>
    <p:handoutMasterId r:id="rId23"/>
  </p:handoutMasterIdLst>
  <p:sldIdLst>
    <p:sldId id="451" r:id="rId3"/>
    <p:sldId id="405" r:id="rId4"/>
    <p:sldId id="387" r:id="rId5"/>
    <p:sldId id="326" r:id="rId6"/>
    <p:sldId id="359" r:id="rId7"/>
    <p:sldId id="453" r:id="rId8"/>
    <p:sldId id="392" r:id="rId9"/>
    <p:sldId id="430" r:id="rId10"/>
    <p:sldId id="443" r:id="rId11"/>
    <p:sldId id="403" r:id="rId12"/>
    <p:sldId id="407" r:id="rId13"/>
    <p:sldId id="410" r:id="rId14"/>
    <p:sldId id="409" r:id="rId15"/>
    <p:sldId id="375" r:id="rId16"/>
    <p:sldId id="425" r:id="rId17"/>
    <p:sldId id="422" r:id="rId18"/>
    <p:sldId id="440" r:id="rId19"/>
    <p:sldId id="439" r:id="rId20"/>
    <p:sldId id="428" r:id="rId21"/>
  </p:sldIdLst>
  <p:sldSz cx="10058400" cy="7772400"/>
  <p:notesSz cx="9388475" cy="7102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37">
          <p15:clr>
            <a:srgbClr val="A4A3A4"/>
          </p15:clr>
        </p15:guide>
        <p15:guide id="2" pos="29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CC00"/>
    <a:srgbClr val="663300"/>
    <a:srgbClr val="996633"/>
    <a:srgbClr val="699953"/>
    <a:srgbClr val="A4AC54"/>
    <a:srgbClr val="CC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6" autoAdjust="0"/>
    <p:restoredTop sz="94638" autoAdjust="0"/>
  </p:normalViewPr>
  <p:slideViewPr>
    <p:cSldViewPr>
      <p:cViewPr varScale="1">
        <p:scale>
          <a:sx n="76" d="100"/>
          <a:sy n="76" d="100"/>
        </p:scale>
        <p:origin x="-1620" y="-96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80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2184" y="-108"/>
      </p:cViewPr>
      <p:guideLst>
        <p:guide orient="horz" pos="2237"/>
        <p:guide pos="295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t" anchorCtr="0" compatLnSpc="1">
            <a:prstTxWarp prst="textNoShape">
              <a:avLst/>
            </a:prstTxWarp>
          </a:bodyPr>
          <a:lstStyle>
            <a:lvl1pPr defTabSz="942206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19536" y="0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t" anchorCtr="0" compatLnSpc="1">
            <a:prstTxWarp prst="textNoShape">
              <a:avLst/>
            </a:prstTxWarp>
          </a:bodyPr>
          <a:lstStyle>
            <a:lvl1pPr algn="r" defTabSz="942206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4063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b" anchorCtr="0" compatLnSpc="1">
            <a:prstTxWarp prst="textNoShape">
              <a:avLst/>
            </a:prstTxWarp>
          </a:bodyPr>
          <a:lstStyle>
            <a:lvl1pPr defTabSz="942206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19536" y="6744063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b" anchorCtr="0" compatLnSpc="1">
            <a:prstTxWarp prst="textNoShape">
              <a:avLst/>
            </a:prstTxWarp>
          </a:bodyPr>
          <a:lstStyle>
            <a:lvl1pPr algn="r" defTabSz="942206">
              <a:defRPr sz="1100"/>
            </a:lvl1pPr>
          </a:lstStyle>
          <a:p>
            <a:pPr>
              <a:defRPr/>
            </a:pPr>
            <a:fld id="{5BB3A1CB-1B43-4D4E-A121-AE3D88489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t" anchorCtr="0" compatLnSpc="1">
            <a:prstTxWarp prst="textNoShape">
              <a:avLst/>
            </a:prstTxWarp>
          </a:bodyPr>
          <a:lstStyle>
            <a:lvl1pPr defTabSz="942206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19536" y="0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t" anchorCtr="0" compatLnSpc="1">
            <a:prstTxWarp prst="textNoShape">
              <a:avLst/>
            </a:prstTxWarp>
          </a:bodyPr>
          <a:lstStyle>
            <a:lvl1pPr algn="r" defTabSz="942206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3388" y="531813"/>
            <a:ext cx="3443287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724" y="3372033"/>
            <a:ext cx="7515029" cy="319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4063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b" anchorCtr="0" compatLnSpc="1">
            <a:prstTxWarp prst="textNoShape">
              <a:avLst/>
            </a:prstTxWarp>
          </a:bodyPr>
          <a:lstStyle>
            <a:lvl1pPr defTabSz="942206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19536" y="6744063"/>
            <a:ext cx="4067304" cy="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9" tIns="47095" rIns="94189" bIns="47095" numCol="1" anchor="b" anchorCtr="0" compatLnSpc="1">
            <a:prstTxWarp prst="textNoShape">
              <a:avLst/>
            </a:prstTxWarp>
          </a:bodyPr>
          <a:lstStyle>
            <a:lvl1pPr algn="r" defTabSz="942206">
              <a:defRPr sz="1100"/>
            </a:lvl1pPr>
          </a:lstStyle>
          <a:p>
            <a:pPr>
              <a:defRPr/>
            </a:pPr>
            <a:fld id="{94CA3176-6B09-4108-B5D5-096D7A460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A3176-6B09-4108-B5D5-096D7A460F8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A3176-6B09-4108-B5D5-096D7A460F8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CA3176-6B09-4108-B5D5-096D7A460F8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B9AD4E-F22A-4538-BE28-B0258C1A552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1023366" y="524465"/>
            <a:ext cx="6805541" cy="2681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4384" tIns="47192" rIns="94384" bIns="47192" anchor="ctr"/>
          <a:lstStyle/>
          <a:p>
            <a:endParaRPr lang="en-US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/>
          </p:nvPr>
        </p:nvSpPr>
        <p:spPr>
          <a:xfrm>
            <a:off x="1227711" y="3376964"/>
            <a:ext cx="6942861" cy="3207623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xmlns="" val="1254584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CSULO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9438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ttp://www.arb.ca.gov/carpa/images/usfs-logo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7825" y="6934200"/>
            <a:ext cx="7905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414588"/>
            <a:ext cx="8550275" cy="1665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4403725"/>
            <a:ext cx="7042150" cy="19875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Agri</a:t>
            </a:r>
            <a:r>
              <a:rPr lang="en-US">
                <a:solidFill>
                  <a:schemeClr val="tx1"/>
                </a:solidFill>
              </a:rPr>
              <a:t>-</a:t>
            </a:r>
            <a:r>
              <a:rPr lang="en-US">
                <a:solidFill>
                  <a:srgbClr val="663300"/>
                </a:solidFill>
              </a:rPr>
              <a:t>Tech</a:t>
            </a:r>
            <a:r>
              <a:rPr lang="en-US">
                <a:solidFill>
                  <a:schemeClr val="tx1"/>
                </a:solidFill>
              </a:rPr>
              <a:t> Producers, LLC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09225-F210-4B49-9C9D-00F6A3D0D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AB9E652-CDC7-4296-A2C1-225D0CC1A4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6671658"/>
            <a:ext cx="2819400" cy="11007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CSULO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9438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://www.arb.ca.gov/carpa/images/usfs-logo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7825" y="6934200"/>
            <a:ext cx="7905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812925"/>
            <a:ext cx="4449762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12925"/>
            <a:ext cx="4449763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Agri</a:t>
            </a:r>
            <a:r>
              <a:rPr lang="en-US">
                <a:solidFill>
                  <a:schemeClr val="tx1"/>
                </a:solidFill>
              </a:rPr>
              <a:t>-</a:t>
            </a:r>
            <a:r>
              <a:rPr lang="en-US">
                <a:solidFill>
                  <a:srgbClr val="663300"/>
                </a:solidFill>
              </a:rPr>
              <a:t>Tech</a:t>
            </a:r>
            <a:r>
              <a:rPr lang="en-US">
                <a:solidFill>
                  <a:schemeClr val="tx1"/>
                </a:solidFill>
              </a:rPr>
              <a:t> Producers, LLC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DAFA0-25F1-4040-A16B-94393A3AC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NCSULO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9438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" descr="http://www.arb.ca.gov/carpa/images/usfs-logo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7825" y="6934200"/>
            <a:ext cx="7905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Agri</a:t>
            </a:r>
            <a:r>
              <a:rPr lang="en-US">
                <a:solidFill>
                  <a:schemeClr val="tx1"/>
                </a:solidFill>
              </a:rPr>
              <a:t>-</a:t>
            </a:r>
            <a:r>
              <a:rPr lang="en-US">
                <a:solidFill>
                  <a:srgbClr val="663300"/>
                </a:solidFill>
              </a:rPr>
              <a:t>Tech</a:t>
            </a:r>
            <a:r>
              <a:rPr lang="en-US">
                <a:solidFill>
                  <a:schemeClr val="tx1"/>
                </a:solidFill>
              </a:rPr>
              <a:t> Producers, LLC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C5E80-CDE9-4358-B776-27DFAB9A2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CSULO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9438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ttp://www.arb.ca.gov/carpa/images/usfs-logo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7825" y="6934200"/>
            <a:ext cx="7905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03238" y="1812925"/>
            <a:ext cx="9051925" cy="5130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Agri</a:t>
            </a:r>
            <a:r>
              <a:rPr lang="en-US">
                <a:solidFill>
                  <a:schemeClr val="tx1"/>
                </a:solidFill>
              </a:rPr>
              <a:t>-</a:t>
            </a:r>
            <a:r>
              <a:rPr lang="en-US">
                <a:solidFill>
                  <a:srgbClr val="663300"/>
                </a:solidFill>
              </a:rPr>
              <a:t>Tech</a:t>
            </a:r>
            <a:r>
              <a:rPr lang="en-US">
                <a:solidFill>
                  <a:schemeClr val="tx1"/>
                </a:solidFill>
              </a:rPr>
              <a:t> Producers, LLC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6EDE2-F453-494B-B71D-70880511D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CSULO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9438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http://www.arb.ca.gov/carpa/images/usfs-logo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7825" y="6934200"/>
            <a:ext cx="7905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38" y="1828800"/>
            <a:ext cx="4449762" cy="5130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05400" y="1812925"/>
            <a:ext cx="4449763" cy="5130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Agri</a:t>
            </a:r>
            <a:r>
              <a:rPr lang="en-US">
                <a:solidFill>
                  <a:schemeClr val="tx1"/>
                </a:solidFill>
              </a:rPr>
              <a:t>-</a:t>
            </a:r>
            <a:r>
              <a:rPr lang="en-US">
                <a:solidFill>
                  <a:srgbClr val="663300"/>
                </a:solidFill>
              </a:rPr>
              <a:t>Tech</a:t>
            </a:r>
            <a:r>
              <a:rPr lang="en-US">
                <a:solidFill>
                  <a:schemeClr val="tx1"/>
                </a:solidFill>
              </a:rPr>
              <a:t> Producers, LLC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74976-FEC2-4482-BEFA-6FDC50D1A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CDDD8967-8AFF-4D2C-98C0-26D139646BFF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5E5EAF97-2304-4F9D-8307-9904E7B6D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D10D6360-A8C8-45B8-A5DF-8B9F31E073A3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7B85A25D-B0EC-4EAD-90F7-BE278FA37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3AE5EC72-4DC9-4871-BCDD-96B20FF31D77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282E21F6-90AD-4C06-8316-48F70C6CF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1F91B953-FBA6-4210-8625-D6DBE8CB2032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95794281-1155-48E6-BC74-0DC39BD81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6D758034-244C-40D8-910F-7A4785936192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8FD93A35-1589-4025-A59C-D755C572C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E0A9EA5F-2BB7-4192-A540-F688E725CF77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5409B675-4DBC-49C3-A8E9-201CCDFF8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F083AC2A-D7DA-439B-9739-C0D81EB1C9B4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93C2D09B-36A1-4356-B5F1-FFD0AEE6E4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BF5CB67B-5B73-436C-998F-58BF6926FDC5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FE086523-4D34-476B-BB1E-BBEED55A7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41D754A0-B894-492C-851F-FFD745E56C7A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6D0C9790-5DBB-45CF-82CD-966011D8D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8DC5C9E3-E323-49E9-99A6-D666A00921F9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D2B49E16-E8A6-45A2-8FC6-3E396417D8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11150"/>
            <a:ext cx="9051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812925"/>
            <a:ext cx="9051925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2"/>
          </p:nvPr>
        </p:nvSpPr>
        <p:spPr bwMode="auto">
          <a:xfrm>
            <a:off x="503238" y="7078663"/>
            <a:ext cx="2346325" cy="539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>
              <a:defRPr sz="16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</p:nvPr>
        </p:nvSpPr>
        <p:spPr bwMode="auto">
          <a:xfrm>
            <a:off x="3436938" y="7078663"/>
            <a:ext cx="3184525" cy="539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rgbClr val="00CC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Agri-</a:t>
            </a:r>
            <a:r>
              <a:rPr lang="en-US">
                <a:solidFill>
                  <a:srgbClr val="663300"/>
                </a:solidFill>
              </a:rPr>
              <a:t>Tech</a:t>
            </a:r>
            <a:r>
              <a:rPr lang="en-US"/>
              <a:t> Producers, LLC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4"/>
          </p:nvPr>
        </p:nvSpPr>
        <p:spPr bwMode="auto">
          <a:xfrm>
            <a:off x="7208838" y="7078663"/>
            <a:ext cx="2346325" cy="539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algn="r">
              <a:defRPr sz="1600"/>
            </a:lvl1pPr>
          </a:lstStyle>
          <a:p>
            <a:pPr>
              <a:defRPr/>
            </a:pPr>
            <a:fld id="{2C2AB976-6000-427C-9BB7-20710A31A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8" r:id="rId1"/>
    <p:sldLayoutId id="2147485589" r:id="rId2"/>
    <p:sldLayoutId id="2147485590" r:id="rId3"/>
    <p:sldLayoutId id="2147485591" r:id="rId4"/>
    <p:sldLayoutId id="2147485592" r:id="rId5"/>
    <p:sldLayoutId id="2147485593" r:id="rId6"/>
  </p:sldLayoutIdLst>
  <p:hf sldNum="0" hdr="0" dt="0"/>
  <p:txStyles>
    <p:titleStyle>
      <a:lvl1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2pPr>
      <a:lvl3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3pPr>
      <a:lvl4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4pPr>
      <a:lvl5pPr algn="ctr" defTabSz="1019175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5pPr>
      <a:lvl6pPr marL="4572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6pPr>
      <a:lvl7pPr marL="9144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7pPr>
      <a:lvl8pPr marL="13716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8pPr>
      <a:lvl9pPr marL="1828800" algn="ctr" defTabSz="1019175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9pPr>
    </p:titleStyle>
    <p:bodyStyle>
      <a:lvl1pPr marL="382588" indent="-382588" algn="l" defTabSz="1019175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Arial" charset="0"/>
          <a:ea typeface="+mn-ea"/>
          <a:cs typeface="+mn-cs"/>
        </a:defRPr>
      </a:lvl1pPr>
      <a:lvl2pPr marL="827088" indent="-317500" algn="l" defTabSz="1019175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Arial" charset="0"/>
        </a:defRPr>
      </a:lvl2pPr>
      <a:lvl3pPr marL="1273175" indent="-254000" algn="l" defTabSz="1019175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Arial" charset="0"/>
        </a:defRPr>
      </a:lvl3pPr>
      <a:lvl4pPr marL="1782763" indent="-254000" algn="l" defTabSz="1019175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Arial" charset="0"/>
        </a:defRPr>
      </a:lvl4pPr>
      <a:lvl5pPr marL="2292350" indent="-254000" algn="l" defTabSz="1019175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Arial" charset="0"/>
        </a:defRPr>
      </a:lvl5pPr>
      <a:lvl6pPr marL="27495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2067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639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21150" indent="-254000" algn="l" defTabSz="1019175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03238" y="311150"/>
            <a:ext cx="9051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3238" y="1812925"/>
            <a:ext cx="9051925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3238" y="7204075"/>
            <a:ext cx="2346325" cy="414338"/>
          </a:xfrm>
          <a:prstGeom prst="rect">
            <a:avLst/>
          </a:prstGeom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D80644A-3E58-464B-BE54-BF5AE339576F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938" y="7204075"/>
            <a:ext cx="3184525" cy="414338"/>
          </a:xfrm>
          <a:prstGeom prst="rect">
            <a:avLst/>
          </a:prstGeom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838" y="7204075"/>
            <a:ext cx="2346325" cy="414338"/>
          </a:xfrm>
          <a:prstGeom prst="rect">
            <a:avLst/>
          </a:prstGeom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BE4A93E2-B4DD-45F3-8AA8-837BAACBC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6" descr="TF-logo_rgb_300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6508750"/>
            <a:ext cx="5029200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94" r:id="rId1"/>
    <p:sldLayoutId id="2147485595" r:id="rId2"/>
    <p:sldLayoutId id="2147485596" r:id="rId3"/>
    <p:sldLayoutId id="2147485597" r:id="rId4"/>
    <p:sldLayoutId id="2147485598" r:id="rId5"/>
    <p:sldLayoutId id="2147485599" r:id="rId6"/>
    <p:sldLayoutId id="2147485600" r:id="rId7"/>
    <p:sldLayoutId id="2147485601" r:id="rId8"/>
    <p:sldLayoutId id="2147485602" r:id="rId9"/>
    <p:sldLayoutId id="2147485603" r:id="rId10"/>
  </p:sldLayoutIdLst>
  <p:txStyles>
    <p:titleStyle>
      <a:lvl1pPr algn="ctr" defTabSz="1017588" rtl="0" eaLnBrk="0" fontAlgn="base" hangingPunct="0">
        <a:spcBef>
          <a:spcPct val="0"/>
        </a:spcBef>
        <a:spcAft>
          <a:spcPct val="0"/>
        </a:spcAft>
        <a:defRPr sz="4900" kern="1200">
          <a:solidFill>
            <a:srgbClr val="699953"/>
          </a:solidFill>
          <a:latin typeface="Arial" pitchFamily="34" charset="0"/>
          <a:ea typeface="+mj-ea"/>
          <a:cs typeface="Arial" pitchFamily="34" charset="0"/>
        </a:defRPr>
      </a:lvl1pPr>
      <a:lvl2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2pPr>
      <a:lvl3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3pPr>
      <a:lvl4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4pPr>
      <a:lvl5pPr algn="ctr" defTabSz="1017588" rtl="0" eaLnBrk="0" fontAlgn="base" hangingPunct="0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5pPr>
      <a:lvl6pPr marL="457200" algn="ctr" defTabSz="1017588" rtl="0" fontAlgn="base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6pPr>
      <a:lvl7pPr marL="914400" algn="ctr" defTabSz="1017588" rtl="0" fontAlgn="base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7pPr>
      <a:lvl8pPr marL="1371600" algn="ctr" defTabSz="1017588" rtl="0" fontAlgn="base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8pPr>
      <a:lvl9pPr marL="1828800" algn="ctr" defTabSz="1017588" rtl="0" fontAlgn="base">
        <a:spcBef>
          <a:spcPct val="0"/>
        </a:spcBef>
        <a:spcAft>
          <a:spcPct val="0"/>
        </a:spcAft>
        <a:defRPr sz="4900">
          <a:solidFill>
            <a:srgbClr val="699953"/>
          </a:solidFill>
          <a:latin typeface="Arial" charset="0"/>
          <a:cs typeface="Arial" charset="0"/>
        </a:defRPr>
      </a:lvl9pPr>
    </p:titleStyle>
    <p:bodyStyle>
      <a:lvl1pPr marL="381000" indent="-381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rgbClr val="699953"/>
          </a:solidFill>
          <a:latin typeface="Arial" pitchFamily="34" charset="0"/>
          <a:ea typeface="+mn-ea"/>
          <a:cs typeface="Arial" pitchFamily="34" charset="0"/>
        </a:defRPr>
      </a:lvl1pPr>
      <a:lvl2pPr marL="827088" indent="-3175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100" kern="1200">
          <a:solidFill>
            <a:srgbClr val="699953"/>
          </a:solidFill>
          <a:latin typeface="Arial" pitchFamily="34" charset="0"/>
          <a:ea typeface="+mn-ea"/>
          <a:cs typeface="Arial" pitchFamily="34" charset="0"/>
        </a:defRPr>
      </a:lvl2pPr>
      <a:lvl3pPr marL="1273175" indent="-254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rgbClr val="699953"/>
          </a:solidFill>
          <a:latin typeface="Arial" pitchFamily="34" charset="0"/>
          <a:ea typeface="+mn-ea"/>
          <a:cs typeface="Arial" pitchFamily="34" charset="0"/>
        </a:defRPr>
      </a:lvl3pPr>
      <a:lvl4pPr marL="1782763" indent="-254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rgbClr val="699953"/>
          </a:solidFill>
          <a:latin typeface="Arial" pitchFamily="34" charset="0"/>
          <a:ea typeface="+mn-ea"/>
          <a:cs typeface="Arial" pitchFamily="34" charset="0"/>
        </a:defRPr>
      </a:lvl4pPr>
      <a:lvl5pPr marL="2292350" indent="-254000" algn="l" defTabSz="10175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rgbClr val="699953"/>
          </a:solidFill>
          <a:latin typeface="Arial" pitchFamily="34" charset="0"/>
          <a:ea typeface="+mn-ea"/>
          <a:cs typeface="Arial" pitchFamily="34" charset="0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osephjjames@bellsouth.ne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09596" y="1295400"/>
            <a:ext cx="9051925" cy="457200"/>
          </a:xfrm>
        </p:spPr>
        <p:txBody>
          <a:bodyPr/>
          <a:lstStyle/>
          <a:p>
            <a:r>
              <a:rPr lang="en-US" sz="4800" b="1" i="1" dirty="0" err="1" smtClean="0">
                <a:solidFill>
                  <a:srgbClr val="00CC00"/>
                </a:solidFill>
                <a:latin typeface="Georgia" pitchFamily="18" charset="0"/>
              </a:rPr>
              <a:t>Agri</a:t>
            </a:r>
            <a:r>
              <a:rPr lang="en-US" sz="4800" b="1" i="1" dirty="0" smtClean="0">
                <a:solidFill>
                  <a:schemeClr val="tx1"/>
                </a:solidFill>
                <a:latin typeface="Georgia" pitchFamily="18" charset="0"/>
              </a:rPr>
              <a:t>-</a:t>
            </a:r>
            <a:r>
              <a:rPr lang="en-US" sz="4800" b="1" i="1" dirty="0" smtClean="0">
                <a:solidFill>
                  <a:srgbClr val="FF0000"/>
                </a:solidFill>
                <a:latin typeface="Georgia" pitchFamily="18" charset="0"/>
              </a:rPr>
              <a:t>Tech</a:t>
            </a:r>
            <a:r>
              <a:rPr lang="en-US" sz="4800" b="1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4800" b="1" i="1" dirty="0" smtClean="0">
                <a:solidFill>
                  <a:srgbClr val="00CC00"/>
                </a:solidFill>
                <a:latin typeface="Georgia" pitchFamily="18" charset="0"/>
              </a:rPr>
              <a:t>Producers, LLC </a:t>
            </a:r>
            <a:r>
              <a:rPr lang="en-US" sz="3600" b="1" i="1" dirty="0" smtClean="0">
                <a:latin typeface="Georgia" pitchFamily="18" charset="0"/>
              </a:rPr>
              <a:t/>
            </a:r>
            <a:br>
              <a:rPr lang="en-US" sz="3600" b="1" i="1" dirty="0" smtClean="0">
                <a:latin typeface="Georgia" pitchFamily="18" charset="0"/>
              </a:rPr>
            </a:br>
            <a:r>
              <a:rPr lang="en-US" sz="2400" b="1" i="1" dirty="0" smtClean="0">
                <a:latin typeface="Georgia" pitchFamily="18" charset="0"/>
              </a:rPr>
              <a:t/>
            </a:r>
            <a:br>
              <a:rPr lang="en-US" sz="2400" b="1" i="1" dirty="0" smtClean="0">
                <a:latin typeface="Georgia" pitchFamily="18" charset="0"/>
              </a:rPr>
            </a:br>
            <a:r>
              <a:rPr lang="en-US" sz="3600" b="1" i="1" dirty="0" smtClean="0">
                <a:latin typeface="Georgia" pitchFamily="18" charset="0"/>
              </a:rPr>
              <a:t> </a:t>
            </a:r>
            <a:r>
              <a:rPr lang="en-US" sz="3200" b="1" i="1" dirty="0" smtClean="0">
                <a:latin typeface="Georgia" pitchFamily="18" charset="0"/>
              </a:rPr>
              <a:t/>
            </a:r>
            <a:br>
              <a:rPr lang="en-US" sz="3200" b="1" i="1" dirty="0" smtClean="0">
                <a:latin typeface="Georgia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066800"/>
            <a:ext cx="9051925" cy="5876924"/>
          </a:xfrm>
        </p:spPr>
        <p:txBody>
          <a:bodyPr/>
          <a:lstStyle/>
          <a:p>
            <a:pPr algn="ctr">
              <a:buNone/>
            </a:pPr>
            <a:endParaRPr lang="en-US" sz="1050" b="1" i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en-US" sz="2400" b="1" i="1" dirty="0" smtClean="0">
                <a:latin typeface="Georgia" pitchFamily="18" charset="0"/>
              </a:rPr>
              <a:t>	Our Patented Combined Remediation Biomass and Bio-Product Production (</a:t>
            </a:r>
            <a:r>
              <a:rPr lang="en-US" sz="2400" b="1" i="1" dirty="0" smtClean="0">
                <a:solidFill>
                  <a:srgbClr val="00CC00"/>
                </a:solidFill>
                <a:latin typeface="Georgia" pitchFamily="18" charset="0"/>
              </a:rPr>
              <a:t>CRBBP</a:t>
            </a:r>
            <a:r>
              <a:rPr lang="en-US" sz="2400" b="1" i="1" dirty="0" smtClean="0">
                <a:latin typeface="Georgia" pitchFamily="18" charset="0"/>
              </a:rPr>
              <a:t>) Process</a:t>
            </a:r>
          </a:p>
          <a:p>
            <a:pPr algn="ctr">
              <a:buNone/>
            </a:pPr>
            <a:r>
              <a:rPr lang="en-US" sz="2400" b="1" i="1" dirty="0" smtClean="0">
                <a:latin typeface="Georgia" pitchFamily="18" charset="0"/>
              </a:rPr>
              <a:t>Cost-Effectively</a:t>
            </a:r>
            <a:r>
              <a:rPr lang="en-US" sz="2400" b="1" dirty="0" smtClean="0">
                <a:latin typeface="Georgia" pitchFamily="18" charset="0"/>
              </a:rPr>
              <a:t>: </a:t>
            </a:r>
          </a:p>
          <a:p>
            <a:pPr algn="ctr">
              <a:buNone/>
            </a:pPr>
            <a:endParaRPr lang="en-US" sz="900" b="1" i="1" dirty="0" smtClean="0">
              <a:latin typeface="Georgia" pitchFamily="18" charset="0"/>
            </a:endParaRPr>
          </a:p>
          <a:p>
            <a:r>
              <a:rPr lang="en-US" sz="2400" b="1" i="1" dirty="0" smtClean="0">
                <a:latin typeface="Georgia" pitchFamily="18" charset="0"/>
              </a:rPr>
              <a:t>Removes Phosphorus From Watershed Farmland</a:t>
            </a:r>
          </a:p>
          <a:p>
            <a:r>
              <a:rPr lang="en-US" sz="2400" b="1" i="1" dirty="0" smtClean="0">
                <a:latin typeface="Georgia" pitchFamily="18" charset="0"/>
              </a:rPr>
              <a:t>Protects Water Bodies From Harmful Algae Blooms</a:t>
            </a:r>
          </a:p>
          <a:p>
            <a:r>
              <a:rPr lang="en-US" sz="2400" b="1" i="1" dirty="0" smtClean="0">
                <a:latin typeface="Georgia" pitchFamily="18" charset="0"/>
              </a:rPr>
              <a:t>Enhances Wastewater Treatment Plant Spray Fields</a:t>
            </a:r>
          </a:p>
          <a:p>
            <a:r>
              <a:rPr lang="en-US" sz="2400" b="1" i="1" dirty="0" smtClean="0">
                <a:latin typeface="Georgia" pitchFamily="18" charset="0"/>
              </a:rPr>
              <a:t>Treats Brownfield Sites</a:t>
            </a:r>
          </a:p>
          <a:p>
            <a:r>
              <a:rPr lang="en-US" sz="2400" b="1" i="1" dirty="0" smtClean="0">
                <a:latin typeface="Georgia" pitchFamily="18" charset="0"/>
              </a:rPr>
              <a:t>Reduces Power Plant Environmental Impacts</a:t>
            </a:r>
          </a:p>
          <a:p>
            <a:r>
              <a:rPr lang="en-US" sz="2400" b="1" i="1" dirty="0" smtClean="0">
                <a:latin typeface="Georgia" pitchFamily="18" charset="0"/>
              </a:rPr>
              <a:t>Captures Large Amounts of Atmospheric CO 2, and</a:t>
            </a:r>
          </a:p>
          <a:p>
            <a:r>
              <a:rPr lang="en-US" sz="2400" b="1" i="1" dirty="0" smtClean="0">
                <a:latin typeface="Georgia" pitchFamily="18" charset="0"/>
              </a:rPr>
              <a:t>Makes Cost-Advantaged Bio-Products</a:t>
            </a:r>
          </a:p>
          <a:p>
            <a:endParaRPr lang="en-US" sz="900" b="1" dirty="0" smtClean="0">
              <a:latin typeface="Georgia" pitchFamily="18" charset="0"/>
            </a:endParaRPr>
          </a:p>
          <a:p>
            <a:pPr algn="ctr">
              <a:buNone/>
            </a:pPr>
            <a:r>
              <a:rPr lang="en-US" sz="1800" b="1" dirty="0" smtClean="0">
                <a:solidFill>
                  <a:srgbClr val="00CC00"/>
                </a:solidFill>
                <a:latin typeface="Georgia" pitchFamily="18" charset="0"/>
              </a:rPr>
              <a:t>Presented to the South Carolina Dept. of Health &amp; Environmental Services</a:t>
            </a:r>
          </a:p>
          <a:p>
            <a:pPr algn="ctr">
              <a:buNone/>
            </a:pPr>
            <a:r>
              <a:rPr lang="en-US" sz="1800" b="1" dirty="0" smtClean="0">
                <a:solidFill>
                  <a:srgbClr val="00CC00"/>
                </a:solidFill>
                <a:latin typeface="Georgia" pitchFamily="18" charset="0"/>
              </a:rPr>
              <a:t>By: Joseph J. James, President, </a:t>
            </a:r>
            <a:r>
              <a:rPr lang="en-US" sz="1800" b="1" dirty="0" err="1" smtClean="0">
                <a:solidFill>
                  <a:srgbClr val="00CC00"/>
                </a:solidFill>
                <a:latin typeface="Georgia" pitchFamily="18" charset="0"/>
              </a:rPr>
              <a:t>Agri</a:t>
            </a:r>
            <a:r>
              <a:rPr lang="en-US" sz="1800" b="1" dirty="0" smtClean="0">
                <a:solidFill>
                  <a:srgbClr val="00CC00"/>
                </a:solidFill>
                <a:latin typeface="Georgia" pitchFamily="18" charset="0"/>
              </a:rPr>
              <a:t>-Tech Producers, LLC (ATP)</a:t>
            </a:r>
            <a:br>
              <a:rPr lang="en-US" sz="1800" b="1" dirty="0" smtClean="0">
                <a:solidFill>
                  <a:srgbClr val="00CC00"/>
                </a:solidFill>
                <a:latin typeface="Georgia" pitchFamily="18" charset="0"/>
              </a:rPr>
            </a:br>
            <a:r>
              <a:rPr lang="en-US" sz="1800" b="1" dirty="0" smtClean="0">
                <a:solidFill>
                  <a:srgbClr val="00CC00"/>
                </a:solidFill>
                <a:latin typeface="Georgia" pitchFamily="18" charset="0"/>
              </a:rPr>
              <a:t>(803) 413-6801 - </a:t>
            </a:r>
            <a:r>
              <a:rPr lang="en-US" sz="1800" b="1" dirty="0" smtClean="0">
                <a:solidFill>
                  <a:srgbClr val="00CC00"/>
                </a:solidFill>
                <a:latin typeface="Georgia" pitchFamily="18" charset="0"/>
                <a:hlinkClick r:id="rId2"/>
              </a:rPr>
              <a:t>josephjjames@bellsouth.net</a:t>
            </a:r>
            <a:endParaRPr lang="en-US" sz="1800" dirty="0">
              <a:solidFill>
                <a:srgbClr val="00CC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chemeClr val="tx1"/>
                </a:solidFill>
                <a:latin typeface="Georgia" pitchFamily="18" charset="0"/>
              </a:rPr>
              <a:t>Global</a:t>
            </a:r>
            <a:r>
              <a:rPr lang="en-US" sz="4400" b="1" u="sng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en-US" sz="4400" b="1" u="sng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en-US" sz="4400" b="1" dirty="0" smtClean="0">
                <a:solidFill>
                  <a:srgbClr val="FF0000"/>
                </a:solidFill>
                <a:latin typeface="Georgia" pitchFamily="18" charset="0"/>
              </a:rPr>
              <a:t>Challenges </a:t>
            </a:r>
            <a:r>
              <a:rPr lang="en-US" sz="4400" b="1" dirty="0" smtClean="0">
                <a:solidFill>
                  <a:schemeClr val="tx1"/>
                </a:solidFill>
                <a:latin typeface="Georgia" pitchFamily="18" charset="0"/>
              </a:rPr>
              <a:t>&amp;</a:t>
            </a:r>
            <a:r>
              <a:rPr lang="en-US" sz="4400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Opportunities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9051925" cy="5130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 u="sng" dirty="0" smtClean="0">
                <a:solidFill>
                  <a:srgbClr val="FF0000"/>
                </a:solidFill>
                <a:latin typeface="Georgia" pitchFamily="18" charset="0"/>
              </a:rPr>
              <a:t>Challenges</a:t>
            </a:r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: 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Global Warming: </a:t>
            </a:r>
            <a:r>
              <a:rPr lang="en-US" sz="2400" b="1" dirty="0" smtClean="0">
                <a:latin typeface="Georgia" pitchFamily="18" charset="0"/>
              </a:rPr>
              <a:t>Cost-effective CO 2 capture, carbon re-use &amp; sequestration mechanisms are needed.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Contaminated Soil and Water: </a:t>
            </a:r>
            <a:r>
              <a:rPr lang="en-US" sz="2400" b="1" dirty="0" smtClean="0">
                <a:latin typeface="Georgia" pitchFamily="18" charset="0"/>
              </a:rPr>
              <a:t>Cost-effective ways to remediate and protect soil and water are needed.  </a:t>
            </a:r>
          </a:p>
          <a:p>
            <a:pPr>
              <a:buNone/>
            </a:pPr>
            <a:endParaRPr lang="en-US" sz="1400" b="1" dirty="0" smtClean="0">
              <a:solidFill>
                <a:srgbClr val="00CC00"/>
              </a:solidFill>
              <a:latin typeface="Georgia" pitchFamily="18" charset="0"/>
            </a:endParaRPr>
          </a:p>
          <a:p>
            <a:pPr>
              <a:buNone/>
            </a:pPr>
            <a:r>
              <a:rPr lang="en-US" sz="2400" b="1" u="sng" dirty="0" smtClean="0">
                <a:solidFill>
                  <a:srgbClr val="00CC00"/>
                </a:solidFill>
                <a:latin typeface="Georgia" pitchFamily="18" charset="0"/>
              </a:rPr>
              <a:t>Opportunities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:</a:t>
            </a:r>
          </a:p>
          <a:p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sz="2400" b="1" dirty="0" smtClean="0">
                <a:solidFill>
                  <a:schemeClr val="tx2"/>
                </a:solidFill>
                <a:latin typeface="Georgia" pitchFamily="18" charset="0"/>
              </a:rPr>
              <a:t>Process: </a:t>
            </a:r>
            <a:r>
              <a:rPr lang="en-US" sz="2400" b="1" dirty="0" smtClean="0">
                <a:latin typeface="Georgia" pitchFamily="18" charset="0"/>
              </a:rPr>
              <a:t>Provides less costly remediation, CO2 capture, and re-uses/sequesters captured carbon in ATP’s cost-advantaged bio-products.</a:t>
            </a:r>
          </a:p>
          <a:p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Industry Opportunity: </a:t>
            </a:r>
            <a:r>
              <a:rPr lang="en-US" sz="2400" b="1" dirty="0" smtClean="0">
                <a:latin typeface="Georgia" pitchFamily="18" charset="0"/>
              </a:rPr>
              <a:t>Industry can make more fuel-efficient vehicles and planes from superior, cost-advantaged and environmentally beneficial materials.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822450"/>
          </a:xfrm>
        </p:spPr>
        <p:txBody>
          <a:bodyPr/>
          <a:lstStyle/>
          <a:p>
            <a:r>
              <a:rPr lang="en-US" b="1" dirty="0" smtClean="0">
                <a:latin typeface="Georgia" pitchFamily="18" charset="0"/>
              </a:rPr>
              <a:t>ATP’s </a:t>
            </a:r>
            <a:r>
              <a:rPr lang="en-US" b="1" dirty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b="1" dirty="0">
                <a:latin typeface="Georgia" pitchFamily="18" charset="0"/>
              </a:rPr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905000"/>
            <a:ext cx="9051925" cy="5038725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	</a:t>
            </a:r>
            <a:r>
              <a:rPr lang="en-US" sz="4400" b="1" dirty="0" smtClean="0">
                <a:latin typeface="Georgia" pitchFamily="18" charset="0"/>
              </a:rPr>
              <a:t>We </a:t>
            </a:r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plant</a:t>
            </a:r>
            <a:r>
              <a:rPr lang="en-US" sz="4400" b="1" dirty="0" smtClean="0">
                <a:latin typeface="Georgia" pitchFamily="18" charset="0"/>
              </a:rPr>
              <a:t> </a:t>
            </a:r>
            <a:r>
              <a:rPr lang="en-US" sz="4400" b="1" dirty="0">
                <a:latin typeface="Georgia" pitchFamily="18" charset="0"/>
              </a:rPr>
              <a:t>and </a:t>
            </a:r>
            <a:r>
              <a:rPr lang="en-US" sz="4400" b="1" dirty="0" smtClean="0">
                <a:latin typeface="Georgia" pitchFamily="18" charset="0"/>
              </a:rPr>
              <a:t>then sequentially </a:t>
            </a:r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multi-task</a:t>
            </a:r>
            <a:r>
              <a:rPr lang="en-US" sz="4400" b="1" dirty="0" smtClean="0">
                <a:latin typeface="Georgia" pitchFamily="18" charset="0"/>
              </a:rPr>
              <a:t>     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bio-crops</a:t>
            </a:r>
            <a:r>
              <a:rPr lang="en-US" sz="4400" b="1" dirty="0">
                <a:latin typeface="Georgia" pitchFamily="18" charset="0"/>
              </a:rPr>
              <a:t> and </a:t>
            </a:r>
            <a:r>
              <a:rPr lang="en-US" sz="4400" b="1" dirty="0" smtClean="0">
                <a:latin typeface="Georgia" pitchFamily="18" charset="0"/>
              </a:rPr>
              <a:t>their resulting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biomass</a:t>
            </a:r>
            <a:r>
              <a:rPr lang="en-US" sz="4400" b="1" dirty="0">
                <a:latin typeface="Georgia" pitchFamily="18" charset="0"/>
              </a:rPr>
              <a:t>, to do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good things</a:t>
            </a:r>
            <a:r>
              <a:rPr lang="en-US" sz="4400" b="1" dirty="0">
                <a:latin typeface="Georgia" pitchFamily="18" charset="0"/>
              </a:rPr>
              <a:t>, for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people</a:t>
            </a:r>
            <a:r>
              <a:rPr lang="en-US" sz="4400" b="1" dirty="0">
                <a:latin typeface="Georgia" pitchFamily="18" charset="0"/>
              </a:rPr>
              <a:t> and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the planet</a:t>
            </a:r>
            <a:r>
              <a:rPr lang="en-US" sz="4400" b="1" dirty="0">
                <a:latin typeface="Georgia" pitchFamily="18" charset="0"/>
              </a:rPr>
              <a:t>,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less expensively</a:t>
            </a:r>
            <a:r>
              <a:rPr lang="en-US" sz="4400" b="1" dirty="0">
                <a:latin typeface="Georg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174162" cy="12954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00CC00"/>
                </a:solidFill>
                <a:latin typeface="Georgia" pitchFamily="18" charset="0"/>
              </a:rPr>
              <a:t>Bio-Crops</a:t>
            </a:r>
            <a:r>
              <a:rPr lang="en-US" altLang="en-US" sz="4000" b="1" dirty="0">
                <a:latin typeface="Georgia" pitchFamily="18" charset="0"/>
              </a:rPr>
              <a:t> Are Bred to Grow </a:t>
            </a:r>
            <a:r>
              <a:rPr lang="en-US" altLang="en-US" sz="4000" b="1" dirty="0">
                <a:solidFill>
                  <a:srgbClr val="002060"/>
                </a:solidFill>
                <a:latin typeface="Georgia" pitchFamily="18" charset="0"/>
              </a:rPr>
              <a:t>Fast</a:t>
            </a:r>
            <a:r>
              <a:rPr lang="en-US" altLang="en-US" sz="4000" b="1" dirty="0">
                <a:latin typeface="Georgia" pitchFamily="18" charset="0"/>
              </a:rPr>
              <a:t>, </a:t>
            </a:r>
            <a:r>
              <a:rPr lang="en-US" altLang="en-US" sz="4000" b="1" dirty="0">
                <a:solidFill>
                  <a:srgbClr val="002060"/>
                </a:solidFill>
                <a:latin typeface="Georgia" pitchFamily="18" charset="0"/>
              </a:rPr>
              <a:t>Big</a:t>
            </a:r>
            <a:r>
              <a:rPr lang="en-US" altLang="en-US" sz="4000" b="1" dirty="0">
                <a:latin typeface="Georgia" pitchFamily="18" charset="0"/>
              </a:rPr>
              <a:t> and to </a:t>
            </a:r>
            <a:r>
              <a:rPr lang="en-US" altLang="en-US" sz="4000" b="1" dirty="0">
                <a:solidFill>
                  <a:srgbClr val="002060"/>
                </a:solidFill>
                <a:latin typeface="Georgia" pitchFamily="18" charset="0"/>
              </a:rPr>
              <a:t>Do</a:t>
            </a:r>
            <a:r>
              <a:rPr lang="en-US" altLang="en-US" sz="4000" b="1" dirty="0">
                <a:latin typeface="Georgia" pitchFamily="18" charset="0"/>
              </a:rPr>
              <a:t> </a:t>
            </a:r>
            <a:r>
              <a:rPr lang="en-US" altLang="en-US" sz="4000" b="1" dirty="0">
                <a:solidFill>
                  <a:srgbClr val="00CC00"/>
                </a:solidFill>
                <a:latin typeface="Georgia" pitchFamily="18" charset="0"/>
              </a:rPr>
              <a:t>Good Things</a:t>
            </a:r>
            <a:r>
              <a:rPr lang="en-US" altLang="en-US" sz="4000" b="1" dirty="0">
                <a:latin typeface="Georgia" pitchFamily="18" charset="0"/>
              </a:rPr>
              <a:t>!!!</a:t>
            </a:r>
          </a:p>
        </p:txBody>
      </p:sp>
      <p:pic>
        <p:nvPicPr>
          <p:cNvPr id="24580" name="Picture 1"/>
          <p:cNvPicPr>
            <a:picLocks noChangeAspect="1"/>
          </p:cNvPicPr>
          <p:nvPr/>
        </p:nvPicPr>
        <p:blipFill>
          <a:blip r:embed="rId2" cstate="print"/>
          <a:srcRect l="17955" r="14948"/>
          <a:stretch>
            <a:fillRect/>
          </a:stretch>
        </p:blipFill>
        <p:spPr bwMode="auto">
          <a:xfrm>
            <a:off x="1202134" y="3114007"/>
            <a:ext cx="3082132" cy="337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1817263"/>
            <a:ext cx="4032129" cy="4669716"/>
          </a:xfrm>
        </p:spPr>
      </p:pic>
      <p:sp>
        <p:nvSpPr>
          <p:cNvPr id="24582" name="TextBox 4"/>
          <p:cNvSpPr txBox="1">
            <a:spLocks noChangeArrowheads="1"/>
          </p:cNvSpPr>
          <p:nvPr/>
        </p:nvSpPr>
        <p:spPr bwMode="auto">
          <a:xfrm>
            <a:off x="503238" y="6574745"/>
            <a:ext cx="42973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eorgia" pitchFamily="18" charset="0"/>
              </a:rPr>
              <a:t>Standard Sorghum</a:t>
            </a:r>
          </a:p>
        </p:txBody>
      </p:sp>
      <p:sp>
        <p:nvSpPr>
          <p:cNvPr id="24583" name="TextBox 5"/>
          <p:cNvSpPr txBox="1">
            <a:spLocks noChangeArrowheads="1"/>
          </p:cNvSpPr>
          <p:nvPr/>
        </p:nvSpPr>
        <p:spPr bwMode="auto">
          <a:xfrm>
            <a:off x="5407758" y="6574745"/>
            <a:ext cx="34274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eorgia" pitchFamily="18" charset="0"/>
              </a:rPr>
              <a:t>Biomass Sorghum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itchFamily="18" charset="0"/>
              </a:rPr>
              <a:t>What is </a:t>
            </a:r>
            <a:r>
              <a:rPr lang="en-US" b="1" dirty="0">
                <a:solidFill>
                  <a:srgbClr val="00CC00"/>
                </a:solidFill>
                <a:latin typeface="Georgia" pitchFamily="18" charset="0"/>
              </a:rPr>
              <a:t>Biomass</a:t>
            </a:r>
            <a:r>
              <a:rPr lang="en-US" b="1" dirty="0">
                <a:latin typeface="Georgia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9051925" cy="2895600"/>
          </a:xfrm>
        </p:spPr>
        <p:txBody>
          <a:bodyPr/>
          <a:lstStyle/>
          <a:p>
            <a:pPr algn="ctr">
              <a:buNone/>
            </a:pP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Biomass</a:t>
            </a:r>
            <a:r>
              <a:rPr lang="en-US" sz="4400" dirty="0">
                <a:latin typeface="Georgia" pitchFamily="18" charset="0"/>
              </a:rPr>
              <a:t> </a:t>
            </a:r>
            <a:r>
              <a:rPr lang="en-US" sz="4400" b="1" dirty="0">
                <a:latin typeface="Georgia" pitchFamily="18" charset="0"/>
              </a:rPr>
              <a:t>is anything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living</a:t>
            </a:r>
            <a:r>
              <a:rPr lang="en-US" sz="4400" b="1" dirty="0">
                <a:latin typeface="Georgia" pitchFamily="18" charset="0"/>
              </a:rPr>
              <a:t>, or that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has lived</a:t>
            </a:r>
            <a:r>
              <a:rPr lang="en-US" sz="4400" b="1" dirty="0">
                <a:latin typeface="Georgia" pitchFamily="18" charset="0"/>
              </a:rPr>
              <a:t>, such as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plants</a:t>
            </a:r>
            <a:r>
              <a:rPr lang="en-US" sz="4400" b="1" dirty="0">
                <a:latin typeface="Georgia" pitchFamily="18" charset="0"/>
              </a:rPr>
              <a:t>,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trees</a:t>
            </a:r>
            <a:r>
              <a:rPr lang="en-US" sz="4400" b="1" dirty="0">
                <a:latin typeface="Georgia" pitchFamily="18" charset="0"/>
              </a:rPr>
              <a:t>, and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animals</a:t>
            </a:r>
            <a:r>
              <a:rPr lang="en-US" sz="4400" b="1" dirty="0">
                <a:latin typeface="Georgia" pitchFamily="18" charset="0"/>
              </a:rPr>
              <a:t>.</a:t>
            </a:r>
            <a:endParaRPr lang="en-US" sz="4400" dirty="0">
              <a:latin typeface="Georgia" pitchFamily="18" charset="0"/>
            </a:endParaRP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latin typeface="Georgia" pitchFamily="18" charset="0"/>
              </a:rPr>
              <a:t>Our Patented/Cost-Effective </a:t>
            </a:r>
            <a:br>
              <a:rPr lang="en-US" sz="4400" b="1" dirty="0" smtClean="0">
                <a:latin typeface="Georgia" pitchFamily="18" charset="0"/>
              </a:rPr>
            </a:br>
            <a:r>
              <a:rPr lang="en-US" sz="4400" b="1" dirty="0" smtClean="0">
                <a:solidFill>
                  <a:srgbClr val="C00000"/>
                </a:solidFill>
                <a:latin typeface="Georgia" pitchFamily="18" charset="0"/>
              </a:rPr>
              <a:t>Torrefaction</a:t>
            </a:r>
            <a:r>
              <a:rPr lang="en-US" sz="4400" b="1" dirty="0" smtClean="0">
                <a:latin typeface="Georgia" pitchFamily="18" charset="0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Georgia" pitchFamily="18" charset="0"/>
              </a:rPr>
              <a:t>Process</a:t>
            </a:r>
            <a:endParaRPr lang="en-US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2057399"/>
            <a:ext cx="9051925" cy="4886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Georgia" pitchFamily="18" charset="0"/>
              </a:rPr>
              <a:t>ATP’s</a:t>
            </a:r>
            <a:r>
              <a:rPr lang="en-US" sz="2400" b="1" dirty="0" smtClean="0">
                <a:latin typeface="Georgia" pitchFamily="18" charset="0"/>
              </a:rPr>
              <a:t> patented and cost-effective </a:t>
            </a:r>
            <a:r>
              <a:rPr lang="en-US" sz="2400" b="1" dirty="0" smtClean="0">
                <a:solidFill>
                  <a:srgbClr val="C00000"/>
                </a:solidFill>
                <a:latin typeface="Georgia" pitchFamily="18" charset="0"/>
              </a:rPr>
              <a:t>Torrefaction Process</a:t>
            </a:r>
            <a:r>
              <a:rPr lang="en-US" sz="2400" dirty="0" smtClean="0">
                <a:latin typeface="Georgia" pitchFamily="18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heats</a:t>
            </a:r>
            <a:r>
              <a:rPr lang="en-US" sz="2400" dirty="0" smtClean="0">
                <a:latin typeface="Georgia" pitchFamily="18" charset="0"/>
              </a:rPr>
              <a:t> plant or wood material (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Biomass</a:t>
            </a:r>
            <a:r>
              <a:rPr lang="en-US" sz="2400" dirty="0" smtClean="0">
                <a:latin typeface="Georgia" pitchFamily="18" charset="0"/>
              </a:rPr>
              <a:t>), in a </a:t>
            </a:r>
            <a:r>
              <a:rPr lang="en-US" sz="2400" b="1" dirty="0" smtClean="0">
                <a:latin typeface="Georgia" pitchFamily="18" charset="0"/>
              </a:rPr>
              <a:t>low-oxygen</a:t>
            </a:r>
            <a:r>
              <a:rPr lang="en-US" sz="2400" dirty="0" smtClean="0">
                <a:latin typeface="Georgia" pitchFamily="18" charset="0"/>
              </a:rPr>
              <a:t> environment, which evaporates away the water, Volatile Organic Compounds (VOC’s), &amp; </a:t>
            </a:r>
            <a:r>
              <a:rPr lang="en-US" sz="2400" dirty="0" err="1" smtClean="0">
                <a:latin typeface="Georgia" pitchFamily="18" charset="0"/>
              </a:rPr>
              <a:t>Hemicellulose</a:t>
            </a:r>
            <a:r>
              <a:rPr lang="en-US" sz="2400" dirty="0" smtClean="0">
                <a:latin typeface="Georgia" pitchFamily="18" charset="0"/>
              </a:rPr>
              <a:t> (HC). 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Georgia" pitchFamily="18" charset="0"/>
              </a:rPr>
              <a:t>The VOC/HC gases are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Captured</a:t>
            </a:r>
            <a:r>
              <a:rPr lang="en-US" sz="2400" dirty="0" smtClean="0">
                <a:latin typeface="Georgia" pitchFamily="18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Combusted</a:t>
            </a:r>
            <a:r>
              <a:rPr lang="en-US" sz="2400" dirty="0" smtClean="0">
                <a:latin typeface="Georgia" pitchFamily="18" charset="0"/>
              </a:rPr>
              <a:t> by our </a:t>
            </a:r>
            <a:r>
              <a:rPr lang="en-US" sz="2400" b="1" dirty="0" smtClean="0">
                <a:solidFill>
                  <a:srgbClr val="C00000"/>
                </a:solidFill>
                <a:latin typeface="Georgia" pitchFamily="18" charset="0"/>
              </a:rPr>
              <a:t>Torrefaction Units </a:t>
            </a:r>
            <a:r>
              <a:rPr lang="en-US" sz="2400" dirty="0" smtClean="0">
                <a:latin typeface="Georgia" pitchFamily="18" charset="0"/>
              </a:rPr>
              <a:t>to cost-effectively and with minimal environmental impact, generate </a:t>
            </a:r>
            <a:r>
              <a:rPr lang="en-US" sz="2400" b="1" dirty="0" smtClean="0">
                <a:latin typeface="Georgia" pitchFamily="18" charset="0"/>
              </a:rPr>
              <a:t>all</a:t>
            </a:r>
            <a:r>
              <a:rPr lang="en-US" sz="2400" dirty="0" smtClean="0">
                <a:latin typeface="Georgia" pitchFamily="18" charset="0"/>
              </a:rPr>
              <a:t> required </a:t>
            </a:r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Process Heat</a:t>
            </a:r>
            <a:r>
              <a:rPr lang="en-US" sz="2400" dirty="0" smtClean="0">
                <a:latin typeface="Georgia" pitchFamily="18" charset="0"/>
              </a:rPr>
              <a:t>.  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Georgia" pitchFamily="18" charset="0"/>
              </a:rPr>
              <a:t>Torrefied</a:t>
            </a:r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Georgia" pitchFamily="18" charset="0"/>
              </a:rPr>
              <a:t>Biomass</a:t>
            </a:r>
            <a:r>
              <a:rPr lang="en-US" sz="2400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2400" dirty="0" smtClean="0">
                <a:latin typeface="Georgia" pitchFamily="18" charset="0"/>
              </a:rPr>
              <a:t>can be used to make a variety of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Bio-Products</a:t>
            </a:r>
            <a:r>
              <a:rPr lang="en-US" sz="2400" dirty="0" smtClean="0">
                <a:latin typeface="Georgia" pitchFamily="18" charset="0"/>
              </a:rPr>
              <a:t>:  </a:t>
            </a:r>
            <a:r>
              <a:rPr lang="en-US" sz="2400" b="1" dirty="0" smtClean="0">
                <a:latin typeface="Georgia" pitchFamily="18" charset="0"/>
              </a:rPr>
              <a:t>e.g.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Fillers,</a:t>
            </a:r>
            <a:r>
              <a:rPr lang="en-US" sz="2400" b="1" dirty="0" smtClean="0">
                <a:latin typeface="Georgia" pitchFamily="18" charset="0"/>
              </a:rPr>
              <a:t> </a:t>
            </a:r>
            <a:r>
              <a:rPr lang="en-US" sz="2400" dirty="0" smtClean="0">
                <a:latin typeface="Georgia" pitchFamily="18" charset="0"/>
              </a:rPr>
              <a:t>used to make better-performing, circular economy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Plastics</a:t>
            </a:r>
            <a:r>
              <a:rPr lang="en-US" sz="2400" dirty="0" smtClean="0">
                <a:latin typeface="Georgia" pitchFamily="18" charset="0"/>
              </a:rPr>
              <a:t>; a clean and renewable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Bio-Coal</a:t>
            </a:r>
            <a:r>
              <a:rPr lang="en-US" sz="2400" dirty="0" smtClean="0">
                <a:latin typeface="Georgia" pitchFamily="18" charset="0"/>
              </a:rPr>
              <a:t>, co-fire fuel: and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Biochar, </a:t>
            </a:r>
            <a:r>
              <a:rPr lang="en-US" sz="2400" dirty="0" smtClean="0">
                <a:latin typeface="Georgia" pitchFamily="18" charset="0"/>
              </a:rPr>
              <a:t>to make poor soils more productive.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>
            <a:extLst>
              <a:ext uri="{FF2B5EF4-FFF2-40B4-BE49-F238E27FC236}">
                <a16:creationId xmlns="" xmlns:a16="http://schemas.microsoft.com/office/drawing/2014/main" id="{CA1B2401-D949-4F8B-A5F7-475C5FDE270B}"/>
              </a:ext>
            </a:extLst>
          </p:cNvPr>
          <p:cNvSpPr txBox="1">
            <a:spLocks/>
          </p:cNvSpPr>
          <p:nvPr/>
        </p:nvSpPr>
        <p:spPr bwMode="auto">
          <a:xfrm>
            <a:off x="503238" y="311150"/>
            <a:ext cx="90519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 defTabSz="1019175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ctr" defTabSz="1019175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2pPr>
            <a:lvl3pPr algn="ctr" defTabSz="1019175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3pPr>
            <a:lvl4pPr algn="ctr" defTabSz="1019175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4pPr>
            <a:lvl5pPr algn="ctr" defTabSz="1019175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5pPr>
            <a:lvl6pPr marL="457200" algn="ctr" defTabSz="10191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6pPr>
            <a:lvl7pPr marL="914400" algn="ctr" defTabSz="10191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7pPr>
            <a:lvl8pPr marL="1371600" algn="ctr" defTabSz="10191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8pPr>
            <a:lvl9pPr marL="1828800" algn="ctr" defTabSz="1019175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400" b="1" kern="0" dirty="0" smtClean="0">
                <a:latin typeface="Georgia" pitchFamily="18" charset="0"/>
              </a:rPr>
              <a:t>ATP’s </a:t>
            </a:r>
            <a:r>
              <a:rPr lang="en-US" sz="4400" b="1" kern="0" dirty="0">
                <a:solidFill>
                  <a:srgbClr val="00CC00"/>
                </a:solidFill>
                <a:latin typeface="Georgia" pitchFamily="18" charset="0"/>
              </a:rPr>
              <a:t>CRBBP</a:t>
            </a:r>
            <a:r>
              <a:rPr lang="en-US" sz="4400" b="1" kern="0" dirty="0">
                <a:latin typeface="Georgia" pitchFamily="18" charset="0"/>
              </a:rPr>
              <a:t> Process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D349407-4037-489A-850B-0C6D0B2E877E}"/>
              </a:ext>
            </a:extLst>
          </p:cNvPr>
          <p:cNvSpPr/>
          <p:nvPr/>
        </p:nvSpPr>
        <p:spPr>
          <a:xfrm>
            <a:off x="304800" y="2362200"/>
            <a:ext cx="2697162" cy="83820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Plant Bio-Crops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2ACE8B32-B343-4E9A-AAFA-F125B5D3E194}"/>
              </a:ext>
            </a:extLst>
          </p:cNvPr>
          <p:cNvCxnSpPr>
            <a:cxnSpLocks/>
          </p:cNvCxnSpPr>
          <p:nvPr/>
        </p:nvCxnSpPr>
        <p:spPr>
          <a:xfrm>
            <a:off x="3200400" y="2743200"/>
            <a:ext cx="381000" cy="0"/>
          </a:xfrm>
          <a:prstGeom prst="straightConnector1">
            <a:avLst/>
          </a:prstGeom>
          <a:ln w="5715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2D5DDCFE-2E2F-40CB-A4B5-1D12B8BA4182}"/>
              </a:ext>
            </a:extLst>
          </p:cNvPr>
          <p:cNvSpPr/>
          <p:nvPr/>
        </p:nvSpPr>
        <p:spPr>
          <a:xfrm>
            <a:off x="3810000" y="2362200"/>
            <a:ext cx="2590800" cy="83820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Harvest/Shred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Bio-Crops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BE00B74A-5EEE-4C73-9142-E649AFF0538E}"/>
              </a:ext>
            </a:extLst>
          </p:cNvPr>
          <p:cNvCxnSpPr>
            <a:cxnSpLocks/>
          </p:cNvCxnSpPr>
          <p:nvPr/>
        </p:nvCxnSpPr>
        <p:spPr>
          <a:xfrm>
            <a:off x="6781800" y="2765852"/>
            <a:ext cx="381000" cy="0"/>
          </a:xfrm>
          <a:prstGeom prst="straightConnector1">
            <a:avLst/>
          </a:prstGeom>
          <a:ln w="5715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B5BE59B-6897-4415-94E8-6A3B6C92CB5A}"/>
              </a:ext>
            </a:extLst>
          </p:cNvPr>
          <p:cNvSpPr/>
          <p:nvPr/>
        </p:nvSpPr>
        <p:spPr>
          <a:xfrm>
            <a:off x="7391400" y="2362200"/>
            <a:ext cx="2438400" cy="83820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Make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Bio-Products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B8E89299-70EA-4D39-BD99-9DDF29CC48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96" r="11636"/>
          <a:stretch/>
        </p:blipFill>
        <p:spPr>
          <a:xfrm>
            <a:off x="304800" y="3609914"/>
            <a:ext cx="2590800" cy="30956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7578AF68-1B21-470D-AA97-BA58392EC1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563" t="12466" r="8447" b="16196"/>
          <a:stretch/>
        </p:blipFill>
        <p:spPr>
          <a:xfrm>
            <a:off x="3962400" y="4114800"/>
            <a:ext cx="2362200" cy="180329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1B5BD618-B15A-4ED0-8ED8-920A370F0B22}"/>
              </a:ext>
            </a:extLst>
          </p:cNvPr>
          <p:cNvSpPr/>
          <p:nvPr/>
        </p:nvSpPr>
        <p:spPr>
          <a:xfrm>
            <a:off x="7010401" y="3962400"/>
            <a:ext cx="2895600" cy="350520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Tx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Bedding</a:t>
            </a:r>
          </a:p>
          <a:p>
            <a:pPr marL="457200" lvl="0" indent="-457200">
              <a:buFontTx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Biochar*</a:t>
            </a:r>
          </a:p>
          <a:p>
            <a:pPr marL="457200" indent="-457200">
              <a:buFontTx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Fillers*</a:t>
            </a:r>
          </a:p>
          <a:p>
            <a:pPr marL="457200" indent="-457200">
              <a:buFontTx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Bio-Coal*</a:t>
            </a:r>
          </a:p>
          <a:p>
            <a:pPr marL="457200" lvl="0" indent="-457200">
              <a:buFontTx/>
              <a:buAutoNum type="arabicPeriod"/>
            </a:pPr>
            <a:r>
              <a:rPr lang="en-US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Re-Use &amp; Sequester Carbon </a:t>
            </a:r>
          </a:p>
          <a:p>
            <a:pPr marL="457200" lvl="0" indent="-457200"/>
            <a:endParaRPr lang="en-US" sz="800" b="1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457200" lvl="0" indent="-457200"/>
            <a:r>
              <a:rPr lang="en-US" sz="2400" b="1" dirty="0">
                <a:solidFill>
                  <a:srgbClr val="000000"/>
                </a:solidFill>
                <a:latin typeface="Georgia" panose="02040502050405020303" pitchFamily="18" charset="0"/>
              </a:rPr>
              <a:t>* </a:t>
            </a:r>
            <a:r>
              <a:rPr lang="en-U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Made Using ATP’s Torrefaction Process</a:t>
            </a:r>
            <a:endParaRPr lang="en-U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D9306E7C-7347-4ECB-8F95-AAF86C3C552F}"/>
              </a:ext>
            </a:extLst>
          </p:cNvPr>
          <p:cNvCxnSpPr>
            <a:cxnSpLocks/>
          </p:cNvCxnSpPr>
          <p:nvPr/>
        </p:nvCxnSpPr>
        <p:spPr>
          <a:xfrm>
            <a:off x="8686800" y="3352800"/>
            <a:ext cx="0" cy="53340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A0D8F4A0-2D2D-4745-8F7A-6C3911266998}"/>
              </a:ext>
            </a:extLst>
          </p:cNvPr>
          <p:cNvSpPr/>
          <p:nvPr/>
        </p:nvSpPr>
        <p:spPr>
          <a:xfrm>
            <a:off x="381000" y="1219200"/>
            <a:ext cx="5181600" cy="762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Remediation &amp; CO2 Capture</a:t>
            </a:r>
            <a:endParaRPr lang="en-US" sz="24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D88674D0-F59D-4CAD-A2D6-26492AA8BC8A}"/>
              </a:ext>
            </a:extLst>
          </p:cNvPr>
          <p:cNvCxnSpPr>
            <a:cxnSpLocks/>
          </p:cNvCxnSpPr>
          <p:nvPr/>
        </p:nvCxnSpPr>
        <p:spPr>
          <a:xfrm>
            <a:off x="2819400" y="2118152"/>
            <a:ext cx="0" cy="38100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3955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03238" y="304800"/>
            <a:ext cx="9051925" cy="1828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Process: 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Floating</a:t>
            </a:r>
            <a:r>
              <a:rPr lang="en-US" sz="4000" b="1" dirty="0" smtClean="0">
                <a:latin typeface="Georgia" pitchFamily="18" charset="0"/>
              </a:rPr>
              <a:t> 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Bio-Greenhouses (FBG’s)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 Can </a:t>
            </a:r>
            <a:r>
              <a:rPr lang="en-US" sz="4000" b="1" dirty="0" smtClean="0">
                <a:latin typeface="Georgia" pitchFamily="18" charset="0"/>
              </a:rPr>
              <a:t>Treat Power Plant Coal Ash Ponds</a:t>
            </a:r>
            <a:endParaRPr lang="en-US" sz="4000" b="1" dirty="0">
              <a:latin typeface="Georgia" pitchFamily="18" charset="0"/>
            </a:endParaRPr>
          </a:p>
        </p:txBody>
      </p:sp>
      <p:pic>
        <p:nvPicPr>
          <p:cNvPr id="4" name="Picture 3" descr="C:\Users\Joseph James\Desktop\Floating Bio-Greenhouse Uni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181224"/>
            <a:ext cx="84582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08520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03238" y="304800"/>
            <a:ext cx="9051925" cy="1828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Process: 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Vertical Bio-Crop Farms (VBF’s)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4000" b="1" dirty="0" smtClean="0">
                <a:latin typeface="Georgia" pitchFamily="18" charset="0"/>
              </a:rPr>
              <a:t>Extract CO 2 From Power Plant Flue Gasses</a:t>
            </a:r>
            <a:endParaRPr lang="en-US" sz="4000" b="1" dirty="0">
              <a:latin typeface="Georgia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05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3" descr="Vertical farming, large sca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438400"/>
            <a:ext cx="8353425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08520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1"/>
            <a:ext cx="9448799" cy="1733610"/>
          </a:xfrm>
        </p:spPr>
        <p:txBody>
          <a:bodyPr/>
          <a:lstStyle/>
          <a:p>
            <a:r>
              <a:rPr lang="en-GB" sz="4400" b="1" dirty="0" smtClean="0">
                <a:solidFill>
                  <a:srgbClr val="00CC00"/>
                </a:solidFill>
                <a:latin typeface="Georgia" pitchFamily="18" charset="0"/>
              </a:rPr>
              <a:t>CRBBP</a:t>
            </a:r>
            <a:r>
              <a:rPr lang="en-GB" sz="4400" b="1" dirty="0" smtClean="0">
                <a:latin typeface="Georgia" pitchFamily="18" charset="0"/>
              </a:rPr>
              <a:t> Process: </a:t>
            </a:r>
            <a:r>
              <a:rPr lang="en-GB" sz="4400" b="1" dirty="0" smtClean="0">
                <a:solidFill>
                  <a:srgbClr val="00CC00"/>
                </a:solidFill>
                <a:latin typeface="Georgia" pitchFamily="18" charset="0"/>
              </a:rPr>
              <a:t>Multi-Tasking</a:t>
            </a:r>
            <a:r>
              <a:rPr lang="en-GB" sz="44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br>
              <a:rPr lang="en-GB" sz="4400" b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GB" sz="4400" b="1" dirty="0" smtClean="0">
                <a:solidFill>
                  <a:srgbClr val="00CC00"/>
                </a:solidFill>
                <a:latin typeface="Georgia" pitchFamily="18" charset="0"/>
              </a:rPr>
              <a:t>Reduces</a:t>
            </a:r>
            <a:r>
              <a:rPr lang="en-GB" sz="4400" b="1" dirty="0" smtClean="0">
                <a:solidFill>
                  <a:schemeClr val="tx1"/>
                </a:solidFill>
                <a:latin typeface="Georgia" pitchFamily="18" charset="0"/>
              </a:rPr>
              <a:t> Costs, Per Task ($C/T)</a:t>
            </a:r>
            <a:endParaRPr lang="en-US" sz="44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FF5E213-A99B-498C-950F-82006D3802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96" r="11636"/>
          <a:stretch/>
        </p:blipFill>
        <p:spPr>
          <a:xfrm>
            <a:off x="337457" y="3152714"/>
            <a:ext cx="1143000" cy="17811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A07E658-70D9-4EDC-9E31-B79C3EC6A1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63" t="12466" r="8447" b="16196"/>
          <a:stretch/>
        </p:blipFill>
        <p:spPr>
          <a:xfrm>
            <a:off x="1981201" y="3530708"/>
            <a:ext cx="1371599" cy="94876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xmlns="" id="{D086780B-E5E4-49AE-BF00-BF799395CAA6}"/>
              </a:ext>
            </a:extLst>
          </p:cNvPr>
          <p:cNvSpPr/>
          <p:nvPr/>
        </p:nvSpPr>
        <p:spPr>
          <a:xfrm>
            <a:off x="1600199" y="3814701"/>
            <a:ext cx="304801" cy="457200"/>
          </a:xfrm>
          <a:prstGeom prst="rightArrow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1EA77FF-5B1B-46A2-A876-CA6C95D5E3BE}"/>
              </a:ext>
            </a:extLst>
          </p:cNvPr>
          <p:cNvSpPr txBox="1"/>
          <p:nvPr/>
        </p:nvSpPr>
        <p:spPr>
          <a:xfrm>
            <a:off x="4267200" y="2819400"/>
            <a:ext cx="52740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Georgia" panose="02040502050405020303" pitchFamily="18" charset="0"/>
              </a:rPr>
              <a:t> For 1 Task, C/T </a:t>
            </a:r>
            <a:r>
              <a:rPr lang="en-US" sz="2200" b="1" dirty="0">
                <a:latin typeface="Georgia" panose="02040502050405020303" pitchFamily="18" charset="0"/>
              </a:rPr>
              <a:t>= $C/Task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8A757DF-EC93-4C5A-A4C3-E37DB54FB5BF}"/>
              </a:ext>
            </a:extLst>
          </p:cNvPr>
          <p:cNvSpPr txBox="1"/>
          <p:nvPr/>
        </p:nvSpPr>
        <p:spPr>
          <a:xfrm>
            <a:off x="4343400" y="3733800"/>
            <a:ext cx="571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Georgia" panose="02040502050405020303" pitchFamily="18" charset="0"/>
              </a:rPr>
              <a:t>For 3 Tasks, C/T = $</a:t>
            </a:r>
            <a:r>
              <a:rPr lang="en-US" sz="2200" b="1" dirty="0">
                <a:latin typeface="Georgia" panose="02040502050405020303" pitchFamily="18" charset="0"/>
              </a:rPr>
              <a:t>C/(T1+T2+T3)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2D5290D-E35C-48ED-B98C-D47AADAD2811}"/>
              </a:ext>
            </a:extLst>
          </p:cNvPr>
          <p:cNvSpPr txBox="1"/>
          <p:nvPr/>
        </p:nvSpPr>
        <p:spPr>
          <a:xfrm>
            <a:off x="4343400" y="4648200"/>
            <a:ext cx="59598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Georgia" panose="02040502050405020303" pitchFamily="18" charset="0"/>
              </a:rPr>
              <a:t>For     Tasks, C/T </a:t>
            </a:r>
            <a:r>
              <a:rPr lang="en-US" sz="2200" b="1" dirty="0">
                <a:latin typeface="Georgia" panose="02040502050405020303" pitchFamily="18" charset="0"/>
              </a:rPr>
              <a:t>= $C/(T1…T   ) = </a:t>
            </a:r>
            <a:r>
              <a:rPr lang="en-US" sz="2200" b="1" dirty="0">
                <a:solidFill>
                  <a:srgbClr val="00CC00"/>
                </a:solidFill>
                <a:latin typeface="Georgia" panose="02040502050405020303" pitchFamily="18" charset="0"/>
              </a:rPr>
              <a:t>$0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BD5A188-275F-4574-8511-9AA0CFCC59F1}"/>
              </a:ext>
            </a:extLst>
          </p:cNvPr>
          <p:cNvSpPr txBox="1"/>
          <p:nvPr/>
        </p:nvSpPr>
        <p:spPr>
          <a:xfrm rot="5400000">
            <a:off x="4849743" y="4522857"/>
            <a:ext cx="30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8 </a:t>
            </a:r>
          </a:p>
        </p:txBody>
      </p:sp>
      <p:sp>
        <p:nvSpPr>
          <p:cNvPr id="31" name="Left Brace 30">
            <a:extLst>
              <a:ext uri="{FF2B5EF4-FFF2-40B4-BE49-F238E27FC236}">
                <a16:creationId xmlns:a16="http://schemas.microsoft.com/office/drawing/2014/main" xmlns="" id="{7C07DA25-194D-4780-ABBF-1E411CD8B7B0}"/>
              </a:ext>
            </a:extLst>
          </p:cNvPr>
          <p:cNvSpPr/>
          <p:nvPr/>
        </p:nvSpPr>
        <p:spPr>
          <a:xfrm rot="16200000">
            <a:off x="1343564" y="4086704"/>
            <a:ext cx="1295400" cy="3180273"/>
          </a:xfrm>
          <a:prstGeom prst="leftBrace">
            <a:avLst>
              <a:gd name="adj1" fmla="val 8333"/>
              <a:gd name="adj2" fmla="val 51299"/>
            </a:avLst>
          </a:prstGeom>
          <a:ln w="508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D49D16E-C421-473E-B92D-8AAF811B6E64}"/>
              </a:ext>
            </a:extLst>
          </p:cNvPr>
          <p:cNvSpPr txBox="1"/>
          <p:nvPr/>
        </p:nvSpPr>
        <p:spPr>
          <a:xfrm>
            <a:off x="-152400" y="6457890"/>
            <a:ext cx="518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Georgia" panose="02040502050405020303" pitchFamily="18" charset="0"/>
              </a:rPr>
              <a:t>Bio-Crop Production </a:t>
            </a:r>
            <a:r>
              <a:rPr lang="en-US" sz="2200" b="1" dirty="0">
                <a:latin typeface="Georgia" panose="02040502050405020303" pitchFamily="18" charset="0"/>
              </a:rPr>
              <a:t>Costs = </a:t>
            </a:r>
            <a:r>
              <a:rPr lang="en-US" sz="2200" b="1" dirty="0" smtClean="0">
                <a:latin typeface="Georgia" panose="02040502050405020303" pitchFamily="18" charset="0"/>
              </a:rPr>
              <a:t>$C</a:t>
            </a:r>
            <a:endParaRPr lang="en-US" sz="2200" b="1" dirty="0">
              <a:latin typeface="Georgia" panose="02040502050405020303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E064007-5BA2-46D5-9575-420CC736358A}"/>
              </a:ext>
            </a:extLst>
          </p:cNvPr>
          <p:cNvSpPr txBox="1"/>
          <p:nvPr/>
        </p:nvSpPr>
        <p:spPr>
          <a:xfrm rot="5400000">
            <a:off x="8337565" y="4484759"/>
            <a:ext cx="228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8 </a:t>
            </a: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xmlns="" id="{78F42C61-C770-4931-98AD-B5A6D844DF6C}"/>
              </a:ext>
            </a:extLst>
          </p:cNvPr>
          <p:cNvSpPr/>
          <p:nvPr/>
        </p:nvSpPr>
        <p:spPr>
          <a:xfrm rot="10800000">
            <a:off x="3124200" y="2209800"/>
            <a:ext cx="1143000" cy="3741904"/>
          </a:xfrm>
          <a:prstGeom prst="leftBrace">
            <a:avLst>
              <a:gd name="adj1" fmla="val 8333"/>
              <a:gd name="adj2" fmla="val 51970"/>
            </a:avLst>
          </a:prstGeom>
          <a:ln w="508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95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03238" y="304800"/>
            <a:ext cx="9051925" cy="1828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4000" b="1" dirty="0" smtClean="0">
                <a:latin typeface="Georgia" pitchFamily="18" charset="0"/>
              </a:rPr>
              <a:t>Our </a:t>
            </a:r>
            <a:r>
              <a:rPr lang="en-US" sz="4800" b="1" dirty="0" smtClean="0">
                <a:latin typeface="Georgia" pitchFamily="18" charset="0"/>
              </a:rPr>
              <a:t>1</a:t>
            </a:r>
            <a:r>
              <a:rPr lang="en-US" sz="4000" b="1" dirty="0" smtClean="0">
                <a:latin typeface="Georgia" pitchFamily="18" charset="0"/>
              </a:rPr>
              <a:t>st 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Process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 </a:t>
            </a:r>
            <a:r>
              <a:rPr lang="en-US" sz="4000" b="1" dirty="0" smtClean="0">
                <a:latin typeface="Georgia" pitchFamily="18" charset="0"/>
              </a:rPr>
              <a:t>Demo: Protecting the Chesapeake Bay</a:t>
            </a:r>
            <a:endParaRPr lang="en-US" sz="4000" b="1" dirty="0">
              <a:latin typeface="Georgia" pitchFamily="18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105400" y="2362200"/>
            <a:ext cx="4724399" cy="42672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latin typeface="Georgia" pitchFamily="18" charset="0"/>
              </a:rPr>
              <a:t>Our </a:t>
            </a:r>
            <a:r>
              <a:rPr lang="en-US" sz="3200" b="1" dirty="0" smtClean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sz="3200" b="1" dirty="0" smtClean="0">
                <a:latin typeface="Georgia" pitchFamily="18" charset="0"/>
              </a:rPr>
              <a:t>Process</a:t>
            </a:r>
            <a:r>
              <a:rPr lang="en-US" sz="3200" b="1" dirty="0" smtClean="0">
                <a:solidFill>
                  <a:srgbClr val="00CC00"/>
                </a:solidFill>
                <a:latin typeface="Georgia" pitchFamily="18" charset="0"/>
              </a:rPr>
              <a:t> </a:t>
            </a:r>
            <a:r>
              <a:rPr lang="en-US" sz="3200" b="1" dirty="0" smtClean="0">
                <a:latin typeface="Georgia" pitchFamily="18" charset="0"/>
              </a:rPr>
              <a:t>cost-effectively extracted excess phosphorus from Chesapeake Bay watershed farmland, to protect the Bay’s aquatic life.  </a:t>
            </a:r>
            <a:endParaRPr lang="en-US" sz="3200" b="1" dirty="0">
              <a:latin typeface="Georgia" pitchFamily="18" charset="0"/>
            </a:endParaRPr>
          </a:p>
        </p:txBody>
      </p:sp>
      <p:pic>
        <p:nvPicPr>
          <p:cNvPr id="1026" name="Picture 2" descr="Image result for chesapeake bay watershed">
            <a:extLst>
              <a:ext uri="{FF2B5EF4-FFF2-40B4-BE49-F238E27FC236}">
                <a16:creationId xmlns:a16="http://schemas.microsoft.com/office/drawing/2014/main" xmlns="" id="{3F3518E0-39F0-4E97-A644-BC610C1AB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4009931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852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618" y="1143000"/>
            <a:ext cx="9555163" cy="7287325"/>
          </a:xfrm>
          <a:noFill/>
        </p:spPr>
        <p:txBody>
          <a:bodyPr wrap="square" lIns="100278" tIns="52145" rIns="100278" bIns="52145">
            <a:spAutoFit/>
          </a:bodyPr>
          <a:lstStyle/>
          <a:p>
            <a:pPr marL="685800"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solidFill>
                  <a:srgbClr val="00CC00"/>
                </a:solidFill>
                <a:latin typeface="Georgia" pitchFamily="18" charset="0"/>
              </a:rPr>
              <a:t>Fillers: </a:t>
            </a:r>
            <a:r>
              <a:rPr lang="en-GB" sz="2800" dirty="0" smtClean="0">
                <a:latin typeface="Georgia" pitchFamily="18" charset="0"/>
              </a:rPr>
              <a:t>Bio-based filler powders help make stronger, lighter and more heat &amp; water-resistant plastics.  </a:t>
            </a: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		Value: </a:t>
            </a:r>
            <a:r>
              <a:rPr lang="en-GB" sz="2800" dirty="0" smtClean="0">
                <a:latin typeface="Georgia" pitchFamily="18" charset="0"/>
              </a:rPr>
              <a:t>$400-$600/ton</a:t>
            </a:r>
          </a:p>
          <a:p>
            <a:pPr marL="685800"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solidFill>
                  <a:srgbClr val="00CC00"/>
                </a:solidFill>
                <a:latin typeface="Georgia" pitchFamily="18" charset="0"/>
              </a:rPr>
              <a:t>Bio-Coal: </a:t>
            </a:r>
            <a:r>
              <a:rPr lang="en-GB" sz="2800" dirty="0" smtClean="0">
                <a:latin typeface="Georgia" pitchFamily="18" charset="0"/>
              </a:rPr>
              <a:t>A clean/renewable fuel, made, in part, from flue gas of the power plants in which they are co-fired.</a:t>
            </a: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dirty="0" smtClean="0">
                <a:latin typeface="Georgia" pitchFamily="18" charset="0"/>
              </a:rPr>
              <a:t>	   </a:t>
            </a:r>
            <a:r>
              <a:rPr lang="en-GB" sz="2800" b="1" dirty="0" smtClean="0">
                <a:latin typeface="Georgia" pitchFamily="18" charset="0"/>
              </a:rPr>
              <a:t>Value: </a:t>
            </a:r>
            <a:r>
              <a:rPr lang="en-GB" sz="2800" dirty="0" smtClean="0">
                <a:latin typeface="Georgia" pitchFamily="18" charset="0"/>
              </a:rPr>
              <a:t>$200/ton</a:t>
            </a:r>
            <a:endParaRPr lang="en-GB" sz="2300" dirty="0" smtClean="0">
              <a:latin typeface="Georgia" pitchFamily="18" charset="0"/>
            </a:endParaRPr>
          </a:p>
          <a:p>
            <a:pPr marL="685800"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solidFill>
                  <a:srgbClr val="00CC00"/>
                </a:solidFill>
                <a:latin typeface="Georgia" pitchFamily="18" charset="0"/>
              </a:rPr>
              <a:t>Poultry House Bedding: </a:t>
            </a:r>
            <a:r>
              <a:rPr lang="en-GB" sz="2800" dirty="0" smtClean="0">
                <a:latin typeface="Georgia" pitchFamily="18" charset="0"/>
              </a:rPr>
              <a:t>Locally-produced , cost-advantaged, and better-performing bedding.  </a:t>
            </a: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		Value: </a:t>
            </a:r>
            <a:r>
              <a:rPr lang="en-GB" sz="2800" dirty="0" smtClean="0">
                <a:latin typeface="Georgia" pitchFamily="18" charset="0"/>
              </a:rPr>
              <a:t>$75 - $95/ton.</a:t>
            </a:r>
          </a:p>
          <a:p>
            <a:pPr marL="685800"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solidFill>
                  <a:srgbClr val="00CC00"/>
                </a:solidFill>
                <a:latin typeface="Georgia" pitchFamily="18" charset="0"/>
              </a:rPr>
              <a:t>Biochar Soil Amendments: </a:t>
            </a:r>
            <a:r>
              <a:rPr lang="en-GB" sz="2800" dirty="0" smtClean="0">
                <a:latin typeface="Georgia" pitchFamily="18" charset="0"/>
              </a:rPr>
              <a:t>Increase the productivity and water-efficiency of poor soils.  </a:t>
            </a: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		Value: </a:t>
            </a:r>
            <a:r>
              <a:rPr lang="en-GB" sz="2800" dirty="0" smtClean="0">
                <a:latin typeface="Georgia" pitchFamily="18" charset="0"/>
              </a:rPr>
              <a:t>$250-$500/ton</a:t>
            </a: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2800" dirty="0" smtClean="0">
              <a:latin typeface="Georgia" pitchFamily="18" charset="0"/>
            </a:endParaRPr>
          </a:p>
          <a:p>
            <a:pPr marL="685800"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1000" b="1" dirty="0" smtClean="0">
              <a:latin typeface="Georgia" pitchFamily="18" charset="0"/>
            </a:endParaRPr>
          </a:p>
          <a:p>
            <a:pPr marL="685800"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1000" dirty="0" smtClean="0">
              <a:latin typeface="Georgia" pitchFamily="18" charset="0"/>
            </a:endParaRP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1000" dirty="0">
              <a:latin typeface="Georgia" pitchFamily="18" charset="0"/>
            </a:endParaRPr>
          </a:p>
          <a:p>
            <a:pPr marL="685800" lvl="2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1000" dirty="0">
              <a:latin typeface="Georgia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7F1BBED4-5137-45DF-B570-05D4F5ABE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228600"/>
            <a:ext cx="9051925" cy="10668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CRBBP 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Process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 Bio-Products</a:t>
            </a:r>
            <a:endParaRPr lang="en-US" sz="4000" b="1" dirty="0">
              <a:solidFill>
                <a:srgbClr val="00CC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13715"/>
      </p:ext>
    </p:extLst>
  </p:cSld>
  <p:clrMapOvr>
    <a:masterClrMapping/>
  </p:clrMapOvr>
  <p:transition spd="med" advTm="16863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212850"/>
          </a:xfrm>
        </p:spPr>
        <p:txBody>
          <a:bodyPr/>
          <a:lstStyle/>
          <a:p>
            <a:r>
              <a:rPr lang="en-US" sz="4400" b="1" dirty="0" smtClean="0">
                <a:latin typeface="Georgia" pitchFamily="18" charset="0"/>
              </a:rPr>
              <a:t>Size of </a:t>
            </a:r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Bio-Product </a:t>
            </a:r>
            <a:r>
              <a:rPr lang="en-US" sz="4400" b="1" dirty="0" smtClean="0">
                <a:latin typeface="Georgia" pitchFamily="18" charset="0"/>
              </a:rPr>
              <a:t>Markets</a:t>
            </a:r>
            <a:endParaRPr lang="en-US" sz="4400" b="1" dirty="0"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524000"/>
            <a:ext cx="9051925" cy="5419725"/>
          </a:xfrm>
        </p:spPr>
        <p:txBody>
          <a:bodyPr/>
          <a:lstStyle/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US" sz="1000" dirty="0" smtClean="0">
              <a:latin typeface="Georgia" pitchFamily="18" charset="0"/>
            </a:endParaRPr>
          </a:p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3600" b="1" dirty="0" smtClean="0">
                <a:solidFill>
                  <a:srgbClr val="00CC00"/>
                </a:solidFill>
                <a:latin typeface="Georgia" pitchFamily="18" charset="0"/>
              </a:rPr>
              <a:t>Circular Economy Fillers: </a:t>
            </a:r>
            <a:r>
              <a:rPr lang="en-US" sz="3600" dirty="0" smtClean="0">
                <a:latin typeface="Georgia" pitchFamily="18" charset="0"/>
              </a:rPr>
              <a:t>The </a:t>
            </a:r>
            <a:r>
              <a:rPr lang="en-US" sz="3600" b="1" dirty="0" smtClean="0">
                <a:latin typeface="Georgia" pitchFamily="18" charset="0"/>
              </a:rPr>
              <a:t>$380 billion </a:t>
            </a:r>
            <a:r>
              <a:rPr lang="en-US" sz="3600" dirty="0" smtClean="0">
                <a:latin typeface="Georgia" pitchFamily="18" charset="0"/>
              </a:rPr>
              <a:t>US plastics market </a:t>
            </a:r>
          </a:p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3600" b="1" dirty="0" smtClean="0">
                <a:solidFill>
                  <a:srgbClr val="00CC00"/>
                </a:solidFill>
                <a:latin typeface="Georgia" pitchFamily="18" charset="0"/>
              </a:rPr>
              <a:t>Bio-Coal: </a:t>
            </a:r>
            <a:r>
              <a:rPr lang="en-US" sz="3600" dirty="0" smtClean="0">
                <a:latin typeface="Georgia" pitchFamily="18" charset="0"/>
              </a:rPr>
              <a:t>The </a:t>
            </a:r>
            <a:r>
              <a:rPr lang="en-US" sz="3600" b="1" dirty="0" smtClean="0">
                <a:latin typeface="Georgia" pitchFamily="18" charset="0"/>
              </a:rPr>
              <a:t>6.2 billion TPY</a:t>
            </a:r>
            <a:r>
              <a:rPr lang="en-US" sz="3600" dirty="0" smtClean="0">
                <a:latin typeface="Georgia" pitchFamily="18" charset="0"/>
              </a:rPr>
              <a:t>, global coal market</a:t>
            </a:r>
          </a:p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3600" b="1" dirty="0" smtClean="0">
                <a:solidFill>
                  <a:srgbClr val="00CC00"/>
                </a:solidFill>
                <a:latin typeface="Georgia" pitchFamily="18" charset="0"/>
              </a:rPr>
              <a:t>Poultry House Bedding: </a:t>
            </a:r>
            <a:r>
              <a:rPr lang="en-US" sz="3600" dirty="0" smtClean="0">
                <a:latin typeface="Georgia" pitchFamily="18" charset="0"/>
              </a:rPr>
              <a:t>The </a:t>
            </a:r>
            <a:r>
              <a:rPr lang="en-US" sz="3600" b="1" dirty="0" smtClean="0">
                <a:latin typeface="Georgia" pitchFamily="18" charset="0"/>
              </a:rPr>
              <a:t>$48.3 billion </a:t>
            </a:r>
            <a:r>
              <a:rPr lang="en-US" sz="3600" dirty="0" smtClean="0">
                <a:latin typeface="Georgia" pitchFamily="18" charset="0"/>
              </a:rPr>
              <a:t>US poultry market</a:t>
            </a:r>
          </a:p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US" sz="1000" dirty="0" smtClean="0">
              <a:latin typeface="Georgia" pitchFamily="18" charset="0"/>
            </a:endParaRPr>
          </a:p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3600" b="1" dirty="0" smtClean="0">
                <a:solidFill>
                  <a:srgbClr val="00CC00"/>
                </a:solidFill>
                <a:latin typeface="Georgia" pitchFamily="18" charset="0"/>
              </a:rPr>
              <a:t>Biochar: </a:t>
            </a:r>
            <a:r>
              <a:rPr lang="en-US" sz="3600" dirty="0" smtClean="0">
                <a:latin typeface="Georgia" pitchFamily="18" charset="0"/>
              </a:rPr>
              <a:t>The</a:t>
            </a:r>
            <a:r>
              <a:rPr lang="en-US" sz="3600" dirty="0" smtClean="0">
                <a:solidFill>
                  <a:srgbClr val="00CC00"/>
                </a:solidFill>
                <a:latin typeface="Georgia" pitchFamily="18" charset="0"/>
              </a:rPr>
              <a:t> </a:t>
            </a:r>
            <a:r>
              <a:rPr lang="en-US" sz="3600" b="1" dirty="0" smtClean="0">
                <a:latin typeface="Georgia" pitchFamily="18" charset="0"/>
              </a:rPr>
              <a:t>$8 billion </a:t>
            </a:r>
            <a:r>
              <a:rPr lang="en-US" sz="3600" dirty="0" smtClean="0">
                <a:latin typeface="Georgia" pitchFamily="18" charset="0"/>
              </a:rPr>
              <a:t>US garden consumables market </a:t>
            </a:r>
          </a:p>
          <a:p>
            <a:pPr lvl="2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US" sz="1000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98425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CRBBP</a:t>
            </a:r>
            <a:r>
              <a:rPr lang="en-US" sz="4400" b="1" dirty="0" smtClean="0">
                <a:latin typeface="Georgia" pitchFamily="18" charset="0"/>
              </a:rPr>
              <a:t> Process Collaborators</a:t>
            </a:r>
            <a:endParaRPr lang="en-US" sz="4400" b="1" dirty="0"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524000"/>
            <a:ext cx="9051925" cy="5419725"/>
          </a:xfrm>
        </p:spPr>
        <p:txBody>
          <a:bodyPr/>
          <a:lstStyle/>
          <a:p>
            <a:pPr>
              <a:buNone/>
            </a:pPr>
            <a:r>
              <a:rPr lang="en-US" b="1" dirty="0">
                <a:latin typeface="Georgia" pitchFamily="18" charset="0"/>
              </a:rPr>
              <a:t>Industry: </a:t>
            </a:r>
            <a:r>
              <a:rPr lang="en-US" dirty="0">
                <a:latin typeface="Georgia" pitchFamily="18" charset="0"/>
              </a:rPr>
              <a:t>Bio-Crop Seed Companies, Farmers, </a:t>
            </a:r>
            <a:r>
              <a:rPr lang="en-US" dirty="0" smtClean="0">
                <a:latin typeface="Georgia" pitchFamily="18" charset="0"/>
              </a:rPr>
              <a:t>Manufacturers</a:t>
            </a:r>
            <a:r>
              <a:rPr lang="en-US" dirty="0">
                <a:latin typeface="Georgia" pitchFamily="18" charset="0"/>
              </a:rPr>
              <a:t>, Etc.</a:t>
            </a:r>
          </a:p>
          <a:p>
            <a:pPr>
              <a:buNone/>
            </a:pPr>
            <a:endParaRPr lang="en-US" sz="1200" dirty="0">
              <a:latin typeface="Georgia" pitchFamily="18" charset="0"/>
            </a:endParaRPr>
          </a:p>
          <a:p>
            <a:pPr>
              <a:buNone/>
            </a:pPr>
            <a:r>
              <a:rPr lang="en-US" b="1" dirty="0" smtClean="0">
                <a:latin typeface="Georgia" pitchFamily="18" charset="0"/>
              </a:rPr>
              <a:t>US Government: </a:t>
            </a:r>
            <a:r>
              <a:rPr lang="en-US" dirty="0">
                <a:latin typeface="Georgia" pitchFamily="18" charset="0"/>
              </a:rPr>
              <a:t>EPA, </a:t>
            </a:r>
            <a:r>
              <a:rPr lang="en-US" dirty="0" smtClean="0">
                <a:latin typeface="Georgia" pitchFamily="18" charset="0"/>
              </a:rPr>
              <a:t>USDA: NRCS</a:t>
            </a:r>
            <a:r>
              <a:rPr lang="en-US" dirty="0">
                <a:latin typeface="Georgia" pitchFamily="18" charset="0"/>
              </a:rPr>
              <a:t>, Rural Development, USCP</a:t>
            </a:r>
          </a:p>
          <a:p>
            <a:pPr>
              <a:buNone/>
            </a:pPr>
            <a:r>
              <a:rPr lang="en-US" b="1" dirty="0">
                <a:latin typeface="Georgia" pitchFamily="18" charset="0"/>
              </a:rPr>
              <a:t>States: </a:t>
            </a:r>
            <a:r>
              <a:rPr lang="en-US" dirty="0" smtClean="0">
                <a:latin typeface="Georgia" pitchFamily="18" charset="0"/>
              </a:rPr>
              <a:t>MD, OH, PA, SC, VA</a:t>
            </a:r>
            <a:endParaRPr lang="en-US" dirty="0">
              <a:latin typeface="Georgia" pitchFamily="18" charset="0"/>
            </a:endParaRPr>
          </a:p>
          <a:p>
            <a:pPr>
              <a:buNone/>
            </a:pPr>
            <a:endParaRPr lang="en-US" sz="1200" dirty="0">
              <a:latin typeface="Georgia" pitchFamily="18" charset="0"/>
            </a:endParaRPr>
          </a:p>
          <a:p>
            <a:pPr>
              <a:buNone/>
            </a:pPr>
            <a:r>
              <a:rPr lang="en-US" b="1" dirty="0">
                <a:latin typeface="Georgia" pitchFamily="18" charset="0"/>
              </a:rPr>
              <a:t>Universities: </a:t>
            </a:r>
            <a:r>
              <a:rPr lang="en-US" dirty="0" smtClean="0">
                <a:latin typeface="Georgia" pitchFamily="18" charset="0"/>
              </a:rPr>
              <a:t>Univ. of Akron, Clemson</a:t>
            </a:r>
            <a:r>
              <a:rPr lang="en-US" dirty="0">
                <a:latin typeface="Georgia" pitchFamily="18" charset="0"/>
              </a:rPr>
              <a:t>, NC State, Penn State, </a:t>
            </a:r>
            <a:r>
              <a:rPr lang="en-US" dirty="0" smtClean="0">
                <a:latin typeface="Georgia" pitchFamily="18" charset="0"/>
              </a:rPr>
              <a:t>UMD, VA Tech</a:t>
            </a:r>
            <a:endParaRPr lang="en-US" dirty="0">
              <a:latin typeface="Georgia" pitchFamily="18" charset="0"/>
            </a:endParaRPr>
          </a:p>
          <a:p>
            <a:pPr>
              <a:buNone/>
            </a:pPr>
            <a:endParaRPr lang="en-US" sz="1200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03238" y="533400"/>
            <a:ext cx="9051925" cy="6858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>CRBBP Process </a:t>
            </a:r>
            <a:r>
              <a:rPr lang="en-US" sz="4000" b="1" dirty="0" smtClean="0">
                <a:solidFill>
                  <a:schemeClr val="tx1"/>
                </a:solidFill>
                <a:latin typeface="Georgia" pitchFamily="18" charset="0"/>
              </a:rPr>
              <a:t>Benefits  </a:t>
            </a:r>
            <a: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  <a:t/>
            </a:r>
            <a:br>
              <a:rPr lang="en-US" sz="4000" b="1" dirty="0" smtClean="0">
                <a:solidFill>
                  <a:srgbClr val="00CC00"/>
                </a:solidFill>
                <a:latin typeface="Georgia" pitchFamily="18" charset="0"/>
              </a:rPr>
            </a:br>
            <a:endParaRPr lang="en-US" sz="40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-381000" y="1447800"/>
            <a:ext cx="10439400" cy="5495925"/>
          </a:xfrm>
        </p:spPr>
        <p:txBody>
          <a:bodyPr/>
          <a:lstStyle/>
          <a:p>
            <a:pPr lvl="2" defTabSz="509588" eaLnBrk="1" hangingPunct="1">
              <a:buFontTx/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2800" b="1" dirty="0" smtClean="0">
                <a:latin typeface="Georgia" pitchFamily="18" charset="0"/>
              </a:rPr>
              <a:t>ATP’s </a:t>
            </a:r>
            <a:r>
              <a:rPr lang="en-US" sz="2800" b="1" dirty="0" smtClean="0">
                <a:solidFill>
                  <a:srgbClr val="00CC00"/>
                </a:solidFill>
                <a:latin typeface="Georgia" pitchFamily="18" charset="0"/>
              </a:rPr>
              <a:t>CRBBP Process </a:t>
            </a:r>
            <a:r>
              <a:rPr lang="en-US" sz="2800" b="1" dirty="0" smtClean="0">
                <a:latin typeface="Georgia" pitchFamily="18" charset="0"/>
              </a:rPr>
              <a:t>will cost-effectively:</a:t>
            </a:r>
          </a:p>
          <a:p>
            <a:pPr lvl="2" defTabSz="509588" eaLnBrk="1" hangingPunct="1">
              <a:buFontTx/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US" sz="1000" b="1" dirty="0" smtClean="0">
              <a:latin typeface="Georgia" pitchFamily="18" charset="0"/>
            </a:endParaRPr>
          </a:p>
          <a:p>
            <a:pPr marL="1533525" lvl="2" indent="-514350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2800" b="1" dirty="0" smtClean="0">
                <a:latin typeface="Georgia" pitchFamily="18" charset="0"/>
              </a:rPr>
              <a:t>Remediate</a:t>
            </a:r>
            <a:r>
              <a:rPr lang="en-GB" sz="2800" b="1" dirty="0" smtClean="0">
                <a:latin typeface="Georgia" pitchFamily="18" charset="0"/>
              </a:rPr>
              <a:t> impacted soil and water</a:t>
            </a:r>
          </a:p>
          <a:p>
            <a:pPr marL="1533525" lvl="2" indent="-514350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Reduce Algae Blooms in Water Bodies</a:t>
            </a:r>
          </a:p>
          <a:p>
            <a:pPr marL="1533525" lvl="2" indent="-514350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US" sz="2800" b="1" dirty="0" smtClean="0">
                <a:latin typeface="Georgia" pitchFamily="18" charset="0"/>
              </a:rPr>
              <a:t>R</a:t>
            </a:r>
            <a:r>
              <a:rPr lang="en-GB" sz="2800" b="1" dirty="0" smtClean="0">
                <a:latin typeface="Georgia" pitchFamily="18" charset="0"/>
              </a:rPr>
              <a:t>educe atmospheric CO2  levels</a:t>
            </a:r>
          </a:p>
          <a:p>
            <a:pPr marL="1533525" lvl="2" indent="-514350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Reuse/sequester captured carbon in various environmentally beneficial bio-products</a:t>
            </a:r>
          </a:p>
          <a:p>
            <a:pPr marL="1533525" lvl="2" indent="-514350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Produce circular economy plastics, which will: 	- Enhance</a:t>
            </a:r>
            <a:r>
              <a:rPr lang="en-US" sz="2800" b="1" dirty="0" smtClean="0">
                <a:latin typeface="Georgia" pitchFamily="18" charset="0"/>
              </a:rPr>
              <a:t> </a:t>
            </a:r>
            <a:r>
              <a:rPr lang="en-GB" sz="2800" b="1" dirty="0" smtClean="0">
                <a:latin typeface="Georgia" pitchFamily="18" charset="0"/>
              </a:rPr>
              <a:t>vehicle and plane fuel-efficiency      	- Reduce plastic pollution</a:t>
            </a:r>
          </a:p>
          <a:p>
            <a:pPr marL="1533525" lvl="2" indent="-514350" defTabSz="509588" eaLnBrk="1" hangingPunct="1"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r>
              <a:rPr lang="en-GB" sz="2800" b="1" dirty="0" smtClean="0">
                <a:latin typeface="Georgia" pitchFamily="18" charset="0"/>
              </a:rPr>
              <a:t>Produce </a:t>
            </a:r>
            <a:r>
              <a:rPr lang="en-GB" sz="2800" b="1" dirty="0" err="1" smtClean="0">
                <a:latin typeface="Georgia" pitchFamily="18" charset="0"/>
              </a:rPr>
              <a:t>biochars</a:t>
            </a:r>
            <a:r>
              <a:rPr lang="en-GB" sz="2800" b="1" dirty="0" smtClean="0">
                <a:latin typeface="Georgia" pitchFamily="18" charset="0"/>
              </a:rPr>
              <a:t>, which will enhance farm and garden productivity</a:t>
            </a:r>
          </a:p>
          <a:p>
            <a:pPr marL="1533525" lvl="2" indent="-514350" defTabSz="509588" eaLnBrk="1" hangingPunct="1"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2800" b="1" dirty="0" smtClean="0">
              <a:latin typeface="Georgia" pitchFamily="18" charset="0"/>
            </a:endParaRPr>
          </a:p>
          <a:p>
            <a:pPr marL="1533525" lvl="2" indent="-514350" defTabSz="509588" eaLnBrk="1" hangingPunct="1">
              <a:buFont typeface="+mj-lt"/>
              <a:buAutoNum type="arabicPeriod"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2800" b="1" dirty="0">
              <a:latin typeface="Georgia" pitchFamily="18" charset="0"/>
            </a:endParaRPr>
          </a:p>
          <a:p>
            <a:pPr lvl="2" defTabSz="509588" eaLnBrk="1" hangingPunct="1">
              <a:buFontTx/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GB" sz="1400" b="1" dirty="0">
              <a:latin typeface="Georgia" pitchFamily="18" charset="0"/>
            </a:endParaRPr>
          </a:p>
          <a:p>
            <a:pPr defTabSz="509588">
              <a:buFontTx/>
              <a:buNone/>
              <a:tabLst>
                <a:tab pos="506413" algn="l"/>
                <a:tab pos="1016000" algn="l"/>
                <a:tab pos="1524000" algn="l"/>
                <a:tab pos="2033588" algn="l"/>
                <a:tab pos="2543175" algn="l"/>
                <a:tab pos="3052763" algn="l"/>
                <a:tab pos="3562350" algn="l"/>
                <a:tab pos="4071938" algn="l"/>
                <a:tab pos="4581525" algn="l"/>
                <a:tab pos="5091113" algn="l"/>
                <a:tab pos="5600700" algn="l"/>
                <a:tab pos="6108700" algn="l"/>
                <a:tab pos="6618288" algn="l"/>
                <a:tab pos="7127875" algn="l"/>
                <a:tab pos="7637463" algn="l"/>
                <a:tab pos="8147050" algn="l"/>
                <a:tab pos="8656638" algn="l"/>
                <a:tab pos="9166225" algn="l"/>
                <a:tab pos="9675813" algn="l"/>
                <a:tab pos="10185400" algn="l"/>
              </a:tabLs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152400"/>
            <a:ext cx="9051925" cy="1219200"/>
          </a:xfrm>
        </p:spPr>
        <p:txBody>
          <a:bodyPr/>
          <a:lstStyle/>
          <a:p>
            <a:r>
              <a:rPr lang="en-US" sz="4400" b="1" dirty="0" smtClean="0">
                <a:latin typeface="Georgia" pitchFamily="18" charset="0"/>
              </a:rPr>
              <a:t>ATP’s Founder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9051925" cy="5800725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	</a:t>
            </a:r>
            <a:r>
              <a:rPr lang="en-US" sz="2400" b="1" dirty="0" smtClean="0">
                <a:latin typeface="Georgia" pitchFamily="18" charset="0"/>
              </a:rPr>
              <a:t>ATP's Founder, Joe James, is a former, 33-year economic development professional, who has been a biomass leader in the Southeast US, since 2004.</a:t>
            </a:r>
          </a:p>
          <a:p>
            <a:pPr>
              <a:buNone/>
            </a:pPr>
            <a:endParaRPr lang="en-US" sz="1000" b="1" dirty="0" smtClean="0">
              <a:latin typeface="Georgia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Georgia" pitchFamily="18" charset="0"/>
              </a:rPr>
              <a:t>	He invented and patented the </a:t>
            </a:r>
            <a:r>
              <a:rPr lang="en-US" sz="2400" b="1" dirty="0" smtClean="0">
                <a:solidFill>
                  <a:srgbClr val="00CC00"/>
                </a:solidFill>
                <a:latin typeface="Georgia" pitchFamily="18" charset="0"/>
              </a:rPr>
              <a:t>CRBBP</a:t>
            </a:r>
            <a:r>
              <a:rPr lang="en-US" sz="2400" b="1" dirty="0" smtClean="0">
                <a:latin typeface="Georgia" pitchFamily="18" charset="0"/>
              </a:rPr>
              <a:t> Process and recently completed a 6-year term on the federal Biomass R&amp;D Technical Advisory Committee.   </a:t>
            </a:r>
          </a:p>
          <a:p>
            <a:pPr>
              <a:buNone/>
            </a:pPr>
            <a:endParaRPr lang="en-US" sz="1000" b="1" dirty="0" smtClean="0">
              <a:latin typeface="Georgia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Georgia" pitchFamily="18" charset="0"/>
              </a:rPr>
              <a:t>	Mr. James received a BS in Science, from Union College, and has studied Law and Business Administration at New York University.  </a:t>
            </a:r>
            <a:endParaRPr lang="en-US" sz="1000" b="1" dirty="0" smtClean="0">
              <a:latin typeface="Georgia" pitchFamily="18" charset="0"/>
            </a:endParaRPr>
          </a:p>
          <a:p>
            <a:pPr>
              <a:buNone/>
            </a:pPr>
            <a:endParaRPr lang="en-US" sz="1000" dirty="0" smtClean="0">
              <a:latin typeface="Georgia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Georgia" pitchFamily="18" charset="0"/>
              </a:rPr>
              <a:t>	Among his several awards is the 2008 Purpose Prize, for his work to reduce rural poverty, by working to bring poor, rural communities  of color into the nation’s Green Economy</a:t>
            </a:r>
            <a:r>
              <a:rPr lang="en-US" sz="2400" b="1" dirty="0" smtClean="0"/>
              <a:t>.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latin typeface="Georgia" pitchFamily="18" charset="0"/>
              </a:rPr>
              <a:t>Key Milestones Achieved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524000"/>
            <a:ext cx="9051925" cy="5419725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000" b="1" dirty="0" smtClean="0">
                <a:latin typeface="Georgia" pitchFamily="18" charset="0"/>
              </a:rPr>
              <a:t>Our CRBBP Process was invented in the spring of 2016.</a:t>
            </a:r>
          </a:p>
          <a:p>
            <a:pPr lvl="1">
              <a:buFont typeface="Wingdings" pitchFamily="2" charset="2"/>
              <a:buChar char="§"/>
            </a:pPr>
            <a:endParaRPr lang="en-US" sz="1000" b="1" dirty="0" smtClean="0">
              <a:latin typeface="Georgi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b="1" dirty="0" smtClean="0">
                <a:latin typeface="Georgia" pitchFamily="18" charset="0"/>
              </a:rPr>
              <a:t>We have successfully planted our bio-crops in Chesapeake Bay watershed farm soils, in eastern Maryland and Pennsylvania, to extract excess phosphorus and protect fish and other aquatic life in the Bay. </a:t>
            </a:r>
          </a:p>
          <a:p>
            <a:pPr lvl="1">
              <a:buFont typeface="Wingdings" pitchFamily="2" charset="2"/>
              <a:buChar char="§"/>
            </a:pPr>
            <a:endParaRPr lang="en-US" sz="1000" b="1" dirty="0" smtClean="0">
              <a:latin typeface="Georgi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b="1" dirty="0" smtClean="0">
                <a:latin typeface="Georgia" pitchFamily="18" charset="0"/>
              </a:rPr>
              <a:t>The patent for our CRBBP Process was issued in October 2018.</a:t>
            </a:r>
          </a:p>
          <a:p>
            <a:pPr lvl="1">
              <a:buFont typeface="Wingdings" pitchFamily="2" charset="2"/>
              <a:buChar char="§"/>
            </a:pPr>
            <a:endParaRPr lang="en-US" sz="1000" b="1" dirty="0" smtClean="0">
              <a:latin typeface="Georgi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b="1" dirty="0" smtClean="0">
                <a:latin typeface="Georgia" pitchFamily="18" charset="0"/>
              </a:rPr>
              <a:t>We are executing plans to conduct new CRBBP Process plantings, this spring, in phosphorus-impacted farmland in Virginia’s Chesapeake Bay watershed and Lake Erie’s western Ohio watershed, to reduce harmful algae blooms.  We also intend to plant in the spray field of a rural, South Carolina wastewater treatment plant, to increase water quality and thru put, while keeping operating and capital costs low. 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latin typeface="Georgia" pitchFamily="18" charset="0"/>
              </a:rPr>
              <a:t>Next Steps</a:t>
            </a:r>
            <a:endParaRPr lang="en-US" sz="4400" b="1" dirty="0"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524000"/>
            <a:ext cx="9051925" cy="5419725"/>
          </a:xfrm>
        </p:spPr>
        <p:txBody>
          <a:bodyPr/>
          <a:lstStyle/>
          <a:p>
            <a:pPr>
              <a:buNone/>
            </a:pPr>
            <a:r>
              <a:rPr lang="en-US" sz="3200" dirty="0" smtClean="0"/>
              <a:t>	</a:t>
            </a:r>
            <a:r>
              <a:rPr lang="en-US" sz="2400" b="1" dirty="0" smtClean="0">
                <a:latin typeface="Georgia" pitchFamily="18" charset="0"/>
              </a:rPr>
              <a:t>In the next 12-24 months: </a:t>
            </a:r>
          </a:p>
          <a:p>
            <a:pPr>
              <a:buNone/>
            </a:pPr>
            <a:endParaRPr lang="en-US" sz="1000" b="1" dirty="0" smtClean="0">
              <a:latin typeface="Georgi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Georgia" pitchFamily="18" charset="0"/>
              </a:rPr>
              <a:t>We hope to triple the CRBBP Process acreage planted, from 40 to 120 acres, including acreage dedicated to power plant CO 2 capture and coal ash remediation; </a:t>
            </a:r>
          </a:p>
          <a:p>
            <a:pPr lvl="1">
              <a:buFont typeface="Wingdings" pitchFamily="2" charset="2"/>
              <a:buChar char="§"/>
            </a:pPr>
            <a:endParaRPr lang="en-US" sz="1000" b="1" dirty="0" smtClean="0">
              <a:latin typeface="Georgi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Georgia" pitchFamily="18" charset="0"/>
              </a:rPr>
              <a:t>To develop pilot torrefaction processing plant, in Allendale, South Carolina and to make and beta test certain bio-products, like “Circular Economy” plastics and composites.  </a:t>
            </a:r>
          </a:p>
          <a:p>
            <a:pPr lvl="1">
              <a:buFont typeface="Wingdings" pitchFamily="2" charset="2"/>
              <a:buChar char="§"/>
            </a:pPr>
            <a:endParaRPr lang="en-US" sz="1000" b="1" dirty="0" smtClean="0">
              <a:latin typeface="Georgia" pitchFamily="18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Georgia" pitchFamily="18" charset="0"/>
              </a:rPr>
              <a:t>And, in the 1st quarter of 2020, we hope to make our first bio-product sales.</a:t>
            </a:r>
            <a:endParaRPr lang="en-US" sz="2400" b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1925" cy="1822450"/>
          </a:xfrm>
        </p:spPr>
        <p:txBody>
          <a:bodyPr/>
          <a:lstStyle/>
          <a:p>
            <a:r>
              <a:rPr lang="en-US" b="1" dirty="0" smtClean="0">
                <a:latin typeface="Georgia" pitchFamily="18" charset="0"/>
              </a:rPr>
              <a:t>ATP’s </a:t>
            </a:r>
            <a:r>
              <a:rPr lang="en-US" b="1" dirty="0">
                <a:solidFill>
                  <a:srgbClr val="00CC00"/>
                </a:solidFill>
                <a:latin typeface="Georgia" pitchFamily="18" charset="0"/>
              </a:rPr>
              <a:t>CRBBP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905000"/>
            <a:ext cx="9051925" cy="5038725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	</a:t>
            </a:r>
            <a:r>
              <a:rPr lang="en-US" sz="4400" b="1" dirty="0" smtClean="0">
                <a:latin typeface="Georgia" pitchFamily="18" charset="0"/>
              </a:rPr>
              <a:t>We </a:t>
            </a:r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plant</a:t>
            </a:r>
            <a:r>
              <a:rPr lang="en-US" sz="4400" b="1" dirty="0" smtClean="0">
                <a:latin typeface="Georgia" pitchFamily="18" charset="0"/>
              </a:rPr>
              <a:t> </a:t>
            </a:r>
            <a:r>
              <a:rPr lang="en-US" sz="4400" b="1" dirty="0">
                <a:latin typeface="Georgia" pitchFamily="18" charset="0"/>
              </a:rPr>
              <a:t>and then sequentially </a:t>
            </a:r>
            <a:r>
              <a:rPr lang="en-US" sz="4400" b="1" dirty="0" smtClean="0">
                <a:solidFill>
                  <a:srgbClr val="00CC00"/>
                </a:solidFill>
                <a:latin typeface="Georgia" pitchFamily="18" charset="0"/>
              </a:rPr>
              <a:t>multi-task</a:t>
            </a:r>
            <a:r>
              <a:rPr lang="en-US" sz="4400" b="1" dirty="0" smtClean="0">
                <a:latin typeface="Georgia" pitchFamily="18" charset="0"/>
              </a:rPr>
              <a:t>     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bio-crops</a:t>
            </a:r>
            <a:r>
              <a:rPr lang="en-US" sz="4400" b="1" dirty="0">
                <a:latin typeface="Georgia" pitchFamily="18" charset="0"/>
              </a:rPr>
              <a:t> and </a:t>
            </a:r>
            <a:r>
              <a:rPr lang="en-US" sz="4400" b="1" dirty="0" smtClean="0">
                <a:latin typeface="Georgia" pitchFamily="18" charset="0"/>
              </a:rPr>
              <a:t>their resulting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biomass</a:t>
            </a:r>
            <a:r>
              <a:rPr lang="en-US" sz="4400" b="1" dirty="0">
                <a:latin typeface="Georgia" pitchFamily="18" charset="0"/>
              </a:rPr>
              <a:t>, to do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good things</a:t>
            </a:r>
            <a:r>
              <a:rPr lang="en-US" sz="4400" b="1" dirty="0">
                <a:latin typeface="Georgia" pitchFamily="18" charset="0"/>
              </a:rPr>
              <a:t>, for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people</a:t>
            </a:r>
            <a:r>
              <a:rPr lang="en-US" sz="4400" b="1" dirty="0">
                <a:latin typeface="Georgia" pitchFamily="18" charset="0"/>
              </a:rPr>
              <a:t> and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the planet</a:t>
            </a:r>
            <a:r>
              <a:rPr lang="en-US" sz="4400" b="1" dirty="0">
                <a:latin typeface="Georgia" pitchFamily="18" charset="0"/>
              </a:rPr>
              <a:t>, </a:t>
            </a:r>
            <a:r>
              <a:rPr lang="en-US" sz="4400" b="1" dirty="0">
                <a:solidFill>
                  <a:srgbClr val="00CC00"/>
                </a:solidFill>
                <a:latin typeface="Georgia" pitchFamily="18" charset="0"/>
              </a:rPr>
              <a:t>less expensively</a:t>
            </a:r>
            <a:r>
              <a:rPr lang="en-US" sz="4400" b="1" dirty="0">
                <a:latin typeface="Georg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4_Default 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9169</TotalTime>
  <Words>678</Words>
  <Application>Microsoft Office PowerPoint</Application>
  <PresentationFormat>Custom</PresentationFormat>
  <Paragraphs>129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14_Default Design</vt:lpstr>
      <vt:lpstr>Custom Design</vt:lpstr>
      <vt:lpstr>Agri-Tech Producers, LLC     </vt:lpstr>
      <vt:lpstr>Global Challenges &amp; Opportunities</vt:lpstr>
      <vt:lpstr>ATP’s CRBBP Process</vt:lpstr>
      <vt:lpstr>Bio-Crops Are Bred to Grow Fast, Big and to Do Good Things!!!</vt:lpstr>
      <vt:lpstr>What is Biomass?</vt:lpstr>
      <vt:lpstr>Our Patented/Cost-Effective  Torrefaction Process</vt:lpstr>
      <vt:lpstr>Slide 7</vt:lpstr>
      <vt:lpstr>CRBBP Process: Floating Bio-Greenhouses (FBG’s) Can Treat Power Plant Coal Ash Ponds</vt:lpstr>
      <vt:lpstr>CRBBP Process: Vertical Bio-Crop Farms (VBF’s) Extract CO 2 From Power Plant Flue Gasses</vt:lpstr>
      <vt:lpstr>CRBBP Process: Multi-Tasking  Reduces Costs, Per Task ($C/T)</vt:lpstr>
      <vt:lpstr>Our 1st CRBBP Process Demo: Protecting the Chesapeake Bay</vt:lpstr>
      <vt:lpstr>CRBBP Process Bio-Products</vt:lpstr>
      <vt:lpstr>Size of Bio-Product Markets</vt:lpstr>
      <vt:lpstr>CRBBP Process Collaborators</vt:lpstr>
      <vt:lpstr>CRBBP Process Benefits   </vt:lpstr>
      <vt:lpstr>ATP’s Founder </vt:lpstr>
      <vt:lpstr>Key Milestones Achieved</vt:lpstr>
      <vt:lpstr>Next Steps</vt:lpstr>
      <vt:lpstr>ATP’s CRBBP Process</vt:lpstr>
    </vt:vector>
  </TitlesOfParts>
  <Company>NC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SRBBP Process</dc:title>
  <dc:creator>Administrator</dc:creator>
  <cp:lastModifiedBy>Joseph James</cp:lastModifiedBy>
  <cp:revision>651</cp:revision>
  <cp:lastPrinted>2008-02-09T06:03:55Z</cp:lastPrinted>
  <dcterms:created xsi:type="dcterms:W3CDTF">2006-11-21T15:38:56Z</dcterms:created>
  <dcterms:modified xsi:type="dcterms:W3CDTF">2019-04-23T14:24:39Z</dcterms:modified>
</cp:coreProperties>
</file>