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0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cy Roberson" initials="LR" lastIdx="9" clrIdx="0">
    <p:extLst>
      <p:ext uri="{19B8F6BF-5375-455C-9EA6-DF929625EA0E}">
        <p15:presenceInfo xmlns:p15="http://schemas.microsoft.com/office/powerpoint/2012/main" userId="da6d08a6763cad1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67"/>
    <p:restoredTop sz="95130"/>
  </p:normalViewPr>
  <p:slideViewPr>
    <p:cSldViewPr snapToGrid="0" snapToObjects="1">
      <p:cViewPr>
        <p:scale>
          <a:sx n="120" d="100"/>
          <a:sy n="120" d="100"/>
        </p:scale>
        <p:origin x="56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0DBED0-D459-504E-A058-5902E946C7F4}" type="datetimeFigureOut">
              <a:rPr lang="en-US" smtClean="0"/>
              <a:t>5/28/20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19A98-2D69-8E4A-93C0-E2D186A2F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81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719A98-2D69-8E4A-93C0-E2D186A2FAC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285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FB803-8C4F-0045-9189-496E551140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617797-A8F1-BA45-819D-92C7A4BD5B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5F3BD-CF65-F74D-94ED-64AD7E42C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F89E3-6D57-884A-8C1E-04BE72C040BC}" type="datetimeFigureOut">
              <a:rPr lang="en-US" smtClean="0"/>
              <a:t>5/28/20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3EBE8-EB2A-C848-BA58-D653B07D3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E6C4E3-E1B8-6946-8AD2-2D3E8AD78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07425-B786-264A-979C-C05F3F8CC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064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7386F-A50D-3942-B476-3C1BD9130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B946E-6F67-CE49-B70D-1C53F2BE2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9B68A9-D36E-CE48-AFAC-D6684AC9E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F89E3-6D57-884A-8C1E-04BE72C040BC}" type="datetimeFigureOut">
              <a:rPr lang="en-US" smtClean="0"/>
              <a:t>5/28/20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80E6BB-093C-7E40-8F19-4FD9C5FA1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2AB0F-792F-E540-9C34-8E9F468E4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07425-B786-264A-979C-C05F3F8CC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347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0DDB-4916-6C4D-B1FC-884A6CDD9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87C8C6-4DFF-B748-879D-7B62995C1B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4073F5-63D0-DB4E-A25A-D36B6B4E5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F89E3-6D57-884A-8C1E-04BE72C040BC}" type="datetimeFigureOut">
              <a:rPr lang="en-US" smtClean="0"/>
              <a:t>5/28/20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6DDE5-72C2-124D-833C-35D449655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06A2A0-AD35-7844-B15C-835ECB1FF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07425-B786-264A-979C-C05F3F8CC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68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300BB-C407-4546-8717-7A5B4855A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1940B-6403-5247-B66B-786228539B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37BE60-E9BD-5345-8B8E-3D53F123D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9657F2-9623-2D40-803B-CD09AA65D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F89E3-6D57-884A-8C1E-04BE72C040BC}" type="datetimeFigureOut">
              <a:rPr lang="en-US" smtClean="0"/>
              <a:t>5/28/20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3B2F24-6FF9-9848-B2E4-4665FBD65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413103-0BDC-C846-BC4B-98F996734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07425-B786-264A-979C-C05F3F8CC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107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4AA5D-1CD6-E440-B236-EEB0DBA24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BC8B08-04D9-FB4F-BF21-0BACCED5BA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EDEE02-D143-134C-B4FA-E08CC8EC88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2FD3C1-9994-334D-99EF-7476AEEAC6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75826F-A41A-C54C-B683-7FD404BBAE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42661C-3BB8-2048-BB05-B6ED7EFA6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F89E3-6D57-884A-8C1E-04BE72C040BC}" type="datetimeFigureOut">
              <a:rPr lang="en-US" smtClean="0"/>
              <a:t>5/28/20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5FEE2D-5361-5F4D-8C46-392F2D0FF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186F4D-2D44-5C45-BC89-B623D0A2F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07425-B786-264A-979C-C05F3F8CC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936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D58C3-E942-A749-B208-F0EE7EB84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D1F6FC-3F5D-004E-8E89-CF5D98140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F89E3-6D57-884A-8C1E-04BE72C040BC}" type="datetimeFigureOut">
              <a:rPr lang="en-US" smtClean="0"/>
              <a:t>5/28/20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61F2BF-4BF4-5E47-9EF2-39BDFA015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BAA28F-6736-8048-A6FC-4B207CD50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07425-B786-264A-979C-C05F3F8CC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5877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A5763F-218B-994A-A0C5-38FB0739A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F89E3-6D57-884A-8C1E-04BE72C040BC}" type="datetimeFigureOut">
              <a:rPr lang="en-US" smtClean="0"/>
              <a:t>5/28/20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D91ADE-7E5E-E440-874E-3995034BB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4DCE7-1B1F-2D42-BFAA-D70E964E4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07425-B786-264A-979C-C05F3F8CC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600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B1459-DF96-354F-8420-037FD3426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8B967-BC27-F742-A032-9C6F02D46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A1AE5-C0B8-6B4C-9DC7-F9A618D9FC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3FCF11-2D62-074F-83A2-27925728B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F89E3-6D57-884A-8C1E-04BE72C040BC}" type="datetimeFigureOut">
              <a:rPr lang="en-US" smtClean="0"/>
              <a:t>5/28/20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8BA4A3-1A70-EE4E-9AF9-89F1BB4FD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6609F0-5227-3040-B2C0-A3F85414F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07425-B786-264A-979C-C05F3F8CC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594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EA6A0-7774-1546-8554-6392EE0B0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5BB751-B31E-1B4F-873E-0D2478D69B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FA9374-9D3C-054D-A655-60A3A3F6A1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A8BF18-5A85-C247-A119-52478BCCA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F89E3-6D57-884A-8C1E-04BE72C040BC}" type="datetimeFigureOut">
              <a:rPr lang="en-US" smtClean="0"/>
              <a:t>5/28/20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A80AF3-219A-7748-86EB-9785551E3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C0D146-7377-8740-AD07-7B1E74F05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07425-B786-264A-979C-C05F3F8CC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167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7F608-7E16-D04C-A4ED-E9E491414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A13750-E2FC-6B40-8F99-FC0F1E78EE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BD9E1-E7EE-9540-ACA2-F934780B1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F89E3-6D57-884A-8C1E-04BE72C040BC}" type="datetimeFigureOut">
              <a:rPr lang="en-US" smtClean="0"/>
              <a:t>5/28/20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59F3E-8BB3-7B4D-B151-233B87649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7BDF4-BC11-BB4E-83B1-E9E9E08A6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07425-B786-264A-979C-C05F3F8CC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302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B09F2D-760D-C345-A168-B274AE3C5B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66F6D7-FB01-7147-BD19-98EC1FC363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EB631-D58C-DF4D-82DC-086F99839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F89E3-6D57-884A-8C1E-04BE72C040BC}" type="datetimeFigureOut">
              <a:rPr lang="en-US" smtClean="0"/>
              <a:t>5/28/20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947A7-FD2B-4F47-A3EE-CB9BF80DC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F7554-290E-664A-92E3-E442E279F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07425-B786-264A-979C-C05F3F8CC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402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0CBBEF-75E0-B041-AE4C-DD289440B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05B248-9E6F-FB4D-BB58-144D07712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56B19-09F6-9041-89D1-A1B72EC2B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F89E3-6D57-884A-8C1E-04BE72C040BC}" type="datetimeFigureOut">
              <a:rPr lang="en-US" smtClean="0"/>
              <a:t>5/28/20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C2254-8121-7E47-A762-0DEE90879F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F275D4-2B80-D542-A154-F046AA343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07425-B786-264A-979C-C05F3F8CC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012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48547-1671-5141-9D25-BDCC72B07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216014"/>
            <a:ext cx="9583705" cy="426935"/>
          </a:xfrm>
        </p:spPr>
        <p:txBody>
          <a:bodyPr>
            <a:noAutofit/>
          </a:bodyPr>
          <a:lstStyle/>
          <a:p>
            <a:r>
              <a:rPr lang="en-US" sz="2000" b="1" dirty="0">
                <a:latin typeface="+mn-lt"/>
              </a:rPr>
              <a:t>Mobile Reclamation System - Toilet to Tap in &lt;17 hours</a:t>
            </a:r>
            <a:br>
              <a:rPr lang="en-US" sz="2000" dirty="0">
                <a:latin typeface="+mn-lt"/>
              </a:rPr>
            </a:br>
            <a:r>
              <a:rPr lang="en-US" sz="1200" dirty="0">
                <a:latin typeface="+mn-lt"/>
              </a:rPr>
              <a:t>E3 Water, LLC (E3W) – Proposed Solution Summary</a:t>
            </a:r>
            <a:endParaRPr lang="en-US" sz="11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E676A1-59FC-EA4E-A2C2-A6F7F0BAE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49" y="709230"/>
            <a:ext cx="11606420" cy="125613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dirty="0"/>
              <a:t>E3W has designed, built, and tested a sewage treatment and water reclamation solution that uses a physiochemical system capable of processing any volume/flow rate of biologically charged wastewater to drinking water standards in under 17 hours.   The entire portable system can be moved without disassembly on national/state highways for rapid deployment, to augment existing wastewater systems, provide interim service in lieu of permanent facilities, and/or address specific water reuse needs as a permanent installation.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400" b="1" dirty="0"/>
              <a:t>How we compare to traditional wastewater treatment plants (WWTPs):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5E39D94-6A61-8144-B894-C4B0617E5EEB}"/>
              </a:ext>
            </a:extLst>
          </p:cNvPr>
          <p:cNvGrpSpPr/>
          <p:nvPr/>
        </p:nvGrpSpPr>
        <p:grpSpPr>
          <a:xfrm>
            <a:off x="303512" y="1995162"/>
            <a:ext cx="11603565" cy="4720257"/>
            <a:chOff x="402902" y="1816260"/>
            <a:chExt cx="11603565" cy="4720257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29029EB5-A1ED-C14E-90A6-E3EF608A88E8}"/>
                </a:ext>
              </a:extLst>
            </p:cNvPr>
            <p:cNvSpPr/>
            <p:nvPr/>
          </p:nvSpPr>
          <p:spPr>
            <a:xfrm>
              <a:off x="402902" y="1859901"/>
              <a:ext cx="3683677" cy="4676615"/>
            </a:xfrm>
            <a:custGeom>
              <a:avLst/>
              <a:gdLst>
                <a:gd name="connsiteX0" fmla="*/ 0 w 3683677"/>
                <a:gd name="connsiteY0" fmla="*/ 368368 h 5025768"/>
                <a:gd name="connsiteX1" fmla="*/ 368368 w 3683677"/>
                <a:gd name="connsiteY1" fmla="*/ 0 h 5025768"/>
                <a:gd name="connsiteX2" fmla="*/ 3315309 w 3683677"/>
                <a:gd name="connsiteY2" fmla="*/ 0 h 5025768"/>
                <a:gd name="connsiteX3" fmla="*/ 3683677 w 3683677"/>
                <a:gd name="connsiteY3" fmla="*/ 368368 h 5025768"/>
                <a:gd name="connsiteX4" fmla="*/ 3683677 w 3683677"/>
                <a:gd name="connsiteY4" fmla="*/ 4657400 h 5025768"/>
                <a:gd name="connsiteX5" fmla="*/ 3315309 w 3683677"/>
                <a:gd name="connsiteY5" fmla="*/ 5025768 h 5025768"/>
                <a:gd name="connsiteX6" fmla="*/ 368368 w 3683677"/>
                <a:gd name="connsiteY6" fmla="*/ 5025768 h 5025768"/>
                <a:gd name="connsiteX7" fmla="*/ 0 w 3683677"/>
                <a:gd name="connsiteY7" fmla="*/ 4657400 h 5025768"/>
                <a:gd name="connsiteX8" fmla="*/ 0 w 3683677"/>
                <a:gd name="connsiteY8" fmla="*/ 368368 h 5025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83677" h="5025768">
                  <a:moveTo>
                    <a:pt x="0" y="368368"/>
                  </a:moveTo>
                  <a:cubicBezTo>
                    <a:pt x="0" y="164924"/>
                    <a:pt x="164924" y="0"/>
                    <a:pt x="368368" y="0"/>
                  </a:cubicBezTo>
                  <a:lnTo>
                    <a:pt x="3315309" y="0"/>
                  </a:lnTo>
                  <a:cubicBezTo>
                    <a:pt x="3518753" y="0"/>
                    <a:pt x="3683677" y="164924"/>
                    <a:pt x="3683677" y="368368"/>
                  </a:cubicBezTo>
                  <a:lnTo>
                    <a:pt x="3683677" y="4657400"/>
                  </a:lnTo>
                  <a:cubicBezTo>
                    <a:pt x="3683677" y="4860844"/>
                    <a:pt x="3518753" y="5025768"/>
                    <a:pt x="3315309" y="5025768"/>
                  </a:cubicBezTo>
                  <a:lnTo>
                    <a:pt x="368368" y="5025768"/>
                  </a:lnTo>
                  <a:cubicBezTo>
                    <a:pt x="164924" y="5025768"/>
                    <a:pt x="0" y="4860844"/>
                    <a:pt x="0" y="4657400"/>
                  </a:cubicBezTo>
                  <a:lnTo>
                    <a:pt x="0" y="368368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3586618" numCol="1" spcCol="1270" anchor="ctr" anchorCtr="0">
              <a:noAutofit/>
            </a:bodyPr>
            <a:lstStyle/>
            <a:p>
              <a:pPr marL="0" lvl="0" indent="0" algn="ctr" defTabSz="800100">
                <a:buNone/>
              </a:pPr>
              <a:r>
                <a:rPr lang="en-US" sz="2000" b="1" kern="1200" dirty="0">
                  <a:solidFill>
                    <a:schemeClr val="tx1"/>
                  </a:solidFill>
                </a:rPr>
                <a:t>Minimizes Health Risks</a:t>
              </a:r>
            </a:p>
            <a:p>
              <a:pPr marL="0" lvl="0" indent="0" algn="ctr" defTabSz="800100">
                <a:buNone/>
              </a:pPr>
              <a:endParaRPr lang="en-US" sz="2000" kern="1200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AF421E06-29F6-0C4D-8190-50477EBE4E21}"/>
                </a:ext>
              </a:extLst>
            </p:cNvPr>
            <p:cNvSpPr/>
            <p:nvPr/>
          </p:nvSpPr>
          <p:spPr>
            <a:xfrm>
              <a:off x="771248" y="2643811"/>
              <a:ext cx="2946942" cy="1438499"/>
            </a:xfrm>
            <a:custGeom>
              <a:avLst/>
              <a:gdLst>
                <a:gd name="connsiteX0" fmla="*/ 0 w 2946942"/>
                <a:gd name="connsiteY0" fmla="*/ 108267 h 1082668"/>
                <a:gd name="connsiteX1" fmla="*/ 108267 w 2946942"/>
                <a:gd name="connsiteY1" fmla="*/ 0 h 1082668"/>
                <a:gd name="connsiteX2" fmla="*/ 2838675 w 2946942"/>
                <a:gd name="connsiteY2" fmla="*/ 0 h 1082668"/>
                <a:gd name="connsiteX3" fmla="*/ 2946942 w 2946942"/>
                <a:gd name="connsiteY3" fmla="*/ 108267 h 1082668"/>
                <a:gd name="connsiteX4" fmla="*/ 2946942 w 2946942"/>
                <a:gd name="connsiteY4" fmla="*/ 974401 h 1082668"/>
                <a:gd name="connsiteX5" fmla="*/ 2838675 w 2946942"/>
                <a:gd name="connsiteY5" fmla="*/ 1082668 h 1082668"/>
                <a:gd name="connsiteX6" fmla="*/ 108267 w 2946942"/>
                <a:gd name="connsiteY6" fmla="*/ 1082668 h 1082668"/>
                <a:gd name="connsiteX7" fmla="*/ 0 w 2946942"/>
                <a:gd name="connsiteY7" fmla="*/ 974401 h 1082668"/>
                <a:gd name="connsiteX8" fmla="*/ 0 w 2946942"/>
                <a:gd name="connsiteY8" fmla="*/ 108267 h 1082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46942" h="1082668">
                  <a:moveTo>
                    <a:pt x="0" y="108267"/>
                  </a:moveTo>
                  <a:cubicBezTo>
                    <a:pt x="0" y="48473"/>
                    <a:pt x="48473" y="0"/>
                    <a:pt x="108267" y="0"/>
                  </a:cubicBezTo>
                  <a:lnTo>
                    <a:pt x="2838675" y="0"/>
                  </a:lnTo>
                  <a:cubicBezTo>
                    <a:pt x="2898469" y="0"/>
                    <a:pt x="2946942" y="48473"/>
                    <a:pt x="2946942" y="108267"/>
                  </a:cubicBezTo>
                  <a:lnTo>
                    <a:pt x="2946942" y="974401"/>
                  </a:lnTo>
                  <a:cubicBezTo>
                    <a:pt x="2946942" y="1034195"/>
                    <a:pt x="2898469" y="1082668"/>
                    <a:pt x="2838675" y="1082668"/>
                  </a:cubicBezTo>
                  <a:lnTo>
                    <a:pt x="108267" y="1082668"/>
                  </a:lnTo>
                  <a:cubicBezTo>
                    <a:pt x="48473" y="1082668"/>
                    <a:pt x="0" y="1034195"/>
                    <a:pt x="0" y="974401"/>
                  </a:cubicBezTo>
                  <a:lnTo>
                    <a:pt x="0" y="10826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72350" tIns="62190" rIns="72350" bIns="62190" numCol="1" spcCol="1270" anchor="t" anchorCtr="0">
              <a:noAutofit/>
            </a:bodyPr>
            <a:lstStyle/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 dirty="0">
                  <a:ea typeface="Times New Roman" panose="02020603050405020304" pitchFamily="18" charset="0"/>
                </a:rPr>
                <a:t>Eliminates Pathogens</a:t>
              </a:r>
              <a:endParaRPr lang="en-US" sz="1600" kern="1200" dirty="0">
                <a:ea typeface="Times New Roman" panose="02020603050405020304" pitchFamily="18" charset="0"/>
              </a:endParaRPr>
            </a:p>
            <a:p>
              <a:pPr marL="0" lvl="1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400" kern="1200" dirty="0">
                  <a:ea typeface="Times New Roman" panose="02020603050405020304" pitchFamily="18" charset="0"/>
                </a:rPr>
                <a:t>Disinfects and purifies raw sewage and biologically contaminated water; can  e</a:t>
              </a:r>
              <a:r>
                <a:rPr lang="en-US" sz="1400" kern="1200" dirty="0"/>
                <a:t>liminate &gt; 99.9% of all microbial life including </a:t>
              </a:r>
              <a:r>
                <a:rPr lang="en-US" sz="1400" kern="1200" dirty="0">
                  <a:ea typeface="Times New Roman" panose="02020603050405020304" pitchFamily="18" charset="0"/>
                </a:rPr>
                <a:t>bacteria, viruses, and other pathogens</a:t>
              </a:r>
              <a:endParaRPr lang="en-US" sz="1400" b="1" kern="12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109E1EB4-0840-644C-9A12-B4559888B547}"/>
                </a:ext>
              </a:extLst>
            </p:cNvPr>
            <p:cNvSpPr/>
            <p:nvPr/>
          </p:nvSpPr>
          <p:spPr>
            <a:xfrm>
              <a:off x="771248" y="4190029"/>
              <a:ext cx="2946942" cy="1082668"/>
            </a:xfrm>
            <a:custGeom>
              <a:avLst/>
              <a:gdLst>
                <a:gd name="connsiteX0" fmla="*/ 0 w 2946942"/>
                <a:gd name="connsiteY0" fmla="*/ 108267 h 1082668"/>
                <a:gd name="connsiteX1" fmla="*/ 108267 w 2946942"/>
                <a:gd name="connsiteY1" fmla="*/ 0 h 1082668"/>
                <a:gd name="connsiteX2" fmla="*/ 2838675 w 2946942"/>
                <a:gd name="connsiteY2" fmla="*/ 0 h 1082668"/>
                <a:gd name="connsiteX3" fmla="*/ 2946942 w 2946942"/>
                <a:gd name="connsiteY3" fmla="*/ 108267 h 1082668"/>
                <a:gd name="connsiteX4" fmla="*/ 2946942 w 2946942"/>
                <a:gd name="connsiteY4" fmla="*/ 974401 h 1082668"/>
                <a:gd name="connsiteX5" fmla="*/ 2838675 w 2946942"/>
                <a:gd name="connsiteY5" fmla="*/ 1082668 h 1082668"/>
                <a:gd name="connsiteX6" fmla="*/ 108267 w 2946942"/>
                <a:gd name="connsiteY6" fmla="*/ 1082668 h 1082668"/>
                <a:gd name="connsiteX7" fmla="*/ 0 w 2946942"/>
                <a:gd name="connsiteY7" fmla="*/ 974401 h 1082668"/>
                <a:gd name="connsiteX8" fmla="*/ 0 w 2946942"/>
                <a:gd name="connsiteY8" fmla="*/ 108267 h 1082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46942" h="1082668">
                  <a:moveTo>
                    <a:pt x="0" y="108267"/>
                  </a:moveTo>
                  <a:cubicBezTo>
                    <a:pt x="0" y="48473"/>
                    <a:pt x="48473" y="0"/>
                    <a:pt x="108267" y="0"/>
                  </a:cubicBezTo>
                  <a:lnTo>
                    <a:pt x="2838675" y="0"/>
                  </a:lnTo>
                  <a:cubicBezTo>
                    <a:pt x="2898469" y="0"/>
                    <a:pt x="2946942" y="48473"/>
                    <a:pt x="2946942" y="108267"/>
                  </a:cubicBezTo>
                  <a:lnTo>
                    <a:pt x="2946942" y="974401"/>
                  </a:lnTo>
                  <a:cubicBezTo>
                    <a:pt x="2946942" y="1034195"/>
                    <a:pt x="2898469" y="1082668"/>
                    <a:pt x="2838675" y="1082668"/>
                  </a:cubicBezTo>
                  <a:lnTo>
                    <a:pt x="108267" y="1082668"/>
                  </a:lnTo>
                  <a:cubicBezTo>
                    <a:pt x="48473" y="1082668"/>
                    <a:pt x="0" y="1034195"/>
                    <a:pt x="0" y="974401"/>
                  </a:cubicBezTo>
                  <a:lnTo>
                    <a:pt x="0" y="10826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72350" tIns="62190" rIns="72350" bIns="62190" numCol="1" spcCol="1270" anchor="t" anchorCtr="0">
              <a:noAutofit/>
            </a:bodyPr>
            <a:lstStyle/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Reduces Odor</a:t>
              </a:r>
            </a:p>
            <a:p>
              <a:pPr marL="0" lvl="1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400" dirty="0"/>
                <a:t>Enclosed process sterilizes sludge materials, virtually eliminating methane production </a:t>
              </a: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D649144E-FB7F-884B-A69E-C56D3B100E25}"/>
                </a:ext>
              </a:extLst>
            </p:cNvPr>
            <p:cNvSpPr/>
            <p:nvPr/>
          </p:nvSpPr>
          <p:spPr>
            <a:xfrm>
              <a:off x="771248" y="5380416"/>
              <a:ext cx="2946942" cy="1082668"/>
            </a:xfrm>
            <a:custGeom>
              <a:avLst/>
              <a:gdLst>
                <a:gd name="connsiteX0" fmla="*/ 0 w 2946942"/>
                <a:gd name="connsiteY0" fmla="*/ 108267 h 1082668"/>
                <a:gd name="connsiteX1" fmla="*/ 108267 w 2946942"/>
                <a:gd name="connsiteY1" fmla="*/ 0 h 1082668"/>
                <a:gd name="connsiteX2" fmla="*/ 2838675 w 2946942"/>
                <a:gd name="connsiteY2" fmla="*/ 0 h 1082668"/>
                <a:gd name="connsiteX3" fmla="*/ 2946942 w 2946942"/>
                <a:gd name="connsiteY3" fmla="*/ 108267 h 1082668"/>
                <a:gd name="connsiteX4" fmla="*/ 2946942 w 2946942"/>
                <a:gd name="connsiteY4" fmla="*/ 974401 h 1082668"/>
                <a:gd name="connsiteX5" fmla="*/ 2838675 w 2946942"/>
                <a:gd name="connsiteY5" fmla="*/ 1082668 h 1082668"/>
                <a:gd name="connsiteX6" fmla="*/ 108267 w 2946942"/>
                <a:gd name="connsiteY6" fmla="*/ 1082668 h 1082668"/>
                <a:gd name="connsiteX7" fmla="*/ 0 w 2946942"/>
                <a:gd name="connsiteY7" fmla="*/ 974401 h 1082668"/>
                <a:gd name="connsiteX8" fmla="*/ 0 w 2946942"/>
                <a:gd name="connsiteY8" fmla="*/ 108267 h 1082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46942" h="1082668">
                  <a:moveTo>
                    <a:pt x="0" y="108267"/>
                  </a:moveTo>
                  <a:cubicBezTo>
                    <a:pt x="0" y="48473"/>
                    <a:pt x="48473" y="0"/>
                    <a:pt x="108267" y="0"/>
                  </a:cubicBezTo>
                  <a:lnTo>
                    <a:pt x="2838675" y="0"/>
                  </a:lnTo>
                  <a:cubicBezTo>
                    <a:pt x="2898469" y="0"/>
                    <a:pt x="2946942" y="48473"/>
                    <a:pt x="2946942" y="108267"/>
                  </a:cubicBezTo>
                  <a:lnTo>
                    <a:pt x="2946942" y="974401"/>
                  </a:lnTo>
                  <a:cubicBezTo>
                    <a:pt x="2946942" y="1034195"/>
                    <a:pt x="2898469" y="1082668"/>
                    <a:pt x="2838675" y="1082668"/>
                  </a:cubicBezTo>
                  <a:lnTo>
                    <a:pt x="108267" y="1082668"/>
                  </a:lnTo>
                  <a:cubicBezTo>
                    <a:pt x="48473" y="1082668"/>
                    <a:pt x="0" y="1034195"/>
                    <a:pt x="0" y="974401"/>
                  </a:cubicBezTo>
                  <a:lnTo>
                    <a:pt x="0" y="10826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72350" tIns="62190" rIns="72350" bIns="62190" numCol="1" spcCol="1270" anchor="t" anchorCtr="0">
              <a:noAutofit/>
            </a:bodyPr>
            <a:lstStyle/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 dirty="0">
                  <a:ea typeface="Times New Roman" panose="02020603050405020304" pitchFamily="18" charset="0"/>
                </a:rPr>
                <a:t>Lower Flood Risk</a:t>
              </a:r>
              <a:endParaRPr lang="en-US" sz="1600" kern="1200" dirty="0">
                <a:ea typeface="Times New Roman" panose="02020603050405020304" pitchFamily="18" charset="0"/>
              </a:endParaRPr>
            </a:p>
            <a:p>
              <a:pPr marL="0" lvl="1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400" dirty="0"/>
                <a:t>Not as vulnerable to flood conditions and large area contamination as are traditional systems</a:t>
              </a: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D0B385FE-8609-0F41-9761-D2032DED2583}"/>
                </a:ext>
              </a:extLst>
            </p:cNvPr>
            <p:cNvSpPr/>
            <p:nvPr/>
          </p:nvSpPr>
          <p:spPr>
            <a:xfrm>
              <a:off x="4362856" y="1859901"/>
              <a:ext cx="3683677" cy="4676616"/>
            </a:xfrm>
            <a:custGeom>
              <a:avLst/>
              <a:gdLst>
                <a:gd name="connsiteX0" fmla="*/ 0 w 3683677"/>
                <a:gd name="connsiteY0" fmla="*/ 368368 h 5025768"/>
                <a:gd name="connsiteX1" fmla="*/ 368368 w 3683677"/>
                <a:gd name="connsiteY1" fmla="*/ 0 h 5025768"/>
                <a:gd name="connsiteX2" fmla="*/ 3315309 w 3683677"/>
                <a:gd name="connsiteY2" fmla="*/ 0 h 5025768"/>
                <a:gd name="connsiteX3" fmla="*/ 3683677 w 3683677"/>
                <a:gd name="connsiteY3" fmla="*/ 368368 h 5025768"/>
                <a:gd name="connsiteX4" fmla="*/ 3683677 w 3683677"/>
                <a:gd name="connsiteY4" fmla="*/ 4657400 h 5025768"/>
                <a:gd name="connsiteX5" fmla="*/ 3315309 w 3683677"/>
                <a:gd name="connsiteY5" fmla="*/ 5025768 h 5025768"/>
                <a:gd name="connsiteX6" fmla="*/ 368368 w 3683677"/>
                <a:gd name="connsiteY6" fmla="*/ 5025768 h 5025768"/>
                <a:gd name="connsiteX7" fmla="*/ 0 w 3683677"/>
                <a:gd name="connsiteY7" fmla="*/ 4657400 h 5025768"/>
                <a:gd name="connsiteX8" fmla="*/ 0 w 3683677"/>
                <a:gd name="connsiteY8" fmla="*/ 368368 h 5025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83677" h="5025768">
                  <a:moveTo>
                    <a:pt x="0" y="368368"/>
                  </a:moveTo>
                  <a:cubicBezTo>
                    <a:pt x="0" y="164924"/>
                    <a:pt x="164924" y="0"/>
                    <a:pt x="368368" y="0"/>
                  </a:cubicBezTo>
                  <a:lnTo>
                    <a:pt x="3315309" y="0"/>
                  </a:lnTo>
                  <a:cubicBezTo>
                    <a:pt x="3518753" y="0"/>
                    <a:pt x="3683677" y="164924"/>
                    <a:pt x="3683677" y="368368"/>
                  </a:cubicBezTo>
                  <a:lnTo>
                    <a:pt x="3683677" y="4657400"/>
                  </a:lnTo>
                  <a:cubicBezTo>
                    <a:pt x="3683677" y="4860844"/>
                    <a:pt x="3518753" y="5025768"/>
                    <a:pt x="3315309" y="5025768"/>
                  </a:cubicBezTo>
                  <a:lnTo>
                    <a:pt x="368368" y="5025768"/>
                  </a:lnTo>
                  <a:cubicBezTo>
                    <a:pt x="164924" y="5025768"/>
                    <a:pt x="0" y="4860844"/>
                    <a:pt x="0" y="4657400"/>
                  </a:cubicBezTo>
                  <a:lnTo>
                    <a:pt x="0" y="368368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3586618" numCol="1" spcCol="1270" anchor="ctr" anchorCtr="0">
              <a:noAutofit/>
            </a:bodyPr>
            <a:lstStyle/>
            <a:p>
              <a:pPr algn="ctr" defTabSz="800100"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dirty="0">
                  <a:solidFill>
                    <a:schemeClr val="tx1"/>
                  </a:solidFill>
                </a:rPr>
                <a:t>Versatile &amp; Adaptable</a:t>
              </a:r>
            </a:p>
            <a:p>
              <a:pPr algn="ctr" defTabSz="800100">
                <a:spcBef>
                  <a:spcPct val="0"/>
                </a:spcBef>
                <a:spcAft>
                  <a:spcPct val="35000"/>
                </a:spcAft>
              </a:pP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4E236A8A-E200-FA46-8844-5A4CDA1132D5}"/>
                </a:ext>
              </a:extLst>
            </p:cNvPr>
            <p:cNvSpPr/>
            <p:nvPr/>
          </p:nvSpPr>
          <p:spPr>
            <a:xfrm>
              <a:off x="4731201" y="2643811"/>
              <a:ext cx="2946942" cy="1317186"/>
            </a:xfrm>
            <a:custGeom>
              <a:avLst/>
              <a:gdLst>
                <a:gd name="connsiteX0" fmla="*/ 0 w 2946942"/>
                <a:gd name="connsiteY0" fmla="*/ 108267 h 1082668"/>
                <a:gd name="connsiteX1" fmla="*/ 108267 w 2946942"/>
                <a:gd name="connsiteY1" fmla="*/ 0 h 1082668"/>
                <a:gd name="connsiteX2" fmla="*/ 2838675 w 2946942"/>
                <a:gd name="connsiteY2" fmla="*/ 0 h 1082668"/>
                <a:gd name="connsiteX3" fmla="*/ 2946942 w 2946942"/>
                <a:gd name="connsiteY3" fmla="*/ 108267 h 1082668"/>
                <a:gd name="connsiteX4" fmla="*/ 2946942 w 2946942"/>
                <a:gd name="connsiteY4" fmla="*/ 974401 h 1082668"/>
                <a:gd name="connsiteX5" fmla="*/ 2838675 w 2946942"/>
                <a:gd name="connsiteY5" fmla="*/ 1082668 h 1082668"/>
                <a:gd name="connsiteX6" fmla="*/ 108267 w 2946942"/>
                <a:gd name="connsiteY6" fmla="*/ 1082668 h 1082668"/>
                <a:gd name="connsiteX7" fmla="*/ 0 w 2946942"/>
                <a:gd name="connsiteY7" fmla="*/ 974401 h 1082668"/>
                <a:gd name="connsiteX8" fmla="*/ 0 w 2946942"/>
                <a:gd name="connsiteY8" fmla="*/ 108267 h 1082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46942" h="1082668">
                  <a:moveTo>
                    <a:pt x="0" y="108267"/>
                  </a:moveTo>
                  <a:cubicBezTo>
                    <a:pt x="0" y="48473"/>
                    <a:pt x="48473" y="0"/>
                    <a:pt x="108267" y="0"/>
                  </a:cubicBezTo>
                  <a:lnTo>
                    <a:pt x="2838675" y="0"/>
                  </a:lnTo>
                  <a:cubicBezTo>
                    <a:pt x="2898469" y="0"/>
                    <a:pt x="2946942" y="48473"/>
                    <a:pt x="2946942" y="108267"/>
                  </a:cubicBezTo>
                  <a:lnTo>
                    <a:pt x="2946942" y="974401"/>
                  </a:lnTo>
                  <a:cubicBezTo>
                    <a:pt x="2946942" y="1034195"/>
                    <a:pt x="2898469" y="1082668"/>
                    <a:pt x="2838675" y="1082668"/>
                  </a:cubicBezTo>
                  <a:lnTo>
                    <a:pt x="108267" y="1082668"/>
                  </a:lnTo>
                  <a:cubicBezTo>
                    <a:pt x="48473" y="1082668"/>
                    <a:pt x="0" y="1034195"/>
                    <a:pt x="0" y="974401"/>
                  </a:cubicBezTo>
                  <a:lnTo>
                    <a:pt x="0" y="10826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67270" tIns="58380" rIns="67270" bIns="58380" numCol="1" spcCol="1270" anchor="t" anchorCtr="0">
              <a:noAutofit/>
            </a:bodyPr>
            <a:lstStyle/>
            <a:p>
              <a:pPr marL="0" lvl="0" indent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Mobile, Modular or Installed</a:t>
              </a:r>
            </a:p>
            <a:p>
              <a:pPr marL="0" lvl="1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400" dirty="0"/>
                <a:t>Entire treatment unit can be built on standard semi-trailers; capable of parallel or “polishing” operation with existing plants &amp;/or  additional E3W systems</a:t>
              </a: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32235628-895A-8849-B230-B58A38C3BB4C}"/>
                </a:ext>
              </a:extLst>
            </p:cNvPr>
            <p:cNvSpPr/>
            <p:nvPr/>
          </p:nvSpPr>
          <p:spPr>
            <a:xfrm>
              <a:off x="4731201" y="4129372"/>
              <a:ext cx="2946942" cy="1082669"/>
            </a:xfrm>
            <a:custGeom>
              <a:avLst/>
              <a:gdLst>
                <a:gd name="connsiteX0" fmla="*/ 0 w 2946942"/>
                <a:gd name="connsiteY0" fmla="*/ 108267 h 1082668"/>
                <a:gd name="connsiteX1" fmla="*/ 108267 w 2946942"/>
                <a:gd name="connsiteY1" fmla="*/ 0 h 1082668"/>
                <a:gd name="connsiteX2" fmla="*/ 2838675 w 2946942"/>
                <a:gd name="connsiteY2" fmla="*/ 0 h 1082668"/>
                <a:gd name="connsiteX3" fmla="*/ 2946942 w 2946942"/>
                <a:gd name="connsiteY3" fmla="*/ 108267 h 1082668"/>
                <a:gd name="connsiteX4" fmla="*/ 2946942 w 2946942"/>
                <a:gd name="connsiteY4" fmla="*/ 974401 h 1082668"/>
                <a:gd name="connsiteX5" fmla="*/ 2838675 w 2946942"/>
                <a:gd name="connsiteY5" fmla="*/ 1082668 h 1082668"/>
                <a:gd name="connsiteX6" fmla="*/ 108267 w 2946942"/>
                <a:gd name="connsiteY6" fmla="*/ 1082668 h 1082668"/>
                <a:gd name="connsiteX7" fmla="*/ 0 w 2946942"/>
                <a:gd name="connsiteY7" fmla="*/ 974401 h 1082668"/>
                <a:gd name="connsiteX8" fmla="*/ 0 w 2946942"/>
                <a:gd name="connsiteY8" fmla="*/ 108267 h 1082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46942" h="1082668">
                  <a:moveTo>
                    <a:pt x="0" y="108267"/>
                  </a:moveTo>
                  <a:cubicBezTo>
                    <a:pt x="0" y="48473"/>
                    <a:pt x="48473" y="0"/>
                    <a:pt x="108267" y="0"/>
                  </a:cubicBezTo>
                  <a:lnTo>
                    <a:pt x="2838675" y="0"/>
                  </a:lnTo>
                  <a:cubicBezTo>
                    <a:pt x="2898469" y="0"/>
                    <a:pt x="2946942" y="48473"/>
                    <a:pt x="2946942" y="108267"/>
                  </a:cubicBezTo>
                  <a:lnTo>
                    <a:pt x="2946942" y="974401"/>
                  </a:lnTo>
                  <a:cubicBezTo>
                    <a:pt x="2946942" y="1034195"/>
                    <a:pt x="2898469" y="1082668"/>
                    <a:pt x="2838675" y="1082668"/>
                  </a:cubicBezTo>
                  <a:lnTo>
                    <a:pt x="108267" y="1082668"/>
                  </a:lnTo>
                  <a:cubicBezTo>
                    <a:pt x="48473" y="1082668"/>
                    <a:pt x="0" y="1034195"/>
                    <a:pt x="0" y="974401"/>
                  </a:cubicBezTo>
                  <a:lnTo>
                    <a:pt x="0" y="10826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72350" tIns="62190" rIns="72350" bIns="62190" numCol="1" spcCol="1270" anchor="t" anchorCtr="0">
              <a:noAutofit/>
            </a:bodyPr>
            <a:lstStyle/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Varied Wastewater Sources</a:t>
              </a:r>
            </a:p>
            <a:p>
              <a:pPr marL="0" lvl="1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400" dirty="0"/>
                <a:t>Treats most organically contaminated water (e.g., raw sewage, hospital waste, food processing)</a:t>
              </a: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DF317117-37D7-DF45-8BD2-5D335B799DAF}"/>
                </a:ext>
              </a:extLst>
            </p:cNvPr>
            <p:cNvSpPr/>
            <p:nvPr/>
          </p:nvSpPr>
          <p:spPr>
            <a:xfrm>
              <a:off x="4731201" y="5380416"/>
              <a:ext cx="2946942" cy="1082668"/>
            </a:xfrm>
            <a:custGeom>
              <a:avLst/>
              <a:gdLst>
                <a:gd name="connsiteX0" fmla="*/ 0 w 2946942"/>
                <a:gd name="connsiteY0" fmla="*/ 108267 h 1082668"/>
                <a:gd name="connsiteX1" fmla="*/ 108267 w 2946942"/>
                <a:gd name="connsiteY1" fmla="*/ 0 h 1082668"/>
                <a:gd name="connsiteX2" fmla="*/ 2838675 w 2946942"/>
                <a:gd name="connsiteY2" fmla="*/ 0 h 1082668"/>
                <a:gd name="connsiteX3" fmla="*/ 2946942 w 2946942"/>
                <a:gd name="connsiteY3" fmla="*/ 108267 h 1082668"/>
                <a:gd name="connsiteX4" fmla="*/ 2946942 w 2946942"/>
                <a:gd name="connsiteY4" fmla="*/ 974401 h 1082668"/>
                <a:gd name="connsiteX5" fmla="*/ 2838675 w 2946942"/>
                <a:gd name="connsiteY5" fmla="*/ 1082668 h 1082668"/>
                <a:gd name="connsiteX6" fmla="*/ 108267 w 2946942"/>
                <a:gd name="connsiteY6" fmla="*/ 1082668 h 1082668"/>
                <a:gd name="connsiteX7" fmla="*/ 0 w 2946942"/>
                <a:gd name="connsiteY7" fmla="*/ 974401 h 1082668"/>
                <a:gd name="connsiteX8" fmla="*/ 0 w 2946942"/>
                <a:gd name="connsiteY8" fmla="*/ 108267 h 1082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46942" h="1082668">
                  <a:moveTo>
                    <a:pt x="0" y="108267"/>
                  </a:moveTo>
                  <a:cubicBezTo>
                    <a:pt x="0" y="48473"/>
                    <a:pt x="48473" y="0"/>
                    <a:pt x="108267" y="0"/>
                  </a:cubicBezTo>
                  <a:lnTo>
                    <a:pt x="2838675" y="0"/>
                  </a:lnTo>
                  <a:cubicBezTo>
                    <a:pt x="2898469" y="0"/>
                    <a:pt x="2946942" y="48473"/>
                    <a:pt x="2946942" y="108267"/>
                  </a:cubicBezTo>
                  <a:lnTo>
                    <a:pt x="2946942" y="974401"/>
                  </a:lnTo>
                  <a:cubicBezTo>
                    <a:pt x="2946942" y="1034195"/>
                    <a:pt x="2898469" y="1082668"/>
                    <a:pt x="2838675" y="1082668"/>
                  </a:cubicBezTo>
                  <a:lnTo>
                    <a:pt x="108267" y="1082668"/>
                  </a:lnTo>
                  <a:cubicBezTo>
                    <a:pt x="48473" y="1082668"/>
                    <a:pt x="0" y="1034195"/>
                    <a:pt x="0" y="974401"/>
                  </a:cubicBezTo>
                  <a:lnTo>
                    <a:pt x="0" y="10826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72350" tIns="62190" rIns="72350" bIns="62190" numCol="1" spcCol="1270" anchor="t" anchorCtr="0">
              <a:noAutofit/>
            </a:bodyPr>
            <a:lstStyle/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 dirty="0">
                  <a:ea typeface="Times New Roman" panose="02020603050405020304" pitchFamily="18" charset="0"/>
                </a:rPr>
                <a:t>Customizable Reuse Results</a:t>
              </a:r>
              <a:endParaRPr lang="en-US" sz="1600" kern="1200" dirty="0">
                <a:ea typeface="Times New Roman" panose="02020603050405020304" pitchFamily="18" charset="0"/>
              </a:endParaRPr>
            </a:p>
            <a:p>
              <a:pPr marL="0" lvl="1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400" dirty="0"/>
                <a:t>Customers specify reuse requirements (e.g., irrigation, non-sterile or sterile sludge, drinking water)</a:t>
              </a: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C63A6C5-EC93-C04F-B226-03F839109E64}"/>
                </a:ext>
              </a:extLst>
            </p:cNvPr>
            <p:cNvSpPr/>
            <p:nvPr/>
          </p:nvSpPr>
          <p:spPr>
            <a:xfrm>
              <a:off x="8322790" y="1816260"/>
              <a:ext cx="3683677" cy="4720257"/>
            </a:xfrm>
            <a:custGeom>
              <a:avLst/>
              <a:gdLst>
                <a:gd name="connsiteX0" fmla="*/ 0 w 3683677"/>
                <a:gd name="connsiteY0" fmla="*/ 368368 h 5025768"/>
                <a:gd name="connsiteX1" fmla="*/ 368368 w 3683677"/>
                <a:gd name="connsiteY1" fmla="*/ 0 h 5025768"/>
                <a:gd name="connsiteX2" fmla="*/ 3315309 w 3683677"/>
                <a:gd name="connsiteY2" fmla="*/ 0 h 5025768"/>
                <a:gd name="connsiteX3" fmla="*/ 3683677 w 3683677"/>
                <a:gd name="connsiteY3" fmla="*/ 368368 h 5025768"/>
                <a:gd name="connsiteX4" fmla="*/ 3683677 w 3683677"/>
                <a:gd name="connsiteY4" fmla="*/ 4657400 h 5025768"/>
                <a:gd name="connsiteX5" fmla="*/ 3315309 w 3683677"/>
                <a:gd name="connsiteY5" fmla="*/ 5025768 h 5025768"/>
                <a:gd name="connsiteX6" fmla="*/ 368368 w 3683677"/>
                <a:gd name="connsiteY6" fmla="*/ 5025768 h 5025768"/>
                <a:gd name="connsiteX7" fmla="*/ 0 w 3683677"/>
                <a:gd name="connsiteY7" fmla="*/ 4657400 h 5025768"/>
                <a:gd name="connsiteX8" fmla="*/ 0 w 3683677"/>
                <a:gd name="connsiteY8" fmla="*/ 368368 h 5025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83677" h="5025768">
                  <a:moveTo>
                    <a:pt x="0" y="368368"/>
                  </a:moveTo>
                  <a:cubicBezTo>
                    <a:pt x="0" y="164924"/>
                    <a:pt x="164924" y="0"/>
                    <a:pt x="368368" y="0"/>
                  </a:cubicBezTo>
                  <a:lnTo>
                    <a:pt x="3315309" y="0"/>
                  </a:lnTo>
                  <a:cubicBezTo>
                    <a:pt x="3518753" y="0"/>
                    <a:pt x="3683677" y="164924"/>
                    <a:pt x="3683677" y="368368"/>
                  </a:cubicBezTo>
                  <a:lnTo>
                    <a:pt x="3683677" y="4657400"/>
                  </a:lnTo>
                  <a:cubicBezTo>
                    <a:pt x="3683677" y="4860844"/>
                    <a:pt x="3518753" y="5025768"/>
                    <a:pt x="3315309" y="5025768"/>
                  </a:cubicBezTo>
                  <a:lnTo>
                    <a:pt x="368368" y="5025768"/>
                  </a:lnTo>
                  <a:cubicBezTo>
                    <a:pt x="164924" y="5025768"/>
                    <a:pt x="0" y="4860844"/>
                    <a:pt x="0" y="4657400"/>
                  </a:cubicBezTo>
                  <a:lnTo>
                    <a:pt x="0" y="368368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3586618" numCol="1" spcCol="1270" anchor="ctr" anchorCtr="0">
              <a:noAutofit/>
            </a:bodyPr>
            <a:lstStyle/>
            <a:p>
              <a:pPr lvl="0" indent="0" algn="ctr" defTabSz="800100"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b="1" dirty="0">
                  <a:solidFill>
                    <a:schemeClr val="tx1"/>
                  </a:solidFill>
                </a:rPr>
                <a:t>Reduces Waste</a:t>
              </a:r>
            </a:p>
            <a:p>
              <a:pPr lvl="0" indent="0" algn="ctr" defTabSz="800100"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DB6A8B7C-0B63-A94D-9234-9B9C112F10DC}"/>
                </a:ext>
              </a:extLst>
            </p:cNvPr>
            <p:cNvSpPr/>
            <p:nvPr/>
          </p:nvSpPr>
          <p:spPr>
            <a:xfrm>
              <a:off x="8691155" y="2643811"/>
              <a:ext cx="2946942" cy="1317996"/>
            </a:xfrm>
            <a:custGeom>
              <a:avLst/>
              <a:gdLst>
                <a:gd name="connsiteX0" fmla="*/ 0 w 2946942"/>
                <a:gd name="connsiteY0" fmla="*/ 108267 h 1082668"/>
                <a:gd name="connsiteX1" fmla="*/ 108267 w 2946942"/>
                <a:gd name="connsiteY1" fmla="*/ 0 h 1082668"/>
                <a:gd name="connsiteX2" fmla="*/ 2838675 w 2946942"/>
                <a:gd name="connsiteY2" fmla="*/ 0 h 1082668"/>
                <a:gd name="connsiteX3" fmla="*/ 2946942 w 2946942"/>
                <a:gd name="connsiteY3" fmla="*/ 108267 h 1082668"/>
                <a:gd name="connsiteX4" fmla="*/ 2946942 w 2946942"/>
                <a:gd name="connsiteY4" fmla="*/ 974401 h 1082668"/>
                <a:gd name="connsiteX5" fmla="*/ 2838675 w 2946942"/>
                <a:gd name="connsiteY5" fmla="*/ 1082668 h 1082668"/>
                <a:gd name="connsiteX6" fmla="*/ 108267 w 2946942"/>
                <a:gd name="connsiteY6" fmla="*/ 1082668 h 1082668"/>
                <a:gd name="connsiteX7" fmla="*/ 0 w 2946942"/>
                <a:gd name="connsiteY7" fmla="*/ 974401 h 1082668"/>
                <a:gd name="connsiteX8" fmla="*/ 0 w 2946942"/>
                <a:gd name="connsiteY8" fmla="*/ 108267 h 1082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46942" h="1082668">
                  <a:moveTo>
                    <a:pt x="0" y="108267"/>
                  </a:moveTo>
                  <a:cubicBezTo>
                    <a:pt x="0" y="48473"/>
                    <a:pt x="48473" y="0"/>
                    <a:pt x="108267" y="0"/>
                  </a:cubicBezTo>
                  <a:lnTo>
                    <a:pt x="2838675" y="0"/>
                  </a:lnTo>
                  <a:cubicBezTo>
                    <a:pt x="2898469" y="0"/>
                    <a:pt x="2946942" y="48473"/>
                    <a:pt x="2946942" y="108267"/>
                  </a:cubicBezTo>
                  <a:lnTo>
                    <a:pt x="2946942" y="974401"/>
                  </a:lnTo>
                  <a:cubicBezTo>
                    <a:pt x="2946942" y="1034195"/>
                    <a:pt x="2898469" y="1082668"/>
                    <a:pt x="2838675" y="1082668"/>
                  </a:cubicBezTo>
                  <a:lnTo>
                    <a:pt x="108267" y="1082668"/>
                  </a:lnTo>
                  <a:cubicBezTo>
                    <a:pt x="48473" y="1082668"/>
                    <a:pt x="0" y="1034195"/>
                    <a:pt x="0" y="974401"/>
                  </a:cubicBezTo>
                  <a:lnTo>
                    <a:pt x="0" y="10826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72350" tIns="62190" rIns="72350" bIns="62190" numCol="1" spcCol="1270" anchor="t" anchorCtr="0">
              <a:noAutofit/>
            </a:bodyPr>
            <a:lstStyle/>
            <a:p>
              <a:pPr lvl="0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dirty="0">
                  <a:ea typeface="Times New Roman" panose="02020603050405020304" pitchFamily="18" charset="0"/>
                </a:rPr>
                <a:t>Construction Time &amp; Space </a:t>
              </a:r>
            </a:p>
            <a:p>
              <a:pPr marL="0" lvl="1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400" dirty="0"/>
                <a:t>Short manufacturing time, quick delivery potential, incredibly small footprint (~1/30th of traditional plant)</a:t>
              </a:r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AE48EE78-BC0E-F840-A3EC-14A33B5E9047}"/>
                </a:ext>
              </a:extLst>
            </p:cNvPr>
            <p:cNvSpPr/>
            <p:nvPr/>
          </p:nvSpPr>
          <p:spPr>
            <a:xfrm>
              <a:off x="8691155" y="4109899"/>
              <a:ext cx="2946942" cy="1082668"/>
            </a:xfrm>
            <a:custGeom>
              <a:avLst/>
              <a:gdLst>
                <a:gd name="connsiteX0" fmla="*/ 0 w 2946942"/>
                <a:gd name="connsiteY0" fmla="*/ 108267 h 1082668"/>
                <a:gd name="connsiteX1" fmla="*/ 108267 w 2946942"/>
                <a:gd name="connsiteY1" fmla="*/ 0 h 1082668"/>
                <a:gd name="connsiteX2" fmla="*/ 2838675 w 2946942"/>
                <a:gd name="connsiteY2" fmla="*/ 0 h 1082668"/>
                <a:gd name="connsiteX3" fmla="*/ 2946942 w 2946942"/>
                <a:gd name="connsiteY3" fmla="*/ 108267 h 1082668"/>
                <a:gd name="connsiteX4" fmla="*/ 2946942 w 2946942"/>
                <a:gd name="connsiteY4" fmla="*/ 974401 h 1082668"/>
                <a:gd name="connsiteX5" fmla="*/ 2838675 w 2946942"/>
                <a:gd name="connsiteY5" fmla="*/ 1082668 h 1082668"/>
                <a:gd name="connsiteX6" fmla="*/ 108267 w 2946942"/>
                <a:gd name="connsiteY6" fmla="*/ 1082668 h 1082668"/>
                <a:gd name="connsiteX7" fmla="*/ 0 w 2946942"/>
                <a:gd name="connsiteY7" fmla="*/ 974401 h 1082668"/>
                <a:gd name="connsiteX8" fmla="*/ 0 w 2946942"/>
                <a:gd name="connsiteY8" fmla="*/ 108267 h 1082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46942" h="1082668">
                  <a:moveTo>
                    <a:pt x="0" y="108267"/>
                  </a:moveTo>
                  <a:cubicBezTo>
                    <a:pt x="0" y="48473"/>
                    <a:pt x="48473" y="0"/>
                    <a:pt x="108267" y="0"/>
                  </a:cubicBezTo>
                  <a:lnTo>
                    <a:pt x="2838675" y="0"/>
                  </a:lnTo>
                  <a:cubicBezTo>
                    <a:pt x="2898469" y="0"/>
                    <a:pt x="2946942" y="48473"/>
                    <a:pt x="2946942" y="108267"/>
                  </a:cubicBezTo>
                  <a:lnTo>
                    <a:pt x="2946942" y="974401"/>
                  </a:lnTo>
                  <a:cubicBezTo>
                    <a:pt x="2946942" y="1034195"/>
                    <a:pt x="2898469" y="1082668"/>
                    <a:pt x="2838675" y="1082668"/>
                  </a:cubicBezTo>
                  <a:lnTo>
                    <a:pt x="108267" y="1082668"/>
                  </a:lnTo>
                  <a:cubicBezTo>
                    <a:pt x="48473" y="1082668"/>
                    <a:pt x="0" y="1034195"/>
                    <a:pt x="0" y="974401"/>
                  </a:cubicBezTo>
                  <a:lnTo>
                    <a:pt x="0" y="10826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72350" tIns="62190" rIns="72350" bIns="62190" numCol="1" spcCol="1270" anchor="t" anchorCtr="0">
              <a:noAutofit/>
            </a:bodyPr>
            <a:lstStyle/>
            <a:p>
              <a:pPr lvl="0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Rapid Processing</a:t>
              </a:r>
            </a:p>
            <a:p>
              <a:pPr marL="0" lvl="1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400" dirty="0"/>
                <a:t>Raw sewage processed &lt;17 hours (vs weeks or months)</a:t>
              </a: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2121D39C-F631-9948-A103-7628A1F31F26}"/>
                </a:ext>
              </a:extLst>
            </p:cNvPr>
            <p:cNvSpPr/>
            <p:nvPr/>
          </p:nvSpPr>
          <p:spPr>
            <a:xfrm>
              <a:off x="8691155" y="5340660"/>
              <a:ext cx="2946942" cy="1082668"/>
            </a:xfrm>
            <a:custGeom>
              <a:avLst/>
              <a:gdLst>
                <a:gd name="connsiteX0" fmla="*/ 0 w 2946942"/>
                <a:gd name="connsiteY0" fmla="*/ 108267 h 1082668"/>
                <a:gd name="connsiteX1" fmla="*/ 108267 w 2946942"/>
                <a:gd name="connsiteY1" fmla="*/ 0 h 1082668"/>
                <a:gd name="connsiteX2" fmla="*/ 2838675 w 2946942"/>
                <a:gd name="connsiteY2" fmla="*/ 0 h 1082668"/>
                <a:gd name="connsiteX3" fmla="*/ 2946942 w 2946942"/>
                <a:gd name="connsiteY3" fmla="*/ 108267 h 1082668"/>
                <a:gd name="connsiteX4" fmla="*/ 2946942 w 2946942"/>
                <a:gd name="connsiteY4" fmla="*/ 974401 h 1082668"/>
                <a:gd name="connsiteX5" fmla="*/ 2838675 w 2946942"/>
                <a:gd name="connsiteY5" fmla="*/ 1082668 h 1082668"/>
                <a:gd name="connsiteX6" fmla="*/ 108267 w 2946942"/>
                <a:gd name="connsiteY6" fmla="*/ 1082668 h 1082668"/>
                <a:gd name="connsiteX7" fmla="*/ 0 w 2946942"/>
                <a:gd name="connsiteY7" fmla="*/ 974401 h 1082668"/>
                <a:gd name="connsiteX8" fmla="*/ 0 w 2946942"/>
                <a:gd name="connsiteY8" fmla="*/ 108267 h 1082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46942" h="1082668">
                  <a:moveTo>
                    <a:pt x="0" y="108267"/>
                  </a:moveTo>
                  <a:cubicBezTo>
                    <a:pt x="0" y="48473"/>
                    <a:pt x="48473" y="0"/>
                    <a:pt x="108267" y="0"/>
                  </a:cubicBezTo>
                  <a:lnTo>
                    <a:pt x="2838675" y="0"/>
                  </a:lnTo>
                  <a:cubicBezTo>
                    <a:pt x="2898469" y="0"/>
                    <a:pt x="2946942" y="48473"/>
                    <a:pt x="2946942" y="108267"/>
                  </a:cubicBezTo>
                  <a:lnTo>
                    <a:pt x="2946942" y="974401"/>
                  </a:lnTo>
                  <a:cubicBezTo>
                    <a:pt x="2946942" y="1034195"/>
                    <a:pt x="2898469" y="1082668"/>
                    <a:pt x="2838675" y="1082668"/>
                  </a:cubicBezTo>
                  <a:lnTo>
                    <a:pt x="108267" y="1082668"/>
                  </a:lnTo>
                  <a:cubicBezTo>
                    <a:pt x="48473" y="1082668"/>
                    <a:pt x="0" y="1034195"/>
                    <a:pt x="0" y="974401"/>
                  </a:cubicBezTo>
                  <a:lnTo>
                    <a:pt x="0" y="10826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72350" tIns="62190" rIns="72350" bIns="62190" numCol="1" spcCol="1270" anchor="t" anchorCtr="0">
              <a:noAutofit/>
            </a:bodyPr>
            <a:lstStyle/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Efficient Wastewater Reuse</a:t>
              </a:r>
            </a:p>
            <a:p>
              <a:pPr marL="0" lvl="1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1400" dirty="0"/>
                <a:t>Produces high quality effluent water; retains 95% (vs &lt;35%) processed water</a:t>
              </a: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31128133-6E0E-1247-B922-17CE8B39A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2774" y="83032"/>
            <a:ext cx="2653695" cy="58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263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13393</TotalTime>
  <Words>317</Words>
  <Application>Microsoft Macintosh PowerPoint</Application>
  <PresentationFormat>Widescreen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Mobile Reclamation System - Toilet to Tap in &lt;17 hours E3 Water, LLC (E3W) – Proposed Solution 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Lacy Roberson</dc:creator>
  <cp:lastModifiedBy>Lacy Roberson</cp:lastModifiedBy>
  <cp:revision>116</cp:revision>
  <cp:lastPrinted>2020-05-28T18:53:25Z</cp:lastPrinted>
  <dcterms:created xsi:type="dcterms:W3CDTF">2020-05-18T19:39:54Z</dcterms:created>
  <dcterms:modified xsi:type="dcterms:W3CDTF">2020-05-28T19:13:45Z</dcterms:modified>
</cp:coreProperties>
</file>