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57" r:id="rId2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94"/>
  </p:normalViewPr>
  <p:slideViewPr>
    <p:cSldViewPr snapToGrid="0" snapToObjects="1">
      <p:cViewPr varScale="1">
        <p:scale>
          <a:sx n="171" d="100"/>
          <a:sy n="171" d="100"/>
        </p:scale>
        <p:origin x="464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B8435-0065-D648-85A8-45CD8EDC7468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017A67-E98E-8D43-98B3-B48AB28AED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463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246BFC-94B4-4168-814D-35675DC5BF8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913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805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90488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5645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0582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8196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834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97214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35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434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020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15540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9C2A80-1092-6F44-AD14-F15BF91F613E}" type="datetimeFigureOut">
              <a:rPr lang="en-US" smtClean="0"/>
              <a:t>5/27/20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F26604-ABEC-0F4A-BC84-0933CB8326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2545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photo adelanto at night.jpg"/>
          <p:cNvPicPr>
            <a:picLocks noChangeAspect="1"/>
          </p:cNvPicPr>
          <p:nvPr/>
        </p:nvPicPr>
        <p:blipFill>
          <a:blip r:embed="rId3" cstate="print"/>
          <a:srcRect l="8010" t="12622" r="4612"/>
          <a:stretch>
            <a:fillRect/>
          </a:stretch>
        </p:blipFill>
        <p:spPr>
          <a:xfrm>
            <a:off x="5226205" y="2205154"/>
            <a:ext cx="3917795" cy="2938346"/>
          </a:xfrm>
          <a:prstGeom prst="rect">
            <a:avLst/>
          </a:prstGeom>
        </p:spPr>
      </p:pic>
      <p:pic>
        <p:nvPicPr>
          <p:cNvPr id="6553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91092" y="4642182"/>
            <a:ext cx="2286000" cy="460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6" descr="IMG_1681">
            <a:extLst>
              <a:ext uri="{FF2B5EF4-FFF2-40B4-BE49-F238E27FC236}">
                <a16:creationId xmlns:a16="http://schemas.microsoft.com/office/drawing/2014/main" id="{D711FCD6-99D0-5B44-A33A-D6E3D4B4E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t="11284"/>
          <a:stretch>
            <a:fillRect/>
          </a:stretch>
        </p:blipFill>
        <p:spPr bwMode="auto">
          <a:xfrm>
            <a:off x="5226204" y="0"/>
            <a:ext cx="3917795" cy="2317136"/>
          </a:xfrm>
          <a:prstGeom prst="rect">
            <a:avLst/>
          </a:prstGeom>
          <a:ln w="12700">
            <a:noFill/>
          </a:ln>
          <a:effectLst/>
        </p:spPr>
      </p:pic>
      <p:pic>
        <p:nvPicPr>
          <p:cNvPr id="7" name="Picture 6" descr="A close up of a sign&#10;&#10;Description automatically generated">
            <a:extLst>
              <a:ext uri="{FF2B5EF4-FFF2-40B4-BE49-F238E27FC236}">
                <a16:creationId xmlns:a16="http://schemas.microsoft.com/office/drawing/2014/main" id="{55498C68-A8FB-6748-872C-1B80037725B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1168" y="4692128"/>
            <a:ext cx="2440813" cy="360182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E8587126-04A2-004D-8BB9-A7B93344A09C}"/>
              </a:ext>
            </a:extLst>
          </p:cNvPr>
          <p:cNvSpPr/>
          <p:nvPr/>
        </p:nvSpPr>
        <p:spPr>
          <a:xfrm>
            <a:off x="0" y="74340"/>
            <a:ext cx="522620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Get it Fast, Get it Early: Extracting Solids from Wastewater to Maximize Energy Recovery</a:t>
            </a:r>
            <a:endParaRPr lang="en-US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A3DED59-4C9D-8A43-91B5-03B266CA9BC5}"/>
              </a:ext>
            </a:extLst>
          </p:cNvPr>
          <p:cNvSpPr/>
          <p:nvPr/>
        </p:nvSpPr>
        <p:spPr>
          <a:xfrm>
            <a:off x="110926" y="909756"/>
            <a:ext cx="5062110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Conventional activated sludge (CAS) is inefficient: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Consumes energy to burn valuable organics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Locks the remaining organics in hard-to-use biosolids. </a:t>
            </a:r>
          </a:p>
          <a:p>
            <a:r>
              <a:rPr lang="en-US" sz="1400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Most of the materials in wastewater are fine particulates</a:t>
            </a:r>
          </a:p>
          <a:p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We use </a:t>
            </a:r>
            <a:r>
              <a:rPr lang="en-US" sz="1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microscreens</a:t>
            </a: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continuously-backwashed sand filters to intercept solids at the front of the plant.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filtered water is simpler to treat downstream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Solids are dewatered, dried, and burned to make steam and electricity </a:t>
            </a:r>
          </a:p>
          <a:p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Resource Recovery: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Treatment plant flips from energy consumer to green power plant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Exporting 539 kW to the grid for a 12.4 MGD (47,000 m3/d) plant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Reduce plant footprint by 72% and solids production by 96%.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7D1936-C7A2-234D-BCBC-61710ACF2FAA}"/>
              </a:ext>
            </a:extLst>
          </p:cNvPr>
          <p:cNvSpPr txBox="1"/>
          <p:nvPr/>
        </p:nvSpPr>
        <p:spPr>
          <a:xfrm>
            <a:off x="7545657" y="4966010"/>
            <a:ext cx="165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Photo credit: </a:t>
            </a:r>
            <a:r>
              <a:rPr lang="en-US" sz="800" dirty="0" err="1">
                <a:solidFill>
                  <a:schemeClr val="bg1">
                    <a:lumMod val="75000"/>
                  </a:schemeClr>
                </a:solidFill>
              </a:rPr>
              <a:t>MicroMedia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 Filtration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B04FBA1-389D-F649-BC0D-F0DA4B867BC8}"/>
              </a:ext>
            </a:extLst>
          </p:cNvPr>
          <p:cNvSpPr txBox="1"/>
          <p:nvPr/>
        </p:nvSpPr>
        <p:spPr>
          <a:xfrm>
            <a:off x="7539353" y="2142971"/>
            <a:ext cx="1657814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Photo credit: </a:t>
            </a:r>
            <a:r>
              <a:rPr lang="en-US" sz="800" dirty="0" err="1">
                <a:solidFill>
                  <a:schemeClr val="bg1">
                    <a:lumMod val="75000"/>
                  </a:schemeClr>
                </a:solidFill>
              </a:rPr>
              <a:t>MicroMedia</a:t>
            </a:r>
            <a:r>
              <a:rPr lang="en-US" sz="800" dirty="0">
                <a:solidFill>
                  <a:schemeClr val="bg1">
                    <a:lumMod val="75000"/>
                  </a:schemeClr>
                </a:solidFill>
              </a:rPr>
              <a:t> Filtration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ADB04E0-D8A5-EF40-945D-55033BB451E7}"/>
              </a:ext>
            </a:extLst>
          </p:cNvPr>
          <p:cNvSpPr txBox="1"/>
          <p:nvPr/>
        </p:nvSpPr>
        <p:spPr>
          <a:xfrm>
            <a:off x="5173036" y="2860"/>
            <a:ext cx="165781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err="1">
                <a:solidFill>
                  <a:schemeClr val="bg1"/>
                </a:solidFill>
              </a:rPr>
              <a:t>Microscreens</a:t>
            </a:r>
            <a:r>
              <a:rPr lang="en-US" sz="1000" dirty="0">
                <a:solidFill>
                  <a:schemeClr val="bg1"/>
                </a:solidFill>
              </a:rPr>
              <a:t>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B495301-9EBC-FB41-88F0-7520EE8CBAC5}"/>
              </a:ext>
            </a:extLst>
          </p:cNvPr>
          <p:cNvSpPr txBox="1"/>
          <p:nvPr/>
        </p:nvSpPr>
        <p:spPr>
          <a:xfrm>
            <a:off x="5173036" y="2325738"/>
            <a:ext cx="23068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Continuously-backwashed Sand Filters</a:t>
            </a:r>
          </a:p>
        </p:txBody>
      </p:sp>
    </p:spTree>
    <p:extLst>
      <p:ext uri="{BB962C8B-B14F-4D97-AF65-F5344CB8AC3E}">
        <p14:creationId xmlns:p14="http://schemas.microsoft.com/office/powerpoint/2010/main" val="908718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</TotalTime>
  <Words>144</Words>
  <Application>Microsoft Macintosh PowerPoint</Application>
  <PresentationFormat>On-screen Show (16:9)</PresentationFormat>
  <Paragraphs>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Sebastien Tilmans</dc:creator>
  <cp:lastModifiedBy>Sebastien Tilmans</cp:lastModifiedBy>
  <cp:revision>4</cp:revision>
  <dcterms:created xsi:type="dcterms:W3CDTF">2020-05-27T23:55:03Z</dcterms:created>
  <dcterms:modified xsi:type="dcterms:W3CDTF">2020-05-28T04:38:34Z</dcterms:modified>
</cp:coreProperties>
</file>