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aleway"/>
      <p:regular r:id="rId16"/>
      <p:bold r:id="rId17"/>
      <p:italic r:id="rId18"/>
      <p:boldItalic r:id="rId19"/>
    </p:embeddedFont>
    <p:embeddedFont>
      <p:font typeface="Amatic SC"/>
      <p:regular r:id="rId20"/>
      <p:bold r:id="rId21"/>
    </p:embeddedFont>
    <p:embeddedFont>
      <p:font typeface="Source Code Pro"/>
      <p:regular r:id="rId22"/>
      <p:bold r:id="rId23"/>
      <p:italic r:id="rId24"/>
      <p:boldItalic r:id="rId25"/>
    </p:embeddedFont>
    <p:embeddedFont>
      <p:font typeface="Comfortaa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maticSC-regular.fntdata"/><Relationship Id="rId22" Type="http://schemas.openxmlformats.org/officeDocument/2006/relationships/font" Target="fonts/SourceCodePro-regular.fntdata"/><Relationship Id="rId21" Type="http://schemas.openxmlformats.org/officeDocument/2006/relationships/font" Target="fonts/AmaticSC-bold.fntdata"/><Relationship Id="rId24" Type="http://schemas.openxmlformats.org/officeDocument/2006/relationships/font" Target="fonts/SourceCodePro-italic.fntdata"/><Relationship Id="rId23" Type="http://schemas.openxmlformats.org/officeDocument/2006/relationships/font" Target="fonts/SourceCodePr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omfortaa-regular.fntdata"/><Relationship Id="rId25" Type="http://schemas.openxmlformats.org/officeDocument/2006/relationships/font" Target="fonts/SourceCodePro-boldItalic.fntdata"/><Relationship Id="rId27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aleway-bold.fntdata"/><Relationship Id="rId16" Type="http://schemas.openxmlformats.org/officeDocument/2006/relationships/font" Target="fonts/Raleway-regular.fntdata"/><Relationship Id="rId19" Type="http://schemas.openxmlformats.org/officeDocument/2006/relationships/font" Target="fonts/Raleway-boldItalic.fntdata"/><Relationship Id="rId18" Type="http://schemas.openxmlformats.org/officeDocument/2006/relationships/font" Target="fonts/Raleway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cb9a0b07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cb9a0b07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d5b15f0a3_5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d5b15f0a3_5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74ead94702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74ead94702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23630543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23630543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d251bb473_0_6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d251bb473_0_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4ead94702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4ead94702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cb9a0b074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cb9a0b074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74ead94702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74ead94702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74ead94702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74ead94702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e965474a9_3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e965474a9_3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0"/>
            <a:ext cx="8520600" cy="343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">
                <a:solidFill>
                  <a:srgbClr val="B45F06"/>
                </a:solidFill>
              </a:rPr>
              <a:t>FISH PROTECTION</a:t>
            </a:r>
            <a:endParaRPr b="0">
              <a:solidFill>
                <a:srgbClr val="B45F06"/>
              </a:solidFill>
            </a:endParaRPr>
          </a:p>
          <a:p>
            <a:pPr indent="0" lvl="0" marL="0" rtl="0" algn="ctr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1" lang="en" sz="5400">
                <a:solidFill>
                  <a:schemeClr val="dk2"/>
                </a:solidFill>
              </a:rPr>
              <a:t>New method to screen fish and hydrophytes</a:t>
            </a:r>
            <a:endParaRPr b="0" i="1" sz="54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00"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                 proposal </a:t>
            </a:r>
            <a:r>
              <a:rPr lang="en" sz="2400"/>
              <a:t>by Mirza Baig</a:t>
            </a:r>
            <a:endParaRPr b="1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idx="4294967295" type="title"/>
          </p:nvPr>
        </p:nvSpPr>
        <p:spPr>
          <a:xfrm>
            <a:off x="452800" y="309200"/>
            <a:ext cx="51972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B45F06"/>
                </a:solidFill>
              </a:rPr>
              <a:t>INTRODUCTION</a:t>
            </a:r>
            <a:endParaRPr sz="5400"/>
          </a:p>
        </p:txBody>
      </p:sp>
      <p:sp>
        <p:nvSpPr>
          <p:cNvPr id="63" name="Google Shape;63;p14"/>
          <p:cNvSpPr txBox="1"/>
          <p:nvPr>
            <p:ph idx="4294967295" type="title"/>
          </p:nvPr>
        </p:nvSpPr>
        <p:spPr>
          <a:xfrm>
            <a:off x="535775" y="1480150"/>
            <a:ext cx="7582800" cy="30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lang="en" sz="19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This is a theoretical idea to screen fish and hydrophytes during intake for hydroelectric dams. This particular idea modifies the design of the dam resulting in  improved safety of the fish.</a:t>
            </a:r>
            <a:endParaRPr sz="22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idx="4294967295" type="title"/>
          </p:nvPr>
        </p:nvSpPr>
        <p:spPr>
          <a:xfrm>
            <a:off x="974250" y="297350"/>
            <a:ext cx="51972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B45F06"/>
                </a:solidFill>
              </a:rPr>
              <a:t>HYPOTHESIS</a:t>
            </a:r>
            <a:endParaRPr sz="8400"/>
          </a:p>
        </p:txBody>
      </p:sp>
      <p:sp>
        <p:nvSpPr>
          <p:cNvPr id="69" name="Google Shape;69;p15"/>
          <p:cNvSpPr txBox="1"/>
          <p:nvPr>
            <p:ph idx="4294967295" type="title"/>
          </p:nvPr>
        </p:nvSpPr>
        <p:spPr>
          <a:xfrm>
            <a:off x="678000" y="1480150"/>
            <a:ext cx="7582800" cy="306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lang="en" sz="19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This is a theoretical idea to screen fish and hydrophytes during intake for hydroelectric dams. This particular idea modifies the design of the dam resulting in  improved safety of the fish.</a:t>
            </a:r>
            <a:endParaRPr sz="22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/>
        </p:nvSpPr>
        <p:spPr>
          <a:xfrm>
            <a:off x="28555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6" name="Google Shape;76;p16"/>
          <p:cNvSpPr txBox="1"/>
          <p:nvPr>
            <p:ph idx="4294967295" type="body"/>
          </p:nvPr>
        </p:nvSpPr>
        <p:spPr>
          <a:xfrm>
            <a:off x="2855550" y="1377480"/>
            <a:ext cx="3432900" cy="33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2286003" y="130350"/>
            <a:ext cx="6697797" cy="48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82950" y="759500"/>
            <a:ext cx="2133600" cy="34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00FF"/>
                </a:solidFill>
                <a:latin typeface="Amatic SC"/>
                <a:ea typeface="Amatic SC"/>
                <a:cs typeface="Amatic SC"/>
                <a:sym typeface="Amatic SC"/>
              </a:rPr>
              <a:t>ADAPTED FOR A HYDROELECTRIC DAM</a:t>
            </a:r>
            <a:endParaRPr b="1" sz="4800">
              <a:solidFill>
                <a:srgbClr val="FF00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283100" y="712150"/>
            <a:ext cx="8631600" cy="38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the proposed design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work?  </a:t>
            </a:r>
            <a:r>
              <a:rPr b="0" lang="en">
                <a:solidFill>
                  <a:srgbClr val="CC0000"/>
                </a:solidFill>
              </a:rPr>
              <a:t>whirlpool generating masonry funnel for fish screening </a:t>
            </a:r>
            <a:endParaRPr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 txBox="1"/>
          <p:nvPr/>
        </p:nvSpPr>
        <p:spPr>
          <a:xfrm>
            <a:off x="28555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0" name="Google Shape;90;p18"/>
          <p:cNvSpPr txBox="1"/>
          <p:nvPr>
            <p:ph idx="4294967295" type="body"/>
          </p:nvPr>
        </p:nvSpPr>
        <p:spPr>
          <a:xfrm>
            <a:off x="2855550" y="1377480"/>
            <a:ext cx="3432900" cy="33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1" name="Google Shape;91;p18"/>
          <p:cNvSpPr txBox="1"/>
          <p:nvPr/>
        </p:nvSpPr>
        <p:spPr>
          <a:xfrm>
            <a:off x="59250" y="687400"/>
            <a:ext cx="2133600" cy="3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00FF"/>
                </a:solidFill>
                <a:latin typeface="Amatic SC"/>
                <a:ea typeface="Amatic SC"/>
                <a:cs typeface="Amatic SC"/>
                <a:sym typeface="Amatic SC"/>
              </a:rPr>
              <a:t>Whirlpool flow &amp; metal frame for smp nets</a:t>
            </a:r>
            <a:endParaRPr b="1" sz="4800">
              <a:solidFill>
                <a:srgbClr val="FF00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2548395" y="130378"/>
            <a:ext cx="6435405" cy="4882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911225" y="700300"/>
            <a:ext cx="7077000" cy="10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00"/>
                </a:solidFill>
              </a:rPr>
              <a:t>DESIGN FEATURES</a:t>
            </a:r>
            <a:endParaRPr sz="50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9"/>
          <p:cNvSpPr/>
          <p:nvPr/>
        </p:nvSpPr>
        <p:spPr>
          <a:xfrm>
            <a:off x="371775" y="1988900"/>
            <a:ext cx="2629500" cy="22449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9"/>
          <p:cNvSpPr/>
          <p:nvPr/>
        </p:nvSpPr>
        <p:spPr>
          <a:xfrm>
            <a:off x="3210432" y="1988900"/>
            <a:ext cx="2629500" cy="22449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9"/>
          <p:cNvSpPr/>
          <p:nvPr/>
        </p:nvSpPr>
        <p:spPr>
          <a:xfrm>
            <a:off x="6049089" y="1988900"/>
            <a:ext cx="2629500" cy="22449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9"/>
          <p:cNvSpPr txBox="1"/>
          <p:nvPr>
            <p:ph type="title"/>
          </p:nvPr>
        </p:nvSpPr>
        <p:spPr>
          <a:xfrm>
            <a:off x="6125275" y="2061900"/>
            <a:ext cx="2481600" cy="20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000000"/>
                </a:solidFill>
              </a:rPr>
              <a:t>secondary outlet for fish and hydrophytes to escape and rejoin with  the river downstream. </a:t>
            </a:r>
            <a:endParaRPr sz="21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02" name="Google Shape;102;p19"/>
          <p:cNvSpPr txBox="1"/>
          <p:nvPr>
            <p:ph type="title"/>
          </p:nvPr>
        </p:nvSpPr>
        <p:spPr>
          <a:xfrm>
            <a:off x="447975" y="2061900"/>
            <a:ext cx="2481600" cy="20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</a:rPr>
              <a:t>Masonry structure with smooth curved surfaces generatES the whirlpool flow. </a:t>
            </a:r>
            <a:endParaRPr sz="2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</a:endParaRPr>
          </a:p>
        </p:txBody>
      </p:sp>
      <p:sp>
        <p:nvSpPr>
          <p:cNvPr id="103" name="Google Shape;103;p19"/>
          <p:cNvSpPr txBox="1"/>
          <p:nvPr>
            <p:ph type="title"/>
          </p:nvPr>
        </p:nvSpPr>
        <p:spPr>
          <a:xfrm>
            <a:off x="3286625" y="2061900"/>
            <a:ext cx="2481600" cy="20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2100">
                <a:solidFill>
                  <a:srgbClr val="FFFFFF"/>
                </a:solidFill>
              </a:rPr>
              <a:t>fine meshed metal gate at the base of the structure lets water through to the turbine via a penstock . </a:t>
            </a:r>
            <a:endParaRPr sz="2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0"/>
          <p:cNvSpPr txBox="1"/>
          <p:nvPr/>
        </p:nvSpPr>
        <p:spPr>
          <a:xfrm>
            <a:off x="28555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p20"/>
          <p:cNvSpPr txBox="1"/>
          <p:nvPr>
            <p:ph idx="4294967295" type="body"/>
          </p:nvPr>
        </p:nvSpPr>
        <p:spPr>
          <a:xfrm>
            <a:off x="2855550" y="1377480"/>
            <a:ext cx="3432900" cy="332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59250" y="687400"/>
            <a:ext cx="2133600" cy="36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00FF"/>
                </a:solidFill>
                <a:latin typeface="Amatic SC"/>
                <a:ea typeface="Amatic SC"/>
                <a:cs typeface="Amatic SC"/>
                <a:sym typeface="Amatic SC"/>
              </a:rPr>
              <a:t>smp nets</a:t>
            </a:r>
            <a:endParaRPr b="1" sz="4800">
              <a:solidFill>
                <a:srgbClr val="FF00F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FF00FF"/>
                </a:solidFill>
                <a:latin typeface="Amatic SC"/>
                <a:ea typeface="Amatic SC"/>
                <a:cs typeface="Amatic SC"/>
                <a:sym typeface="Amatic SC"/>
              </a:rPr>
              <a:t>Gathering the fish to an area</a:t>
            </a:r>
            <a:endParaRPr b="1" sz="4800">
              <a:solidFill>
                <a:srgbClr val="FF00FF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2309698" y="118510"/>
            <a:ext cx="6701527" cy="49064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911225" y="700300"/>
            <a:ext cx="7077000" cy="101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5000">
                <a:solidFill>
                  <a:srgbClr val="FFFF00"/>
                </a:solidFill>
              </a:rPr>
              <a:t>DESIGN FEATURES</a:t>
            </a:r>
            <a:endParaRPr sz="50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1"/>
          <p:cNvSpPr/>
          <p:nvPr/>
        </p:nvSpPr>
        <p:spPr>
          <a:xfrm>
            <a:off x="371775" y="1988900"/>
            <a:ext cx="2629500" cy="22449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1"/>
          <p:cNvSpPr/>
          <p:nvPr/>
        </p:nvSpPr>
        <p:spPr>
          <a:xfrm>
            <a:off x="3210432" y="1988900"/>
            <a:ext cx="2629500" cy="22449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1"/>
          <p:cNvSpPr/>
          <p:nvPr/>
        </p:nvSpPr>
        <p:spPr>
          <a:xfrm>
            <a:off x="6049089" y="1988900"/>
            <a:ext cx="2629500" cy="22449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1"/>
          <p:cNvSpPr txBox="1"/>
          <p:nvPr>
            <p:ph type="title"/>
          </p:nvPr>
        </p:nvSpPr>
        <p:spPr>
          <a:xfrm>
            <a:off x="6123050" y="1895700"/>
            <a:ext cx="2481600" cy="21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000000"/>
                </a:solidFill>
              </a:rPr>
              <a:t>electric stimulus </a:t>
            </a:r>
            <a:r>
              <a:rPr lang="en" sz="2100">
                <a:solidFill>
                  <a:srgbClr val="000000"/>
                </a:solidFill>
              </a:rPr>
              <a:t>refines</a:t>
            </a:r>
            <a:r>
              <a:rPr lang="en" sz="2100">
                <a:solidFill>
                  <a:srgbClr val="000000"/>
                </a:solidFill>
              </a:rPr>
              <a:t> the shape memory polymer net and obstructs the fish and hydrophytes from passing through.</a:t>
            </a:r>
            <a:endParaRPr sz="21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22" name="Google Shape;122;p21"/>
          <p:cNvSpPr txBox="1"/>
          <p:nvPr>
            <p:ph type="title"/>
          </p:nvPr>
        </p:nvSpPr>
        <p:spPr>
          <a:xfrm>
            <a:off x="519650" y="1895700"/>
            <a:ext cx="2481600" cy="21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</a:rPr>
              <a:t>circular support column for the two SMP(shape memory polymer) nets which help in limiting the fish to a proposed area.</a:t>
            </a:r>
            <a:endParaRPr sz="2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100">
              <a:solidFill>
                <a:schemeClr val="lt1"/>
              </a:solidFill>
            </a:endParaRPr>
          </a:p>
        </p:txBody>
      </p:sp>
      <p:sp>
        <p:nvSpPr>
          <p:cNvPr id="123" name="Google Shape;123;p21"/>
          <p:cNvSpPr txBox="1"/>
          <p:nvPr>
            <p:ph type="title"/>
          </p:nvPr>
        </p:nvSpPr>
        <p:spPr>
          <a:xfrm>
            <a:off x="3286625" y="2061900"/>
            <a:ext cx="2481600" cy="200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FFFFFF"/>
                </a:solidFill>
              </a:rPr>
              <a:t> </a:t>
            </a:r>
            <a:r>
              <a:rPr lang="en" sz="2100">
                <a:solidFill>
                  <a:srgbClr val="FFFFFF"/>
                </a:solidFill>
              </a:rPr>
              <a:t>shape memory polymer nets are fixed to the roller support frame which can be maneuvered around.</a:t>
            </a:r>
            <a:endParaRPr sz="2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0" sz="1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14093" l="2132" r="6751" t="6554"/>
          <a:stretch/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2"/>
          <p:cNvSpPr txBox="1"/>
          <p:nvPr>
            <p:ph type="title"/>
          </p:nvPr>
        </p:nvSpPr>
        <p:spPr>
          <a:xfrm>
            <a:off x="260850" y="190700"/>
            <a:ext cx="8622300" cy="43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FFF00"/>
                </a:solidFill>
              </a:rPr>
              <a:t>RESULTS</a:t>
            </a:r>
            <a:endParaRPr sz="4800">
              <a:solidFill>
                <a:srgbClr val="FFFF00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00FFFF"/>
                </a:solidFill>
              </a:rPr>
              <a:t>The proposed idea for screening fish accomplishes the objective successfully and also redirects the fish such that there is no sudden change in elevation which is paramount for fish safety.  </a:t>
            </a:r>
            <a:endParaRPr sz="2600">
              <a:solidFill>
                <a:srgbClr val="00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rgbClr val="00FFFF"/>
                </a:solidFill>
              </a:rPr>
              <a:t>Note:</a:t>
            </a:r>
            <a:r>
              <a:rPr lang="en" sz="2600">
                <a:solidFill>
                  <a:srgbClr val="00FFFF"/>
                </a:solidFill>
              </a:rPr>
              <a:t> The positioning of the whirlpool generating masonry funnel for fish screening in the design process of a hydroelectric dam can be adapted.</a:t>
            </a:r>
            <a:endParaRPr sz="2600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