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A5AA"/>
    <a:srgbClr val="75C1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4100A-946A-42D5-86D9-1E9384553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CB45F9-AB1F-4206-A57C-23B3D7939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00A01-14BE-4A50-88B3-163F65316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24A83-46E2-42C7-B529-6F403227C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A687E-3444-41B8-9D21-C98CCA6ED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91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381B-4B33-4B41-846E-9D5FC6FE0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8B1A4-C768-4C97-8DA6-282DB87CD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EC07F-CEC6-4250-BC6F-A9EA63156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2C1C7-0AA0-41C3-BDCE-DCA9558A1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FDE88-5C1F-4627-A52C-F2B740CA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47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487C2-1FBD-4939-8C5E-71B3D7B70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5ADA2D-3761-4F48-93FF-E6D7941AB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38C64-B103-4DAF-949D-79DF37777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7D610-99FA-48F6-9884-88BFBBF4E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065FE2-3B01-4FC6-8418-EAEF82A2C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04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4E82-5026-4829-9E01-3E03D19D8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2C338-5AC5-4B15-A79C-C0C7ADFE79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FFF91-5571-4879-B26D-C30ECA463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F918CD-434E-43F0-B27E-85B5F31DD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E2A12E-1C83-4E3E-9CDE-502408B77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B6CD1-2C13-49A9-9CCA-67A0D65B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186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BC400-D411-43E4-B7DF-28A631633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6EE5E4-59EC-4BE7-A0DE-C95488578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BC8D48-3F43-4DA5-9D30-A3E46CE6C9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0C6D1E-384C-4221-B276-BFA9117B2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4E63B1-7A95-435E-AB75-5E7EA6727E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51B106-D19B-477D-82A8-F4CBACCC0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78A85F-96AC-4BFB-8366-A63BD75C1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9934E0-4D98-4B70-8580-8C22831EB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24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023CD-83A8-4C2F-BACD-F8516311C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2B4501-FD36-49C5-ADC2-7B8300CAA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7579A0-24C9-4D15-8FD8-B13A07601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7F192E-A9CD-4D84-A91A-20CA37E26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061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F46498-8EA8-47C9-91A8-2E05BC040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0C8C3-77FB-4EB2-92F7-D393B0E5F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EB887-FB8E-477F-9573-4BB759D80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98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1738-D5FA-429C-9912-7234B0C27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A5FB5E-9DA1-4DD0-8839-B015A7861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E64B6-6A54-4296-9C99-80FFC1047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6FABEE-4B6E-45F1-85E7-2726E9F8F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BCC4C-0075-4D00-8D3A-C9B5F6D74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4AEC8-BAE7-4485-BF63-5EF1BA6B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71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D5F61-8B23-43F8-AD30-2DA62ADF6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F0B84-7E2E-4DAE-8D26-FD06491579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3B104D-5A78-43EF-9BB8-5DFA79F02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10E30-99AD-4F86-9612-CC5CCCAC0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BC1CE2-8AD4-4346-B680-9B41A65B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82853D-7D04-4C11-A024-6990FCD03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144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2151-2759-4630-844A-56F418313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65F5EF-9D0B-4C5F-89E7-F3104E32F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761AD-753B-4100-B3F2-3FE3F4690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D605F-2078-4718-8F6C-64C6347CF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7F56B7-1A7E-416D-BBBE-EA97CB312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452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E5CB8A-0B5E-4CB6-90B0-D7EC200DF3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F1F53C-6806-4478-9D62-65DA7473AB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56C2F-F927-49F5-8ED7-B75A2D45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6F14-9F81-43A6-A07F-C0BA3BDDB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2A2A-E2D5-4F0F-B80E-E74B6556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27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D98528-D556-4FF5-BE8B-AAEE6AD6A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925AF-9508-472D-82CC-AA3B5CE0A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3CA75-1D44-4262-8202-D86B2F24B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0230F-5F74-4F53-830F-217BF8F0AA00}" type="datetimeFigureOut">
              <a:rPr lang="en-GB" smtClean="0"/>
              <a:t>12/03/2020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1347D-ED52-4D01-A2D8-875A19E12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93BBB-1964-4AB3-BFC8-15BA8DA79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A68975-304B-4C18-9C59-04E4973B6B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06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8DxhWFpZo8mywodXizqrSQ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close up of an animal&#10;&#10;Description generated with high confidence">
            <a:extLst>
              <a:ext uri="{FF2B5EF4-FFF2-40B4-BE49-F238E27FC236}">
                <a16:creationId xmlns:a16="http://schemas.microsoft.com/office/drawing/2014/main" id="{0E97326A-EEDA-4355-ABC4-75F71B3621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723"/>
          <a:stretch/>
        </p:blipFill>
        <p:spPr>
          <a:xfrm>
            <a:off x="0" y="5296367"/>
            <a:ext cx="12192000" cy="15616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19FC7C3-DB9B-4567-9E8B-0A72875E10A3}"/>
              </a:ext>
            </a:extLst>
          </p:cNvPr>
          <p:cNvSpPr txBox="1"/>
          <p:nvPr/>
        </p:nvSpPr>
        <p:spPr>
          <a:xfrm>
            <a:off x="85725" y="4501906"/>
            <a:ext cx="883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48A5AA"/>
                </a:solidFill>
              </a:rPr>
              <a:t>Key Features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48A5AA"/>
                </a:solidFill>
              </a:rPr>
              <a:t>Designed to fit within 45 x 48 x 42 inch container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48A5AA"/>
                </a:solidFill>
              </a:rPr>
              <a:t>Inflatable buoy attached to piston pump with pulley, to provide pressurized water to RO unit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48A5AA"/>
                </a:solidFill>
              </a:rPr>
              <a:t>c. 250L/day drinking water produced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C9D791-2020-44F2-A8E4-7BE5BDDF95A0}"/>
              </a:ext>
            </a:extLst>
          </p:cNvPr>
          <p:cNvSpPr/>
          <p:nvPr/>
        </p:nvSpPr>
        <p:spPr>
          <a:xfrm>
            <a:off x="0" y="-66675"/>
            <a:ext cx="12192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solidFill>
                  <a:srgbClr val="48A5AA"/>
                </a:solidFill>
                <a:effectLst>
                  <a:reflection blurRad="6350" stA="53000" endA="300" endPos="35500" dir="5400000" sy="-90000" algn="bl" rotWithShape="0"/>
                </a:effectLst>
              </a:rPr>
              <a:t>BV SurfBuoy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5B7B60E-AE0B-42B0-897A-8F8B03B31EE3}"/>
              </a:ext>
            </a:extLst>
          </p:cNvPr>
          <p:cNvSpPr txBox="1"/>
          <p:nvPr/>
        </p:nvSpPr>
        <p:spPr>
          <a:xfrm>
            <a:off x="9652597" y="3251724"/>
            <a:ext cx="23205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48A5AA"/>
                </a:solidFill>
              </a:rPr>
              <a:t>Deep water operational mode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325A971-5C4A-47A9-A6CC-CC15FABA5757}"/>
              </a:ext>
            </a:extLst>
          </p:cNvPr>
          <p:cNvGrpSpPr/>
          <p:nvPr/>
        </p:nvGrpSpPr>
        <p:grpSpPr>
          <a:xfrm>
            <a:off x="9652597" y="3725684"/>
            <a:ext cx="2320505" cy="1914302"/>
            <a:chOff x="194095" y="3159940"/>
            <a:chExt cx="2320505" cy="191430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732E3AC-936B-4095-9C68-E39D92DC1418}"/>
                </a:ext>
              </a:extLst>
            </p:cNvPr>
            <p:cNvSpPr txBox="1"/>
            <p:nvPr/>
          </p:nvSpPr>
          <p:spPr>
            <a:xfrm>
              <a:off x="194095" y="4797243"/>
              <a:ext cx="23205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48A5AA"/>
                  </a:solidFill>
                </a:rPr>
                <a:t>Breaker waves operational mode</a:t>
              </a: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FBE36F1-9A0D-4E92-B672-85DAED18FC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771"/>
            <a:stretch/>
          </p:blipFill>
          <p:spPr>
            <a:xfrm>
              <a:off x="194095" y="3159940"/>
              <a:ext cx="2320505" cy="156163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23" name="Picture 22" descr="A picture containing object&#10;&#10;Description generated with high confidence">
            <a:extLst>
              <a:ext uri="{FF2B5EF4-FFF2-40B4-BE49-F238E27FC236}">
                <a16:creationId xmlns:a16="http://schemas.microsoft.com/office/drawing/2014/main" id="{C48AD9C0-2B40-4C4D-B9F5-406208B3A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" y="6394633"/>
            <a:ext cx="2166094" cy="38448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45C0BD-79C9-41AE-89A8-7B9597BBE1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764" t="1695" r="4038" b="3852"/>
          <a:stretch/>
        </p:blipFill>
        <p:spPr>
          <a:xfrm>
            <a:off x="10121096" y="1216769"/>
            <a:ext cx="1383506" cy="2025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CDE99F5-9CC4-436F-BB9A-1679C3D7E0F9}"/>
              </a:ext>
            </a:extLst>
          </p:cNvPr>
          <p:cNvGrpSpPr/>
          <p:nvPr/>
        </p:nvGrpSpPr>
        <p:grpSpPr>
          <a:xfrm>
            <a:off x="860787" y="981758"/>
            <a:ext cx="8553277" cy="4235724"/>
            <a:chOff x="0" y="0"/>
            <a:chExt cx="6172835" cy="305709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8A80B4F-7C04-4B2B-AA8C-22E1641DE275}"/>
                </a:ext>
              </a:extLst>
            </p:cNvPr>
            <p:cNvGrpSpPr/>
            <p:nvPr/>
          </p:nvGrpSpPr>
          <p:grpSpPr>
            <a:xfrm>
              <a:off x="0" y="354842"/>
              <a:ext cx="6172835" cy="2159000"/>
              <a:chOff x="0" y="0"/>
              <a:chExt cx="6172835" cy="2159000"/>
            </a:xfrm>
          </p:grpSpPr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5408C0A7-7765-4A00-8F59-EAADBE4381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905125" y="0"/>
                <a:ext cx="3267710" cy="2159000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23A98773-B10D-4E66-8B0E-DDCC24B38B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123825"/>
                <a:ext cx="3086100" cy="1906905"/>
              </a:xfrm>
              <a:prstGeom prst="rect">
                <a:avLst/>
              </a:prstGeom>
            </p:spPr>
          </p:pic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D11C95D-4276-4DB1-8114-869A57E90F38}"/>
                </a:ext>
              </a:extLst>
            </p:cNvPr>
            <p:cNvGrpSpPr/>
            <p:nvPr/>
          </p:nvGrpSpPr>
          <p:grpSpPr>
            <a:xfrm>
              <a:off x="0" y="0"/>
              <a:ext cx="5950424" cy="3057099"/>
              <a:chOff x="0" y="0"/>
              <a:chExt cx="5950424" cy="3057099"/>
            </a:xfrm>
          </p:grpSpPr>
          <p:sp>
            <p:nvSpPr>
              <p:cNvPr id="17" name="TextBox 20">
                <a:extLst>
                  <a:ext uri="{FF2B5EF4-FFF2-40B4-BE49-F238E27FC236}">
                    <a16:creationId xmlns:a16="http://schemas.microsoft.com/office/drawing/2014/main" id="{E1AD6329-50DD-406E-A3C4-B624A09CC7DB}"/>
                  </a:ext>
                </a:extLst>
              </p:cNvPr>
              <p:cNvSpPr txBox="1"/>
              <p:nvPr/>
            </p:nvSpPr>
            <p:spPr>
              <a:xfrm>
                <a:off x="2715904" y="1405719"/>
                <a:ext cx="928048" cy="23201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9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4 x Prefilters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BEF0533E-C7D3-413C-8128-0045B0C1581B}"/>
                  </a:ext>
                </a:extLst>
              </p:cNvPr>
              <p:cNvCxnSpPr/>
              <p:nvPr/>
            </p:nvCxnSpPr>
            <p:spPr>
              <a:xfrm flipV="1">
                <a:off x="3514299" y="1320989"/>
                <a:ext cx="435941" cy="221208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9" name="TextBox 20">
                <a:extLst>
                  <a:ext uri="{FF2B5EF4-FFF2-40B4-BE49-F238E27FC236}">
                    <a16:creationId xmlns:a16="http://schemas.microsoft.com/office/drawing/2014/main" id="{E031AE74-D58A-49AE-A759-0B1229DEAD85}"/>
                  </a:ext>
                </a:extLst>
              </p:cNvPr>
              <p:cNvSpPr txBox="1"/>
              <p:nvPr/>
            </p:nvSpPr>
            <p:spPr>
              <a:xfrm>
                <a:off x="2811439" y="0"/>
                <a:ext cx="1405720" cy="55273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Holes for sand screws (x4) in each corner to fix device to the sea bed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F6E60281-8FC4-4CB3-B50E-20CF4D8BE573}"/>
                  </a:ext>
                </a:extLst>
              </p:cNvPr>
              <p:cNvCxnSpPr/>
              <p:nvPr/>
            </p:nvCxnSpPr>
            <p:spPr>
              <a:xfrm flipH="1">
                <a:off x="2760828" y="470848"/>
                <a:ext cx="685232" cy="824268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A51A8FC9-1474-4E5F-AB99-48D605F9A2A3}"/>
                  </a:ext>
                </a:extLst>
              </p:cNvPr>
              <p:cNvCxnSpPr/>
              <p:nvPr/>
            </p:nvCxnSpPr>
            <p:spPr>
              <a:xfrm>
                <a:off x="3507475" y="477672"/>
                <a:ext cx="1070335" cy="352586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2" name="TextBox 20">
                <a:extLst>
                  <a:ext uri="{FF2B5EF4-FFF2-40B4-BE49-F238E27FC236}">
                    <a16:creationId xmlns:a16="http://schemas.microsoft.com/office/drawing/2014/main" id="{66379038-1116-4F79-B93F-DAC17AEB90D5}"/>
                  </a:ext>
                </a:extLst>
              </p:cNvPr>
              <p:cNvSpPr txBox="1"/>
              <p:nvPr/>
            </p:nvSpPr>
            <p:spPr>
              <a:xfrm>
                <a:off x="4394579" y="0"/>
                <a:ext cx="1555845" cy="552734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Pressure Accumulator to supply constant pressure to reverse osmosis membrane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0">
                <a:extLst>
                  <a:ext uri="{FF2B5EF4-FFF2-40B4-BE49-F238E27FC236}">
                    <a16:creationId xmlns:a16="http://schemas.microsoft.com/office/drawing/2014/main" id="{471A46B9-D5DD-4139-B87F-999C19066ADB}"/>
                  </a:ext>
                </a:extLst>
              </p:cNvPr>
              <p:cNvSpPr txBox="1"/>
              <p:nvPr/>
            </p:nvSpPr>
            <p:spPr>
              <a:xfrm>
                <a:off x="4633415" y="2456597"/>
                <a:ext cx="1310394" cy="600502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Sprung piston to pressurize incoming water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F878497-32C5-4BB0-BC92-E1AD85893E3C}"/>
                  </a:ext>
                </a:extLst>
              </p:cNvPr>
              <p:cNvCxnSpPr/>
              <p:nvPr/>
            </p:nvCxnSpPr>
            <p:spPr>
              <a:xfrm flipH="1" flipV="1">
                <a:off x="4937646" y="1689479"/>
                <a:ext cx="296270" cy="787428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6" name="TextBox 20">
                <a:extLst>
                  <a:ext uri="{FF2B5EF4-FFF2-40B4-BE49-F238E27FC236}">
                    <a16:creationId xmlns:a16="http://schemas.microsoft.com/office/drawing/2014/main" id="{035D4FEA-28E5-4D32-AEAF-E6902B84DF6E}"/>
                  </a:ext>
                </a:extLst>
              </p:cNvPr>
              <p:cNvSpPr txBox="1"/>
              <p:nvPr/>
            </p:nvSpPr>
            <p:spPr>
              <a:xfrm>
                <a:off x="2047164" y="2456597"/>
                <a:ext cx="1222953" cy="41625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Pulley to accept a range of angles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TextBox 20">
                <a:extLst>
                  <a:ext uri="{FF2B5EF4-FFF2-40B4-BE49-F238E27FC236}">
                    <a16:creationId xmlns:a16="http://schemas.microsoft.com/office/drawing/2014/main" id="{52D21874-A04D-4E29-8A03-956C4F404E7B}"/>
                  </a:ext>
                </a:extLst>
              </p:cNvPr>
              <p:cNvSpPr txBox="1"/>
              <p:nvPr/>
            </p:nvSpPr>
            <p:spPr>
              <a:xfrm>
                <a:off x="3787254" y="2456597"/>
                <a:ext cx="955248" cy="25248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RO Membrane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BF3CED75-E9BE-4141-BE30-CFC57B1FA44F}"/>
                  </a:ext>
                </a:extLst>
              </p:cNvPr>
              <p:cNvCxnSpPr/>
              <p:nvPr/>
            </p:nvCxnSpPr>
            <p:spPr>
              <a:xfrm flipH="1" flipV="1">
                <a:off x="2363622" y="1634888"/>
                <a:ext cx="251346" cy="821709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93D7BA71-B3CB-4F12-93C3-3CEA9A1A7549}"/>
                  </a:ext>
                </a:extLst>
              </p:cNvPr>
              <p:cNvCxnSpPr/>
              <p:nvPr/>
            </p:nvCxnSpPr>
            <p:spPr>
              <a:xfrm flipV="1">
                <a:off x="4271749" y="1607592"/>
                <a:ext cx="361448" cy="869439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8" name="TextBox 20">
                <a:extLst>
                  <a:ext uri="{FF2B5EF4-FFF2-40B4-BE49-F238E27FC236}">
                    <a16:creationId xmlns:a16="http://schemas.microsoft.com/office/drawing/2014/main" id="{BE775389-B5A9-4141-8CCD-C9E7915040D9}"/>
                  </a:ext>
                </a:extLst>
              </p:cNvPr>
              <p:cNvSpPr txBox="1"/>
              <p:nvPr/>
            </p:nvSpPr>
            <p:spPr>
              <a:xfrm>
                <a:off x="573206" y="2456597"/>
                <a:ext cx="1534776" cy="40260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Runners to improve ability to drag sled (underneath)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20">
                <a:extLst>
                  <a:ext uri="{FF2B5EF4-FFF2-40B4-BE49-F238E27FC236}">
                    <a16:creationId xmlns:a16="http://schemas.microsoft.com/office/drawing/2014/main" id="{95A38685-5760-4CE1-993A-D8D50C4D6987}"/>
                  </a:ext>
                </a:extLst>
              </p:cNvPr>
              <p:cNvSpPr txBox="1"/>
              <p:nvPr/>
            </p:nvSpPr>
            <p:spPr>
              <a:xfrm>
                <a:off x="0" y="1910686"/>
                <a:ext cx="955040" cy="53908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Tray for sandbags when sand screws are not feasible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TextBox 20">
                <a:extLst>
                  <a:ext uri="{FF2B5EF4-FFF2-40B4-BE49-F238E27FC236}">
                    <a16:creationId xmlns:a16="http://schemas.microsoft.com/office/drawing/2014/main" id="{C5F2944C-A8E3-4B7A-82D5-805A6C47DBA0}"/>
                  </a:ext>
                </a:extLst>
              </p:cNvPr>
              <p:cNvSpPr txBox="1"/>
              <p:nvPr/>
            </p:nvSpPr>
            <p:spPr>
              <a:xfrm>
                <a:off x="0" y="354842"/>
                <a:ext cx="873457" cy="56578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 dirty="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Water intake - meshed grate (hidden)</a:t>
                </a:r>
                <a:endParaRPr lang="en-GB" sz="1200" dirty="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 dirty="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 dirty="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TextBox 20">
                <a:extLst>
                  <a:ext uri="{FF2B5EF4-FFF2-40B4-BE49-F238E27FC236}">
                    <a16:creationId xmlns:a16="http://schemas.microsoft.com/office/drawing/2014/main" id="{DF351733-59E7-42A6-B4D4-753A02962693}"/>
                  </a:ext>
                </a:extLst>
              </p:cNvPr>
              <p:cNvSpPr txBox="1"/>
              <p:nvPr/>
            </p:nvSpPr>
            <p:spPr>
              <a:xfrm>
                <a:off x="907576" y="0"/>
                <a:ext cx="1651379" cy="2520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Anti-roll protective housing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TextBox 20">
                <a:extLst>
                  <a:ext uri="{FF2B5EF4-FFF2-40B4-BE49-F238E27FC236}">
                    <a16:creationId xmlns:a16="http://schemas.microsoft.com/office/drawing/2014/main" id="{A016F39E-FE49-466C-9889-76D069AAF581}"/>
                  </a:ext>
                </a:extLst>
              </p:cNvPr>
              <p:cNvSpPr txBox="1"/>
              <p:nvPr/>
            </p:nvSpPr>
            <p:spPr>
              <a:xfrm>
                <a:off x="1944806" y="395785"/>
                <a:ext cx="1166884" cy="252095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Maintenance hatch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FEE66E31-B5F2-462C-B9BD-D9DD6E8E4909}"/>
                  </a:ext>
                </a:extLst>
              </p:cNvPr>
              <p:cNvCxnSpPr/>
              <p:nvPr/>
            </p:nvCxnSpPr>
            <p:spPr>
              <a:xfrm flipV="1">
                <a:off x="1385248" y="2187622"/>
                <a:ext cx="248218" cy="261544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246709C-26DC-456A-9C6C-521FE22D0D31}"/>
                  </a:ext>
                </a:extLst>
              </p:cNvPr>
              <p:cNvCxnSpPr/>
              <p:nvPr/>
            </p:nvCxnSpPr>
            <p:spPr>
              <a:xfrm flipV="1">
                <a:off x="928048" y="1962434"/>
                <a:ext cx="531826" cy="200736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0695B20C-964B-4BAB-BC8C-4299F2C05AFA}"/>
                  </a:ext>
                </a:extLst>
              </p:cNvPr>
              <p:cNvCxnSpPr/>
              <p:nvPr/>
            </p:nvCxnSpPr>
            <p:spPr>
              <a:xfrm>
                <a:off x="614149" y="832513"/>
                <a:ext cx="218279" cy="247498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4B58F1DA-52E3-4891-9401-59F98D533D3C}"/>
                  </a:ext>
                </a:extLst>
              </p:cNvPr>
              <p:cNvCxnSpPr/>
              <p:nvPr/>
            </p:nvCxnSpPr>
            <p:spPr>
              <a:xfrm flipH="1">
                <a:off x="1259575" y="218364"/>
                <a:ext cx="434321" cy="593393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1B7443E1-31F8-4627-959E-2C2F14F22B5E}"/>
                  </a:ext>
                </a:extLst>
              </p:cNvPr>
              <p:cNvCxnSpPr/>
              <p:nvPr/>
            </p:nvCxnSpPr>
            <p:spPr>
              <a:xfrm flipH="1">
                <a:off x="1675831" y="600501"/>
                <a:ext cx="412276" cy="409282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9759046-2019-4875-8F4C-001FB55516BE}"/>
                  </a:ext>
                </a:extLst>
              </p:cNvPr>
              <p:cNvCxnSpPr/>
              <p:nvPr/>
            </p:nvCxnSpPr>
            <p:spPr>
              <a:xfrm>
                <a:off x="2163170" y="1699146"/>
                <a:ext cx="1453487" cy="457200"/>
              </a:xfrm>
              <a:prstGeom prst="line">
                <a:avLst/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5443F307-FB69-477B-B9C4-34E00B70D00B}"/>
                  </a:ext>
                </a:extLst>
              </p:cNvPr>
              <p:cNvCxnSpPr/>
              <p:nvPr/>
            </p:nvCxnSpPr>
            <p:spPr>
              <a:xfrm flipV="1">
                <a:off x="5261212" y="1044054"/>
                <a:ext cx="661916" cy="825102"/>
              </a:xfrm>
              <a:prstGeom prst="line">
                <a:avLst/>
              </a:prstGeom>
              <a:ln w="19050"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50" name="TextBox 20">
                <a:extLst>
                  <a:ext uri="{FF2B5EF4-FFF2-40B4-BE49-F238E27FC236}">
                    <a16:creationId xmlns:a16="http://schemas.microsoft.com/office/drawing/2014/main" id="{10518411-0965-4B3A-81AA-283E752D6821}"/>
                  </a:ext>
                </a:extLst>
              </p:cNvPr>
              <p:cNvSpPr txBox="1"/>
              <p:nvPr/>
            </p:nvSpPr>
            <p:spPr>
              <a:xfrm>
                <a:off x="2831910" y="2163170"/>
                <a:ext cx="1296537" cy="40943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Low pressure hose to shore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20">
                <a:extLst>
                  <a:ext uri="{FF2B5EF4-FFF2-40B4-BE49-F238E27FC236}">
                    <a16:creationId xmlns:a16="http://schemas.microsoft.com/office/drawing/2014/main" id="{7B0D1982-D50F-4A90-8AAA-A60EAB2D912D}"/>
                  </a:ext>
                </a:extLst>
              </p:cNvPr>
              <p:cNvSpPr txBox="1"/>
              <p:nvPr/>
            </p:nvSpPr>
            <p:spPr>
              <a:xfrm>
                <a:off x="5111087" y="552734"/>
                <a:ext cx="832248" cy="593678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GB" sz="800" kern="1200">
                    <a:solidFill>
                      <a:srgbClr val="000000"/>
                    </a:solidFill>
                    <a:effectLst/>
                    <a:latin typeface="Calibri" panose="020F0502020204030204" pitchFamily="34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Rope Connection to inflatable buoy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>
                  <a:lnSpc>
                    <a:spcPct val="115000"/>
                  </a:lnSpc>
                  <a:spcBef>
                    <a:spcPts val="1200"/>
                  </a:spcBef>
                  <a:spcAft>
                    <a:spcPts val="0"/>
                  </a:spcAft>
                </a:pPr>
                <a:r>
                  <a:rPr lang="en-US" sz="800">
                    <a:solidFill>
                      <a:srgbClr val="000000"/>
                    </a:solidFill>
                    <a:effectLst/>
                    <a:latin typeface="Franklin Gothic Book" panose="020B05030201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 </a:t>
                </a:r>
                <a:endParaRPr lang="en-GB" sz="1200">
                  <a:solidFill>
                    <a:srgbClr val="000000"/>
                  </a:solidFill>
                  <a:effectLst/>
                  <a:latin typeface="Franklin Gothic Book" panose="020B05030201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6245153D-D588-4FB0-81A1-DFA363C9CACE}"/>
                  </a:ext>
                </a:extLst>
              </p:cNvPr>
              <p:cNvCxnSpPr/>
              <p:nvPr/>
            </p:nvCxnSpPr>
            <p:spPr>
              <a:xfrm flipH="1" flipV="1">
                <a:off x="2938249" y="1996554"/>
                <a:ext cx="272832" cy="238267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36ABA816-798C-4B14-8552-196C3E37BD39}"/>
                  </a:ext>
                </a:extLst>
              </p:cNvPr>
              <p:cNvCxnSpPr/>
              <p:nvPr/>
            </p:nvCxnSpPr>
            <p:spPr>
              <a:xfrm>
                <a:off x="5561463" y="1037230"/>
                <a:ext cx="160787" cy="174340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324E523-59EE-4FBA-AB76-76DF43D05C5B}"/>
              </a:ext>
            </a:extLst>
          </p:cNvPr>
          <p:cNvSpPr txBox="1"/>
          <p:nvPr/>
        </p:nvSpPr>
        <p:spPr>
          <a:xfrm>
            <a:off x="8481202" y="6497719"/>
            <a:ext cx="3710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Check out our YouTube </a:t>
            </a:r>
            <a:r>
              <a:rPr lang="en-GB" b="1">
                <a:solidFill>
                  <a:schemeClr val="bg1"/>
                </a:solidFill>
              </a:rPr>
              <a:t>channel </a:t>
            </a:r>
            <a:r>
              <a:rPr lang="en-GB" b="1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GB" b="1">
                <a:solidFill>
                  <a:schemeClr val="bg1"/>
                </a:solidFill>
              </a:rPr>
              <a:t>!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523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141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Franklin Gothic Book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Penhale-Jones, Becky</dc:creator>
  <cp:lastModifiedBy>Bower, Holly</cp:lastModifiedBy>
  <cp:revision>12</cp:revision>
  <dcterms:created xsi:type="dcterms:W3CDTF">2019-09-09T11:12:54Z</dcterms:created>
  <dcterms:modified xsi:type="dcterms:W3CDTF">2020-03-12T11:38:23Z</dcterms:modified>
</cp:coreProperties>
</file>