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6938D1F1-EB7A-4FA4-A161-EA68AC3080F1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2475B61B-F948-4A84-96F6-7B0466697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484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76DD8-74E7-4C33-9AE0-7D9A7CF4A3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954F3F-C45D-4F02-A4AA-BF80438C2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D1A54F-5D14-45F8-A6DD-B145A8778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06BF-62E5-4847-8F2B-85FD2826ACD6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67363-C333-4CD4-ADA3-963C3269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F645A4-BD87-4B13-A9A5-D3E8720F3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78BA4-ED92-40B0-8103-7AD371E80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139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ABDFF-8FC9-4B0D-B71E-5980DFAD8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F423A-A342-43A4-AFAB-CBEBA6878A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557DEF-EE3A-453F-B7BD-879357B1A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06BF-62E5-4847-8F2B-85FD2826ACD6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09EAE0-9BF8-4DBA-99BF-F2591F185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F9518A-D1EA-4881-A4BA-881123C73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78BA4-ED92-40B0-8103-7AD371E80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050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5AD58-0611-422A-B1E1-1A202CB16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3C65FC-2436-4910-885E-2BAEA88DF6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A2618A-53BA-4955-9F46-85653D3DD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06BF-62E5-4847-8F2B-85FD2826ACD6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144E2-83C5-4EE4-9787-C5B6174C7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665D1A-E33D-4B9C-A2EB-96ADA61E4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78BA4-ED92-40B0-8103-7AD371E80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024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89CED-EF78-4830-90FB-33AAC4C54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9CCD42-D42D-4BCF-A7B9-BB983D820A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91D24F-AD7D-4900-BDF5-AD13CB173A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23177-DF28-43A2-96FA-498BF0825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06BF-62E5-4847-8F2B-85FD2826ACD6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00EC61-D688-44D1-92B8-8395A0861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D27B97-A873-41C1-B494-B7259DD3F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78BA4-ED92-40B0-8103-7AD371E80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857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AF2BE-A19F-42ED-B1EB-10ED52E9E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F9D4CF-7CB9-4643-BD13-9EDE93B4B5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4B6BB9-D34E-43B4-9813-43C5BD808D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DED2EA-35D6-425B-B9AC-4529EB8724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955073-E6AB-4CCD-9BB5-8E1A3A96E1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032AA3-9229-4221-A8DF-B8D1F019F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06BF-62E5-4847-8F2B-85FD2826ACD6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1FC883-D096-46CE-8C26-F1DAC25DC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FF8827-5944-4A81-B646-0BEB87A0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78BA4-ED92-40B0-8103-7AD371E80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089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D0A3C-A0D3-4310-9BD7-8EBE3B72B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E01908-CC21-4C62-8526-B017065B5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06BF-62E5-4847-8F2B-85FD2826ACD6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1640BB-8CCA-490E-B055-A85896AFA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5DCDCE-5A37-4954-95BF-DAD598F2E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78BA4-ED92-40B0-8103-7AD371E80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458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803D97-560D-464B-921B-E74FC2FB6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06BF-62E5-4847-8F2B-85FD2826ACD6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AA998A-D726-493D-ADDA-2E8DE6E5F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30C3D6-654D-4161-95F9-090768EDA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78BA4-ED92-40B0-8103-7AD371E80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649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8D285-892A-4DF9-8118-068D34683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47E53-8006-4632-8CEF-D750DC5A2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A495C-9EC1-41D9-B3E2-A8C264F225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B006C4-D38A-44B0-AB19-771A2A9D5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06BF-62E5-4847-8F2B-85FD2826ACD6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B0FF42-9B28-4DCE-AB54-5ECAF8806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76568F-9E1F-4C22-A7C3-C457DE318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78BA4-ED92-40B0-8103-7AD371E80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925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566E3-237C-466D-9453-592FEAB2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1959A3-C60F-4AF9-ACAB-AA31A496EF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99BCF1-3A5B-4412-91BE-C4406B3C8F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A1B709-422F-43A0-B7F1-6D475CB2E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06BF-62E5-4847-8F2B-85FD2826ACD6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6DB438-21E9-4C87-9DA3-6D0649A9F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3E6500-8ADD-4B89-A5FC-495D327E1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78BA4-ED92-40B0-8103-7AD371E80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323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2509F-0248-4434-AAF3-46DBDF1F8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A0EDB5-0539-4FC5-BEAB-D38A9A1A9C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B4A52C-AA5B-44D2-B3AC-60B0E38E3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06BF-62E5-4847-8F2B-85FD2826ACD6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C69FBA-F386-463D-BF86-33AA97A6F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A1025F-6A27-4D41-9441-C7A0EFE42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78BA4-ED92-40B0-8103-7AD371E80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804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3BD818-2CD6-40BE-B999-59A36F06D9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9E0B43-1226-42FA-A2B2-17C58084B5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EA560B-EACA-4E98-BF98-1BDAE3B1C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06BF-62E5-4847-8F2B-85FD2826ACD6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EA975-AF36-4783-A344-FA08C1852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2523E5-1AFD-431E-9E9C-376D27D0E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78BA4-ED92-40B0-8103-7AD371E80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30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0241F5-17CA-45A6-87FB-B229D52AC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631842-8181-4AAF-A77A-4F0FDC428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4015A3-BA40-4135-8403-F0B648CD09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506BF-62E5-4847-8F2B-85FD2826ACD6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31B0A-12F8-4587-A089-8A8939B1C7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E0C99-41CA-4389-9133-1172D88FC7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78BA4-ED92-40B0-8103-7AD371E80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786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A46ACDE-3807-4902-9AFA-8BBE513C2691}"/>
              </a:ext>
            </a:extLst>
          </p:cNvPr>
          <p:cNvSpPr txBox="1"/>
          <p:nvPr/>
        </p:nvSpPr>
        <p:spPr>
          <a:xfrm>
            <a:off x="473604" y="1804017"/>
            <a:ext cx="3743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/>
              </a:rPr>
              <a:t>Back-contact cells beat PERC efficiencies, but their rear metallization is cost-prohibitive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9645A8F-59EE-43CE-80EA-6F72AB47D7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</a:blip>
          <a:srcRect l="24721" t="42286" r="24004" b="44352"/>
          <a:stretch/>
        </p:blipFill>
        <p:spPr>
          <a:xfrm>
            <a:off x="119989" y="188531"/>
            <a:ext cx="6251434" cy="91637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D64BF60-98EA-478B-8F65-08401D482443}"/>
              </a:ext>
            </a:extLst>
          </p:cNvPr>
          <p:cNvSpPr/>
          <p:nvPr/>
        </p:nvSpPr>
        <p:spPr>
          <a:xfrm>
            <a:off x="82281" y="1881477"/>
            <a:ext cx="368300" cy="3683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Lato" panose="020F0502020204030203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3992D16-AE4E-48E1-B6BD-85B3C46232C9}"/>
              </a:ext>
            </a:extLst>
          </p:cNvPr>
          <p:cNvSpPr txBox="1"/>
          <p:nvPr/>
        </p:nvSpPr>
        <p:spPr>
          <a:xfrm>
            <a:off x="1677256" y="1054102"/>
            <a:ext cx="3136900" cy="646331"/>
          </a:xfrm>
          <a:prstGeom prst="rect">
            <a:avLst/>
          </a:prstGeom>
          <a:noFill/>
        </p:spPr>
        <p:txBody>
          <a:bodyPr wrap="none" tIns="91440" rtlCol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77"/>
              </a:rPr>
              <a:t>EFFICIENCY RISING</a:t>
            </a:r>
            <a:endParaRPr lang="en-US" kern="1400" spc="300" dirty="0">
              <a:solidFill>
                <a:schemeClr val="tx1">
                  <a:lumMod val="65000"/>
                  <a:lumOff val="35000"/>
                </a:schemeClr>
              </a:solidFill>
              <a:latin typeface="Lato" panose="020F0502020204030203" pitchFamily="34" charset="77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3653F5E-5488-44ED-9C3A-4B14DB52189F}"/>
              </a:ext>
            </a:extLst>
          </p:cNvPr>
          <p:cNvSpPr/>
          <p:nvPr/>
        </p:nvSpPr>
        <p:spPr>
          <a:xfrm>
            <a:off x="4437622" y="1875021"/>
            <a:ext cx="368300" cy="3683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Lato" panose="020F0502020204030203"/>
              </a:rPr>
              <a:t>2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E017946-2A74-4814-A90D-2BC08CE918CA}"/>
              </a:ext>
            </a:extLst>
          </p:cNvPr>
          <p:cNvSpPr/>
          <p:nvPr/>
        </p:nvSpPr>
        <p:spPr>
          <a:xfrm>
            <a:off x="7994691" y="396993"/>
            <a:ext cx="368300" cy="3683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Lato" panose="020F0502020204030203"/>
              </a:rPr>
              <a:t>3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A980068-6AE0-4ACA-A662-D9842D8DA5CC}"/>
              </a:ext>
            </a:extLst>
          </p:cNvPr>
          <p:cNvSpPr/>
          <p:nvPr/>
        </p:nvSpPr>
        <p:spPr>
          <a:xfrm>
            <a:off x="129416" y="6178815"/>
            <a:ext cx="368300" cy="3683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Lato" panose="020F0502020204030203"/>
              </a:rPr>
              <a:t>4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5F1FDB1-B075-476A-B589-98EB09074602}"/>
              </a:ext>
            </a:extLst>
          </p:cNvPr>
          <p:cNvGrpSpPr/>
          <p:nvPr/>
        </p:nvGrpSpPr>
        <p:grpSpPr>
          <a:xfrm>
            <a:off x="172965" y="2555747"/>
            <a:ext cx="4054115" cy="3217763"/>
            <a:chOff x="386318" y="2068733"/>
            <a:chExt cx="3610636" cy="2865772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21BA693D-DCB7-4B97-8E21-40D81BAE00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85948" b="7222"/>
            <a:stretch/>
          </p:blipFill>
          <p:spPr>
            <a:xfrm>
              <a:off x="386318" y="2068733"/>
              <a:ext cx="723391" cy="2865772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F734541E-2885-45B4-B67F-253F520A19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1613" r="2303" b="7222"/>
            <a:stretch/>
          </p:blipFill>
          <p:spPr>
            <a:xfrm>
              <a:off x="1109709" y="2068733"/>
              <a:ext cx="2887245" cy="2865772"/>
            </a:xfrm>
            <a:prstGeom prst="rect">
              <a:avLst/>
            </a:prstGeom>
          </p:spPr>
        </p:pic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90E1466F-7EBB-419C-AB25-D8396DB0004C}"/>
              </a:ext>
            </a:extLst>
          </p:cNvPr>
          <p:cNvSpPr txBox="1"/>
          <p:nvPr/>
        </p:nvSpPr>
        <p:spPr>
          <a:xfrm>
            <a:off x="4822047" y="1474396"/>
            <a:ext cx="2743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/>
              </a:rPr>
              <a:t>Our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/>
              </a:rPr>
              <a:t>SunFoil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/>
              </a:rPr>
              <a:t> module technology replaces printed silver or plated copper with aluminum foil welded to the back of the cells → </a:t>
            </a:r>
            <a:r>
              <a:rPr lang="en-US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/>
              </a:rPr>
              <a:t>same projected cost as PERC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3B43A9F-D6A3-4222-B4A5-A624F901E3DF}"/>
              </a:ext>
            </a:extLst>
          </p:cNvPr>
          <p:cNvSpPr txBox="1"/>
          <p:nvPr/>
        </p:nvSpPr>
        <p:spPr>
          <a:xfrm>
            <a:off x="484052" y="6075231"/>
            <a:ext cx="114641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/>
              </a:rPr>
              <a:t>Set! plan: Fabricate 4-cell mini-modules and perform accelerated degradation testing and outdoor performance characterization at Nat’l Labs—side-by-side with PERC—to demonstrate scaling of performance and reliability; complete stakeholder engagement (cell/module manufacturing partners, supply chain); enter into joint venture with US module manufacturer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B48C8C2-9FEC-4EB7-9FDD-28B92E068735}"/>
              </a:ext>
            </a:extLst>
          </p:cNvPr>
          <p:cNvSpPr txBox="1"/>
          <p:nvPr/>
        </p:nvSpPr>
        <p:spPr>
          <a:xfrm>
            <a:off x="8379570" y="104090"/>
            <a:ext cx="31412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/>
              </a:rPr>
              <a:t>Single-cell modules demonstrated with 22% efficiency and &lt;2% power loss after IEC 61215 reliability testing → </a:t>
            </a:r>
            <a:r>
              <a:rPr lang="en-US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/>
              </a:rPr>
              <a:t>reduced LCOE compared to PERC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A2FAA1F-04A0-404D-86F8-21AC6EAEEAD5}"/>
              </a:ext>
            </a:extLst>
          </p:cNvPr>
          <p:cNvGrpSpPr/>
          <p:nvPr/>
        </p:nvGrpSpPr>
        <p:grpSpPr>
          <a:xfrm>
            <a:off x="4758251" y="2781948"/>
            <a:ext cx="2796594" cy="2957937"/>
            <a:chOff x="5172075" y="2807431"/>
            <a:chExt cx="2796594" cy="2957937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10497095-5B04-4FC9-A510-ED0853879F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62" t="14152" r="5467" b="14550"/>
            <a:stretch/>
          </p:blipFill>
          <p:spPr>
            <a:xfrm>
              <a:off x="5225469" y="4310139"/>
              <a:ext cx="2743200" cy="141099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A5FB5A6-7E3B-47F8-81B0-7139D195D8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0270" t="39727" r="29491" b="22499"/>
            <a:stretch/>
          </p:blipFill>
          <p:spPr>
            <a:xfrm>
              <a:off x="5225469" y="2807431"/>
              <a:ext cx="2743200" cy="1431637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B8D5DC7-49DF-47FC-A14C-6B39464CC374}"/>
                </a:ext>
              </a:extLst>
            </p:cNvPr>
            <p:cNvSpPr txBox="1"/>
            <p:nvPr/>
          </p:nvSpPr>
          <p:spPr>
            <a:xfrm>
              <a:off x="5172075" y="3971925"/>
              <a:ext cx="6006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Lato" panose="020F0502020204030203"/>
                </a:rPr>
                <a:t>Front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E6FD2CC-F5D7-4F38-B4E0-BA9E77395295}"/>
                </a:ext>
              </a:extLst>
            </p:cNvPr>
            <p:cNvSpPr txBox="1"/>
            <p:nvPr/>
          </p:nvSpPr>
          <p:spPr>
            <a:xfrm>
              <a:off x="5172075" y="5457591"/>
              <a:ext cx="5355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Lato" panose="020F0502020204030203"/>
                </a:rPr>
                <a:t>Rear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2ABC148-EAF4-4D96-B1E2-32C2812CE78A}"/>
              </a:ext>
            </a:extLst>
          </p:cNvPr>
          <p:cNvGrpSpPr/>
          <p:nvPr/>
        </p:nvGrpSpPr>
        <p:grpSpPr>
          <a:xfrm>
            <a:off x="8320422" y="1174052"/>
            <a:ext cx="3200400" cy="2372919"/>
            <a:chOff x="8278148" y="1281285"/>
            <a:chExt cx="3200400" cy="2372919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D2D3C07F-97B4-4DCE-ADD5-E850FE45E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78148" y="1281285"/>
              <a:ext cx="3200400" cy="2372919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24DB07C-4E23-4606-A5FD-30B05CF77E74}"/>
                </a:ext>
              </a:extLst>
            </p:cNvPr>
            <p:cNvSpPr txBox="1"/>
            <p:nvPr/>
          </p:nvSpPr>
          <p:spPr>
            <a:xfrm>
              <a:off x="8684980" y="2324043"/>
              <a:ext cx="264059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err="1"/>
                <a:t>J</a:t>
              </a:r>
              <a:r>
                <a:rPr lang="en-US" sz="1400" baseline="-25000" dirty="0" err="1"/>
                <a:t>sc</a:t>
              </a:r>
              <a:r>
                <a:rPr lang="en-US" sz="1400" dirty="0"/>
                <a:t> = 41.0 mA/cm</a:t>
              </a:r>
              <a:r>
                <a:rPr lang="en-US" sz="1400" baseline="30000" dirty="0"/>
                <a:t>2</a:t>
              </a:r>
            </a:p>
            <a:p>
              <a:r>
                <a:rPr lang="en-US" sz="1400" dirty="0" err="1"/>
                <a:t>V</a:t>
              </a:r>
              <a:r>
                <a:rPr lang="en-US" sz="1400" baseline="-25000" dirty="0" err="1"/>
                <a:t>oc</a:t>
              </a:r>
              <a:r>
                <a:rPr lang="en-US" sz="1400" dirty="0"/>
                <a:t> = 685 mV</a:t>
              </a:r>
            </a:p>
            <a:p>
              <a:r>
                <a:rPr lang="en-US" sz="1400" dirty="0"/>
                <a:t>FF = 77.7%</a:t>
              </a:r>
            </a:p>
            <a:p>
              <a:r>
                <a:rPr lang="en-US" sz="1400" dirty="0"/>
                <a:t>Eff. = 21.8% (after thermocycling) </a:t>
              </a:r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BAD96471-3F14-45DC-A239-5E7F28A3D0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8982" y="3629023"/>
            <a:ext cx="3291840" cy="23575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591B25-4B95-4A8A-AEDA-39333D6AB0F1}"/>
              </a:ext>
            </a:extLst>
          </p:cNvPr>
          <p:cNvSpPr txBox="1"/>
          <p:nvPr/>
        </p:nvSpPr>
        <p:spPr>
          <a:xfrm>
            <a:off x="11364511" y="3510138"/>
            <a:ext cx="8147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</a:rPr>
              <a:t>22.0%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3D8DF9D-9FF6-434A-937A-AC322D97EFF1}"/>
              </a:ext>
            </a:extLst>
          </p:cNvPr>
          <p:cNvSpPr txBox="1"/>
          <p:nvPr/>
        </p:nvSpPr>
        <p:spPr>
          <a:xfrm>
            <a:off x="11364511" y="3915665"/>
            <a:ext cx="832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</a:rPr>
              <a:t>21.8%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29D1331-2005-4FE2-A9BD-4D2401B94B00}"/>
              </a:ext>
            </a:extLst>
          </p:cNvPr>
          <p:cNvSpPr txBox="1"/>
          <p:nvPr/>
        </p:nvSpPr>
        <p:spPr>
          <a:xfrm>
            <a:off x="11364511" y="5384557"/>
            <a:ext cx="881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8000"/>
                </a:solidFill>
              </a:rPr>
              <a:t>IEC Pass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7953AFE-7F39-42D1-A134-0088E9A3C9FC}"/>
              </a:ext>
            </a:extLst>
          </p:cNvPr>
          <p:cNvCxnSpPr>
            <a:cxnSpLocks/>
          </p:cNvCxnSpPr>
          <p:nvPr/>
        </p:nvCxnSpPr>
        <p:spPr>
          <a:xfrm flipH="1">
            <a:off x="8790366" y="5582115"/>
            <a:ext cx="2560320" cy="0"/>
          </a:xfrm>
          <a:prstGeom prst="line">
            <a:avLst/>
          </a:prstGeom>
          <a:ln w="28575">
            <a:solidFill>
              <a:srgbClr val="008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40F1043-2963-4AC3-B8AA-9B6F3E76D073}"/>
              </a:ext>
            </a:extLst>
          </p:cNvPr>
          <p:cNvCxnSpPr>
            <a:cxnSpLocks/>
          </p:cNvCxnSpPr>
          <p:nvPr/>
        </p:nvCxnSpPr>
        <p:spPr>
          <a:xfrm flipH="1">
            <a:off x="8794259" y="3698029"/>
            <a:ext cx="2560320" cy="0"/>
          </a:xfrm>
          <a:prstGeom prst="line">
            <a:avLst/>
          </a:prstGeom>
          <a:ln w="1905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2938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152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Lato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Kathryn Fisher</dc:creator>
  <cp:lastModifiedBy>Kathryn Fisher</cp:lastModifiedBy>
  <cp:revision>28</cp:revision>
  <dcterms:created xsi:type="dcterms:W3CDTF">2020-03-04T00:45:37Z</dcterms:created>
  <dcterms:modified xsi:type="dcterms:W3CDTF">2020-03-04T21:42:21Z</dcterms:modified>
</cp:coreProperties>
</file>